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3.xml" ContentType="application/inkml+xml"/>
  <Override PartName="/ppt/ink/ink4.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795" r:id="rId5"/>
  </p:sldMasterIdLst>
  <p:notesMasterIdLst>
    <p:notesMasterId r:id="rId78"/>
  </p:notesMasterIdLst>
  <p:handoutMasterIdLst>
    <p:handoutMasterId r:id="rId79"/>
  </p:handoutMasterIdLst>
  <p:sldIdLst>
    <p:sldId id="297" r:id="rId6"/>
    <p:sldId id="2147474841" r:id="rId7"/>
    <p:sldId id="2147483593" r:id="rId8"/>
    <p:sldId id="276" r:id="rId9"/>
    <p:sldId id="2147472050" r:id="rId10"/>
    <p:sldId id="2147472051" r:id="rId11"/>
    <p:sldId id="287" r:id="rId12"/>
    <p:sldId id="375" r:id="rId13"/>
    <p:sldId id="374" r:id="rId14"/>
    <p:sldId id="288" r:id="rId15"/>
    <p:sldId id="277" r:id="rId16"/>
    <p:sldId id="304" r:id="rId17"/>
    <p:sldId id="2147474946" r:id="rId18"/>
    <p:sldId id="2147483641" r:id="rId19"/>
    <p:sldId id="2147483639" r:id="rId20"/>
    <p:sldId id="305" r:id="rId21"/>
    <p:sldId id="310" r:id="rId22"/>
    <p:sldId id="2147483530" r:id="rId23"/>
    <p:sldId id="2147483558" r:id="rId24"/>
    <p:sldId id="2147470242" r:id="rId25"/>
    <p:sldId id="2147470890" r:id="rId26"/>
    <p:sldId id="2147472060" r:id="rId27"/>
    <p:sldId id="2147470040" r:id="rId28"/>
    <p:sldId id="273" r:id="rId29"/>
    <p:sldId id="2147483600" r:id="rId30"/>
    <p:sldId id="376" r:id="rId31"/>
    <p:sldId id="263" r:id="rId32"/>
    <p:sldId id="270" r:id="rId33"/>
    <p:sldId id="271" r:id="rId34"/>
    <p:sldId id="311" r:id="rId35"/>
    <p:sldId id="2147474995" r:id="rId36"/>
    <p:sldId id="2147483578" r:id="rId37"/>
    <p:sldId id="284" r:id="rId38"/>
    <p:sldId id="292" r:id="rId39"/>
    <p:sldId id="2147473356" r:id="rId40"/>
    <p:sldId id="2147474932" r:id="rId41"/>
    <p:sldId id="2147376196" r:id="rId42"/>
    <p:sldId id="2147474963" r:id="rId43"/>
    <p:sldId id="2145708327" r:id="rId44"/>
    <p:sldId id="293" r:id="rId45"/>
    <p:sldId id="294" r:id="rId46"/>
    <p:sldId id="2145708245" r:id="rId47"/>
    <p:sldId id="2145708244" r:id="rId48"/>
    <p:sldId id="295" r:id="rId49"/>
    <p:sldId id="2147474969" r:id="rId50"/>
    <p:sldId id="296" r:id="rId51"/>
    <p:sldId id="298" r:id="rId52"/>
    <p:sldId id="299" r:id="rId53"/>
    <p:sldId id="300" r:id="rId54"/>
    <p:sldId id="301" r:id="rId55"/>
    <p:sldId id="302" r:id="rId56"/>
    <p:sldId id="2147483633" r:id="rId57"/>
    <p:sldId id="2147470013" r:id="rId58"/>
    <p:sldId id="2147470894" r:id="rId59"/>
    <p:sldId id="2147483582" r:id="rId60"/>
    <p:sldId id="2147483591" r:id="rId61"/>
    <p:sldId id="2147483588" r:id="rId62"/>
    <p:sldId id="2147483634" r:id="rId63"/>
    <p:sldId id="2147472113" r:id="rId64"/>
    <p:sldId id="2147483647" r:id="rId65"/>
    <p:sldId id="257" r:id="rId66"/>
    <p:sldId id="259" r:id="rId67"/>
    <p:sldId id="2147472070" r:id="rId68"/>
    <p:sldId id="2147474843" r:id="rId69"/>
    <p:sldId id="2147483638" r:id="rId70"/>
    <p:sldId id="260" r:id="rId71"/>
    <p:sldId id="313" r:id="rId72"/>
    <p:sldId id="269" r:id="rId73"/>
    <p:sldId id="2147483616" r:id="rId74"/>
    <p:sldId id="2147483625" r:id="rId75"/>
    <p:sldId id="2147483626" r:id="rId76"/>
    <p:sldId id="2147483587" r:id="rId77"/>
  </p:sldIdLst>
  <p:sldSz cx="12192000" cy="6858000"/>
  <p:notesSz cx="6858000" cy="9144000"/>
  <p:embeddedFontLst>
    <p:embeddedFont>
      <p:font typeface="GE Inspira Sans" panose="020B0604020202020204" charset="0"/>
      <p:regular r:id="rId80"/>
      <p:bold r:id="rId81"/>
      <p:italic r:id="rId82"/>
      <p:boldItalic r:id="rId83"/>
    </p:embeddedFont>
    <p:embeddedFont>
      <p:font typeface="Inter" panose="020B0604020202020204" charset="0"/>
      <p:regular r:id="rId84"/>
      <p:bold r:id="rId85"/>
      <p:italic r:id="rId86"/>
      <p:boldItalic r:id="rId87"/>
    </p:embeddedFont>
    <p:embeddedFont>
      <p:font typeface="Sons Condensed Extrabold" panose="020B0604020202020204" charset="0"/>
      <p:bold r:id="rId88"/>
    </p:embeddedFont>
    <p:embeddedFont>
      <p:font typeface="Sons Condensed Semibold" panose="020B0604020202020204" charset="0"/>
      <p:regular r:id="rId89"/>
      <p:bold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isa" id="{CA451668-2E8F-4ACF-AB08-4CCB44AD63AE}">
          <p14:sldIdLst>
            <p14:sldId id="297"/>
            <p14:sldId id="2147474841"/>
            <p14:sldId id="2147483593"/>
            <p14:sldId id="276"/>
            <p14:sldId id="2147472050"/>
          </p14:sldIdLst>
        </p14:section>
        <p14:section name="Proficy Strategy and Roadmap" id="{9867AF83-DFC6-4E04-AE94-848338959E37}">
          <p14:sldIdLst>
            <p14:sldId id="2147472051"/>
            <p14:sldId id="287"/>
            <p14:sldId id="375"/>
            <p14:sldId id="374"/>
            <p14:sldId id="288"/>
            <p14:sldId id="277"/>
            <p14:sldId id="304"/>
            <p14:sldId id="2147474946"/>
            <p14:sldId id="2147483641"/>
            <p14:sldId id="2147483639"/>
            <p14:sldId id="305"/>
            <p14:sldId id="310"/>
            <p14:sldId id="2147483530"/>
            <p14:sldId id="2147483558"/>
            <p14:sldId id="2147470242"/>
            <p14:sldId id="2147470890"/>
            <p14:sldId id="2147472060"/>
            <p14:sldId id="2147470040"/>
            <p14:sldId id="273"/>
            <p14:sldId id="2147483600"/>
            <p14:sldId id="376"/>
            <p14:sldId id="263"/>
            <p14:sldId id="270"/>
            <p14:sldId id="271"/>
            <p14:sldId id="311"/>
            <p14:sldId id="2147474995"/>
            <p14:sldId id="2147483578"/>
            <p14:sldId id="284"/>
          </p14:sldIdLst>
        </p14:section>
        <p14:section name="Value of Data" id="{9BE97972-5E2E-4E4A-A8B9-BD5BEB15A157}">
          <p14:sldIdLst>
            <p14:sldId id="292"/>
            <p14:sldId id="2147473356"/>
            <p14:sldId id="2147474932"/>
            <p14:sldId id="2147376196"/>
            <p14:sldId id="2147474963"/>
            <p14:sldId id="2145708327"/>
            <p14:sldId id="293"/>
            <p14:sldId id="294"/>
            <p14:sldId id="2145708245"/>
            <p14:sldId id="2145708244"/>
            <p14:sldId id="295"/>
            <p14:sldId id="2147474969"/>
            <p14:sldId id="296"/>
            <p14:sldId id="298"/>
            <p14:sldId id="299"/>
            <p14:sldId id="300"/>
            <p14:sldId id="301"/>
            <p14:sldId id="302"/>
          </p14:sldIdLst>
        </p14:section>
        <p14:section name="Single OT Visualization - Design and Runtime" id="{45FA71B3-5C8B-1644-B5FC-1E939E249B42}">
          <p14:sldIdLst>
            <p14:sldId id="2147483633"/>
            <p14:sldId id="2147470013"/>
            <p14:sldId id="2147470894"/>
            <p14:sldId id="2147483582"/>
            <p14:sldId id="2147483591"/>
            <p14:sldId id="2147483588"/>
            <p14:sldId id="2147483634"/>
            <p14:sldId id="2147472113"/>
            <p14:sldId id="2147483647"/>
            <p14:sldId id="257"/>
            <p14:sldId id="259"/>
          </p14:sldIdLst>
        </p14:section>
        <p14:section name="Sustinability" id="{EB51D909-E92D-0D4F-B8F4-8CB127255917}">
          <p14:sldIdLst>
            <p14:sldId id="2147472070"/>
            <p14:sldId id="2147474843"/>
            <p14:sldId id="2147483638"/>
            <p14:sldId id="260"/>
            <p14:sldId id="313"/>
            <p14:sldId id="269"/>
            <p14:sldId id="2147483616"/>
            <p14:sldId id="2147483625"/>
            <p14:sldId id="2147483626"/>
            <p14:sldId id="2147483587"/>
          </p14:sldIdLst>
        </p14:section>
        <p14:section name="Backup Slides" id="{A23C122B-6454-7341-AC21-42533D61D110}">
          <p14:sldIdLst/>
        </p14:section>
      </p14:sectionLst>
    </p:ext>
    <p:ext uri="{EFAFB233-063F-42B5-8137-9DF3F51BA10A}">
      <p15:sldGuideLst xmlns:p15="http://schemas.microsoft.com/office/powerpoint/2012/main">
        <p15:guide id="1" orient="horz" pos="2256" userDrawn="1">
          <p15:clr>
            <a:srgbClr val="A4A3A4"/>
          </p15:clr>
        </p15:guide>
        <p15:guide id="2" pos="369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BDB"/>
    <a:srgbClr val="092A27"/>
    <a:srgbClr val="C8FF08"/>
    <a:srgbClr val="92D050"/>
    <a:srgbClr val="75CA64"/>
    <a:srgbClr val="0A0A0A"/>
    <a:srgbClr val="439297"/>
    <a:srgbClr val="FFD400"/>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488" autoAdjust="0"/>
    <p:restoredTop sz="94604" autoAdjust="0"/>
  </p:normalViewPr>
  <p:slideViewPr>
    <p:cSldViewPr snapToGrid="0" snapToObjects="1" showGuides="1">
      <p:cViewPr varScale="1">
        <p:scale>
          <a:sx n="114" d="100"/>
          <a:sy n="114" d="100"/>
        </p:scale>
        <p:origin x="344" y="168"/>
      </p:cViewPr>
      <p:guideLst>
        <p:guide orient="horz" pos="2256"/>
        <p:guide pos="3696"/>
      </p:guideLst>
    </p:cSldViewPr>
  </p:slideViewPr>
  <p:outlineViewPr>
    <p:cViewPr>
      <p:scale>
        <a:sx n="33" d="100"/>
        <a:sy n="33" d="100"/>
      </p:scale>
      <p:origin x="0" y="-721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86" d="100"/>
          <a:sy n="86" d="100"/>
        </p:scale>
        <p:origin x="140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font" Target="fonts/font11.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8.fntdata"/><Relationship Id="rId61" Type="http://schemas.openxmlformats.org/officeDocument/2006/relationships/slide" Target="slides/slide56.xml"/><Relationship Id="rId82" Type="http://schemas.openxmlformats.org/officeDocument/2006/relationships/font" Target="fonts/font3.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FB6B6-4E7A-A445-A373-70EB82AD09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Inter" panose="02000503000000020004" pitchFamily="2" charset="0"/>
              <a:cs typeface="Inter" panose="020B0502030000000004" pitchFamily="34" charset="0"/>
            </a:endParaRPr>
          </a:p>
        </p:txBody>
      </p:sp>
      <p:sp>
        <p:nvSpPr>
          <p:cNvPr id="3" name="Date Placeholder 2">
            <a:extLst>
              <a:ext uri="{FF2B5EF4-FFF2-40B4-BE49-F238E27FC236}">
                <a16:creationId xmlns:a16="http://schemas.microsoft.com/office/drawing/2014/main" id="{2E9532A8-4888-A64E-B2D1-7642670E08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945F3F-4280-4241-A55C-C635F11CFA20}" type="datetimeFigureOut">
              <a:rPr lang="en-US">
                <a:latin typeface="Inter" panose="02000503000000020004" pitchFamily="2" charset="0"/>
                <a:cs typeface="Inter" panose="020B0502030000000004" pitchFamily="34" charset="0"/>
              </a:rPr>
              <a:t>3/21/2025</a:t>
            </a:fld>
            <a:endParaRPr lang="en-US" dirty="0">
              <a:latin typeface="Inter" panose="02000503000000020004" pitchFamily="2" charset="0"/>
              <a:cs typeface="Inter" panose="020B0502030000000004" pitchFamily="34" charset="0"/>
            </a:endParaRPr>
          </a:p>
        </p:txBody>
      </p:sp>
      <p:sp>
        <p:nvSpPr>
          <p:cNvPr id="4" name="Footer Placeholder 3">
            <a:extLst>
              <a:ext uri="{FF2B5EF4-FFF2-40B4-BE49-F238E27FC236}">
                <a16:creationId xmlns:a16="http://schemas.microsoft.com/office/drawing/2014/main" id="{832E0019-9C88-8740-9DC7-43CA22CBDD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Inter" panose="02000503000000020004" pitchFamily="2" charset="0"/>
              <a:cs typeface="Inter" panose="020B0502030000000004" pitchFamily="34" charset="0"/>
            </a:endParaRPr>
          </a:p>
        </p:txBody>
      </p:sp>
      <p:sp>
        <p:nvSpPr>
          <p:cNvPr id="5" name="Slide Number Placeholder 4">
            <a:extLst>
              <a:ext uri="{FF2B5EF4-FFF2-40B4-BE49-F238E27FC236}">
                <a16:creationId xmlns:a16="http://schemas.microsoft.com/office/drawing/2014/main" id="{ADAA7054-C658-7843-B285-432D0AAA0C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57917D-67DC-8946-9800-8E4AAAAFFC67}" type="slidenum">
              <a:rPr lang="en-US">
                <a:latin typeface="Inter" panose="02000503000000020004" pitchFamily="2" charset="0"/>
                <a:cs typeface="Inter" panose="020B0502030000000004" pitchFamily="34" charset="0"/>
              </a:rPr>
              <a:t>‹#›</a:t>
            </a:fld>
            <a:endParaRPr lang="en-US" dirty="0">
              <a:latin typeface="Inter" panose="02000503000000020004" pitchFamily="2" charset="0"/>
              <a:cs typeface="Inter" panose="020B0502030000000004" pitchFamily="34" charset="0"/>
            </a:endParaRPr>
          </a:p>
        </p:txBody>
      </p:sp>
    </p:spTree>
    <p:extLst>
      <p:ext uri="{BB962C8B-B14F-4D97-AF65-F5344CB8AC3E}">
        <p14:creationId xmlns:p14="http://schemas.microsoft.com/office/powerpoint/2010/main" val="206661557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09:01:02.879"/>
    </inkml:context>
    <inkml:brush xml:id="br0">
      <inkml:brushProperty name="width" value="0.05" units="cm"/>
      <inkml:brushProperty name="height" value="0.05" units="cm"/>
    </inkml:brush>
  </inkml:definitions>
  <inkml:trace contextRef="#ctx0" brushRef="#br0">0 0 5282,'12'0'1665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09:02:34.411"/>
    </inkml:context>
    <inkml:brush xml:id="br0">
      <inkml:brushProperty name="width" value="0.05" units="cm"/>
      <inkml:brushProperty name="height" value="0.05" units="cm"/>
    </inkml:brush>
  </inkml:definitions>
  <inkml:trace contextRef="#ctx0" brushRef="#br0">0 1 8292,'6'0'1392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09:01:02.879"/>
    </inkml:context>
    <inkml:brush xml:id="br0">
      <inkml:brushProperty name="width" value="0.05" units="cm"/>
      <inkml:brushProperty name="height" value="0.05" units="cm"/>
    </inkml:brush>
  </inkml:definitions>
  <inkml:trace contextRef="#ctx0" brushRef="#br0">0 0 5282,'12'0'1665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09:02:34.411"/>
    </inkml:context>
    <inkml:brush xml:id="br0">
      <inkml:brushProperty name="width" value="0.05" units="cm"/>
      <inkml:brushProperty name="height" value="0.05" units="cm"/>
    </inkml:brush>
  </inkml:definitions>
  <inkml:trace contextRef="#ctx0" brushRef="#br0">0 1 8292,'6'0'1392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09:01:02.879"/>
    </inkml:context>
    <inkml:brush xml:id="br0">
      <inkml:brushProperty name="width" value="0.05" units="cm"/>
      <inkml:brushProperty name="height" value="0.05" units="cm"/>
    </inkml:brush>
  </inkml:definitions>
  <inkml:trace contextRef="#ctx0" brushRef="#br0">0 0 5282,'12'0'1665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09:02:34.411"/>
    </inkml:context>
    <inkml:brush xml:id="br0">
      <inkml:brushProperty name="width" value="0.05" units="cm"/>
      <inkml:brushProperty name="height" value="0.05" units="cm"/>
    </inkml:brush>
  </inkml:definitions>
  <inkml:trace contextRef="#ctx0" brushRef="#br0">0 1 8292,'6'0'1392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00503000000020004" pitchFamily="2" charset="0"/>
              </a:defRPr>
            </a:lvl1pPr>
          </a:lstStyle>
          <a:p>
            <a:fld id="{FAC1BD85-E95E-8D4A-AD03-7D116C880F45}" type="datetimeFigureOut">
              <a:rPr lang="en-US" smtClean="0"/>
              <a:pPr/>
              <a:t>3/21/2025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00503000000020004"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00503000000020004" pitchFamily="2" charset="0"/>
              </a:defRPr>
            </a:lvl1pPr>
          </a:lstStyle>
          <a:p>
            <a:fld id="{F4BFF387-9D57-4C4A-857D-AC6507407006}" type="slidenum">
              <a:rPr lang="en-US" smtClean="0"/>
              <a:pPr/>
              <a:t>‹#›</a:t>
            </a:fld>
            <a:endParaRPr lang="en-US" dirty="0"/>
          </a:p>
        </p:txBody>
      </p:sp>
    </p:spTree>
    <p:extLst>
      <p:ext uri="{BB962C8B-B14F-4D97-AF65-F5344CB8AC3E}">
        <p14:creationId xmlns:p14="http://schemas.microsoft.com/office/powerpoint/2010/main" val="217051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00503000000020004" pitchFamily="2" charset="0"/>
        <a:ea typeface="+mn-ea"/>
        <a:cs typeface="+mn-cs"/>
      </a:defRPr>
    </a:lvl1pPr>
    <a:lvl2pPr marL="137160" indent="-137160" algn="l" defTabSz="914400" rtl="0" eaLnBrk="1" latinLnBrk="0" hangingPunct="1">
      <a:buFont typeface="Arial"/>
      <a:buChar char="–"/>
      <a:tabLst/>
      <a:defRPr sz="1200" b="0" i="0" kern="1200">
        <a:solidFill>
          <a:schemeClr val="tx1"/>
        </a:solidFill>
        <a:latin typeface="Inter" panose="02000503000000020004" pitchFamily="2" charset="0"/>
        <a:ea typeface="+mn-ea"/>
        <a:cs typeface="+mn-cs"/>
      </a:defRPr>
    </a:lvl2pPr>
    <a:lvl3pPr marL="274320" indent="-137160" algn="l" defTabSz="914400" rtl="0" eaLnBrk="1" latinLnBrk="0" hangingPunct="1">
      <a:buFont typeface="Arial"/>
      <a:buChar char="–"/>
      <a:tabLst/>
      <a:defRPr sz="1200" b="0" i="0" kern="1200">
        <a:solidFill>
          <a:schemeClr val="tx1"/>
        </a:solidFill>
        <a:latin typeface="Inter" panose="02000503000000020004" pitchFamily="2" charset="0"/>
        <a:ea typeface="+mn-ea"/>
        <a:cs typeface="+mn-cs"/>
      </a:defRPr>
    </a:lvl3pPr>
    <a:lvl4pPr marL="411480" indent="-137160" algn="l" defTabSz="914400" rtl="0" eaLnBrk="1" latinLnBrk="0" hangingPunct="1">
      <a:buFont typeface="Arial"/>
      <a:buChar char="–"/>
      <a:defRPr sz="1200" b="0" i="0" kern="1200">
        <a:solidFill>
          <a:schemeClr val="tx1"/>
        </a:solidFill>
        <a:latin typeface="Inter" panose="02000503000000020004" pitchFamily="2" charset="0"/>
        <a:ea typeface="+mn-ea"/>
        <a:cs typeface="+mn-cs"/>
      </a:defRPr>
    </a:lvl4pPr>
    <a:lvl5pPr marL="548640" indent="-137160" algn="l" defTabSz="914400" rtl="0" eaLnBrk="1" latinLnBrk="0" hangingPunct="1">
      <a:buFont typeface="Arial"/>
      <a:buChar char="–"/>
      <a:defRPr sz="1200" b="0" i="0" kern="1200">
        <a:solidFill>
          <a:schemeClr val="tx1"/>
        </a:solidFill>
        <a:latin typeface="Inter"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today may include forward-looking statements. </a:t>
            </a:r>
            <a:r>
              <a:rPr lang="en-US" sz="1200" dirty="0">
                <a:solidFill>
                  <a:srgbClr val="0C2340"/>
                </a:solidFill>
                <a:latin typeface="Inter"/>
                <a:ea typeface="Inter"/>
                <a:cs typeface="Inter"/>
              </a:rPr>
              <a:t>The information presented is intended to be an outline of general product direction and it should not be relied on in making a purchasing decision.</a:t>
            </a:r>
            <a:endParaRPr lang="en-US" dirty="0"/>
          </a:p>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2</a:t>
            </a:fld>
            <a:endParaRPr lang="en-US" dirty="0"/>
          </a:p>
        </p:txBody>
      </p:sp>
    </p:spTree>
    <p:extLst>
      <p:ext uri="{BB962C8B-B14F-4D97-AF65-F5344CB8AC3E}">
        <p14:creationId xmlns:p14="http://schemas.microsoft.com/office/powerpoint/2010/main" val="127466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Enterprise scale has 2 aspects 1) being able to process large amounts of data through a single server 2) being able to deploy a large number of solutions across geographical locations- we want to help with both and Enterprise system mgmt./centralized mgmt. is our vision to help with this</a:t>
            </a:r>
          </a:p>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12</a:t>
            </a:fld>
            <a:endParaRPr lang="en-US" dirty="0"/>
          </a:p>
        </p:txBody>
      </p:sp>
    </p:spTree>
    <p:extLst>
      <p:ext uri="{BB962C8B-B14F-4D97-AF65-F5344CB8AC3E}">
        <p14:creationId xmlns:p14="http://schemas.microsoft.com/office/powerpoint/2010/main" val="138413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Centralized Management after years of development remains as just a vision in many customer minds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2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2145453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Operations Hub is key being the central visualization platform catering to persona-based application development. Also investing in AI technologies to see how it can help accelerate </a:t>
            </a:r>
          </a:p>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14</a:t>
            </a:fld>
            <a:endParaRPr lang="en-US" dirty="0"/>
          </a:p>
        </p:txBody>
      </p:sp>
    </p:spTree>
    <p:extLst>
      <p:ext uri="{BB962C8B-B14F-4D97-AF65-F5344CB8AC3E}">
        <p14:creationId xmlns:p14="http://schemas.microsoft.com/office/powerpoint/2010/main" val="114316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Vision / what we are delivering &amp; coming in the next 6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Cloud Transformation does not mean we will only deal with cloud native tech, it means that not only can you run in the cloud, we will also help with cloud enabled tech and tooling to support, on prem, hybrid or cloud, providing flexibility for deployment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17283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Difference between what we are doing in sustainability v/s generally, that we can connect energy related data with the data we get from our core products. For e.g. a water customer, if they are running 4 pumps instead of 3 what is the difference in energy, we should even be able to predict the energy efficiency – all of this will be possible due to the common namespace/model</a:t>
            </a:r>
          </a:p>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16</a:t>
            </a:fld>
            <a:endParaRPr lang="en-US" dirty="0"/>
          </a:p>
        </p:txBody>
      </p:sp>
    </p:spTree>
    <p:extLst>
      <p:ext uri="{BB962C8B-B14F-4D97-AF65-F5344CB8AC3E}">
        <p14:creationId xmlns:p14="http://schemas.microsoft.com/office/powerpoint/2010/main" val="3144955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opened TCP path for enhanced failover so that users can have SCADA pairs geographically separated . In the past the failover mechanism was using UDP protocol and required the crossover cable, With TCP we get the benefit of enabling the pair be separated - On Prem </a:t>
            </a:r>
            <a:r>
              <a:rPr lang="en-US" dirty="0" err="1"/>
              <a:t>SCaDA</a:t>
            </a:r>
            <a:r>
              <a:rPr lang="en-US" dirty="0"/>
              <a:t> paired with cloud </a:t>
            </a:r>
            <a:r>
              <a:rPr lang="en-US" dirty="0" err="1"/>
              <a:t>scada</a:t>
            </a:r>
            <a:endParaRPr lang="en-US" dirty="0"/>
          </a:p>
          <a:p>
            <a:endParaRPr lang="en-US" dirty="0"/>
          </a:p>
          <a:p>
            <a:r>
              <a:rPr lang="en-US" dirty="0" err="1">
                <a:effectLst/>
                <a:latin typeface="-apple-system"/>
              </a:rPr>
              <a:t>Ifix</a:t>
            </a:r>
            <a:r>
              <a:rPr lang="en-US" dirty="0">
                <a:effectLst/>
                <a:latin typeface="-apple-system"/>
              </a:rPr>
              <a:t> SCADA is now enabled as OPC UA server. </a:t>
            </a:r>
            <a:r>
              <a:rPr lang="en-US" dirty="0" err="1">
                <a:effectLst/>
                <a:latin typeface="-apple-system"/>
              </a:rPr>
              <a:t>Ifix</a:t>
            </a:r>
            <a:r>
              <a:rPr lang="en-US" dirty="0">
                <a:effectLst/>
                <a:latin typeface="-apple-system"/>
              </a:rPr>
              <a:t> also has a driver to connect to other OPC UA servers and bring the data to </a:t>
            </a:r>
            <a:r>
              <a:rPr lang="en-US" dirty="0" err="1">
                <a:effectLst/>
                <a:latin typeface="-apple-system"/>
              </a:rPr>
              <a:t>Ifix</a:t>
            </a:r>
            <a:r>
              <a:rPr lang="en-US" dirty="0">
                <a:effectLst/>
                <a:latin typeface="-apple-system"/>
              </a:rPr>
              <a:t> database tags </a:t>
            </a:r>
          </a:p>
          <a:p>
            <a:r>
              <a:rPr lang="en-US" dirty="0">
                <a:effectLst/>
                <a:latin typeface="-apple-system"/>
              </a:rPr>
              <a:t>HTML5 is Operations Hub screens that can use </a:t>
            </a:r>
            <a:r>
              <a:rPr lang="en-US" dirty="0" err="1">
                <a:effectLst/>
                <a:latin typeface="-apple-system"/>
              </a:rPr>
              <a:t>iFix</a:t>
            </a:r>
            <a:r>
              <a:rPr lang="en-US" dirty="0">
                <a:effectLst/>
                <a:latin typeface="-apple-system"/>
              </a:rPr>
              <a:t> as </a:t>
            </a:r>
            <a:r>
              <a:rPr lang="en-US" dirty="0" err="1">
                <a:effectLst/>
                <a:latin typeface="-apple-system"/>
              </a:rPr>
              <a:t>datasource</a:t>
            </a:r>
            <a:endParaRPr lang="en-US" dirty="0">
              <a:effectLst/>
              <a:latin typeface="-apple-system"/>
            </a:endParaRPr>
          </a:p>
          <a:p>
            <a:r>
              <a:rPr lang="en-US" dirty="0">
                <a:effectLst/>
                <a:latin typeface="-apple-system"/>
              </a:rPr>
              <a:t>Users can create a Model on top of iFIX SCADA and tie </a:t>
            </a:r>
            <a:r>
              <a:rPr lang="en-US" dirty="0" err="1">
                <a:effectLst/>
                <a:latin typeface="-apple-system"/>
              </a:rPr>
              <a:t>ifix</a:t>
            </a:r>
            <a:r>
              <a:rPr lang="en-US" dirty="0">
                <a:effectLst/>
                <a:latin typeface="-apple-system"/>
              </a:rPr>
              <a:t> graphics to that model, The browsing of model is added to expression builder of </a:t>
            </a:r>
            <a:r>
              <a:rPr lang="en-US" dirty="0" err="1">
                <a:effectLst/>
                <a:latin typeface="-apple-system"/>
              </a:rPr>
              <a:t>ifix</a:t>
            </a:r>
            <a:r>
              <a:rPr lang="en-US" dirty="0">
                <a:effectLst/>
                <a:latin typeface="-apple-system"/>
              </a:rPr>
              <a:t> pictures </a:t>
            </a:r>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18</a:t>
            </a:fld>
            <a:endParaRPr lang="en-US" dirty="0"/>
          </a:p>
        </p:txBody>
      </p:sp>
    </p:spTree>
    <p:extLst>
      <p:ext uri="{BB962C8B-B14F-4D97-AF65-F5344CB8AC3E}">
        <p14:creationId xmlns:p14="http://schemas.microsoft.com/office/powerpoint/2010/main" val="4072081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pple-system"/>
              </a:rPr>
              <a:t>Security Area configuration: Expand the rules applied to who can write to iFIX Tags. For stricter rules and leverage fewer Security areas follow the AND path. For more liberal ways of controlling iFIX Tag writes follow OR path which exists with past versions of iFIX.</a:t>
            </a:r>
          </a:p>
          <a:p>
            <a:r>
              <a:rPr lang="en-US" dirty="0">
                <a:effectLst/>
                <a:latin typeface="-apple-system"/>
              </a:rPr>
              <a:t> Additional Alarm counters to assist application developers  When dealing with Shelved/</a:t>
            </a:r>
            <a:r>
              <a:rPr lang="en-US" dirty="0" err="1">
                <a:effectLst/>
                <a:latin typeface="-apple-system"/>
              </a:rPr>
              <a:t>UnShelved</a:t>
            </a:r>
            <a:r>
              <a:rPr lang="en-US" dirty="0">
                <a:effectLst/>
                <a:latin typeface="-apple-system"/>
              </a:rPr>
              <a:t> alarms in the iFIX SCADA.</a:t>
            </a:r>
          </a:p>
          <a:p>
            <a:r>
              <a:rPr lang="en-US" dirty="0">
                <a:effectLst/>
                <a:latin typeface="-apple-system"/>
              </a:rPr>
              <a:t> </a:t>
            </a:r>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19</a:t>
            </a:fld>
            <a:endParaRPr lang="en-US" dirty="0"/>
          </a:p>
        </p:txBody>
      </p:sp>
    </p:spTree>
    <p:extLst>
      <p:ext uri="{BB962C8B-B14F-4D97-AF65-F5344CB8AC3E}">
        <p14:creationId xmlns:p14="http://schemas.microsoft.com/office/powerpoint/2010/main" val="262187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F1D6-0CAB-4239-ABC6-1405D9B26E8D}" type="slidenum">
              <a:rPr kumimoji="0" lang="en-CA"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4007009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2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824842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focused the developments this year early on in pursuit of faster picture open times.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2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55735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Inter" panose="020B0502030000000004" pitchFamily="34" charset="0"/>
                <a:ea typeface="Inter" panose="020B0502030000000004" pitchFamily="34" charset="0"/>
                <a:cs typeface="Inter" panose="020B0502030000000004" pitchFamily="34" charset="0"/>
              </a:rPr>
              <a:t>With over 130 years of innovation on April 2024 GE completed it transformation to 3 publicly traded companies. GE Aerospace, GE Healthcare and GE Vernova.</a:t>
            </a:r>
          </a:p>
          <a:p>
            <a:r>
              <a:rPr lang="en-US" b="0" i="0" u="none" strike="noStrike" dirty="0">
                <a:solidFill>
                  <a:srgbClr val="000000"/>
                </a:solidFill>
                <a:effectLst/>
                <a:latin typeface="Inter" panose="02000503000000020004" pitchFamily="2" charset="0"/>
              </a:rPr>
              <a:t>We are GE Vernova an 80K strong employee co. the mission is embedded in its name – it retains its legacy, “GE,” as an enduring and hard-earned badge of quality and ingenuity. “Ver” / “</a:t>
            </a:r>
            <a:r>
              <a:rPr lang="en-US" b="0" i="0" u="none" strike="noStrike" dirty="0" err="1">
                <a:solidFill>
                  <a:srgbClr val="000000"/>
                </a:solidFill>
                <a:effectLst/>
                <a:latin typeface="Inter" panose="02000503000000020004" pitchFamily="2" charset="0"/>
              </a:rPr>
              <a:t>verde</a:t>
            </a:r>
            <a:r>
              <a:rPr lang="en-US" b="0" i="0" u="none" strike="noStrike" dirty="0">
                <a:solidFill>
                  <a:srgbClr val="000000"/>
                </a:solidFill>
                <a:effectLst/>
                <a:latin typeface="Inter" panose="02000503000000020004" pitchFamily="2" charset="0"/>
              </a:rPr>
              <a:t>” signal Earth’s verdant and lush ecosystems. “Nova,” from the Latin “novus,” nods to a new, innovative era of lower carbon energy. We are focused primarily on energy and utilities.</a:t>
            </a:r>
            <a:endParaRPr lang="en-US" dirty="0">
              <a:latin typeface="Inter" panose="020B0502030000000004" pitchFamily="34" charset="0"/>
              <a:ea typeface="Inter" panose="020B0502030000000004" pitchFamily="34" charset="0"/>
              <a:cs typeface="Inter" panose="020B05020300000000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1956F6-A7C2-4AB0-AD50-5C0B7145C063}" type="slidenum">
              <a:rPr kumimoji="0" lang="en-US"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1609846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have great tools for customer upgrades including the ability to restore a backup from an earlier version directly to a new node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598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EA293-6823-C7BA-4732-E00CD9527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CAF69-3D81-480C-43D0-79D5CA9C1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15251-7A4C-F71F-A705-4DCDADDE91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EE2C84-75EF-BCBD-83F2-4695BDE1481C}"/>
              </a:ext>
            </a:extLst>
          </p:cNvPr>
          <p:cNvSpPr>
            <a:spLocks noGrp="1"/>
          </p:cNvSpPr>
          <p:nvPr>
            <p:ph type="sldNum" sz="quarter" idx="5"/>
          </p:nvPr>
        </p:nvSpPr>
        <p:spPr/>
        <p:txBody>
          <a:bodyPr/>
          <a:lstStyle/>
          <a:p>
            <a:fld id="{F4BFF387-9D57-4C4A-857D-AC6507407006}" type="slidenum">
              <a:rPr lang="en-US" smtClean="0"/>
              <a:pPr/>
              <a:t>24</a:t>
            </a:fld>
            <a:endParaRPr lang="en-US" dirty="0"/>
          </a:p>
        </p:txBody>
      </p:sp>
    </p:spTree>
    <p:extLst>
      <p:ext uri="{BB962C8B-B14F-4D97-AF65-F5344CB8AC3E}">
        <p14:creationId xmlns:p14="http://schemas.microsoft.com/office/powerpoint/2010/main" val="2356200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542616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CD29F-C7C2-7155-D7E5-A2425009A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00492-FEE9-45CE-D810-544997E0B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44233-3685-7D60-20F4-D4D39F67B8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CB2F00-DB3E-C986-5AC8-781D80985A03}"/>
              </a:ext>
            </a:extLst>
          </p:cNvPr>
          <p:cNvSpPr>
            <a:spLocks noGrp="1"/>
          </p:cNvSpPr>
          <p:nvPr>
            <p:ph type="sldNum" sz="quarter" idx="5"/>
          </p:nvPr>
        </p:nvSpPr>
        <p:spPr/>
        <p:txBody>
          <a:bodyPr/>
          <a:lstStyle/>
          <a:p>
            <a:fld id="{F4BFF387-9D57-4C4A-857D-AC6507407006}" type="slidenum">
              <a:rPr lang="en-US" smtClean="0"/>
              <a:pPr/>
              <a:t>27</a:t>
            </a:fld>
            <a:endParaRPr lang="en-US" dirty="0"/>
          </a:p>
        </p:txBody>
      </p:sp>
    </p:spTree>
    <p:extLst>
      <p:ext uri="{BB962C8B-B14F-4D97-AF65-F5344CB8AC3E}">
        <p14:creationId xmlns:p14="http://schemas.microsoft.com/office/powerpoint/2010/main" val="23438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Modernize Backend &amp; Improve Scalability </a:t>
            </a:r>
          </a:p>
          <a:p>
            <a:pPr marL="9144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Kubernetes support for backend and web client front end for both on-prem and Cloud offering</a:t>
            </a:r>
          </a:p>
          <a:p>
            <a:pPr marL="9144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Enterprise level multi-Site capability including an ISA95 plant model, independent materials, BOMs and routes by site on the same server</a:t>
            </a:r>
          </a:p>
          <a:p>
            <a:pPr marL="91440" marR="0" lvl="0" indent="-91440" algn="l" defTabSz="914400" rtl="0" eaLnBrk="1" fontAlgn="auto" latinLnBrk="0" hangingPunct="1">
              <a:lnSpc>
                <a:spcPct val="100000"/>
              </a:lnSpc>
              <a:buClrTx/>
              <a:buSzTx/>
              <a:buFont typeface="Arial" panose="020B0604020202020204" pitchFamily="34" charset="0"/>
              <a:buChar char="•"/>
              <a:tabLst/>
              <a:defRPr/>
            </a:pPr>
            <a:r>
              <a:rPr kumimoji="0" lang="en-US" sz="1200" i="0" u="none" strike="noStrike" kern="1200" spc="0" baseline="0" noProof="0" dirty="0">
                <a:ln>
                  <a:noFill/>
                </a:ln>
                <a:solidFill>
                  <a:schemeClr val="tx2"/>
                </a:solidFill>
                <a:effectLst/>
                <a:uLnTx/>
                <a:uFillTx/>
                <a:latin typeface="Inter" panose="020B0502030000000004" pitchFamily="34" charset="0"/>
                <a:ea typeface="Inter" panose="020B0502030000000004" pitchFamily="34" charset="0"/>
                <a:cs typeface="Inter" panose="020B0502030000000004" pitchFamily="34" charset="0"/>
              </a:rPr>
              <a:t>Modernization of the backend with 64-bit and microservices for ultimate scaling ability as well as built in high availability</a:t>
            </a:r>
          </a:p>
          <a:p>
            <a:pPr>
              <a:defRPr/>
            </a:pPr>
            <a:endParaRPr lang="en-US" sz="1200" dirty="0">
              <a:solidFill>
                <a:schemeClr val="tx2"/>
              </a:solidFill>
              <a:latin typeface="Inter" panose="020B0502030000000004" pitchFamily="34" charset="0"/>
              <a:ea typeface="Inter" panose="020B0502030000000004" pitchFamily="34" charset="0"/>
              <a:cs typeface="Inter" panose="020B0502030000000004" pitchFamily="34" charset="0"/>
            </a:endParaRPr>
          </a:p>
          <a:p>
            <a:pP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Rich Web-based Administration &amp; improvements to the UI</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Replace over 50% of the capability in the thick administrator with a web-based Configuration Hub plugin</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Backward compatible 64-bit Excel Add-in that works with Office 365 and Office Online</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New </a:t>
            </a:r>
            <a:r>
              <a:rPr lang="en-US" sz="1200" dirty="0" err="1">
                <a:solidFill>
                  <a:schemeClr val="tx2"/>
                </a:solidFill>
                <a:latin typeface="Inter" panose="020B0502030000000004" pitchFamily="34" charset="0"/>
                <a:ea typeface="Inter" panose="020B0502030000000004" pitchFamily="34" charset="0"/>
                <a:cs typeface="Inter" panose="020B0502030000000004" pitchFamily="34" charset="0"/>
              </a:rPr>
              <a:t>Autolog</a:t>
            </a: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 supporting additional events and embedded into discrete operator screens</a:t>
            </a:r>
          </a:p>
          <a:p>
            <a:pPr marL="91440" lvl="0" indent="-91440">
              <a:buFont typeface="Arial" panose="020B0604020202020204" pitchFamily="34" charset="0"/>
              <a:buChar char="•"/>
              <a:defRPr/>
            </a:pPr>
            <a:endParaRPr lang="en-US" sz="1200" dirty="0">
              <a:solidFill>
                <a:schemeClr val="tx2"/>
              </a:solidFill>
              <a:latin typeface="Inter" panose="020B0502030000000004" pitchFamily="34" charset="0"/>
              <a:ea typeface="Inter" panose="020B0502030000000004" pitchFamily="34" charset="0"/>
              <a:cs typeface="Inter" panose="020B0502030000000004" pitchFamily="34" charset="0"/>
            </a:endParaRPr>
          </a:p>
          <a:p>
            <a:pP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sym typeface="Wingdings" panose="05000000000000000000" pitchFamily="2" charset="2"/>
              </a:rPr>
              <a:t>Faster time to solution</a:t>
            </a:r>
            <a:endParaRPr lang="en-US" sz="1200" dirty="0">
              <a:solidFill>
                <a:schemeClr val="tx2"/>
              </a:solidFill>
              <a:latin typeface="Inter" panose="020B0502030000000004" pitchFamily="34" charset="0"/>
              <a:ea typeface="Inter" panose="020B0502030000000004" pitchFamily="34" charset="0"/>
              <a:cs typeface="Inter" panose="020B0502030000000004" pitchFamily="34" charset="0"/>
            </a:endParaRP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Expose regulatory capabilities in the web client</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Integrated Elastic Search for faster troubleshooting</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More Operations Hub widgets to provide a standardized yet customized user experience. </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Downtime widget – sizable and driven from other Operations Hub widgets and customer input</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Activities operator “to do” list widget</a:t>
            </a:r>
          </a:p>
          <a:p>
            <a:pPr>
              <a:defRPr/>
            </a:pPr>
            <a:endParaRPr lang="en-US" sz="1200" dirty="0">
              <a:solidFill>
                <a:schemeClr val="tx2"/>
              </a:solidFill>
              <a:latin typeface="Inter" panose="020B0502030000000004" pitchFamily="34" charset="0"/>
              <a:ea typeface="Inter" panose="020B0502030000000004" pitchFamily="34" charset="0"/>
              <a:cs typeface="Inter" panose="020B0502030000000004" pitchFamily="34" charset="0"/>
              <a:sym typeface="Wingdings" panose="05000000000000000000" pitchFamily="2" charset="2"/>
            </a:endParaRPr>
          </a:p>
          <a:p>
            <a:pP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sym typeface="Wingdings" panose="05000000000000000000" pitchFamily="2" charset="2"/>
              </a:rPr>
              <a:t>More OOTB Discrete capabilities</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Engineering Change Order app includes approvals </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Batching of operations (e.g. furnace)</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Groups of operations </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Tool traceability during order execution</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Qualifications to limit what an operator can work on including operations and quality</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Extend Document Management</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NCM extensions</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Downgrade material capability</a:t>
            </a:r>
          </a:p>
          <a:p>
            <a:pPr marL="91440" lvl="0" indent="-91440">
              <a:buFont typeface="Arial" panose="020B0604020202020204" pitchFamily="34" charset="0"/>
              <a:buChar char="•"/>
              <a:defRPr/>
            </a:pPr>
            <a:endParaRPr lang="en-US" sz="1200" dirty="0">
              <a:solidFill>
                <a:schemeClr val="tx2"/>
              </a:solidFill>
              <a:latin typeface="Inter" panose="020B0502030000000004" pitchFamily="34" charset="0"/>
              <a:ea typeface="Inter" panose="020B0502030000000004" pitchFamily="34" charset="0"/>
              <a:cs typeface="Inter" panose="020B0502030000000004" pitchFamily="34" charset="0"/>
            </a:endParaRPr>
          </a:p>
          <a:p>
            <a:pP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AI/ML Predictive Analytics</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Predictive Downtime</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True Root Cause Downtime</a:t>
            </a:r>
          </a:p>
          <a:p>
            <a:pPr marL="91440" lvl="0" indent="-91440">
              <a:buFont typeface="Arial" panose="020B0604020202020204" pitchFamily="34" charset="0"/>
              <a:buChar char="•"/>
              <a:defRPr/>
            </a:pPr>
            <a:r>
              <a:rPr lang="en-US" sz="1200" dirty="0">
                <a:solidFill>
                  <a:schemeClr val="tx2"/>
                </a:solidFill>
                <a:latin typeface="Inter" panose="020B0502030000000004" pitchFamily="34" charset="0"/>
                <a:ea typeface="Inter" panose="020B0502030000000004" pitchFamily="34" charset="0"/>
                <a:cs typeface="Inter" panose="020B0502030000000004" pitchFamily="34" charset="0"/>
              </a:rPr>
              <a:t>Balance speed and quality for max production</a:t>
            </a:r>
          </a:p>
        </p:txBody>
      </p:sp>
      <p:sp>
        <p:nvSpPr>
          <p:cNvPr id="4" name="Slide Number Placeholder 3"/>
          <p:cNvSpPr>
            <a:spLocks noGrp="1"/>
          </p:cNvSpPr>
          <p:nvPr>
            <p:ph type="sldNum" sz="quarter" idx="5"/>
          </p:nvPr>
        </p:nvSpPr>
        <p:spPr/>
        <p:txBody>
          <a:bodyPr/>
          <a:lstStyle/>
          <a:p>
            <a:fld id="{F4BFF387-9D57-4C4A-857D-AC6507407006}" type="slidenum">
              <a:rPr lang="en-US" smtClean="0"/>
              <a:pPr/>
              <a:t>28</a:t>
            </a:fld>
            <a:endParaRPr lang="en-US" dirty="0"/>
          </a:p>
        </p:txBody>
      </p:sp>
    </p:spTree>
    <p:extLst>
      <p:ext uri="{BB962C8B-B14F-4D97-AF65-F5344CB8AC3E}">
        <p14:creationId xmlns:p14="http://schemas.microsoft.com/office/powerpoint/2010/main" val="3437652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Zero Downtime Upgrade – Feasibility investigation.  To be realized for the upgrade following 2024. </a:t>
            </a:r>
          </a:p>
          <a:p>
            <a:r>
              <a:rPr lang="en-US" dirty="0"/>
              <a:t>** May trail 2024 release/not tied to date directly</a:t>
            </a:r>
          </a:p>
          <a:p>
            <a:r>
              <a:rPr lang="en-US" dirty="0"/>
              <a:t>Also includes selection of critical customer request</a:t>
            </a:r>
          </a:p>
          <a:p>
            <a:r>
              <a:rPr lang="en-US" dirty="0">
                <a:latin typeface="Inter"/>
                <a:ea typeface="Inter"/>
                <a:cs typeface="Inter"/>
              </a:rPr>
              <a:t>Plant Apps 2025 will include </a:t>
            </a:r>
          </a:p>
          <a:p>
            <a:pPr marL="171450" indent="-171450">
              <a:buFont typeface="Calibri"/>
              <a:buChar char="-"/>
            </a:pPr>
            <a:r>
              <a:rPr lang="en-US" dirty="0">
                <a:latin typeface="Inter"/>
                <a:ea typeface="Inter"/>
                <a:cs typeface="Inter"/>
              </a:rPr>
              <a:t>the remaining core elements needed for complex discrete assembly: Doc Mgt, Operator Qualifications, Tool Tracking, BOM enhancements like substitute materials and splitting consumptions, disassembly</a:t>
            </a:r>
            <a:endParaRPr lang="en-US" dirty="0">
              <a:ea typeface="Inter" panose="02000503000000020004" pitchFamily="2" charset="0"/>
              <a:cs typeface="Inter" panose="02000503000000020004" pitchFamily="2" charset="0"/>
            </a:endParaRPr>
          </a:p>
          <a:p>
            <a:pPr marL="171450" indent="-171450">
              <a:buFont typeface="Calibri"/>
              <a:buChar char="-"/>
            </a:pPr>
            <a:r>
              <a:rPr lang="en-US" dirty="0">
                <a:latin typeface="Inter"/>
                <a:ea typeface="Inter"/>
                <a:cs typeface="Inter"/>
              </a:rPr>
              <a:t>containerized 64-bit backend and multi-site capabilities</a:t>
            </a:r>
            <a:endParaRPr lang="en-US" dirty="0">
              <a:ea typeface="Inter"/>
              <a:cs typeface="Inter"/>
            </a:endParaRPr>
          </a:p>
          <a:p>
            <a:r>
              <a:rPr lang="en-US" dirty="0">
                <a:latin typeface="Inter"/>
                <a:ea typeface="Inter"/>
                <a:cs typeface="Inter"/>
              </a:rPr>
              <a:t>Plant Apps 2025.1 will include additional discrete and process capabilities plus better integration elements like logic "exits" and x% of </a:t>
            </a:r>
            <a:r>
              <a:rPr lang="en-US" dirty="0" err="1">
                <a:latin typeface="Inter"/>
                <a:ea typeface="Inter"/>
                <a:cs typeface="Inter"/>
              </a:rPr>
              <a:t>Autolog</a:t>
            </a:r>
            <a:r>
              <a:rPr lang="en-US" dirty="0">
                <a:latin typeface="Inter"/>
                <a:ea typeface="Inter"/>
                <a:cs typeface="Inter"/>
              </a:rPr>
              <a:t> parity</a:t>
            </a:r>
            <a:endParaRPr lang="en-US" dirty="0">
              <a:ea typeface="Inter"/>
              <a:cs typeface="Inter"/>
            </a:endParaRPr>
          </a:p>
          <a:p>
            <a:endParaRPr lang="en-US" dirty="0">
              <a:ea typeface="Inter"/>
              <a:cs typeface="Inter"/>
            </a:endParaRPr>
          </a:p>
          <a:p>
            <a:endParaRPr lang="en-US" dirty="0">
              <a:ea typeface="Inter"/>
              <a:cs typeface="Inter"/>
            </a:endParaRPr>
          </a:p>
          <a:p>
            <a:endParaRPr lang="en-US" dirty="0">
              <a:ea typeface="Inter"/>
              <a:cs typeface="Inter"/>
            </a:endParaRPr>
          </a:p>
        </p:txBody>
      </p:sp>
      <p:sp>
        <p:nvSpPr>
          <p:cNvPr id="4" name="Slide Number Placeholder 3"/>
          <p:cNvSpPr>
            <a:spLocks noGrp="1"/>
          </p:cNvSpPr>
          <p:nvPr>
            <p:ph type="sldNum" sz="quarter" idx="5"/>
          </p:nvPr>
        </p:nvSpPr>
        <p:spPr/>
        <p:txBody>
          <a:bodyPr/>
          <a:lstStyle/>
          <a:p>
            <a:fld id="{F4BFF387-9D57-4C4A-857D-AC6507407006}" type="slidenum">
              <a:rPr lang="en-US" smtClean="0"/>
              <a:pPr/>
              <a:t>29</a:t>
            </a:fld>
            <a:endParaRPr lang="en-US" dirty="0"/>
          </a:p>
        </p:txBody>
      </p:sp>
    </p:spTree>
    <p:extLst>
      <p:ext uri="{BB962C8B-B14F-4D97-AF65-F5344CB8AC3E}">
        <p14:creationId xmlns:p14="http://schemas.microsoft.com/office/powerpoint/2010/main" val="3241360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Defines a new alarm pattern as the sequence of unique alarms (no repeating alarm will be added to the sequence more than once) that follow any 10-minute (or longer) period without any new alarms activating.</a:t>
            </a:r>
            <a:br>
              <a:rPr lang="en-US" sz="1200" dirty="0"/>
            </a:br>
            <a:endParaRPr lang="en-US" dirty="0"/>
          </a:p>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31</a:t>
            </a:fld>
            <a:endParaRPr lang="en-US" dirty="0"/>
          </a:p>
        </p:txBody>
      </p:sp>
    </p:spTree>
    <p:extLst>
      <p:ext uri="{BB962C8B-B14F-4D97-AF65-F5344CB8AC3E}">
        <p14:creationId xmlns:p14="http://schemas.microsoft.com/office/powerpoint/2010/main" val="3933862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Inter" panose="02000503000000020004" pitchFamily="2" charset="0"/>
                <a:ea typeface="+mj-ea"/>
                <a:cs typeface="+mj-cs"/>
              </a:rPr>
              <a:t>designed to monitor the health of analog sensors (i.e., sensors that measure continuously changing entities, and when healthy, are never expected to produce BAD QUALITY data or have precisely the same value for any consecutive readings) to detect unhealthy sensors that are producing BAD QUALITY data, are inactive (flatlining), or are producing reading that are outside normal expected operating limits.</a:t>
            </a:r>
            <a:endParaRPr lang="en-US" dirty="0"/>
          </a:p>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32</a:t>
            </a:fld>
            <a:endParaRPr lang="en-US" dirty="0"/>
          </a:p>
        </p:txBody>
      </p:sp>
    </p:spTree>
    <p:extLst>
      <p:ext uri="{BB962C8B-B14F-4D97-AF65-F5344CB8AC3E}">
        <p14:creationId xmlns:p14="http://schemas.microsoft.com/office/powerpoint/2010/main" val="178234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Inter" panose="020B0502030000000004" pitchFamily="34" charset="0"/>
              </a:rPr>
              <a:t>Model Predictive Control (MPC) is the most popular multi-variate multi-input multi-output (MIMO) advanced control technique in industry. It is used to stabilize and optimize the dynamic control of multi-variate processes where simple SISO (single input single output) PID control loops are not suitable due to reasons like strong input/output interactions, multiple input and outputs to be controlled and long process delays or dead-time. Proficy </a:t>
            </a:r>
            <a:r>
              <a:rPr lang="en-US" sz="1200" dirty="0" err="1">
                <a:latin typeface="Inter" panose="020B0502030000000004" pitchFamily="34" charset="0"/>
              </a:rPr>
              <a:t>CSense</a:t>
            </a:r>
            <a:r>
              <a:rPr lang="en-US" sz="1200" dirty="0">
                <a:latin typeface="Inter" panose="020B0502030000000004" pitchFamily="34" charset="0"/>
              </a:rPr>
              <a:t> has out of the box MPC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spcAft>
                <a:spcPts val="600"/>
              </a:spcAft>
            </a:pPr>
            <a:r>
              <a:rPr lang="en-US" sz="1200" b="1" dirty="0"/>
              <a:t>Example Problem:</a:t>
            </a:r>
          </a:p>
          <a:p>
            <a:pPr algn="l">
              <a:spcAft>
                <a:spcPts val="600"/>
              </a:spcAft>
            </a:pPr>
            <a:r>
              <a:rPr lang="en-US" sz="1200" dirty="0"/>
              <a:t>•Inputs: Adjust chemical dosing and flow rates.</a:t>
            </a:r>
          </a:p>
          <a:p>
            <a:pPr algn="l">
              <a:spcAft>
                <a:spcPts val="600"/>
              </a:spcAft>
            </a:pPr>
            <a:r>
              <a:rPr lang="en-US" sz="1200" dirty="0"/>
              <a:t>•Outputs: Control turbidity and chlorine concentration.</a:t>
            </a:r>
          </a:p>
          <a:p>
            <a:pPr algn="l">
              <a:spcAft>
                <a:spcPts val="600"/>
              </a:spcAft>
            </a:pPr>
            <a:r>
              <a:rPr lang="en-US" sz="1200" dirty="0"/>
              <a:t>•</a:t>
            </a:r>
            <a:r>
              <a:rPr lang="en-US" sz="1200" b="1" dirty="0"/>
              <a:t>Objective: Minimize dosing cost while keeping turbidity below a certain limit  and chlorine between a certain range</a:t>
            </a:r>
          </a:p>
          <a:p>
            <a:pPr algn="l">
              <a:spcAft>
                <a:spcPts val="600"/>
              </a:spcAft>
            </a:pPr>
            <a:r>
              <a:rPr lang="en-US" sz="1200" dirty="0"/>
              <a:t>This 2x2 example forms the basis of larger, more complex MPC systems by adding more inputs and outputs based on plant needs.</a:t>
            </a:r>
          </a:p>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33</a:t>
            </a:fld>
            <a:endParaRPr lang="en-US" dirty="0"/>
          </a:p>
        </p:txBody>
      </p:sp>
    </p:spTree>
    <p:extLst>
      <p:ext uri="{BB962C8B-B14F-4D97-AF65-F5344CB8AC3E}">
        <p14:creationId xmlns:p14="http://schemas.microsoft.com/office/powerpoint/2010/main" val="3258437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https://adastra.digital/blog/unraveling-the-future-top-data-management-trends/#:~:text=The%20multi%2Dcloud%20approach%20is,workloads%20across%20different%20cloud%20platforms.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Generally, a lot of change in data mgmt., these are the things we are focusing on…Operations hub is our low code/no code solution for connected workers. We have increased focus on security with pen test and moving to the cloud also provides layers of security. Centralization of data comes in with Historian and the data hub</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327197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we know the Electrician and Decarbonization environment continues to build in complexity. A multitude of generation sources, a bi-directional grid, ever business critical expenses associated with consumption and of course all this while the planet and its people are in desperate need of decarbonization….It is our belief that it can only be achieved with software.</a:t>
            </a:r>
          </a:p>
          <a:p>
            <a:r>
              <a:rPr lang="en-US" dirty="0"/>
              <a:t>We make software that helps in the Manufacturing, energy and utilities space</a:t>
            </a:r>
          </a:p>
        </p:txBody>
      </p:sp>
      <p:sp>
        <p:nvSpPr>
          <p:cNvPr id="4" name="Slide Number Placeholder 3"/>
          <p:cNvSpPr>
            <a:spLocks noGrp="1"/>
          </p:cNvSpPr>
          <p:nvPr>
            <p:ph type="sldNum" sz="quarter" idx="5"/>
          </p:nvPr>
        </p:nvSpPr>
        <p:spPr/>
        <p:txBody>
          <a:bodyPr/>
          <a:lstStyle/>
          <a:p>
            <a:fld id="{F4BFF387-9D57-4C4A-857D-AC6507407006}" type="slidenum">
              <a:rPr lang="en-US" smtClean="0"/>
              <a:pPr/>
              <a:t>4</a:t>
            </a:fld>
            <a:endParaRPr lang="en-US" dirty="0"/>
          </a:p>
        </p:txBody>
      </p:sp>
    </p:spTree>
    <p:extLst>
      <p:ext uri="{BB962C8B-B14F-4D97-AF65-F5344CB8AC3E}">
        <p14:creationId xmlns:p14="http://schemas.microsoft.com/office/powerpoint/2010/main" val="4046544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Hub helps solve this problem, data is democratized and can be used by all to solve complex business problems</a:t>
            </a:r>
          </a:p>
        </p:txBody>
      </p:sp>
      <p:sp>
        <p:nvSpPr>
          <p:cNvPr id="4" name="Slide Number Placeholder 3"/>
          <p:cNvSpPr>
            <a:spLocks noGrp="1"/>
          </p:cNvSpPr>
          <p:nvPr>
            <p:ph type="sldNum" sz="quarter" idx="5"/>
          </p:nvPr>
        </p:nvSpPr>
        <p:spPr/>
        <p:txBody>
          <a:bodyPr/>
          <a:lstStyle/>
          <a:p>
            <a:fld id="{BF8A40A2-4817-4934-AE67-F0CB3084A7D2}" type="slidenum">
              <a:rPr lang="en-US" smtClean="0"/>
              <a:t>37</a:t>
            </a:fld>
            <a:endParaRPr lang="en-US"/>
          </a:p>
        </p:txBody>
      </p:sp>
    </p:spTree>
    <p:extLst>
      <p:ext uri="{BB962C8B-B14F-4D97-AF65-F5344CB8AC3E}">
        <p14:creationId xmlns:p14="http://schemas.microsoft.com/office/powerpoint/2010/main" val="4189674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Inter" panose="020B0502030000000004" pitchFamily="34" charset="0"/>
              </a:rPr>
              <a:t>Collaboration between IT and OT teams is crucial, as is a commitment to ongoing monitoring and adjustment of the digital transformation process.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1346551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Across the different industries, customers are looking to move fast, improve quality and look for any increase in efficiency while reducing operating costs. Companies like GM as they transition to EV are looking to how they can deliver faster. </a:t>
            </a:r>
            <a:r>
              <a:rPr lang="en-US" dirty="0" err="1">
                <a:latin typeface="Calibri"/>
                <a:ea typeface="Calibri"/>
                <a:cs typeface="Calibri"/>
              </a:rPr>
              <a:t>NovoNordisk</a:t>
            </a:r>
            <a:r>
              <a:rPr lang="en-US" dirty="0">
                <a:latin typeface="Calibri"/>
                <a:ea typeface="Calibri"/>
                <a:cs typeface="Calibri"/>
              </a:rPr>
              <a:t> is looking for a standardized and centralized solution that allows them to expand faster. Customers in general are looking for easy and fast ways to access data across their worldwide footprints, to connect plants and get a holistic view of their operations.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4069573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of Roseville water department- converting 3 on prem historians into one cloud based </a:t>
            </a:r>
          </a:p>
          <a:p>
            <a:r>
              <a:rPr lang="en-US" dirty="0"/>
              <a:t>We do not have mandate to go to the cloud, we have an architecture that meet our customers with where they want/need to be. We have cloud expertise with SaaS, manage the customer accounts and security etc. and manage in the cloud. </a:t>
            </a:r>
          </a:p>
          <a:p>
            <a:r>
              <a:rPr lang="en-US" dirty="0"/>
              <a:t>Historian has been architected for scalability, so before if you had several collectors they would collect into an archive, but now with this scalability so if they are a 100 collectors, each can get their own archive, you can scale from 1g to 10terabytes without any degradation so there is no bottleneck- we have large utility customers leveraging this</a:t>
            </a:r>
          </a:p>
          <a:p>
            <a:r>
              <a:rPr lang="en-US" dirty="0"/>
              <a:t>Hybrid: Can collect from on prem to cloud and avail of the SaaS advantages including scalability and always be up to date</a:t>
            </a:r>
          </a:p>
          <a:p>
            <a:r>
              <a:rPr lang="en-US" dirty="0"/>
              <a:t>We tie into the Smart Factory system and get multisite, scalability, </a:t>
            </a:r>
            <a:r>
              <a:rPr lang="en-US" dirty="0" err="1"/>
              <a:t>etc</a:t>
            </a:r>
            <a:endParaRPr lang="en-US" dirty="0"/>
          </a:p>
          <a:p>
            <a:r>
              <a:rPr lang="en-US" dirty="0"/>
              <a:t>You could have in prem historians that aggregate into a cloud Hisotrian which then will have redundancy and the other cloud capabilities that come with it like high availability, load balancing, </a:t>
            </a:r>
            <a:r>
              <a:rPr lang="en-US" dirty="0" err="1"/>
              <a:t>etc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2074100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value of our iFIX is our Proficy Historian, allows for greater scale than relational databases like you see in the competitive landscape.  It significantly reduces the hardware footprint required and the associated management</a:t>
            </a:r>
          </a:p>
          <a:p>
            <a:endParaRPr lang="en-US" dirty="0"/>
          </a:p>
          <a:p>
            <a:r>
              <a:rPr lang="en-US" dirty="0"/>
              <a:t>Improved Integration – Feel like a single product</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300" b="0" i="0" u="none" strike="noStrike" kern="1200" cap="none" spc="0" normalizeH="0" baseline="0" noProof="0" smtClean="0">
                <a:ln>
                  <a:noFill/>
                </a:ln>
                <a:solidFill>
                  <a:prstClr val="black"/>
                </a:solidFill>
                <a:effectLst/>
                <a:uLnTx/>
                <a:uFillTx/>
                <a:latin typeface="GE Inspira Sans"/>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42</a:t>
            </a:fld>
            <a:endParaRPr kumimoji="0" lang="en-CA" sz="1300" b="0" i="0" u="none" strike="noStrike" kern="1200" cap="none" spc="0" normalizeH="0" baseline="0" noProof="0" dirty="0">
              <a:ln>
                <a:noFill/>
              </a:ln>
              <a:solidFill>
                <a:prstClr val="black"/>
              </a:solidFill>
              <a:effectLst/>
              <a:uLnTx/>
              <a:uFillTx/>
              <a:latin typeface="GE Inspira Sans"/>
              <a:ea typeface="+mn-ea"/>
              <a:cs typeface="+mn-cs"/>
            </a:endParaRPr>
          </a:p>
        </p:txBody>
      </p:sp>
    </p:spTree>
    <p:extLst>
      <p:ext uri="{BB962C8B-B14F-4D97-AF65-F5344CB8AC3E}">
        <p14:creationId xmlns:p14="http://schemas.microsoft.com/office/powerpoint/2010/main" val="1171276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Inter"/>
                <a:ea typeface="Inter"/>
                <a:cs typeface="Inter"/>
              </a:rPr>
              <a:t>With our 2025 release we will have the ultimate enterprise scale Historian. A customer will be able to have their data stored in the way they need regardless of their size and will have access to analytics to drive their business process faster. Our collectors are world class but will now be faster, MQTT data can be published from Historian to any source, we're leveraging AWS to build SaaS and Ultra Scalability.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862744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722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6FBF7-C9A1-990E-E17F-170FCD5E4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468D9-1BFC-8EF8-1555-493A8051E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13C24-6A50-CF8B-048D-8CAE3395F39A}"/>
              </a:ext>
            </a:extLst>
          </p:cNvPr>
          <p:cNvSpPr>
            <a:spLocks noGrp="1"/>
          </p:cNvSpPr>
          <p:nvPr>
            <p:ph type="body" idx="1"/>
          </p:nvPr>
        </p:nvSpPr>
        <p:spPr/>
        <p:txBody>
          <a:bodyPr/>
          <a:lstStyle/>
          <a:p>
            <a:r>
              <a:rPr lang="en-US" dirty="0">
                <a:latin typeface="Inter"/>
                <a:ea typeface="Inter"/>
                <a:cs typeface="Inter"/>
              </a:rPr>
              <a:t>Add the capabilities from #7</a:t>
            </a:r>
            <a:endParaRPr lang="en-US" dirty="0"/>
          </a:p>
        </p:txBody>
      </p:sp>
      <p:sp>
        <p:nvSpPr>
          <p:cNvPr id="4" name="Slide Number Placeholder 3">
            <a:extLst>
              <a:ext uri="{FF2B5EF4-FFF2-40B4-BE49-F238E27FC236}">
                <a16:creationId xmlns:a16="http://schemas.microsoft.com/office/drawing/2014/main" id="{E6F06371-B2C5-7E75-7922-AF869C86AA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724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453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3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52</a:t>
            </a:fld>
            <a:endParaRPr kumimoji="0" lang="en-GB" sz="13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302232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kern="100" dirty="0">
                <a:effectLst/>
                <a:latin typeface="Inter" panose="020B0502030000000004" pitchFamily="34" charset="0"/>
                <a:ea typeface="Inter" panose="020B0502030000000004" pitchFamily="34" charset="0"/>
                <a:cs typeface="Times New Roman" panose="02020603050405020304" pitchFamily="18" charset="0"/>
              </a:rPr>
              <a:t>Accelerators we are focused on: How can our software help accelerate innovation for you as our customers, how can we empower your team to make the right decisions to be more efficient and how can we enable you drive any future plans whether it is transformation, modernization</a:t>
            </a:r>
          </a:p>
        </p:txBody>
      </p:sp>
      <p:sp>
        <p:nvSpPr>
          <p:cNvPr id="4" name="Slide Number Placeholder 3"/>
          <p:cNvSpPr>
            <a:spLocks noGrp="1"/>
          </p:cNvSpPr>
          <p:nvPr>
            <p:ph type="sldNum" sz="quarter" idx="5"/>
          </p:nvPr>
        </p:nvSpPr>
        <p:spPr/>
        <p:txBody>
          <a:bodyPr/>
          <a:lstStyle/>
          <a:p>
            <a:fld id="{F4BFF387-9D57-4C4A-857D-AC6507407006}" type="slidenum">
              <a:rPr lang="en-US" smtClean="0"/>
              <a:pPr/>
              <a:t>5</a:t>
            </a:fld>
            <a:endParaRPr lang="en-US" dirty="0"/>
          </a:p>
        </p:txBody>
      </p:sp>
    </p:spTree>
    <p:extLst>
      <p:ext uri="{BB962C8B-B14F-4D97-AF65-F5344CB8AC3E}">
        <p14:creationId xmlns:p14="http://schemas.microsoft.com/office/powerpoint/2010/main" val="187759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3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53</a:t>
            </a:fld>
            <a:endParaRPr kumimoji="0" lang="en-GB" sz="13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1266693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3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54</a:t>
            </a:fld>
            <a:endParaRPr kumimoji="0" lang="en-CA" sz="13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2036459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1:00-1:45</a:t>
            </a:r>
          </a:p>
          <a:p>
            <a:r>
              <a:rPr lang="en-US" dirty="0"/>
              <a:t>1:45</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3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55</a:t>
            </a:fld>
            <a:endParaRPr kumimoji="0" lang="en-GB" sz="13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2554956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3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56</a:t>
            </a:fld>
            <a:endParaRPr kumimoji="0" lang="en-GB" sz="13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2082729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688F7FD-9963-504F-A0D1-464C24FD4C7C}" type="slidenum">
              <a:rPr kumimoji="0" lang="en-GB" sz="13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58</a:t>
            </a:fld>
            <a:endParaRPr kumimoji="0" lang="en-GB" sz="13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2428906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Zero Downtime Upgrade – Feasibility investigation.  To be realized for the upgrade following 2024. </a:t>
            </a:r>
          </a:p>
          <a:p>
            <a:r>
              <a:rPr lang="en-US" dirty="0"/>
              <a:t>** May trail 2024 release/not tied to date directly</a:t>
            </a:r>
          </a:p>
          <a:p>
            <a:r>
              <a:rPr lang="en-US" dirty="0"/>
              <a:t>Also includes selection of critical customer request</a:t>
            </a:r>
          </a:p>
        </p:txBody>
      </p:sp>
      <p:sp>
        <p:nvSpPr>
          <p:cNvPr id="4" name="Slide Number Placeholder 3"/>
          <p:cNvSpPr>
            <a:spLocks noGrp="1"/>
          </p:cNvSpPr>
          <p:nvPr>
            <p:ph type="sldNum" sz="quarter" idx="5"/>
          </p:nvPr>
        </p:nvSpPr>
        <p:spPr/>
        <p:txBody>
          <a:bodyPr/>
          <a:lstStyle/>
          <a:p>
            <a:fld id="{F4BFF387-9D57-4C4A-857D-AC6507407006}" type="slidenum">
              <a:rPr lang="en-US" smtClean="0"/>
              <a:pPr/>
              <a:t>59</a:t>
            </a:fld>
            <a:endParaRPr lang="en-US" dirty="0"/>
          </a:p>
        </p:txBody>
      </p:sp>
    </p:spTree>
    <p:extLst>
      <p:ext uri="{BB962C8B-B14F-4D97-AF65-F5344CB8AC3E}">
        <p14:creationId xmlns:p14="http://schemas.microsoft.com/office/powerpoint/2010/main" val="3241360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3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62</a:t>
            </a:fld>
            <a:endParaRPr kumimoji="0" lang="en-CA" sz="13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3543456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Plant-floor </a:t>
            </a:r>
            <a:r>
              <a:rPr lang="en-US" b="1" dirty="0"/>
              <a:t>context is critical</a:t>
            </a:r>
            <a:r>
              <a:rPr lang="en-US" dirty="0"/>
              <a:t> to operationalizing manufacturers’ sustainability goals and optimizing their factories holistically. To capture synergies and recognize trade-offs, a new set of challenges must be solved.</a:t>
            </a:r>
          </a:p>
          <a:p>
            <a:r>
              <a:rPr lang="en-US" dirty="0"/>
              <a:t> </a:t>
            </a:r>
          </a:p>
          <a:p>
            <a:pPr marL="228600" indent="-228600">
              <a:buFont typeface="+mj-lt"/>
              <a:buAutoNum type="arabicPeriod"/>
            </a:pPr>
            <a:r>
              <a:rPr lang="en-US" dirty="0"/>
              <a:t>Manufacturers need the ability to drive relevant sustainability KPIs down to the plant floor, with the granularity needed to act upon that data. </a:t>
            </a:r>
          </a:p>
          <a:p>
            <a:pPr marL="228600" indent="-228600">
              <a:buFont typeface="+mj-lt"/>
              <a:buAutoNum type="arabicPeriod"/>
            </a:pPr>
            <a:r>
              <a:rPr lang="en-US" dirty="0"/>
              <a:t>Manufacturers need to embed relevant sustainability KPIs into operational performance management routines and break siloes between these teams.</a:t>
            </a:r>
          </a:p>
          <a:p>
            <a:pPr marL="228600" indent="-228600">
              <a:buFont typeface="+mj-lt"/>
              <a:buAutoNum type="arabicPeriod"/>
            </a:pPr>
            <a:r>
              <a:rPr lang="en-US" dirty="0"/>
              <a:t>Manufacturers need to understand their KPIs in operational context to determine the most impactful levers within business constraints.</a:t>
            </a:r>
          </a:p>
          <a:p>
            <a:pPr marL="228600" indent="-228600">
              <a:buFont typeface="+mj-lt"/>
              <a:buAutoNum type="arabicPeriod"/>
            </a:pPr>
            <a:endParaRPr lang="en-US" dirty="0"/>
          </a:p>
          <a:p>
            <a:pPr marL="0" indent="0">
              <a:buFont typeface="+mj-lt"/>
              <a:buNone/>
            </a:pPr>
            <a:r>
              <a:rPr lang="en-US" dirty="0"/>
              <a:t>Beyond boosting resilience and mitigating risk, </a:t>
            </a:r>
            <a:r>
              <a:rPr lang="en-US" b="1" dirty="0"/>
              <a:t>there are synergies </a:t>
            </a:r>
            <a:r>
              <a:rPr lang="en-US" dirty="0"/>
              <a:t>in sustainability and operations objectives </a:t>
            </a:r>
            <a:r>
              <a:rPr lang="en-US" b="1" dirty="0"/>
              <a:t>which improve profitability</a:t>
            </a:r>
            <a:r>
              <a:rPr lang="en-US" dirty="0"/>
              <a:t>, too. </a:t>
            </a:r>
          </a:p>
        </p:txBody>
      </p:sp>
      <p:sp>
        <p:nvSpPr>
          <p:cNvPr id="4" name="Slide Number Placeholder 3"/>
          <p:cNvSpPr>
            <a:spLocks noGrp="1"/>
          </p:cNvSpPr>
          <p:nvPr>
            <p:ph type="sldNum" sz="quarter" idx="5"/>
          </p:nvPr>
        </p:nvSpPr>
        <p:spPr/>
        <p:txBody>
          <a:bodyPr/>
          <a:lstStyle/>
          <a:p>
            <a:fld id="{F4BFF387-9D57-4C4A-857D-AC6507407006}" type="slidenum">
              <a:rPr lang="en-US" smtClean="0"/>
              <a:pPr/>
              <a:t>66</a:t>
            </a:fld>
            <a:endParaRPr lang="en-US" dirty="0"/>
          </a:p>
        </p:txBody>
      </p:sp>
    </p:spTree>
    <p:extLst>
      <p:ext uri="{BB962C8B-B14F-4D97-AF65-F5344CB8AC3E}">
        <p14:creationId xmlns:p14="http://schemas.microsoft.com/office/powerpoint/2010/main" val="3411244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analytics tools can be layered on top to further optimize production environments and fine-tune the balance between operational and sustainability priorities. Tools like Proficy for Sustainability Insights help to benchmark consumption, explain variability or deviations in performance, and ultimately help to act to minimize resource consumption.</a:t>
            </a:r>
          </a:p>
        </p:txBody>
      </p:sp>
      <p:sp>
        <p:nvSpPr>
          <p:cNvPr id="4" name="Slide Number Placeholder 3"/>
          <p:cNvSpPr>
            <a:spLocks noGrp="1"/>
          </p:cNvSpPr>
          <p:nvPr>
            <p:ph type="sldNum" sz="quarter" idx="5"/>
          </p:nvPr>
        </p:nvSpPr>
        <p:spPr/>
        <p:txBody>
          <a:bodyPr/>
          <a:lstStyle/>
          <a:p>
            <a:fld id="{2688F7FD-9963-504F-A0D1-464C24FD4C7C}" type="slidenum">
              <a:rPr lang="en-GB" smtClean="0"/>
              <a:pPr/>
              <a:t>68</a:t>
            </a:fld>
            <a:endParaRPr lang="en-GB" dirty="0"/>
          </a:p>
        </p:txBody>
      </p:sp>
    </p:spTree>
    <p:extLst>
      <p:ext uri="{BB962C8B-B14F-4D97-AF65-F5344CB8AC3E}">
        <p14:creationId xmlns:p14="http://schemas.microsoft.com/office/powerpoint/2010/main" val="3255557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72</a:t>
            </a:fld>
            <a:endParaRPr lang="en-US" dirty="0"/>
          </a:p>
        </p:txBody>
      </p:sp>
    </p:spTree>
    <p:extLst>
      <p:ext uri="{BB962C8B-B14F-4D97-AF65-F5344CB8AC3E}">
        <p14:creationId xmlns:p14="http://schemas.microsoft.com/office/powerpoint/2010/main" val="2716371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entire plant software system right from connectivity to control systems, SCADA, Historian MES- our goal is to be the only fully integrated plant software suite that works with the core data fabric…..</a:t>
            </a:r>
          </a:p>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7</a:t>
            </a:fld>
            <a:endParaRPr lang="en-US" dirty="0"/>
          </a:p>
        </p:txBody>
      </p:sp>
    </p:spTree>
    <p:extLst>
      <p:ext uri="{BB962C8B-B14F-4D97-AF65-F5344CB8AC3E}">
        <p14:creationId xmlns:p14="http://schemas.microsoft.com/office/powerpoint/2010/main" val="72008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 a classic Purdue model, if we stack our capabilities, we start with the HMI/SCADA(</a:t>
            </a:r>
            <a:r>
              <a:rPr lang="en-US" sz="1100" dirty="0" err="1"/>
              <a:t>iFix</a:t>
            </a:r>
            <a:r>
              <a:rPr lang="en-US" sz="1100" dirty="0"/>
              <a:t>/</a:t>
            </a:r>
            <a:r>
              <a:rPr lang="en-US" sz="1100" dirty="0" err="1"/>
              <a:t>Cimp</a:t>
            </a:r>
            <a:r>
              <a:rPr lang="en-US" sz="1100" dirty="0"/>
              <a:t>) and move onto the energy monitoring and optimization with Sustainability insights, onto data archiving in the Historian to MES and then tools to optimize production plant and then finally into systems like ERP, etc. in support of these core capabilities we have a single visualization tool in Operations Hub that goes across these layers. Then we have a set of out of the box analytics that are shipped with SCADA and the </a:t>
            </a:r>
            <a:r>
              <a:rPr lang="en-US" sz="1100" dirty="0" err="1"/>
              <a:t>Historians.Our</a:t>
            </a:r>
            <a:r>
              <a:rPr lang="en-US" sz="1100" dirty="0"/>
              <a:t> investment strategy is to ..</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a:ln>
                  <a:noFill/>
                </a:ln>
                <a:solidFill>
                  <a:prstClr val="black"/>
                </a:solidFill>
                <a:effectLst/>
                <a:uLnTx/>
                <a:uFillTx/>
                <a:latin typeface="Inter" panose="02000503000000020004" pitchFamily="2"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3571437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Here we want to highlight where we are going, we are thinking that we transition from this layer by layer approach based on capabilities into a more homogenous, integrated portfolio of capabilities powered by Data Hub- a common data fabric that goes all across our products- that is the unifying platform, so when you refer to  a pump in an operation, it is the same pump in the Scada v/s Historian vs when running an analytic- we want to drive the common model context instead of defining it 3 different times. A common unifying factor in the way data is exchanged and consumed across </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a:ln>
                  <a:noFill/>
                </a:ln>
                <a:solidFill>
                  <a:prstClr val="black"/>
                </a:solidFill>
                <a:effectLst/>
                <a:uLnTx/>
                <a:uFillTx/>
                <a:latin typeface="Inter" panose="02000503000000020004" pitchFamily="2"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3561292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6FBF7-C9A1-990E-E17F-170FCD5E4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468D9-1BFC-8EF8-1555-493A8051E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13C24-6A50-CF8B-048D-8CAE3395F39A}"/>
              </a:ext>
            </a:extLst>
          </p:cNvPr>
          <p:cNvSpPr>
            <a:spLocks noGrp="1"/>
          </p:cNvSpPr>
          <p:nvPr>
            <p:ph type="body" idx="1"/>
          </p:nvPr>
        </p:nvSpPr>
        <p:spPr/>
        <p:txBody>
          <a:bodyPr/>
          <a:lstStyle/>
          <a:p>
            <a:r>
              <a:rPr lang="en-US" dirty="0">
                <a:latin typeface="Inter"/>
                <a:ea typeface="Inter"/>
                <a:cs typeface="Inter"/>
              </a:rPr>
              <a:t>4 different components: Data fabric/Data path- provides access to data, Dir service: publish config, objects </a:t>
            </a:r>
            <a:r>
              <a:rPr lang="en-US" dirty="0" err="1">
                <a:latin typeface="Inter"/>
                <a:ea typeface="Inter"/>
                <a:cs typeface="Inter"/>
              </a:rPr>
              <a:t>etc</a:t>
            </a:r>
            <a:r>
              <a:rPr lang="en-US" dirty="0">
                <a:latin typeface="Inter"/>
                <a:ea typeface="Inter"/>
                <a:cs typeface="Inter"/>
              </a:rPr>
              <a:t> to a central directory for products to consume, UNS to add context , and Model to organize the data in hierarchical relationships</a:t>
            </a:r>
          </a:p>
          <a:p>
            <a:pPr marL="742950" marR="0" lvl="1" indent="-285750">
              <a:lnSpc>
                <a:spcPct val="107000"/>
              </a:lnSpc>
              <a:spcBef>
                <a:spcPts val="0"/>
              </a:spcBef>
              <a:spcAft>
                <a:spcPts val="0"/>
              </a:spcAft>
              <a:buFont typeface="Courier New" panose="02070309020205020404" pitchFamily="49" charset="0"/>
              <a:buChar char="o"/>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Data Model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-Common context for all Operational Assets that different IT/OT applications can associate with and single configuration for all Proficy data mapping. Standardization across different sites</a:t>
            </a:r>
          </a:p>
          <a:p>
            <a:pPr marL="742950" marR="0" lvl="1" indent="-285750">
              <a:lnSpc>
                <a:spcPct val="107000"/>
              </a:lnSpc>
              <a:spcBef>
                <a:spcPts val="0"/>
              </a:spcBef>
              <a:spcAft>
                <a:spcPts val="0"/>
              </a:spcAft>
              <a:buFont typeface="Courier New" panose="02070309020205020404" pitchFamily="49" charset="0"/>
              <a:buChar char="o"/>
            </a:pPr>
            <a:r>
              <a:rPr lang="en-US" sz="1800" b="1" kern="0" dirty="0">
                <a:effectLst/>
                <a:latin typeface="Calibri" panose="020F0502020204030204" pitchFamily="34" charset="0"/>
                <a:ea typeface="Calibri" panose="020F0502020204030204" pitchFamily="34" charset="0"/>
                <a:cs typeface="Times New Roman" panose="02020603050405020304" pitchFamily="18" charset="0"/>
              </a:rPr>
              <a:t>Directory Service</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Unified connections within Proficy and with variety of third-party applications/models needed for data democratization projects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800" b="1" kern="0" dirty="0">
                <a:effectLst/>
                <a:latin typeface="Calibri" panose="020F0502020204030204" pitchFamily="34" charset="0"/>
                <a:ea typeface="Calibri" panose="020F0502020204030204" pitchFamily="34" charset="0"/>
                <a:cs typeface="Times New Roman" panose="02020603050405020304" pitchFamily="18" charset="0"/>
              </a:rPr>
              <a:t>Unified Namespace (UNS</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Single context to be used across Analytics, Optimization and Execution applications at a site and across different sites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Data Fabric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Simple, unified approach to exchanging data and plugging in applications needed for a total Operations Management solution</a:t>
            </a:r>
          </a:p>
        </p:txBody>
      </p:sp>
      <p:sp>
        <p:nvSpPr>
          <p:cNvPr id="4" name="Slide Number Placeholder 3">
            <a:extLst>
              <a:ext uri="{FF2B5EF4-FFF2-40B4-BE49-F238E27FC236}">
                <a16:creationId xmlns:a16="http://schemas.microsoft.com/office/drawing/2014/main" id="{E6F06371-B2C5-7E75-7922-AF869C86AA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377172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continue to invest heavily in our Proficy portfolio. The themes for our Proficy 2024 portfolio-wide release are:</a:t>
            </a:r>
          </a:p>
          <a:p>
            <a:pPr marL="137160" marR="0" lvl="1" indent="-137160" algn="l" defTabSz="914400" rtl="0" eaLnBrk="1" fontAlgn="auto" latinLnBrk="0" hangingPunct="1">
              <a:lnSpc>
                <a:spcPct val="100000"/>
              </a:lnSpc>
              <a:spcBef>
                <a:spcPts val="0"/>
              </a:spcBef>
              <a:spcAft>
                <a:spcPts val="0"/>
              </a:spcAft>
              <a:buClrTx/>
              <a:buSzTx/>
              <a:buFont typeface="Arial"/>
              <a:buChar char="–"/>
              <a:tabLst/>
              <a:defRPr/>
            </a:pPr>
            <a:r>
              <a:rPr lang="en-US" b="1" dirty="0"/>
              <a:t>Enterprise solutions</a:t>
            </a:r>
            <a:r>
              <a:rPr lang="en-US" dirty="0"/>
              <a:t> – Focus on Enterprise Customers</a:t>
            </a:r>
            <a:r>
              <a:rPr lang="en-US" b="1" dirty="0"/>
              <a:t>: centralized configuration &amp; management / enterprise data &amp; apps model</a:t>
            </a:r>
          </a:p>
          <a:p>
            <a:pPr marL="137160" marR="0" lvl="1" indent="-137160" algn="l" defTabSz="914400" rtl="0" eaLnBrk="1" fontAlgn="auto" latinLnBrk="0" hangingPunct="1">
              <a:lnSpc>
                <a:spcPct val="100000"/>
              </a:lnSpc>
              <a:spcBef>
                <a:spcPts val="0"/>
              </a:spcBef>
              <a:spcAft>
                <a:spcPts val="0"/>
              </a:spcAft>
              <a:buClrTx/>
              <a:buSzTx/>
              <a:buFont typeface="Arial"/>
              <a:buChar char="–"/>
              <a:tabLst/>
              <a:defRPr/>
            </a:pPr>
            <a:r>
              <a:rPr lang="en-US" b="1" dirty="0"/>
              <a:t>Cloud architectures: </a:t>
            </a:r>
            <a:r>
              <a:rPr lang="en-US" dirty="0"/>
              <a:t>connect data/information islands, make data available across the enterprise, a single source of truth</a:t>
            </a:r>
            <a:endParaRPr lang="en-US" b="1" dirty="0"/>
          </a:p>
          <a:p>
            <a:pPr marL="137160" marR="0" lvl="1" indent="-137160" algn="l" defTabSz="914400" rtl="0" eaLnBrk="1" fontAlgn="auto" latinLnBrk="0" hangingPunct="1">
              <a:lnSpc>
                <a:spcPct val="100000"/>
              </a:lnSpc>
              <a:spcBef>
                <a:spcPts val="0"/>
              </a:spcBef>
              <a:spcAft>
                <a:spcPts val="0"/>
              </a:spcAft>
              <a:buClrTx/>
              <a:buSzTx/>
              <a:buFont typeface="Arial"/>
              <a:buChar char="–"/>
              <a:tabLst/>
              <a:defRPr/>
            </a:pPr>
            <a:r>
              <a:rPr lang="en-US" b="1" dirty="0"/>
              <a:t>Sustainability: </a:t>
            </a:r>
            <a:r>
              <a:rPr lang="en-US" dirty="0"/>
              <a:t>GE is well positioned to help our customers reach their sustainability goals &amp; we are enhancing our product offering to deliver more OOTB capabilities</a:t>
            </a:r>
          </a:p>
          <a:p>
            <a:pPr lvl="1"/>
            <a:r>
              <a:rPr lang="en-US" b="1" dirty="0"/>
              <a:t>Empower &amp; Accelerate: Composable solutions to enable the Connected Worker</a:t>
            </a:r>
          </a:p>
          <a:p>
            <a:endParaRPr lang="en-US" dirty="0"/>
          </a:p>
          <a:p>
            <a:r>
              <a:rPr lang="en-US" dirty="0"/>
              <a:t>In addition to a preview of what’s coming near term and the strategy behind the 2024 portfolio release, we’ll also provide our long-term vision as well as key enablers for customer success &amp; recent customer examples from around the world.</a:t>
            </a:r>
          </a:p>
          <a:p>
            <a:r>
              <a:rPr lang="en-US" dirty="0"/>
              <a:t>Our Proficy 2024 releases include major new versions of all our Proficy software:</a:t>
            </a:r>
          </a:p>
          <a:p>
            <a:pPr marL="285750" indent="-285750">
              <a:buFont typeface="Arial" panose="020B0604020202020204" pitchFamily="34" charset="0"/>
              <a:buChar char="•"/>
            </a:pPr>
            <a:r>
              <a:rPr lang="en-US" dirty="0"/>
              <a:t>Proficy Smart Factory MES</a:t>
            </a:r>
          </a:p>
          <a:p>
            <a:pPr marL="285750" indent="-285750">
              <a:buFont typeface="Arial" panose="020B0604020202020204" pitchFamily="34" charset="0"/>
              <a:buChar char="•"/>
            </a:pPr>
            <a:r>
              <a:rPr lang="en-US" dirty="0"/>
              <a:t>Proficy Historian &amp; Historian for Cloud</a:t>
            </a:r>
          </a:p>
          <a:p>
            <a:pPr marL="285750" indent="-285750">
              <a:buFont typeface="Arial" panose="020B0604020202020204" pitchFamily="34" charset="0"/>
              <a:buChar char="•"/>
            </a:pPr>
            <a:r>
              <a:rPr lang="en-US" dirty="0"/>
              <a:t>Proficy Operations Hub</a:t>
            </a:r>
          </a:p>
          <a:p>
            <a:pPr marL="285750" indent="-285750">
              <a:buFont typeface="Arial" panose="020B0604020202020204" pitchFamily="34" charset="0"/>
              <a:buChar char="•"/>
            </a:pPr>
            <a:r>
              <a:rPr lang="en-US" dirty="0"/>
              <a:t>iFIX and CIMPLICITY HMI/SCADA</a:t>
            </a:r>
          </a:p>
          <a:p>
            <a:pPr marL="285750" indent="-285750">
              <a:buFont typeface="Arial" panose="020B0604020202020204" pitchFamily="34" charset="0"/>
              <a:buChar char="•"/>
            </a:pPr>
            <a:r>
              <a:rPr lang="en-US" dirty="0"/>
              <a:t>Proficy CSense &amp; Proficy for Sustainability Insights (NEW)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FF387-9D57-4C4A-857D-AC6507407006}" type="slidenum">
              <a:rPr kumimoji="0" lang="en-US" sz="1200" b="0" i="0" u="none" strike="noStrike" kern="1200" cap="none" spc="0" normalizeH="0" baseline="0" noProof="0" smtClean="0">
                <a:ln>
                  <a:noFill/>
                </a:ln>
                <a:solidFill>
                  <a:prstClr val="black"/>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1866201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005E60"/>
        </a:solid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752991F-DE20-9C56-71CE-00C693FCEC71}"/>
              </a:ext>
            </a:extLst>
          </p:cNvPr>
          <p:cNvPicPr>
            <a:picLocks noChangeAspect="1"/>
          </p:cNvPicPr>
          <p:nvPr userDrawn="1"/>
        </p:nvPicPr>
        <p:blipFill>
          <a:blip r:embed="rId2"/>
          <a:stretch>
            <a:fillRect/>
          </a:stretch>
        </p:blipFill>
        <p:spPr>
          <a:xfrm>
            <a:off x="268025"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506380" cy="365125"/>
          </a:xfrm>
        </p:spPr>
        <p:txBody>
          <a:bodyPr/>
          <a:lstStyle>
            <a:lvl1pPr>
              <a:defRPr>
                <a:solidFill>
                  <a:schemeClr val="tx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C8FF08"/>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10412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D6DDDB0A-C694-6D4F-95F6-714A8D0B4F22}"/>
              </a:ext>
            </a:extLst>
          </p:cNvPr>
          <p:cNvSpPr>
            <a:spLocks noGrp="1"/>
          </p:cNvSpPr>
          <p:nvPr>
            <p:ph type="body" sz="quarter" idx="14"/>
          </p:nvPr>
        </p:nvSpPr>
        <p:spPr>
          <a:xfrm>
            <a:off x="419099"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D926142-7B75-6D42-854B-61C11884F2E4}"/>
              </a:ext>
            </a:extLst>
          </p:cNvPr>
          <p:cNvSpPr>
            <a:spLocks noGrp="1"/>
          </p:cNvSpPr>
          <p:nvPr>
            <p:ph type="body" sz="quarter" idx="15"/>
          </p:nvPr>
        </p:nvSpPr>
        <p:spPr>
          <a:xfrm>
            <a:off x="6096000"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5394960"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2095501"/>
            <a:ext cx="5394960"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2F437117-8BD0-3579-70B3-FCB0F41D60C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562102217"/>
      </p:ext>
    </p:extLst>
  </p:cSld>
  <p:clrMapOvr>
    <a:masterClrMapping/>
  </p:clrMapOvr>
  <p:extLst>
    <p:ext uri="{DCECCB84-F9BA-43D5-87BE-67443E8EF086}">
      <p15:sldGuideLst xmlns:p15="http://schemas.microsoft.com/office/powerpoint/2012/main">
        <p15:guide id="1" orient="horz" pos="1320" userDrawn="1">
          <p15:clr>
            <a:srgbClr val="FBAE40"/>
          </p15:clr>
        </p15:guide>
        <p15:guide id="2" pos="3840" userDrawn="1">
          <p15:clr>
            <a:srgbClr val="FBAE40"/>
          </p15:clr>
        </p15:guide>
        <p15:guide id="3" orient="horz" pos="88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 Asy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F4792C0-9FE2-4931-3650-4B59AD3104E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369946922"/>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 Asymetrical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56ABEBD3-24BE-15F7-DEF9-9F5230BECA90}"/>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180485758"/>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Asymmetrical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44409"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E22151AB-5731-BAC5-7B55-0CB75965C41C}"/>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290989164"/>
      </p:ext>
    </p:extLst>
  </p:cSld>
  <p:clrMapOvr>
    <a:masterClrMapping/>
  </p:clrMapOvr>
  <p:extLst>
    <p:ext uri="{DCECCB84-F9BA-43D5-87BE-67443E8EF086}">
      <p15:sldGuideLst xmlns:p15="http://schemas.microsoft.com/office/powerpoint/2012/main">
        <p15:guide id="2" pos="5030">
          <p15:clr>
            <a:srgbClr val="FBAE40"/>
          </p15:clr>
        </p15:guide>
        <p15:guide id="3" orient="horz" pos="8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 Asymmetrical 2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02C79C54-276E-80B9-1B8A-4B6BBAC71B29}"/>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7BBA13F7-1863-C7F2-A83F-768EA305A30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743160294"/>
      </p:ext>
    </p:extLst>
  </p:cSld>
  <p:clrMapOvr>
    <a:masterClrMapping/>
  </p:clrMapOvr>
  <p:extLst>
    <p:ext uri="{DCECCB84-F9BA-43D5-87BE-67443E8EF086}">
      <p15:sldGuideLst xmlns:p15="http://schemas.microsoft.com/office/powerpoint/2012/main">
        <p15:guide id="2" pos="5030" userDrawn="1">
          <p15:clr>
            <a:srgbClr val="FBAE40"/>
          </p15:clr>
        </p15:guide>
        <p15:guide id="3" orient="horz" pos="88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78915"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404E15B6-0BA0-84E6-A568-FC29C85E61F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364173188"/>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1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DC5277-B38B-BFA5-234F-37E859463D25}"/>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6F06206D-1B55-79AD-7D01-D0EB3C4108C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821405647"/>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88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CB7DF46-A9CC-4BD9-D472-6BF977C64294}"/>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62642070"/>
      </p:ext>
    </p:extLst>
  </p:cSld>
  <p:clrMapOvr>
    <a:masterClrMapping/>
  </p:clrMapOvr>
  <p:extLst>
    <p:ext uri="{DCECCB84-F9BA-43D5-87BE-67443E8EF086}">
      <p15:sldGuideLst xmlns:p15="http://schemas.microsoft.com/office/powerpoint/2012/main">
        <p15:guide id="1" pos="2056">
          <p15:clr>
            <a:srgbClr val="FBAE40"/>
          </p15:clr>
        </p15:guide>
        <p15:guide id="2" pos="5628">
          <p15:clr>
            <a:srgbClr val="FBAE40"/>
          </p15:clr>
        </p15:guide>
        <p15:guide id="3" pos="3840">
          <p15:clr>
            <a:srgbClr val="FBAE40"/>
          </p15:clr>
        </p15:guide>
        <p15:guide id="4" orient="horz" pos="8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 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0"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71E6CAA3-D2BE-B7A9-9C26-22C4F1F5EDDD}"/>
              </a:ext>
            </a:extLst>
          </p:cNvPr>
          <p:cNvCxnSpPr>
            <a:cxnSpLocks/>
          </p:cNvCxnSpPr>
          <p:nvPr userDrawn="1"/>
        </p:nvCxnSpPr>
        <p:spPr>
          <a:xfrm>
            <a:off x="31230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865847-B1DD-F900-9C6C-8E3E630784E8}"/>
              </a:ext>
            </a:extLst>
          </p:cNvPr>
          <p:cNvCxnSpPr>
            <a:cxnSpLocks/>
          </p:cNvCxnSpPr>
          <p:nvPr userDrawn="1"/>
        </p:nvCxnSpPr>
        <p:spPr>
          <a:xfrm>
            <a:off x="596150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BCFFAC-C9D0-7B24-E424-D791DC86FA9A}"/>
              </a:ext>
            </a:extLst>
          </p:cNvPr>
          <p:cNvCxnSpPr>
            <a:cxnSpLocks/>
          </p:cNvCxnSpPr>
          <p:nvPr userDrawn="1"/>
        </p:nvCxnSpPr>
        <p:spPr>
          <a:xfrm>
            <a:off x="87999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F179F5EF-F643-19DD-3442-114B11F58335}"/>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66450991"/>
      </p:ext>
    </p:extLst>
  </p:cSld>
  <p:clrMapOvr>
    <a:masterClrMapping/>
  </p:clrMapOvr>
  <p:extLst>
    <p:ext uri="{DCECCB84-F9BA-43D5-87BE-67443E8EF086}">
      <p15:sldGuideLst xmlns:p15="http://schemas.microsoft.com/office/powerpoint/2012/main">
        <p15:guide id="1" pos="2056" userDrawn="1">
          <p15:clr>
            <a:srgbClr val="FBAE40"/>
          </p15:clr>
        </p15:guide>
        <p15:guide id="2" pos="5628" userDrawn="1">
          <p15:clr>
            <a:srgbClr val="FBAE40"/>
          </p15:clr>
        </p15:guide>
        <p15:guide id="3" pos="3840" userDrawn="1">
          <p15:clr>
            <a:srgbClr val="FBAE40"/>
          </p15:clr>
        </p15:guide>
        <p15:guide id="4" orient="horz" pos="88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 and 1/3-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466769"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6A24B364-E635-8148-9DBE-C364F1D3BC53}"/>
              </a:ext>
            </a:extLst>
          </p:cNvPr>
          <p:cNvSpPr>
            <a:spLocks noGrp="1"/>
          </p:cNvSpPr>
          <p:nvPr>
            <p:ph type="body" sz="quarter" idx="13"/>
          </p:nvPr>
        </p:nvSpPr>
        <p:spPr>
          <a:xfrm>
            <a:off x="419099" y="1403350"/>
            <a:ext cx="7296912"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265EA83-2EC6-BE4F-96E1-74D20B473B4D}"/>
              </a:ext>
            </a:extLst>
          </p:cNvPr>
          <p:cNvSpPr>
            <a:spLocks noGrp="1"/>
          </p:cNvSpPr>
          <p:nvPr>
            <p:ph type="body" sz="quarter" idx="15"/>
          </p:nvPr>
        </p:nvSpPr>
        <p:spPr>
          <a:xfrm>
            <a:off x="8000999" y="1403350"/>
            <a:ext cx="3787133"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2095501"/>
            <a:ext cx="7296912"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8000997" y="2095501"/>
            <a:ext cx="3771899"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1A5C9CC5-B8DE-1A0B-AEAF-078158CE873D}"/>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C287820B-9605-1150-C001-4792D5A7E40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06879767"/>
      </p:ext>
    </p:extLst>
  </p:cSld>
  <p:clrMapOvr>
    <a:masterClrMapping/>
  </p:clrMapOvr>
  <p:extLst>
    <p:ext uri="{DCECCB84-F9BA-43D5-87BE-67443E8EF086}">
      <p15:sldGuideLst xmlns:p15="http://schemas.microsoft.com/office/powerpoint/2012/main">
        <p15:guide id="2" pos="5040" userDrawn="1">
          <p15:clr>
            <a:srgbClr val="FBAE40"/>
          </p15:clr>
        </p15:guide>
        <p15:guide id="3" orient="horz" pos="1320" userDrawn="1">
          <p15:clr>
            <a:srgbClr val="FBAE40"/>
          </p15:clr>
        </p15:guide>
        <p15:guide id="4" orient="horz" pos="8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596771" y="6492875"/>
            <a:ext cx="5397112" cy="365125"/>
          </a:xfrm>
        </p:spPr>
        <p:txBody>
          <a:bodyPr/>
          <a:lstStyle>
            <a:lvl1pPr>
              <a:defRPr>
                <a:solidFill>
                  <a:srgbClr val="FAFAFA"/>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596771" y="2481592"/>
            <a:ext cx="10706100" cy="1861808"/>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596771"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Text&#10;&#10;Description automatically generated">
            <a:extLst>
              <a:ext uri="{FF2B5EF4-FFF2-40B4-BE49-F238E27FC236}">
                <a16:creationId xmlns:a16="http://schemas.microsoft.com/office/drawing/2014/main" id="{404FB6B5-AF11-DEA2-266C-D4A71FA4E0A7}"/>
              </a:ext>
            </a:extLst>
          </p:cNvPr>
          <p:cNvPicPr>
            <a:picLocks noChangeAspect="1"/>
          </p:cNvPicPr>
          <p:nvPr userDrawn="1"/>
        </p:nvPicPr>
        <p:blipFill>
          <a:blip r:embed="rId2"/>
          <a:stretch>
            <a:fillRect/>
          </a:stretch>
        </p:blipFill>
        <p:spPr>
          <a:xfrm>
            <a:off x="268025" y="272267"/>
            <a:ext cx="2606040" cy="814067"/>
          </a:xfrm>
          <a:prstGeom prst="rect">
            <a:avLst/>
          </a:prstGeom>
        </p:spPr>
      </p:pic>
      <p:cxnSp>
        <p:nvCxnSpPr>
          <p:cNvPr id="4" name="Straight Connector 3">
            <a:extLst>
              <a:ext uri="{FF2B5EF4-FFF2-40B4-BE49-F238E27FC236}">
                <a16:creationId xmlns:a16="http://schemas.microsoft.com/office/drawing/2014/main" id="{7CEC064B-505B-2B8A-CC1B-FFEE37B6694E}"/>
              </a:ext>
            </a:extLst>
          </p:cNvPr>
          <p:cNvCxnSpPr>
            <a:cxnSpLocks/>
          </p:cNvCxnSpPr>
          <p:nvPr userDrawn="1"/>
        </p:nvCxnSpPr>
        <p:spPr>
          <a:xfrm>
            <a:off x="444366" y="2444249"/>
            <a:ext cx="0" cy="447992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1907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userDrawn="1">
          <p15:clr>
            <a:srgbClr val="FBAE40"/>
          </p15:clr>
        </p15:guide>
        <p15:guide id="3" orient="horz" pos="27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Column Photo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3C0532-DBFF-2022-5F35-01DC75E41C0E}"/>
              </a:ext>
            </a:extLst>
          </p:cNvPr>
          <p:cNvSpPr/>
          <p:nvPr userDrawn="1"/>
        </p:nvSpPr>
        <p:spPr>
          <a:xfrm>
            <a:off x="0" y="1402915"/>
            <a:ext cx="121920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21"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353800" cy="4806951"/>
          </a:xfrm>
          <a:noFill/>
        </p:spPr>
        <p:txBody>
          <a:bodyPr lIns="0" tIns="182880" rIns="0" bIns="0">
            <a:noAutofit/>
          </a:bodyPr>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rgbClr val="C8FF08"/>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8" name="Picture 7" descr="Text&#10;&#10;Description automatically generated">
            <a:extLst>
              <a:ext uri="{FF2B5EF4-FFF2-40B4-BE49-F238E27FC236}">
                <a16:creationId xmlns:a16="http://schemas.microsoft.com/office/drawing/2014/main" id="{DCECCD58-6B53-F6DC-FD8A-F86F07E6527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208661785"/>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0718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25720672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2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73984719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82432"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6539"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6EE8FD0A-8C5E-E7DE-4656-7844FF43109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81804034"/>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88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638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600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A126E61B-5B00-C74E-A14F-005A2D3E23E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758873889"/>
      </p:ext>
    </p:extLst>
  </p:cSld>
  <p:clrMapOvr>
    <a:masterClrMapping/>
  </p:clrMapOvr>
  <p:extLst>
    <p:ext uri="{DCECCB84-F9BA-43D5-87BE-67443E8EF086}">
      <p15:sldGuideLst xmlns:p15="http://schemas.microsoft.com/office/powerpoint/2012/main">
        <p15:guide id="1" pos="2056" userDrawn="1">
          <p15:clr>
            <a:srgbClr val="FBAE40"/>
          </p15:clr>
        </p15:guide>
        <p15:guide id="2" pos="5628" userDrawn="1">
          <p15:clr>
            <a:srgbClr val="FBAE40"/>
          </p15:clr>
        </p15:guide>
        <p15:guide id="3" pos="3840" userDrawn="1">
          <p15:clr>
            <a:srgbClr val="FBAE40"/>
          </p15:clr>
        </p15:guide>
        <p15:guide id="4" orient="horz" pos="88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Boxed Asym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1321A8AC-94BF-D6B2-1376-53BEE47F726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085943709"/>
      </p:ext>
    </p:extLst>
  </p:cSld>
  <p:clrMapOvr>
    <a:masterClrMapping/>
  </p:clrMapOvr>
  <p:extLst>
    <p:ext uri="{DCECCB84-F9BA-43D5-87BE-67443E8EF086}">
      <p15:sldGuideLst xmlns:p15="http://schemas.microsoft.com/office/powerpoint/2012/main">
        <p15:guide id="2" pos="5030" userDrawn="1">
          <p15:clr>
            <a:srgbClr val="FBAE40"/>
          </p15:clr>
        </p15:guide>
        <p15:guide id="3" orient="horz" pos="88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005E6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273F8-E106-F147-151B-0EF9C4CFF8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rgbClr val="C8FF08"/>
                </a:solidFill>
                <a:latin typeface="Sons Condensed Extrabold" panose="02060906060206060203" pitchFamily="18" charset="0"/>
              </a:defRPr>
            </a:lvl1p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C821F4BE-79DE-EBCE-62E2-F24155984D9E}"/>
              </a:ext>
            </a:extLst>
          </p:cNvPr>
          <p:cNvPicPr>
            <a:picLocks noChangeAspect="1"/>
          </p:cNvPicPr>
          <p:nvPr userDrawn="1"/>
        </p:nvPicPr>
        <p:blipFill>
          <a:blip r:embed="rId3"/>
          <a:stretch>
            <a:fillRect/>
          </a:stretch>
        </p:blipFill>
        <p:spPr>
          <a:xfrm>
            <a:off x="10309857" y="339154"/>
            <a:ext cx="1553489" cy="485273"/>
          </a:xfrm>
          <a:prstGeom prst="rect">
            <a:avLst/>
          </a:prstGeom>
        </p:spPr>
      </p:pic>
      <p:sp>
        <p:nvSpPr>
          <p:cNvPr id="3" name="Section Number">
            <a:extLst>
              <a:ext uri="{FF2B5EF4-FFF2-40B4-BE49-F238E27FC236}">
                <a16:creationId xmlns:a16="http://schemas.microsoft.com/office/drawing/2014/main" id="{107E2ABA-1900-FC00-3E5B-96B0338B47BC}"/>
              </a:ext>
            </a:extLst>
          </p:cNvPr>
          <p:cNvSpPr>
            <a:spLocks noGrp="1"/>
          </p:cNvSpPr>
          <p:nvPr>
            <p:ph type="body" sz="quarter" idx="13" hasCustomPrompt="1"/>
          </p:nvPr>
        </p:nvSpPr>
        <p:spPr>
          <a:xfrm>
            <a:off x="419100" y="1922078"/>
            <a:ext cx="2660530" cy="365760"/>
          </a:xfrm>
          <a:noFill/>
        </p:spPr>
        <p:txBody>
          <a:bodyPr wrap="none">
            <a:noAutofit/>
          </a:bodyPr>
          <a:lstStyle>
            <a:lvl1pPr>
              <a:spcAft>
                <a:spcPts val="0"/>
              </a:spcAft>
              <a:defRPr sz="1600" cap="all" baseline="0">
                <a:solidFill>
                  <a:schemeClr val="tx1"/>
                </a:solidFill>
              </a:defRPr>
            </a:lvl1pPr>
          </a:lstStyle>
          <a:p>
            <a:pPr lvl="0"/>
            <a:r>
              <a:rPr lang="en-US" dirty="0"/>
              <a:t>[Optional section ##]</a:t>
            </a:r>
          </a:p>
        </p:txBody>
      </p:sp>
    </p:spTree>
    <p:extLst>
      <p:ext uri="{BB962C8B-B14F-4D97-AF65-F5344CB8AC3E}">
        <p14:creationId xmlns:p14="http://schemas.microsoft.com/office/powerpoint/2010/main" val="12632917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userDrawn="1">
          <p15:clr>
            <a:srgbClr val="FBAE40"/>
          </p15:clr>
        </p15:guide>
        <p15:guide id="4" orient="horz" pos="273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5E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CD5325-32D5-8E23-7F74-077ADE3AD0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10" name="Section Number">
            <a:extLst>
              <a:ext uri="{FF2B5EF4-FFF2-40B4-BE49-F238E27FC236}">
                <a16:creationId xmlns:a16="http://schemas.microsoft.com/office/drawing/2014/main" id="{E0E81EB4-471C-3F45-B7C7-3BCA82925019}"/>
              </a:ext>
            </a:extLst>
          </p:cNvPr>
          <p:cNvSpPr>
            <a:spLocks noGrp="1"/>
          </p:cNvSpPr>
          <p:nvPr>
            <p:ph type="body" sz="quarter" idx="13" hasCustomPrompt="1"/>
          </p:nvPr>
        </p:nvSpPr>
        <p:spPr>
          <a:xfrm>
            <a:off x="419100" y="1922078"/>
            <a:ext cx="2608772" cy="365760"/>
          </a:xfrm>
          <a:noFill/>
        </p:spPr>
        <p:txBody>
          <a:bodyPr wrap="none">
            <a:noAutofit/>
          </a:bodyPr>
          <a:lstStyle>
            <a:lvl1pPr>
              <a:spcAft>
                <a:spcPts val="0"/>
              </a:spcAft>
              <a:defRPr sz="1600" cap="all" baseline="0">
                <a:solidFill>
                  <a:schemeClr val="tx2"/>
                </a:solidFill>
              </a:defRPr>
            </a:lvl1pPr>
          </a:lstStyle>
          <a:p>
            <a:pPr lvl="0"/>
            <a:r>
              <a:rPr lang="en-US" dirty="0"/>
              <a:t>[Optional section ##]</a:t>
            </a:r>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3"/>
          <a:stretch>
            <a:fillRect/>
          </a:stretch>
        </p:blipFill>
        <p:spPr>
          <a:xfrm>
            <a:off x="10309857" y="339154"/>
            <a:ext cx="1553489" cy="485273"/>
          </a:xfrm>
          <a:prstGeom prst="rect">
            <a:avLst/>
          </a:prstGeom>
        </p:spPr>
      </p:pic>
      <p:sp>
        <p:nvSpPr>
          <p:cNvPr id="3" name="Title 1">
            <a:extLst>
              <a:ext uri="{FF2B5EF4-FFF2-40B4-BE49-F238E27FC236}">
                <a16:creationId xmlns:a16="http://schemas.microsoft.com/office/drawing/2014/main" id="{B449274D-327F-3626-5718-4266E3B0BCE4}"/>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chemeClr val="tx1"/>
                </a:solidFill>
                <a:latin typeface="Sons Condensed Extrabold" panose="02060906060206060203" pitchFamily="18" charset="0"/>
              </a:defRPr>
            </a:lvl1pPr>
          </a:lstStyle>
          <a:p>
            <a:r>
              <a:rPr lang="en-US" dirty="0"/>
              <a:t>CLICK TO EDIT MASTER TITLE STYLE</a:t>
            </a:r>
          </a:p>
        </p:txBody>
      </p:sp>
    </p:spTree>
    <p:extLst>
      <p:ext uri="{BB962C8B-B14F-4D97-AF65-F5344CB8AC3E}">
        <p14:creationId xmlns:p14="http://schemas.microsoft.com/office/powerpoint/2010/main" val="42288924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19100" y="2378075"/>
            <a:ext cx="6896100" cy="1965325"/>
          </a:xfrm>
        </p:spPr>
        <p:txBody>
          <a:bodyPr anchor="t" anchorCtr="0"/>
          <a:lstStyle>
            <a:lvl1pPr>
              <a:lnSpc>
                <a:spcPts val="5400"/>
              </a:lnSpc>
              <a:defRPr sz="6000" cap="all" baseline="0">
                <a:solidFill>
                  <a:srgbClr val="005E60"/>
                </a:solidFill>
                <a:latin typeface="Sons Condensed Extrabold" panose="02060906060206060203" pitchFamily="18" charset="0"/>
              </a:defRPr>
            </a:lvl1pPr>
          </a:lstStyle>
          <a:p>
            <a:r>
              <a:rPr lang="en-US" dirty="0"/>
              <a:t>CLICK TO EDIT MASTER TITLE STYLE</a:t>
            </a:r>
          </a:p>
        </p:txBody>
      </p:sp>
      <p:pic>
        <p:nvPicPr>
          <p:cNvPr id="3" name="Picture 2" descr="Text&#10;&#10;Description automatically generated">
            <a:extLst>
              <a:ext uri="{FF2B5EF4-FFF2-40B4-BE49-F238E27FC236}">
                <a16:creationId xmlns:a16="http://schemas.microsoft.com/office/drawing/2014/main" id="{2F5188B4-2B91-7D7A-D602-95ABB4BAA002}"/>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Section Number">
            <a:extLst>
              <a:ext uri="{FF2B5EF4-FFF2-40B4-BE49-F238E27FC236}">
                <a16:creationId xmlns:a16="http://schemas.microsoft.com/office/drawing/2014/main" id="{1C20CF72-79D7-2D57-1E9C-4C8386102CFA}"/>
              </a:ext>
            </a:extLst>
          </p:cNvPr>
          <p:cNvSpPr>
            <a:spLocks noGrp="1"/>
          </p:cNvSpPr>
          <p:nvPr>
            <p:ph type="body" sz="quarter" idx="14" hasCustomPrompt="1"/>
          </p:nvPr>
        </p:nvSpPr>
        <p:spPr>
          <a:xfrm>
            <a:off x="419100" y="1922078"/>
            <a:ext cx="3273006" cy="365760"/>
          </a:xfrm>
          <a:noFill/>
        </p:spPr>
        <p:txBody>
          <a:bodyPr wrap="none">
            <a:noAutofit/>
          </a:bodyPr>
          <a:lstStyle>
            <a:lvl1pPr>
              <a:spcAft>
                <a:spcPts val="0"/>
              </a:spcAft>
              <a:defRPr lang="en-US" sz="1600" kern="1200" cap="all" baseline="0" dirty="0">
                <a:solidFill>
                  <a:srgbClr val="212121"/>
                </a:solidFill>
                <a:latin typeface="Inter" panose="02000503000000020004" pitchFamily="2" charset="0"/>
                <a:ea typeface="+mn-ea"/>
                <a:cs typeface="+mn-cs"/>
              </a:defRPr>
            </a:lvl1pPr>
          </a:lstStyle>
          <a:p>
            <a:pPr marL="0" lvl="0" indent="0" algn="l" defTabSz="914400" rtl="0" eaLnBrk="1" latinLnBrk="0" hangingPunct="1">
              <a:lnSpc>
                <a:spcPct val="100000"/>
              </a:lnSpc>
              <a:spcBef>
                <a:spcPts val="0"/>
              </a:spcBef>
              <a:spcAft>
                <a:spcPts val="0"/>
              </a:spcAft>
              <a:buClr>
                <a:schemeClr val="tx1"/>
              </a:buClr>
              <a:buFont typeface="Arial" panose="020B0604020202020204" pitchFamily="34" charset="0"/>
              <a:buNone/>
            </a:pPr>
            <a:r>
              <a:rPr lang="en-US" dirty="0"/>
              <a:t>[Optional section ##]</a:t>
            </a:r>
          </a:p>
        </p:txBody>
      </p:sp>
    </p:spTree>
    <p:extLst>
      <p:ext uri="{BB962C8B-B14F-4D97-AF65-F5344CB8AC3E}">
        <p14:creationId xmlns:p14="http://schemas.microsoft.com/office/powerpoint/2010/main" val="19714722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484835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Light Photo Background">
    <p:bg>
      <p:bgPr>
        <a:solidFill>
          <a:schemeClr val="tx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D9E1DC37-7617-9EED-CD74-B8909A49A546}"/>
              </a:ext>
            </a:extLst>
          </p:cNvPr>
          <p:cNvPicPr>
            <a:picLocks noChangeAspect="1"/>
          </p:cNvPicPr>
          <p:nvPr userDrawn="1"/>
        </p:nvPicPr>
        <p:blipFill>
          <a:blip r:embed="rId2"/>
          <a:stretch>
            <a:fillRect/>
          </a:stretch>
        </p:blipFill>
        <p:spPr>
          <a:xfrm>
            <a:off x="279519"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431618" cy="365125"/>
          </a:xfrm>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005E60"/>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rgbClr val="2121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04964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s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16938" cy="457020"/>
          </a:xfrm>
        </p:spPr>
        <p:txBody>
          <a:bodyPr/>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Text&#10;&#10;Description automatically generated">
            <a:extLst>
              <a:ext uri="{FF2B5EF4-FFF2-40B4-BE49-F238E27FC236}">
                <a16:creationId xmlns:a16="http://schemas.microsoft.com/office/drawing/2014/main" id="{FD051AE3-C2A3-6884-82E8-0091361DC8B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263116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1248" userDrawn="1">
          <p15:clr>
            <a:srgbClr val="FBAE40"/>
          </p15:clr>
        </p15:guide>
        <p15:guide id="3" pos="4128" userDrawn="1">
          <p15:clr>
            <a:srgbClr val="FBAE40"/>
          </p15:clr>
        </p15:guide>
        <p15:guide id="4" pos="4824" userDrawn="1">
          <p15:clr>
            <a:srgbClr val="FBAE40"/>
          </p15:clr>
        </p15:guide>
        <p15:guide id="5" orient="horz" pos="884" userDrawn="1">
          <p15:clr>
            <a:srgbClr val="FBAE40"/>
          </p15:clr>
        </p15:guide>
        <p15:guide id="6" orient="horz" pos="1498" userDrawn="1">
          <p15:clr>
            <a:srgbClr val="FBAE40"/>
          </p15:clr>
        </p15:guide>
        <p15:guide id="7" orient="horz" pos="2116" userDrawn="1">
          <p15:clr>
            <a:srgbClr val="FBAE40"/>
          </p15:clr>
        </p15:guide>
        <p15:guide id="8" orient="horz" pos="2736" userDrawn="1">
          <p15:clr>
            <a:srgbClr val="FBAE40"/>
          </p15:clr>
        </p15:guide>
        <p15:guide id="9" orient="horz" pos="3350" userDrawn="1">
          <p15:clr>
            <a:srgbClr val="FBAE40"/>
          </p15:clr>
        </p15:guide>
        <p15:guide id="10" pos="55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graphics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rgbClr val="005E60"/>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26751"/>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Text&#10;&#10;Description automatically generated">
            <a:extLst>
              <a:ext uri="{FF2B5EF4-FFF2-40B4-BE49-F238E27FC236}">
                <a16:creationId xmlns:a16="http://schemas.microsoft.com/office/drawing/2014/main" id="{F3C8E8B6-15B9-92DE-0C5F-40F6A4CCD98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184104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52">
          <p15:clr>
            <a:srgbClr val="FBAE40"/>
          </p15:clr>
        </p15:guide>
        <p15:guide id="2" pos="1248">
          <p15:clr>
            <a:srgbClr val="FBAE40"/>
          </p15:clr>
        </p15:guide>
        <p15:guide id="3" pos="4128">
          <p15:clr>
            <a:srgbClr val="FBAE40"/>
          </p15:clr>
        </p15:guide>
        <p15:guide id="4" pos="4824">
          <p15:clr>
            <a:srgbClr val="FBAE40"/>
          </p15:clr>
        </p15:guide>
        <p15:guide id="5" orient="horz" pos="884">
          <p15:clr>
            <a:srgbClr val="FBAE40"/>
          </p15:clr>
        </p15:guide>
        <p15:guide id="6" orient="horz" pos="1498">
          <p15:clr>
            <a:srgbClr val="FBAE40"/>
          </p15:clr>
        </p15:guide>
        <p15:guide id="7" orient="horz" pos="2112" userDrawn="1">
          <p15:clr>
            <a:srgbClr val="FBAE40"/>
          </p15:clr>
        </p15:guide>
        <p15:guide id="8" orient="horz" pos="2736">
          <p15:clr>
            <a:srgbClr val="FBAE40"/>
          </p15:clr>
        </p15:guide>
        <p15:guide id="9" orient="horz" pos="335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24" name="Picture Placeholder 13">
            <a:extLst>
              <a:ext uri="{FF2B5EF4-FFF2-40B4-BE49-F238E27FC236}">
                <a16:creationId xmlns:a16="http://schemas.microsoft.com/office/drawing/2014/main" id="{03A9CFF3-144D-F242-AB37-45B8D1EA02D3}"/>
              </a:ext>
            </a:extLst>
          </p:cNvPr>
          <p:cNvSpPr>
            <a:spLocks noGrp="1"/>
          </p:cNvSpPr>
          <p:nvPr>
            <p:ph type="pic" sz="quarter" idx="29"/>
          </p:nvPr>
        </p:nvSpPr>
        <p:spPr>
          <a:xfrm>
            <a:off x="80010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2" name="Picture Placeholder 13">
            <a:extLst>
              <a:ext uri="{FF2B5EF4-FFF2-40B4-BE49-F238E27FC236}">
                <a16:creationId xmlns:a16="http://schemas.microsoft.com/office/drawing/2014/main" id="{D30E5EF1-DEED-0E4E-842C-164ECBEB862E}"/>
              </a:ext>
            </a:extLst>
          </p:cNvPr>
          <p:cNvSpPr>
            <a:spLocks noGrp="1"/>
          </p:cNvSpPr>
          <p:nvPr>
            <p:ph type="pic" sz="quarter" idx="27"/>
          </p:nvPr>
        </p:nvSpPr>
        <p:spPr>
          <a:xfrm>
            <a:off x="4206875"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0" name="Picture Placeholder 13">
            <a:extLst>
              <a:ext uri="{FF2B5EF4-FFF2-40B4-BE49-F238E27FC236}">
                <a16:creationId xmlns:a16="http://schemas.microsoft.com/office/drawing/2014/main" id="{35166569-9518-9B41-8B53-AA608D40024E}"/>
              </a:ext>
            </a:extLst>
          </p:cNvPr>
          <p:cNvSpPr>
            <a:spLocks noGrp="1"/>
          </p:cNvSpPr>
          <p:nvPr>
            <p:ph type="pic" sz="quarter" idx="25"/>
          </p:nvPr>
        </p:nvSpPr>
        <p:spPr>
          <a:xfrm>
            <a:off x="4191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8" name="Picture Placeholder 13">
            <a:extLst>
              <a:ext uri="{FF2B5EF4-FFF2-40B4-BE49-F238E27FC236}">
                <a16:creationId xmlns:a16="http://schemas.microsoft.com/office/drawing/2014/main" id="{E7959487-FA6F-9442-8793-172CFAE0C4DD}"/>
              </a:ext>
            </a:extLst>
          </p:cNvPr>
          <p:cNvSpPr>
            <a:spLocks noGrp="1"/>
          </p:cNvSpPr>
          <p:nvPr>
            <p:ph type="pic" sz="quarter" idx="23"/>
          </p:nvPr>
        </p:nvSpPr>
        <p:spPr>
          <a:xfrm>
            <a:off x="80010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6" name="Picture Placeholder 13">
            <a:extLst>
              <a:ext uri="{FF2B5EF4-FFF2-40B4-BE49-F238E27FC236}">
                <a16:creationId xmlns:a16="http://schemas.microsoft.com/office/drawing/2014/main" id="{22F3E836-EB9D-0A44-8CBF-55C02225AF98}"/>
              </a:ext>
            </a:extLst>
          </p:cNvPr>
          <p:cNvSpPr>
            <a:spLocks noGrp="1"/>
          </p:cNvSpPr>
          <p:nvPr>
            <p:ph type="pic" sz="quarter" idx="21"/>
          </p:nvPr>
        </p:nvSpPr>
        <p:spPr>
          <a:xfrm>
            <a:off x="4206875"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4" name="Picture Placeholder 13">
            <a:extLst>
              <a:ext uri="{FF2B5EF4-FFF2-40B4-BE49-F238E27FC236}">
                <a16:creationId xmlns:a16="http://schemas.microsoft.com/office/drawing/2014/main" id="{C88ED419-5FB1-1040-9DD4-AB69170FDA91}"/>
              </a:ext>
            </a:extLst>
          </p:cNvPr>
          <p:cNvSpPr>
            <a:spLocks noGrp="1"/>
          </p:cNvSpPr>
          <p:nvPr>
            <p:ph type="pic" sz="quarter" idx="19"/>
          </p:nvPr>
        </p:nvSpPr>
        <p:spPr>
          <a:xfrm>
            <a:off x="4191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7559BAC-92F4-B744-9836-450C4A90B309}"/>
              </a:ext>
            </a:extLst>
          </p:cNvPr>
          <p:cNvSpPr>
            <a:spLocks noGrp="1"/>
          </p:cNvSpPr>
          <p:nvPr>
            <p:ph type="body" sz="quarter" idx="18"/>
          </p:nvPr>
        </p:nvSpPr>
        <p:spPr>
          <a:xfrm>
            <a:off x="17145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34D8682B-ACC9-614A-8FC5-30E2225A0263}"/>
              </a:ext>
            </a:extLst>
          </p:cNvPr>
          <p:cNvSpPr>
            <a:spLocks noGrp="1"/>
          </p:cNvSpPr>
          <p:nvPr>
            <p:ph type="body" sz="quarter" idx="20"/>
          </p:nvPr>
        </p:nvSpPr>
        <p:spPr>
          <a:xfrm>
            <a:off x="5500689"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A9DF087C-13B0-8044-B147-F99E711E3B8D}"/>
              </a:ext>
            </a:extLst>
          </p:cNvPr>
          <p:cNvSpPr>
            <a:spLocks noGrp="1"/>
          </p:cNvSpPr>
          <p:nvPr>
            <p:ph type="body" sz="quarter" idx="22"/>
          </p:nvPr>
        </p:nvSpPr>
        <p:spPr>
          <a:xfrm>
            <a:off x="92964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B68F9AA8-58C0-BD45-A206-0D15796A4D36}"/>
              </a:ext>
            </a:extLst>
          </p:cNvPr>
          <p:cNvSpPr>
            <a:spLocks noGrp="1"/>
          </p:cNvSpPr>
          <p:nvPr>
            <p:ph type="body" sz="quarter" idx="24"/>
          </p:nvPr>
        </p:nvSpPr>
        <p:spPr>
          <a:xfrm>
            <a:off x="17145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1" name="Text Placeholder 11">
            <a:extLst>
              <a:ext uri="{FF2B5EF4-FFF2-40B4-BE49-F238E27FC236}">
                <a16:creationId xmlns:a16="http://schemas.microsoft.com/office/drawing/2014/main" id="{5655B9A0-5BD5-4B4C-87A7-8A7BC98C3663}"/>
              </a:ext>
            </a:extLst>
          </p:cNvPr>
          <p:cNvSpPr>
            <a:spLocks noGrp="1"/>
          </p:cNvSpPr>
          <p:nvPr>
            <p:ph type="body" sz="quarter" idx="26"/>
          </p:nvPr>
        </p:nvSpPr>
        <p:spPr>
          <a:xfrm>
            <a:off x="5500689"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3" name="Text Placeholder 11">
            <a:extLst>
              <a:ext uri="{FF2B5EF4-FFF2-40B4-BE49-F238E27FC236}">
                <a16:creationId xmlns:a16="http://schemas.microsoft.com/office/drawing/2014/main" id="{F2FB16EA-50E6-7147-BF52-0D186E431275}"/>
              </a:ext>
            </a:extLst>
          </p:cNvPr>
          <p:cNvSpPr>
            <a:spLocks noGrp="1"/>
          </p:cNvSpPr>
          <p:nvPr>
            <p:ph type="body" sz="quarter" idx="28"/>
          </p:nvPr>
        </p:nvSpPr>
        <p:spPr>
          <a:xfrm>
            <a:off x="92964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pic>
        <p:nvPicPr>
          <p:cNvPr id="3" name="Picture 2" descr="Text&#10;&#10;Description automatically generated">
            <a:extLst>
              <a:ext uri="{FF2B5EF4-FFF2-40B4-BE49-F238E27FC236}">
                <a16:creationId xmlns:a16="http://schemas.microsoft.com/office/drawing/2014/main" id="{FFDD0E8E-1442-D1CD-FDD6-6F1C4CD12602}"/>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367970595"/>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2400" userDrawn="1">
          <p15:clr>
            <a:srgbClr val="FBAE40"/>
          </p15:clr>
        </p15:guide>
        <p15:guide id="4" pos="1080" userDrawn="1">
          <p15:clr>
            <a:srgbClr val="FBAE40"/>
          </p15:clr>
        </p15:guide>
        <p15:guide id="5" pos="3465" userDrawn="1">
          <p15:clr>
            <a:srgbClr val="FBAE40"/>
          </p15:clr>
        </p15:guide>
        <p15:guide id="6" pos="5856" userDrawn="1">
          <p15:clr>
            <a:srgbClr val="FBAE40"/>
          </p15:clr>
        </p15:guide>
        <p15:guide id="7" orient="horz" pos="88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5814060" y="0"/>
            <a:ext cx="6377940"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400300"/>
            <a:ext cx="5155223" cy="3810000"/>
          </a:xfrm>
        </p:spPr>
        <p:txBody>
          <a:bodyPr/>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294D2D73-EE0E-202C-17A0-7C9C2608BD70}"/>
              </a:ext>
            </a:extLst>
          </p:cNvPr>
          <p:cNvSpPr>
            <a:spLocks noGrp="1"/>
          </p:cNvSpPr>
          <p:nvPr>
            <p:ph type="title"/>
          </p:nvPr>
        </p:nvSpPr>
        <p:spPr>
          <a:xfrm>
            <a:off x="419100" y="419100"/>
            <a:ext cx="5155223"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284725704"/>
      </p:ext>
    </p:extLst>
  </p:cSld>
  <p:clrMapOvr>
    <a:masterClrMapping/>
  </p:clrMapOvr>
  <p:extLst>
    <p:ext uri="{DCECCB84-F9BA-43D5-87BE-67443E8EF086}">
      <p15:sldGuideLst xmlns:p15="http://schemas.microsoft.com/office/powerpoint/2012/main">
        <p15:guide id="2" orient="horz" pos="151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0" y="0"/>
            <a:ext cx="5829301"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6362700" y="2400300"/>
            <a:ext cx="5410200" cy="3810000"/>
          </a:xfrm>
        </p:spPr>
        <p:txBody>
          <a:bodyPr/>
          <a:lstStyle>
            <a:lvl1pP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4334DEC1-5B42-CB2D-AE33-3E247803673F}"/>
              </a:ext>
            </a:extLst>
          </p:cNvPr>
          <p:cNvSpPr>
            <a:spLocks noGrp="1"/>
          </p:cNvSpPr>
          <p:nvPr>
            <p:ph type="title"/>
          </p:nvPr>
        </p:nvSpPr>
        <p:spPr>
          <a:xfrm>
            <a:off x="6371897" y="419100"/>
            <a:ext cx="5410200"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667974532"/>
      </p:ext>
    </p:extLst>
  </p:cSld>
  <p:clrMapOvr>
    <a:masterClrMapping/>
  </p:clrMapOvr>
  <p:extLst>
    <p:ext uri="{DCECCB84-F9BA-43D5-87BE-67443E8EF086}">
      <p15:sldGuideLst xmlns:p15="http://schemas.microsoft.com/office/powerpoint/2012/main">
        <p15:guide id="2" pos="4008" userDrawn="1">
          <p15:clr>
            <a:srgbClr val="FBAE40"/>
          </p15:clr>
        </p15:guide>
        <p15:guide id="4" orient="horz" pos="151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Lar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CBB3E71-68E9-0C42-A1F5-AAC39EAA6DE7}"/>
              </a:ext>
            </a:extLst>
          </p:cNvPr>
          <p:cNvSpPr>
            <a:spLocks noGrp="1"/>
          </p:cNvSpPr>
          <p:nvPr>
            <p:ph type="pic" sz="quarter" idx="13"/>
          </p:nvPr>
        </p:nvSpPr>
        <p:spPr>
          <a:xfrm>
            <a:off x="0" y="1403350"/>
            <a:ext cx="12192000" cy="5454650"/>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pic>
        <p:nvPicPr>
          <p:cNvPr id="3" name="Picture 2" descr="Text&#10;&#10;Description automatically generated">
            <a:extLst>
              <a:ext uri="{FF2B5EF4-FFF2-40B4-BE49-F238E27FC236}">
                <a16:creationId xmlns:a16="http://schemas.microsoft.com/office/drawing/2014/main" id="{A54797B6-7C2A-BA00-35CD-550A44C0D1B7}"/>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Title 1">
            <a:extLst>
              <a:ext uri="{FF2B5EF4-FFF2-40B4-BE49-F238E27FC236}">
                <a16:creationId xmlns:a16="http://schemas.microsoft.com/office/drawing/2014/main" id="{226AA1CE-AC18-9C55-AAB8-CEA1D2493C62}"/>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93796265"/>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y-S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402915"/>
            <a:ext cx="6515100" cy="54550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4" name="Rectangle 3">
            <a:extLst>
              <a:ext uri="{FF2B5EF4-FFF2-40B4-BE49-F238E27FC236}">
                <a16:creationId xmlns:a16="http://schemas.microsoft.com/office/drawing/2014/main" id="{AE7B5E4C-27FE-36D0-B175-6C8108EB67C1}"/>
              </a:ext>
            </a:extLst>
          </p:cNvPr>
          <p:cNvSpPr/>
          <p:nvPr userDrawn="1"/>
        </p:nvSpPr>
        <p:spPr>
          <a:xfrm>
            <a:off x="0" y="1402915"/>
            <a:ext cx="56769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E5F8CA6B-89DC-9D64-DE2A-574599892E86}"/>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8026232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ide-by-S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
            <a:ext cx="65151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2"/>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1" y="419101"/>
            <a:ext cx="483870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DCA04741-1558-2ADE-D887-5A373050980D}"/>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579359531"/>
      </p:ext>
    </p:extLst>
  </p:cSld>
  <p:clrMapOvr>
    <a:masterClrMapping/>
  </p:clrMapOvr>
  <p:extLst>
    <p:ext uri="{DCECCB84-F9BA-43D5-87BE-67443E8EF086}">
      <p15:sldGuideLst xmlns:p15="http://schemas.microsoft.com/office/powerpoint/2012/main">
        <p15:guide id="2" orient="horz" userDrawn="1">
          <p15:clr>
            <a:srgbClr val="FBAE40"/>
          </p15:clr>
        </p15:guide>
        <p15:guide id="4" orient="horz" pos="45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tatement 1">
    <p:bg>
      <p:bgPr>
        <a:solidFill>
          <a:srgbClr val="005E60"/>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chemeClr val="tx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1" y="615950"/>
            <a:ext cx="5494420" cy="5486400"/>
          </a:xfrm>
        </p:spPr>
        <p:txBody>
          <a:bodyPr anchor="t" anchorCtr="0"/>
          <a:lstStyle>
            <a:lvl1pPr marL="0" indent="0">
              <a:lnSpc>
                <a:spcPct val="85000"/>
              </a:lnSpc>
              <a:spcAft>
                <a:spcPts val="1000"/>
              </a:spcAft>
              <a:defRPr sz="5000" cap="all" baseline="0">
                <a:solidFill>
                  <a:schemeClr val="tx1"/>
                </a:solidFill>
                <a:latin typeface="Sons Condensed Extrabold" panose="02060906060206060203" pitchFamily="18" charset="0"/>
              </a:defRPr>
            </a:lvl1pPr>
            <a:lvl2pPr marL="0" indent="0">
              <a:lnSpc>
                <a:spcPct val="100000"/>
              </a:lnSpc>
              <a:buFont typeface="Arial"/>
              <a:buNone/>
              <a:defRPr>
                <a:solidFill>
                  <a:schemeClr val="tx1"/>
                </a:solidFill>
              </a:defRPr>
            </a:lvl2pPr>
            <a:lvl3pPr marL="0" indent="0">
              <a:lnSpc>
                <a:spcPct val="85000"/>
              </a:lnSpc>
              <a:buNone/>
              <a:defRPr sz="5000">
                <a:solidFill>
                  <a:schemeClr val="tx1"/>
                </a:solidFill>
              </a:defRPr>
            </a:lvl3pPr>
            <a:lvl4pPr marL="0" indent="0">
              <a:lnSpc>
                <a:spcPct val="90000"/>
              </a:lnSpc>
              <a:buNone/>
              <a:defRPr sz="3200">
                <a:solidFill>
                  <a:schemeClr val="tx1"/>
                </a:solidFill>
              </a:defRPr>
            </a:lvl4pPr>
            <a:lvl5pPr marL="0" indent="0">
              <a:lnSpc>
                <a:spcPct val="100000"/>
              </a:lnSpc>
              <a:buClr>
                <a:schemeClr val="accent4"/>
              </a:buClr>
              <a:buFont typeface="Arial"/>
              <a:buNone/>
              <a:defRPr sz="1400">
                <a:solidFill>
                  <a:schemeClr val="tx1"/>
                </a:solidFill>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21459A54-2B36-0597-98AB-2AD5027C3A5A}"/>
              </a:ext>
            </a:extLst>
          </p:cNvPr>
          <p:cNvCxnSpPr>
            <a:cxnSpLocks/>
          </p:cNvCxnSpPr>
          <p:nvPr userDrawn="1"/>
        </p:nvCxnSpPr>
        <p:spPr>
          <a:xfrm>
            <a:off x="2946446" y="640174"/>
            <a:ext cx="0" cy="5486400"/>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3144293E-2C00-D4C2-B60A-12BE7EAB8F5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1405188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0" y="615950"/>
            <a:ext cx="5313947" cy="5486400"/>
          </a:xfrm>
        </p:spPr>
        <p:txBody>
          <a:bodyPr anchor="t" anchorCtr="0"/>
          <a:lstStyle>
            <a:lvl1pPr marL="0" indent="0">
              <a:lnSpc>
                <a:spcPct val="85000"/>
              </a:lnSpc>
              <a:spcAft>
                <a:spcPts val="0"/>
              </a:spcAft>
              <a:defRPr sz="5000" cap="all" baseline="0">
                <a:solidFill>
                  <a:srgbClr val="005E60"/>
                </a:solidFill>
                <a:latin typeface="Sons Condensed Extrabold" panose="02060906060206060203" pitchFamily="18" charset="0"/>
              </a:defRPr>
            </a:lvl1pPr>
            <a:lvl2pPr marL="0" indent="0">
              <a:lnSpc>
                <a:spcPct val="100000"/>
              </a:lnSpc>
              <a:buFont typeface="Arial"/>
              <a:buNone/>
              <a:defRPr>
                <a:solidFill>
                  <a:srgbClr val="005E60"/>
                </a:solidFill>
              </a:defRPr>
            </a:lvl2pPr>
            <a:lvl3pPr marL="0" indent="0">
              <a:lnSpc>
                <a:spcPct val="85000"/>
              </a:lnSpc>
              <a:buNone/>
              <a:defRPr sz="5000">
                <a:solidFill>
                  <a:srgbClr val="005E60"/>
                </a:solidFill>
              </a:defRPr>
            </a:lvl3pPr>
            <a:lvl4pPr marL="0" indent="0">
              <a:lnSpc>
                <a:spcPct val="90000"/>
              </a:lnSpc>
              <a:buNone/>
              <a:defRPr sz="3200">
                <a:solidFill>
                  <a:srgbClr val="005E60"/>
                </a:solidFill>
              </a:defRPr>
            </a:lvl4pPr>
            <a:lvl5pPr marL="0" indent="0">
              <a:lnSpc>
                <a:spcPct val="100000"/>
              </a:lnSpc>
              <a:buClr>
                <a:schemeClr val="accent4"/>
              </a:buClr>
              <a:buFont typeface="Arial"/>
              <a:buNone/>
              <a:defRPr sz="1400">
                <a:solidFill>
                  <a:srgbClr val="005E60"/>
                </a:solidFill>
              </a:defRPr>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3F938A19-85FE-D7E0-BB2C-F157A4FE6AEC}"/>
              </a:ext>
            </a:extLst>
          </p:cNvPr>
          <p:cNvCxnSpPr>
            <a:cxnSpLocks/>
          </p:cNvCxnSpPr>
          <p:nvPr userDrawn="1"/>
        </p:nvCxnSpPr>
        <p:spPr>
          <a:xfrm>
            <a:off x="2946446" y="640174"/>
            <a:ext cx="0" cy="5486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Text&#10;&#10;Description automatically generated">
            <a:extLst>
              <a:ext uri="{FF2B5EF4-FFF2-40B4-BE49-F238E27FC236}">
                <a16:creationId xmlns:a16="http://schemas.microsoft.com/office/drawing/2014/main" id="{16A940B9-7959-1BE5-1C1F-30DC7A96DB8F}"/>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4715835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Dark Photo Background">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345354" cy="365125"/>
          </a:xfrm>
        </p:spPr>
        <p:txBody>
          <a:bodyPr/>
          <a:lstStyle>
            <a:lvl1pPr>
              <a:defRPr>
                <a:solidFill>
                  <a:schemeClr val="tx1"/>
                </a:solidFill>
              </a:defRPr>
            </a:lvl1pPr>
          </a:lstStyle>
          <a:p>
            <a:r>
              <a:rPr lang="en-US" dirty="0"/>
              <a:t>© 2025 GE Vernova and/or its affiliates. All rights reserved. GE and the GE Monogram are trademarks of General Electric Company used under trademark license.</a:t>
            </a:r>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a:extLst>
              <a:ext uri="{FF2B5EF4-FFF2-40B4-BE49-F238E27FC236}">
                <a16:creationId xmlns:a16="http://schemas.microsoft.com/office/drawing/2014/main" id="{FD57314C-3D95-C279-F04B-2D532302ED36}"/>
              </a:ext>
            </a:extLst>
          </p:cNvPr>
          <p:cNvPicPr>
            <a:picLocks noChangeAspect="1"/>
          </p:cNvPicPr>
          <p:nvPr userDrawn="1"/>
        </p:nvPicPr>
        <p:blipFill>
          <a:blip r:embed="rId2"/>
          <a:stretch>
            <a:fillRect/>
          </a:stretch>
        </p:blipFill>
        <p:spPr>
          <a:xfrm>
            <a:off x="259641" y="272267"/>
            <a:ext cx="2606040" cy="814067"/>
          </a:xfrm>
          <a:prstGeom prst="rect">
            <a:avLst/>
          </a:prstGeom>
        </p:spPr>
      </p:pic>
    </p:spTree>
    <p:extLst>
      <p:ext uri="{BB962C8B-B14F-4D97-AF65-F5344CB8AC3E}">
        <p14:creationId xmlns:p14="http://schemas.microsoft.com/office/powerpoint/2010/main" val="3701466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Statistics">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None/>
              <a:defRPr>
                <a:solidFill>
                  <a:srgbClr val="212121"/>
                </a:solidFill>
              </a:defRPr>
            </a:lvl2pPr>
            <a:lvl3pPr marL="174625" indent="-174625">
              <a:buClrTx/>
              <a:buFont typeface="Arial" panose="020B0604020202020204" pitchFamily="34" charset="0"/>
              <a:buChar char="•"/>
              <a:defRPr>
                <a:solidFill>
                  <a:schemeClr val="tx2"/>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4B5C3D82-E702-BE2A-C612-2CB61FE360F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414850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1320" userDrawn="1">
          <p15:clr>
            <a:srgbClr val="FBAE40"/>
          </p15:clr>
        </p15:guide>
        <p15:guide id="4" orient="horz" pos="884"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Statistics -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0D252868-F7F1-C0A1-E4BB-8630DDD8758E}"/>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1249074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dium Stat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5" cy="457020"/>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defRPr sz="9600">
                <a:solidFill>
                  <a:srgbClr val="C8FF08"/>
                </a:solidFill>
                <a:latin typeface="Sons Condensed Extrabold" panose="02060906060206060203" pitchFamily="18" charset="0"/>
              </a:defRPr>
            </a:lvl1pPr>
            <a:lvl2pPr marL="0" indent="0">
              <a:buClr>
                <a:schemeClr val="bg1"/>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chemeClr val="bg1"/>
                </a:solidFill>
              </a:defRPr>
            </a:lvl1pPr>
          </a:lstStyle>
          <a:p>
            <a:pPr lvl="0"/>
            <a:r>
              <a:rPr lang="en-US"/>
              <a:t>Click to edit Master text styles</a:t>
            </a:r>
          </a:p>
        </p:txBody>
      </p:sp>
      <p:pic>
        <p:nvPicPr>
          <p:cNvPr id="4" name="Picture 3" descr="Text&#10;&#10;Description automatically generated">
            <a:extLst>
              <a:ext uri="{FF2B5EF4-FFF2-40B4-BE49-F238E27FC236}">
                <a16:creationId xmlns:a16="http://schemas.microsoft.com/office/drawing/2014/main" id="{CC81F1F2-00A2-8A73-11A9-FF59CE240F80}"/>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10" name="Picture Placeholder 6">
            <a:extLst>
              <a:ext uri="{FF2B5EF4-FFF2-40B4-BE49-F238E27FC236}">
                <a16:creationId xmlns:a16="http://schemas.microsoft.com/office/drawing/2014/main" id="{71A28561-E9BE-F7BE-7CA1-61B13B003AE0}"/>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4162257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dium Stat 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321247"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buClr>
                <a:srgbClr val="212121"/>
              </a:buClr>
              <a:defRPr sz="9600">
                <a:solidFill>
                  <a:srgbClr val="005E60"/>
                </a:solidFill>
                <a:latin typeface="Sons Condensed Extrabold" panose="02060906060206060203" pitchFamily="18" charset="0"/>
              </a:defRPr>
            </a:lvl1pPr>
            <a:lvl2pPr marL="0" indent="0">
              <a:buClr>
                <a:srgbClr val="212121"/>
              </a:buClr>
              <a:buNone/>
              <a:defRPr>
                <a:solidFill>
                  <a:srgbClr val="212121"/>
                </a:solidFill>
              </a:defRPr>
            </a:lvl2pPr>
            <a:lvl3pPr marL="174625" indent="-174625">
              <a:buClr>
                <a:srgbClr val="212121"/>
              </a:buClr>
              <a:buFont typeface="Arial" panose="020B0604020202020204" pitchFamily="34" charset="0"/>
              <a:buChar char="•"/>
              <a:defRPr>
                <a:solidFill>
                  <a:srgbClr val="212121"/>
                </a:solidFill>
              </a:defRPr>
            </a:lvl3pPr>
            <a:lvl4pPr marL="365760" indent="-182880">
              <a:buClr>
                <a:srgbClr val="212121"/>
              </a:buClr>
              <a:buFont typeface="Arial"/>
              <a:buChar char="–"/>
              <a:defRPr>
                <a:solidFill>
                  <a:srgbClr val="212121"/>
                </a:solidFill>
              </a:defRPr>
            </a:lvl4pPr>
            <a:lvl5pPr marL="548640">
              <a:buClr>
                <a:srgbClr val="212121"/>
              </a:buClr>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rgbClr val="212121"/>
                </a:solidFill>
              </a:defRPr>
            </a:lvl1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AAF6CB12-6043-6858-0E99-4D0C63CFABAD}"/>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11" name="Picture Placeholder 6">
            <a:extLst>
              <a:ext uri="{FF2B5EF4-FFF2-40B4-BE49-F238E27FC236}">
                <a16:creationId xmlns:a16="http://schemas.microsoft.com/office/drawing/2014/main" id="{D31B6C8E-F2DD-F24A-E739-15C9300FE423}"/>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22607089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 1">
    <p:bg>
      <p:bgPr>
        <a:solidFill>
          <a:schemeClr val="bg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ABF08DC-CB35-0F04-05DA-1827B5142E52}"/>
              </a:ext>
            </a:extLst>
          </p:cNvPr>
          <p:cNvSpPr>
            <a:spLocks noGrp="1"/>
          </p:cNvSpPr>
          <p:nvPr>
            <p:ph type="body" sz="quarter" idx="4294967295" hasCustomPrompt="1"/>
          </p:nvPr>
        </p:nvSpPr>
        <p:spPr>
          <a:xfrm>
            <a:off x="429039" y="1983260"/>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a:t>##</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29970" cy="457020"/>
          </a:xfrm>
        </p:spPr>
        <p:txBody>
          <a:bodyPr/>
          <a:lstStyle>
            <a:lvl1pPr>
              <a:defRPr>
                <a:solidFill>
                  <a:schemeClr val="tx1"/>
                </a:solidFill>
              </a:defRPr>
            </a:lvl1pPr>
          </a:lstStyle>
          <a:p>
            <a:r>
              <a:rPr lang="en-US"/>
              <a:t>Click to edit Master title style</a:t>
            </a:r>
            <a:endParaRPr lang="en-US" dirty="0"/>
          </a:p>
        </p:txBody>
      </p:sp>
      <p:pic>
        <p:nvPicPr>
          <p:cNvPr id="3" name="Picture 2" descr="Text&#10;&#10;Description automatically generated">
            <a:extLst>
              <a:ext uri="{FF2B5EF4-FFF2-40B4-BE49-F238E27FC236}">
                <a16:creationId xmlns:a16="http://schemas.microsoft.com/office/drawing/2014/main" id="{1814A848-6923-A1BC-E08A-7728C5A4BCCD}"/>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Tree>
    <p:extLst>
      <p:ext uri="{BB962C8B-B14F-4D97-AF65-F5344CB8AC3E}">
        <p14:creationId xmlns:p14="http://schemas.microsoft.com/office/powerpoint/2010/main" val="34200066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Stat 2">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6" cy="457020"/>
          </a:xfrm>
          <a:noFill/>
        </p:spPr>
        <p:txBody>
          <a:bodyPr/>
          <a:lstStyle>
            <a:lvl1pPr>
              <a:defRPr>
                <a:solidFill>
                  <a:schemeClr val="bg1"/>
                </a:solidFill>
              </a:defRPr>
            </a:lvl1pPr>
          </a:lstStyle>
          <a:p>
            <a:r>
              <a:rPr lang="en-US"/>
              <a:t>Click to edit Master title style</a:t>
            </a:r>
            <a:endParaRPr lang="en-US" dirty="0"/>
          </a:p>
        </p:txBody>
      </p:sp>
      <p:pic>
        <p:nvPicPr>
          <p:cNvPr id="7" name="Picture 6" descr="Text&#10;&#10;Description automatically generated">
            <a:extLst>
              <a:ext uri="{FF2B5EF4-FFF2-40B4-BE49-F238E27FC236}">
                <a16:creationId xmlns:a16="http://schemas.microsoft.com/office/drawing/2014/main" id="{60FA68EB-1DE5-F3BC-29A5-0AAC8831E29A}"/>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Text Placeholder 4">
            <a:extLst>
              <a:ext uri="{FF2B5EF4-FFF2-40B4-BE49-F238E27FC236}">
                <a16:creationId xmlns:a16="http://schemas.microsoft.com/office/drawing/2014/main" id="{8005F10C-0E79-4A3F-86CA-73848D7D1732}"/>
              </a:ext>
            </a:extLst>
          </p:cNvPr>
          <p:cNvSpPr>
            <a:spLocks noGrp="1"/>
          </p:cNvSpPr>
          <p:nvPr>
            <p:ph type="body" sz="quarter" idx="4294967295" hasCustomPrompt="1"/>
          </p:nvPr>
        </p:nvSpPr>
        <p:spPr>
          <a:xfrm>
            <a:off x="429039" y="2405291"/>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dirty="0"/>
              <a:t>##</a:t>
            </a: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Tree>
    <p:extLst>
      <p:ext uri="{BB962C8B-B14F-4D97-AF65-F5344CB8AC3E}">
        <p14:creationId xmlns:p14="http://schemas.microsoft.com/office/powerpoint/2010/main" val="2276246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1320">
          <p15:clr>
            <a:srgbClr val="FBAE40"/>
          </p15:clr>
        </p15:guide>
        <p15:guide id="4" orient="horz" pos="88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Sign-off">
    <p:bg>
      <p:bgRef idx="1001">
        <a:schemeClr val="bg1"/>
      </p:bgRef>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7A56CA2-D329-EF33-C456-27ECDB40249C}"/>
              </a:ext>
            </a:extLst>
          </p:cNvPr>
          <p:cNvPicPr>
            <a:picLocks noChangeAspect="1"/>
          </p:cNvPicPr>
          <p:nvPr userDrawn="1"/>
        </p:nvPicPr>
        <p:blipFill>
          <a:blip r:embed="rId2"/>
          <a:stretch>
            <a:fillRect/>
          </a:stretch>
        </p:blipFill>
        <p:spPr>
          <a:xfrm>
            <a:off x="2598420" y="2336437"/>
            <a:ext cx="6995160" cy="2185127"/>
          </a:xfrm>
          <a:prstGeom prst="rect">
            <a:avLst/>
          </a:prstGeom>
        </p:spPr>
      </p:pic>
    </p:spTree>
    <p:extLst>
      <p:ext uri="{BB962C8B-B14F-4D97-AF65-F5344CB8AC3E}">
        <p14:creationId xmlns:p14="http://schemas.microsoft.com/office/powerpoint/2010/main" val="1848821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Sign-off 2">
    <p:bg>
      <p:bgPr>
        <a:solidFill>
          <a:srgbClr val="005E60"/>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F9CD72FB-B974-3D99-2541-287114550180}"/>
              </a:ext>
            </a:extLst>
          </p:cNvPr>
          <p:cNvPicPr>
            <a:picLocks noChangeAspect="1"/>
          </p:cNvPicPr>
          <p:nvPr userDrawn="1"/>
        </p:nvPicPr>
        <p:blipFill>
          <a:blip r:embed="rId2"/>
          <a:stretch>
            <a:fillRect/>
          </a:stretch>
        </p:blipFill>
        <p:spPr>
          <a:xfrm>
            <a:off x="2597959" y="2336292"/>
            <a:ext cx="6996083" cy="2185416"/>
          </a:xfrm>
          <a:prstGeom prst="rect">
            <a:avLst/>
          </a:prstGeom>
        </p:spPr>
      </p:pic>
    </p:spTree>
    <p:extLst>
      <p:ext uri="{BB962C8B-B14F-4D97-AF65-F5344CB8AC3E}">
        <p14:creationId xmlns:p14="http://schemas.microsoft.com/office/powerpoint/2010/main" val="32575949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005E60"/>
        </a:solid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752991F-DE20-9C56-71CE-00C693FCEC71}"/>
              </a:ext>
            </a:extLst>
          </p:cNvPr>
          <p:cNvPicPr>
            <a:picLocks noChangeAspect="1"/>
          </p:cNvPicPr>
          <p:nvPr userDrawn="1"/>
        </p:nvPicPr>
        <p:blipFill>
          <a:blip r:embed="rId2"/>
          <a:stretch>
            <a:fillRect/>
          </a:stretch>
        </p:blipFill>
        <p:spPr>
          <a:xfrm>
            <a:off x="268025"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506380" cy="365125"/>
          </a:xfrm>
        </p:spPr>
        <p:txBody>
          <a:bodyPr/>
          <a:lstStyle>
            <a:lvl1pPr>
              <a:defRPr>
                <a:solidFill>
                  <a:schemeClr val="tx1"/>
                </a:solidFill>
              </a:defRPr>
            </a:lvl1pPr>
          </a:lstStyle>
          <a:p>
            <a:r>
              <a:rPr lang="en-US"/>
              <a:t>© 2024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C8FF08"/>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88764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596771" y="6492875"/>
            <a:ext cx="5397112" cy="365125"/>
          </a:xfrm>
        </p:spPr>
        <p:txBody>
          <a:bodyPr/>
          <a:lstStyle>
            <a:lvl1pPr>
              <a:defRPr>
                <a:solidFill>
                  <a:srgbClr val="FAFAFA"/>
                </a:solidFill>
              </a:defRPr>
            </a:lvl1pPr>
          </a:lstStyle>
          <a:p>
            <a:r>
              <a:rPr lang="en-US"/>
              <a:t>© 2024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596771" y="2481592"/>
            <a:ext cx="10706100" cy="1861808"/>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596771"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Text&#10;&#10;Description automatically generated">
            <a:extLst>
              <a:ext uri="{FF2B5EF4-FFF2-40B4-BE49-F238E27FC236}">
                <a16:creationId xmlns:a16="http://schemas.microsoft.com/office/drawing/2014/main" id="{404FB6B5-AF11-DEA2-266C-D4A71FA4E0A7}"/>
              </a:ext>
            </a:extLst>
          </p:cNvPr>
          <p:cNvPicPr>
            <a:picLocks noChangeAspect="1"/>
          </p:cNvPicPr>
          <p:nvPr userDrawn="1"/>
        </p:nvPicPr>
        <p:blipFill>
          <a:blip r:embed="rId2"/>
          <a:stretch>
            <a:fillRect/>
          </a:stretch>
        </p:blipFill>
        <p:spPr>
          <a:xfrm>
            <a:off x="268025" y="272267"/>
            <a:ext cx="2606040" cy="814067"/>
          </a:xfrm>
          <a:prstGeom prst="rect">
            <a:avLst/>
          </a:prstGeom>
        </p:spPr>
      </p:pic>
      <p:cxnSp>
        <p:nvCxnSpPr>
          <p:cNvPr id="4" name="Straight Connector 3">
            <a:extLst>
              <a:ext uri="{FF2B5EF4-FFF2-40B4-BE49-F238E27FC236}">
                <a16:creationId xmlns:a16="http://schemas.microsoft.com/office/drawing/2014/main" id="{7CEC064B-505B-2B8A-CC1B-FFEE37B6694E}"/>
              </a:ext>
            </a:extLst>
          </p:cNvPr>
          <p:cNvCxnSpPr>
            <a:cxnSpLocks/>
          </p:cNvCxnSpPr>
          <p:nvPr userDrawn="1"/>
        </p:nvCxnSpPr>
        <p:spPr>
          <a:xfrm>
            <a:off x="444366" y="2444249"/>
            <a:ext cx="0" cy="447992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3904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981922-7652-D74D-9BCA-4EBCFEFB0217}"/>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5" name="Slide Number Placeholder 4">
            <a:extLst>
              <a:ext uri="{FF2B5EF4-FFF2-40B4-BE49-F238E27FC236}">
                <a16:creationId xmlns:a16="http://schemas.microsoft.com/office/drawing/2014/main" id="{7C6A052B-6959-D543-893E-8089B7EFDAA8}"/>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27CC28C8-137F-49C5-0CB3-B14B3F589E4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34176268"/>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3 Light Photo Background">
    <p:bg>
      <p:bgPr>
        <a:solidFill>
          <a:schemeClr val="tx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D9E1DC37-7617-9EED-CD74-B8909A49A546}"/>
              </a:ext>
            </a:extLst>
          </p:cNvPr>
          <p:cNvPicPr>
            <a:picLocks noChangeAspect="1"/>
          </p:cNvPicPr>
          <p:nvPr userDrawn="1"/>
        </p:nvPicPr>
        <p:blipFill>
          <a:blip r:embed="rId2"/>
          <a:stretch>
            <a:fillRect/>
          </a:stretch>
        </p:blipFill>
        <p:spPr>
          <a:xfrm>
            <a:off x="279519"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431618" cy="365125"/>
          </a:xfrm>
        </p:spPr>
        <p:txBody>
          <a:bodyPr/>
          <a:lstStyle>
            <a:lvl1pPr>
              <a:defRPr>
                <a:solidFill>
                  <a:srgbClr val="212121"/>
                </a:solidFill>
              </a:defRPr>
            </a:lvl1pPr>
          </a:lstStyle>
          <a:p>
            <a:r>
              <a:rPr lang="en-US"/>
              <a:t>© 2024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005E60"/>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rgbClr val="2121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48150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4 Dark Photo Background">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345354" cy="365125"/>
          </a:xfrm>
        </p:spPr>
        <p:txBody>
          <a:bodyPr/>
          <a:lstStyle>
            <a:lvl1pPr>
              <a:defRPr>
                <a:solidFill>
                  <a:schemeClr val="tx1"/>
                </a:solidFill>
              </a:defRPr>
            </a:lvl1pPr>
          </a:lstStyle>
          <a:p>
            <a:r>
              <a:rPr lang="en-US" dirty="0"/>
              <a:t>© 2024 GE Vernova and/or its affiliates. All rights reserved.</a:t>
            </a:r>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a:extLst>
              <a:ext uri="{FF2B5EF4-FFF2-40B4-BE49-F238E27FC236}">
                <a16:creationId xmlns:a16="http://schemas.microsoft.com/office/drawing/2014/main" id="{FD57314C-3D95-C279-F04B-2D532302ED36}"/>
              </a:ext>
            </a:extLst>
          </p:cNvPr>
          <p:cNvPicPr>
            <a:picLocks noChangeAspect="1"/>
          </p:cNvPicPr>
          <p:nvPr userDrawn="1"/>
        </p:nvPicPr>
        <p:blipFill>
          <a:blip r:embed="rId2"/>
          <a:stretch>
            <a:fillRect/>
          </a:stretch>
        </p:blipFill>
        <p:spPr>
          <a:xfrm>
            <a:off x="259641" y="272267"/>
            <a:ext cx="2606040" cy="814067"/>
          </a:xfrm>
          <a:prstGeom prst="rect">
            <a:avLst/>
          </a:prstGeom>
        </p:spPr>
      </p:pic>
    </p:spTree>
    <p:extLst>
      <p:ext uri="{BB962C8B-B14F-4D97-AF65-F5344CB8AC3E}">
        <p14:creationId xmlns:p14="http://schemas.microsoft.com/office/powerpoint/2010/main" val="12689481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981922-7652-D74D-9BCA-4EBCFEFB0217}"/>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5" name="Slide Number Placeholder 4">
            <a:extLst>
              <a:ext uri="{FF2B5EF4-FFF2-40B4-BE49-F238E27FC236}">
                <a16:creationId xmlns:a16="http://schemas.microsoft.com/office/drawing/2014/main" id="{7C6A052B-6959-D543-893E-8089B7EFDAA8}"/>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27CC28C8-137F-49C5-0CB3-B14B3F589E4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76752507"/>
      </p:ext>
    </p:extLst>
  </p:cSld>
  <p:clrMapOvr>
    <a:masterClrMapping/>
  </p:clrMapOvr>
  <p:extLst>
    <p:ext uri="{DCECCB84-F9BA-43D5-87BE-67443E8EF086}">
      <p15:sldGuideLst xmlns:p15="http://schemas.microsoft.com/office/powerpoint/2012/main">
        <p15:guide id="1" orient="horz" pos="88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1_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ABF6-8160-8240-8064-B96381D0190E}"/>
              </a:ext>
            </a:extLst>
          </p:cNvPr>
          <p:cNvSpPr>
            <a:spLocks noGrp="1"/>
          </p:cNvSpPr>
          <p:nvPr>
            <p:ph type="title"/>
          </p:nvPr>
        </p:nvSpPr>
        <p:spPr>
          <a:xfrm>
            <a:off x="419100" y="419101"/>
            <a:ext cx="9578915" cy="457020"/>
          </a:xfrm>
        </p:spPr>
        <p:txBody>
          <a:bodyPr/>
          <a:lstStyle>
            <a:lvl1pPr>
              <a:defRPr>
                <a:solidFill>
                  <a:schemeClr val="tx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D981922-7652-D74D-9BCA-4EBCFEFB0217}"/>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5" name="Slide Number Placeholder 4">
            <a:extLst>
              <a:ext uri="{FF2B5EF4-FFF2-40B4-BE49-F238E27FC236}">
                <a16:creationId xmlns:a16="http://schemas.microsoft.com/office/drawing/2014/main" id="{7C6A052B-6959-D543-893E-8089B7EFDAA8}"/>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27CC28C8-137F-49C5-0CB3-B14B3F589E4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977125652"/>
      </p:ext>
    </p:extLst>
  </p:cSld>
  <p:clrMapOvr>
    <a:masterClrMapping/>
  </p:clrMapOvr>
  <p:extLst>
    <p:ext uri="{DCECCB84-F9BA-43D5-87BE-67443E8EF086}">
      <p15:sldGuideLst xmlns:p15="http://schemas.microsoft.com/office/powerpoint/2012/main">
        <p15:guide id="1" orient="horz" pos="88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099" y="419101"/>
            <a:ext cx="9622047"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p:txBody>
          <a:bodyPr/>
          <a:lstStyle>
            <a:lvl1pPr>
              <a:defRPr>
                <a:solidFill>
                  <a:srgbClr val="212121"/>
                </a:solidFill>
              </a:defRPr>
            </a:lvl1pPr>
            <a:lvl2pPr marL="285750" indent="-285750">
              <a:buFont typeface="Arial" panose="020B0604020202020204" pitchFamily="34" charset="0"/>
              <a:buChar char="•"/>
              <a:defRPr>
                <a:solidFill>
                  <a:srgbClr val="212121"/>
                </a:solidFill>
              </a:defRPr>
            </a:lvl2pPr>
            <a:lvl3pPr marL="517525" indent="-228600">
              <a:defRPr>
                <a:solidFill>
                  <a:srgbClr val="212121"/>
                </a:solidFill>
              </a:defRPr>
            </a:lvl3pPr>
            <a:lvl4pPr marL="685800" indent="-228600">
              <a:defRPr>
                <a:solidFill>
                  <a:srgbClr val="212121"/>
                </a:solidFill>
              </a:defRPr>
            </a:lvl4pPr>
            <a:lvl5pPr marL="914400" indent="-228600">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40C80CBD-F9C2-7B04-2F2E-A2E50A534F5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698454927"/>
      </p:ext>
    </p:extLst>
  </p:cSld>
  <p:clrMapOvr>
    <a:masterClrMapping/>
  </p:clrMapOvr>
  <p:extLst>
    <p:ext uri="{DCECCB84-F9BA-43D5-87BE-67443E8EF086}">
      <p15:sldGuideLst xmlns:p15="http://schemas.microsoft.com/office/powerpoint/2012/main">
        <p15:guide id="1" orient="horz" pos="8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FBB168A5-C2D7-FC4B-8832-1F289E900E7C}"/>
              </a:ext>
            </a:extLst>
          </p:cNvPr>
          <p:cNvSpPr>
            <a:spLocks noGrp="1"/>
          </p:cNvSpPr>
          <p:nvPr>
            <p:ph type="body" sz="quarter" idx="13"/>
          </p:nvPr>
        </p:nvSpPr>
        <p:spPr>
          <a:xfrm>
            <a:off x="419100" y="889824"/>
            <a:ext cx="11353800" cy="513526"/>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0"/>
            <a:ext cx="11353800" cy="4114800"/>
          </a:xfrm>
        </p:spPr>
        <p:txBody>
          <a:bodyPr/>
          <a:lstStyle>
            <a:lvl1pPr>
              <a:defRPr b="0">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568E85E5-0FFC-6287-3929-5E229826C13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293497285"/>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69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04794"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B906FF28-9E6E-FCE7-887B-D290AB8F5D7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693593956"/>
      </p:ext>
    </p:extLst>
  </p:cSld>
  <p:clrMapOvr>
    <a:masterClrMapping/>
  </p:clrMapOvr>
  <p:extLst>
    <p:ext uri="{DCECCB84-F9BA-43D5-87BE-67443E8EF086}">
      <p15:sldGuideLst xmlns:p15="http://schemas.microsoft.com/office/powerpoint/2012/main">
        <p15:guide id="1" pos="3840">
          <p15:clr>
            <a:srgbClr val="FBAE40"/>
          </p15:clr>
        </p15:guide>
        <p15:guide id="2" orient="horz" pos="88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D6DDDB0A-C694-6D4F-95F6-714A8D0B4F22}"/>
              </a:ext>
            </a:extLst>
          </p:cNvPr>
          <p:cNvSpPr>
            <a:spLocks noGrp="1"/>
          </p:cNvSpPr>
          <p:nvPr>
            <p:ph type="body" sz="quarter" idx="14"/>
          </p:nvPr>
        </p:nvSpPr>
        <p:spPr>
          <a:xfrm>
            <a:off x="419099"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D926142-7B75-6D42-854B-61C11884F2E4}"/>
              </a:ext>
            </a:extLst>
          </p:cNvPr>
          <p:cNvSpPr>
            <a:spLocks noGrp="1"/>
          </p:cNvSpPr>
          <p:nvPr>
            <p:ph type="body" sz="quarter" idx="15"/>
          </p:nvPr>
        </p:nvSpPr>
        <p:spPr>
          <a:xfrm>
            <a:off x="6096000"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5394960"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2095501"/>
            <a:ext cx="5394960"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2F437117-8BD0-3579-70B3-FCB0F41D60C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971982426"/>
      </p:ext>
    </p:extLst>
  </p:cSld>
  <p:clrMapOvr>
    <a:masterClrMapping/>
  </p:clrMapOvr>
  <p:extLst>
    <p:ext uri="{DCECCB84-F9BA-43D5-87BE-67443E8EF086}">
      <p15:sldGuideLst xmlns:p15="http://schemas.microsoft.com/office/powerpoint/2012/main">
        <p15:guide id="1" orient="horz" pos="1320">
          <p15:clr>
            <a:srgbClr val="FBAE40"/>
          </p15:clr>
        </p15:guide>
        <p15:guide id="2" pos="3840">
          <p15:clr>
            <a:srgbClr val="FBAE40"/>
          </p15:clr>
        </p15:guide>
        <p15:guide id="3" orient="horz" pos="88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lumn - Asy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F4792C0-9FE2-4931-3650-4B59AD3104E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114613352"/>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 - Asymetrical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56ABEBD3-24BE-15F7-DEF9-9F5230BECA90}"/>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808787365"/>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ABF6-8160-8240-8064-B96381D0190E}"/>
              </a:ext>
            </a:extLst>
          </p:cNvPr>
          <p:cNvSpPr>
            <a:spLocks noGrp="1"/>
          </p:cNvSpPr>
          <p:nvPr>
            <p:ph type="title"/>
          </p:nvPr>
        </p:nvSpPr>
        <p:spPr>
          <a:xfrm>
            <a:off x="419100" y="419101"/>
            <a:ext cx="9578915" cy="457020"/>
          </a:xfrm>
        </p:spPr>
        <p:txBody>
          <a:bodyPr/>
          <a:lstStyle>
            <a:lvl1pPr>
              <a:defRPr>
                <a:solidFill>
                  <a:schemeClr val="tx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D981922-7652-D74D-9BCA-4EBCFEFB0217}"/>
              </a:ext>
            </a:extLst>
          </p:cNvPr>
          <p:cNvSpPr>
            <a:spLocks noGrp="1"/>
          </p:cNvSpPr>
          <p:nvPr>
            <p:ph type="ftr" sz="quarter" idx="11"/>
          </p:nvPr>
        </p:nvSpPr>
        <p:spPr/>
        <p:txBody>
          <a:body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5" name="Slide Number Placeholder 4">
            <a:extLst>
              <a:ext uri="{FF2B5EF4-FFF2-40B4-BE49-F238E27FC236}">
                <a16:creationId xmlns:a16="http://schemas.microsoft.com/office/drawing/2014/main" id="{7C6A052B-6959-D543-893E-8089B7EFDAA8}"/>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27CC28C8-137F-49C5-0CB3-B14B3F589E4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173964546"/>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Column Asymmetrical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44409"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E22151AB-5731-BAC5-7B55-0CB75965C41C}"/>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494970977"/>
      </p:ext>
    </p:extLst>
  </p:cSld>
  <p:clrMapOvr>
    <a:masterClrMapping/>
  </p:clrMapOvr>
  <p:extLst>
    <p:ext uri="{DCECCB84-F9BA-43D5-87BE-67443E8EF086}">
      <p15:sldGuideLst xmlns:p15="http://schemas.microsoft.com/office/powerpoint/2012/main">
        <p15:guide id="2" pos="5030">
          <p15:clr>
            <a:srgbClr val="FBAE40"/>
          </p15:clr>
        </p15:guide>
        <p15:guide id="3" orient="horz" pos="88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 - Asymmetrical 2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02C79C54-276E-80B9-1B8A-4B6BBAC71B29}"/>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7BBA13F7-1863-C7F2-A83F-768EA305A30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844954823"/>
      </p:ext>
    </p:extLst>
  </p:cSld>
  <p:clrMapOvr>
    <a:masterClrMapping/>
  </p:clrMapOvr>
  <p:extLst>
    <p:ext uri="{DCECCB84-F9BA-43D5-87BE-67443E8EF086}">
      <p15:sldGuideLst xmlns:p15="http://schemas.microsoft.com/office/powerpoint/2012/main">
        <p15:guide id="2" pos="5030">
          <p15:clr>
            <a:srgbClr val="FBAE40"/>
          </p15:clr>
        </p15:guide>
        <p15:guide id="3" orient="horz" pos="88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78915"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404E15B6-0BA0-84E6-A568-FC29C85E61F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621553021"/>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1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DC5277-B38B-BFA5-234F-37E859463D25}"/>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6F06206D-1B55-79AD-7D01-D0EB3C4108C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39488972"/>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CB7DF46-A9CC-4BD9-D472-6BF977C64294}"/>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21674501"/>
      </p:ext>
    </p:extLst>
  </p:cSld>
  <p:clrMapOvr>
    <a:masterClrMapping/>
  </p:clrMapOvr>
  <p:extLst>
    <p:ext uri="{DCECCB84-F9BA-43D5-87BE-67443E8EF086}">
      <p15:sldGuideLst xmlns:p15="http://schemas.microsoft.com/office/powerpoint/2012/main">
        <p15:guide id="1" pos="2056">
          <p15:clr>
            <a:srgbClr val="FBAE40"/>
          </p15:clr>
        </p15:guide>
        <p15:guide id="2" pos="5628">
          <p15:clr>
            <a:srgbClr val="FBAE40"/>
          </p15:clr>
        </p15:guide>
        <p15:guide id="3" pos="3840">
          <p15:clr>
            <a:srgbClr val="FBAE40"/>
          </p15:clr>
        </p15:guide>
        <p15:guide id="4" orient="horz" pos="88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4 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0"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71E6CAA3-D2BE-B7A9-9C26-22C4F1F5EDDD}"/>
              </a:ext>
            </a:extLst>
          </p:cNvPr>
          <p:cNvCxnSpPr>
            <a:cxnSpLocks/>
          </p:cNvCxnSpPr>
          <p:nvPr userDrawn="1"/>
        </p:nvCxnSpPr>
        <p:spPr>
          <a:xfrm>
            <a:off x="31230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865847-B1DD-F900-9C6C-8E3E630784E8}"/>
              </a:ext>
            </a:extLst>
          </p:cNvPr>
          <p:cNvCxnSpPr>
            <a:cxnSpLocks/>
          </p:cNvCxnSpPr>
          <p:nvPr userDrawn="1"/>
        </p:nvCxnSpPr>
        <p:spPr>
          <a:xfrm>
            <a:off x="596150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BCFFAC-C9D0-7B24-E424-D791DC86FA9A}"/>
              </a:ext>
            </a:extLst>
          </p:cNvPr>
          <p:cNvCxnSpPr>
            <a:cxnSpLocks/>
          </p:cNvCxnSpPr>
          <p:nvPr userDrawn="1"/>
        </p:nvCxnSpPr>
        <p:spPr>
          <a:xfrm>
            <a:off x="87999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F179F5EF-F643-19DD-3442-114B11F58335}"/>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563915765"/>
      </p:ext>
    </p:extLst>
  </p:cSld>
  <p:clrMapOvr>
    <a:masterClrMapping/>
  </p:clrMapOvr>
  <p:extLst>
    <p:ext uri="{DCECCB84-F9BA-43D5-87BE-67443E8EF086}">
      <p15:sldGuideLst xmlns:p15="http://schemas.microsoft.com/office/powerpoint/2012/main">
        <p15:guide id="1" pos="2056">
          <p15:clr>
            <a:srgbClr val="FBAE40"/>
          </p15:clr>
        </p15:guide>
        <p15:guide id="2" pos="5628">
          <p15:clr>
            <a:srgbClr val="FBAE40"/>
          </p15:clr>
        </p15:guide>
        <p15:guide id="3" pos="3840">
          <p15:clr>
            <a:srgbClr val="FBAE40"/>
          </p15:clr>
        </p15:guide>
        <p15:guide id="4" orient="horz" pos="8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3 and 1/3-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466769"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6A24B364-E635-8148-9DBE-C364F1D3BC53}"/>
              </a:ext>
            </a:extLst>
          </p:cNvPr>
          <p:cNvSpPr>
            <a:spLocks noGrp="1"/>
          </p:cNvSpPr>
          <p:nvPr>
            <p:ph type="body" sz="quarter" idx="13"/>
          </p:nvPr>
        </p:nvSpPr>
        <p:spPr>
          <a:xfrm>
            <a:off x="419099" y="1403350"/>
            <a:ext cx="7296912"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265EA83-2EC6-BE4F-96E1-74D20B473B4D}"/>
              </a:ext>
            </a:extLst>
          </p:cNvPr>
          <p:cNvSpPr>
            <a:spLocks noGrp="1"/>
          </p:cNvSpPr>
          <p:nvPr>
            <p:ph type="body" sz="quarter" idx="15"/>
          </p:nvPr>
        </p:nvSpPr>
        <p:spPr>
          <a:xfrm>
            <a:off x="8000999" y="1403350"/>
            <a:ext cx="3787133"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2095501"/>
            <a:ext cx="7296912"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8000997" y="2095501"/>
            <a:ext cx="3771899"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1A5C9CC5-B8DE-1A0B-AEAF-078158CE873D}"/>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C287820B-9605-1150-C001-4792D5A7E40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071831764"/>
      </p:ext>
    </p:extLst>
  </p:cSld>
  <p:clrMapOvr>
    <a:masterClrMapping/>
  </p:clrMapOvr>
  <p:extLst>
    <p:ext uri="{DCECCB84-F9BA-43D5-87BE-67443E8EF086}">
      <p15:sldGuideLst xmlns:p15="http://schemas.microsoft.com/office/powerpoint/2012/main">
        <p15:guide id="2" pos="5040">
          <p15:clr>
            <a:srgbClr val="FBAE40"/>
          </p15:clr>
        </p15:guide>
        <p15:guide id="3" orient="horz" pos="1320">
          <p15:clr>
            <a:srgbClr val="FBAE40"/>
          </p15:clr>
        </p15:guide>
        <p15:guide id="4" orient="horz" pos="88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Column Photo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3C0532-DBFF-2022-5F35-01DC75E41C0E}"/>
              </a:ext>
            </a:extLst>
          </p:cNvPr>
          <p:cNvSpPr/>
          <p:nvPr userDrawn="1"/>
        </p:nvSpPr>
        <p:spPr>
          <a:xfrm>
            <a:off x="0" y="1402915"/>
            <a:ext cx="121920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21"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353800" cy="4806951"/>
          </a:xfrm>
          <a:noFill/>
        </p:spPr>
        <p:txBody>
          <a:bodyPr lIns="0" tIns="182880" rIns="0" bIns="0">
            <a:noAutofit/>
          </a:bodyPr>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rgbClr val="C8FF08"/>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8" name="Picture 7" descr="Text&#10;&#10;Description automatically generated">
            <a:extLst>
              <a:ext uri="{FF2B5EF4-FFF2-40B4-BE49-F238E27FC236}">
                <a16:creationId xmlns:a16="http://schemas.microsoft.com/office/drawing/2014/main" id="{DCECCD58-6B53-F6DC-FD8A-F86F07E6527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440307217"/>
      </p:ext>
    </p:extLst>
  </p:cSld>
  <p:clrMapOvr>
    <a:masterClrMapping/>
  </p:clrMapOvr>
  <p:extLst>
    <p:ext uri="{DCECCB84-F9BA-43D5-87BE-67443E8EF086}">
      <p15:sldGuideLst xmlns:p15="http://schemas.microsoft.com/office/powerpoint/2012/main">
        <p15:guide id="1" orient="horz" pos="88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0718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089125920"/>
      </p:ext>
    </p:extLst>
  </p:cSld>
  <p:clrMapOvr>
    <a:masterClrMapping/>
  </p:clrMapOvr>
  <p:extLst>
    <p:ext uri="{DCECCB84-F9BA-43D5-87BE-67443E8EF086}">
      <p15:sldGuideLst xmlns:p15="http://schemas.microsoft.com/office/powerpoint/2012/main">
        <p15:guide id="1" pos="3840">
          <p15:clr>
            <a:srgbClr val="FBAE40"/>
          </p15:clr>
        </p15:guide>
        <p15:guide id="2" orient="horz" pos="88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2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258049762"/>
      </p:ext>
    </p:extLst>
  </p:cSld>
  <p:clrMapOvr>
    <a:masterClrMapping/>
  </p:clrMapOvr>
  <p:extLst>
    <p:ext uri="{DCECCB84-F9BA-43D5-87BE-67443E8EF086}">
      <p15:sldGuideLst xmlns:p15="http://schemas.microsoft.com/office/powerpoint/2012/main">
        <p15:guide id="1" pos="3840">
          <p15:clr>
            <a:srgbClr val="FBAE40"/>
          </p15:clr>
        </p15:guide>
        <p15:guide id="2" orient="horz" pos="8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099" y="419101"/>
            <a:ext cx="9622047"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p:txBody>
          <a:bodyPr/>
          <a:lstStyle>
            <a:lvl1pPr>
              <a:defRPr>
                <a:solidFill>
                  <a:srgbClr val="212121"/>
                </a:solidFill>
              </a:defRPr>
            </a:lvl1pPr>
            <a:lvl2pPr marL="285750" indent="-285750">
              <a:buFont typeface="Arial" panose="020B0604020202020204" pitchFamily="34" charset="0"/>
              <a:buChar char="•"/>
              <a:defRPr>
                <a:solidFill>
                  <a:srgbClr val="212121"/>
                </a:solidFill>
              </a:defRPr>
            </a:lvl2pPr>
            <a:lvl3pPr marL="517525" indent="-228600">
              <a:defRPr>
                <a:solidFill>
                  <a:srgbClr val="212121"/>
                </a:solidFill>
              </a:defRPr>
            </a:lvl3pPr>
            <a:lvl4pPr marL="685800" indent="-228600">
              <a:defRPr>
                <a:solidFill>
                  <a:srgbClr val="212121"/>
                </a:solidFill>
              </a:defRPr>
            </a:lvl4pPr>
            <a:lvl5pPr marL="914400" indent="-228600">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40C80CBD-F9C2-7B04-2F2E-A2E50A534F5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886635505"/>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3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82432"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6539"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6EE8FD0A-8C5E-E7DE-4656-7844FF43109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058300355"/>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4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638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600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A126E61B-5B00-C74E-A14F-005A2D3E23E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210165512"/>
      </p:ext>
    </p:extLst>
  </p:cSld>
  <p:clrMapOvr>
    <a:masterClrMapping/>
  </p:clrMapOvr>
  <p:extLst>
    <p:ext uri="{DCECCB84-F9BA-43D5-87BE-67443E8EF086}">
      <p15:sldGuideLst xmlns:p15="http://schemas.microsoft.com/office/powerpoint/2012/main">
        <p15:guide id="1" pos="2056">
          <p15:clr>
            <a:srgbClr val="FBAE40"/>
          </p15:clr>
        </p15:guide>
        <p15:guide id="2" pos="5628">
          <p15:clr>
            <a:srgbClr val="FBAE40"/>
          </p15:clr>
        </p15:guide>
        <p15:guide id="3" pos="3840">
          <p15:clr>
            <a:srgbClr val="FBAE40"/>
          </p15:clr>
        </p15:guide>
        <p15:guide id="4" orient="horz" pos="88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 Boxed Asym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1321A8AC-94BF-D6B2-1376-53BEE47F726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518678316"/>
      </p:ext>
    </p:extLst>
  </p:cSld>
  <p:clrMapOvr>
    <a:masterClrMapping/>
  </p:clrMapOvr>
  <p:extLst>
    <p:ext uri="{DCECCB84-F9BA-43D5-87BE-67443E8EF086}">
      <p15:sldGuideLst xmlns:p15="http://schemas.microsoft.com/office/powerpoint/2012/main">
        <p15:guide id="2" pos="5030">
          <p15:clr>
            <a:srgbClr val="FBAE40"/>
          </p15:clr>
        </p15:guide>
        <p15:guide id="3" orient="horz" pos="88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rgbClr val="C8FF08"/>
                </a:solidFill>
                <a:latin typeface="Sons Condensed Extrabold" panose="02060906060206060203" pitchFamily="18" charset="0"/>
              </a:defRPr>
            </a:lvl1p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C821F4BE-79DE-EBCE-62E2-F24155984D9E}"/>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Section Number">
            <a:extLst>
              <a:ext uri="{FF2B5EF4-FFF2-40B4-BE49-F238E27FC236}">
                <a16:creationId xmlns:a16="http://schemas.microsoft.com/office/drawing/2014/main" id="{107E2ABA-1900-FC00-3E5B-96B0338B47BC}"/>
              </a:ext>
            </a:extLst>
          </p:cNvPr>
          <p:cNvSpPr>
            <a:spLocks noGrp="1"/>
          </p:cNvSpPr>
          <p:nvPr>
            <p:ph type="body" sz="quarter" idx="13" hasCustomPrompt="1"/>
          </p:nvPr>
        </p:nvSpPr>
        <p:spPr>
          <a:xfrm>
            <a:off x="419100" y="1922078"/>
            <a:ext cx="2660530" cy="365760"/>
          </a:xfrm>
          <a:noFill/>
        </p:spPr>
        <p:txBody>
          <a:bodyPr wrap="none">
            <a:noAutofit/>
          </a:bodyPr>
          <a:lstStyle>
            <a:lvl1pPr>
              <a:spcAft>
                <a:spcPts val="0"/>
              </a:spcAft>
              <a:defRPr sz="1600" cap="all" baseline="0">
                <a:solidFill>
                  <a:schemeClr val="tx1"/>
                </a:solidFill>
              </a:defRPr>
            </a:lvl1pPr>
          </a:lstStyle>
          <a:p>
            <a:pPr lvl="0"/>
            <a:r>
              <a:rPr lang="en-US" dirty="0"/>
              <a:t>[Optional section ##]</a:t>
            </a:r>
          </a:p>
        </p:txBody>
      </p:sp>
    </p:spTree>
    <p:extLst>
      <p:ext uri="{BB962C8B-B14F-4D97-AF65-F5344CB8AC3E}">
        <p14:creationId xmlns:p14="http://schemas.microsoft.com/office/powerpoint/2010/main" val="24709946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10" name="Section Number">
            <a:extLst>
              <a:ext uri="{FF2B5EF4-FFF2-40B4-BE49-F238E27FC236}">
                <a16:creationId xmlns:a16="http://schemas.microsoft.com/office/drawing/2014/main" id="{E0E81EB4-471C-3F45-B7C7-3BCA82925019}"/>
              </a:ext>
            </a:extLst>
          </p:cNvPr>
          <p:cNvSpPr>
            <a:spLocks noGrp="1"/>
          </p:cNvSpPr>
          <p:nvPr>
            <p:ph type="body" sz="quarter" idx="13" hasCustomPrompt="1"/>
          </p:nvPr>
        </p:nvSpPr>
        <p:spPr>
          <a:xfrm>
            <a:off x="419100" y="1922078"/>
            <a:ext cx="2608772" cy="365760"/>
          </a:xfrm>
          <a:noFill/>
        </p:spPr>
        <p:txBody>
          <a:bodyPr wrap="none">
            <a:noAutofit/>
          </a:bodyPr>
          <a:lstStyle>
            <a:lvl1pPr>
              <a:spcAft>
                <a:spcPts val="0"/>
              </a:spcAft>
              <a:defRPr sz="1600" cap="all" baseline="0">
                <a:solidFill>
                  <a:schemeClr val="tx2"/>
                </a:solidFill>
              </a:defRPr>
            </a:lvl1pPr>
          </a:lstStyle>
          <a:p>
            <a:pPr lvl="0"/>
            <a:r>
              <a:rPr lang="en-US" dirty="0"/>
              <a:t>[Optional section ##]</a:t>
            </a:r>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Title 1">
            <a:extLst>
              <a:ext uri="{FF2B5EF4-FFF2-40B4-BE49-F238E27FC236}">
                <a16:creationId xmlns:a16="http://schemas.microsoft.com/office/drawing/2014/main" id="{B449274D-327F-3626-5718-4266E3B0BCE4}"/>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chemeClr val="tx1"/>
                </a:solidFill>
                <a:latin typeface="Sons Condensed Extrabold" panose="02060906060206060203" pitchFamily="18" charset="0"/>
              </a:defRPr>
            </a:lvl1pPr>
          </a:lstStyle>
          <a:p>
            <a:r>
              <a:rPr lang="en-US" dirty="0"/>
              <a:t>CLICK TO EDIT MASTER TITLE STYLE</a:t>
            </a:r>
          </a:p>
        </p:txBody>
      </p:sp>
    </p:spTree>
    <p:extLst>
      <p:ext uri="{BB962C8B-B14F-4D97-AF65-F5344CB8AC3E}">
        <p14:creationId xmlns:p14="http://schemas.microsoft.com/office/powerpoint/2010/main" val="4046123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19100" y="2378075"/>
            <a:ext cx="6896100" cy="1965325"/>
          </a:xfrm>
        </p:spPr>
        <p:txBody>
          <a:bodyPr anchor="t" anchorCtr="0"/>
          <a:lstStyle>
            <a:lvl1pPr>
              <a:lnSpc>
                <a:spcPts val="5400"/>
              </a:lnSpc>
              <a:defRPr sz="6000" cap="all" baseline="0">
                <a:solidFill>
                  <a:srgbClr val="005E60"/>
                </a:solidFill>
                <a:latin typeface="Sons Condensed Extrabold" panose="02060906060206060203" pitchFamily="18" charset="0"/>
              </a:defRPr>
            </a:lvl1pPr>
          </a:lstStyle>
          <a:p>
            <a:r>
              <a:rPr lang="en-US" dirty="0"/>
              <a:t>CLICK TO EDIT MASTER TITLE STYLE</a:t>
            </a:r>
          </a:p>
        </p:txBody>
      </p:sp>
      <p:pic>
        <p:nvPicPr>
          <p:cNvPr id="3" name="Picture 2" descr="Text&#10;&#10;Description automatically generated">
            <a:extLst>
              <a:ext uri="{FF2B5EF4-FFF2-40B4-BE49-F238E27FC236}">
                <a16:creationId xmlns:a16="http://schemas.microsoft.com/office/drawing/2014/main" id="{2F5188B4-2B91-7D7A-D602-95ABB4BAA002}"/>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Section Number">
            <a:extLst>
              <a:ext uri="{FF2B5EF4-FFF2-40B4-BE49-F238E27FC236}">
                <a16:creationId xmlns:a16="http://schemas.microsoft.com/office/drawing/2014/main" id="{1C20CF72-79D7-2D57-1E9C-4C8386102CFA}"/>
              </a:ext>
            </a:extLst>
          </p:cNvPr>
          <p:cNvSpPr>
            <a:spLocks noGrp="1"/>
          </p:cNvSpPr>
          <p:nvPr>
            <p:ph type="body" sz="quarter" idx="14" hasCustomPrompt="1"/>
          </p:nvPr>
        </p:nvSpPr>
        <p:spPr>
          <a:xfrm>
            <a:off x="419100" y="1922078"/>
            <a:ext cx="3273006" cy="365760"/>
          </a:xfrm>
          <a:noFill/>
        </p:spPr>
        <p:txBody>
          <a:bodyPr wrap="none">
            <a:noAutofit/>
          </a:bodyPr>
          <a:lstStyle>
            <a:lvl1pPr>
              <a:spcAft>
                <a:spcPts val="0"/>
              </a:spcAft>
              <a:defRPr lang="en-US" sz="1600" kern="1200" cap="all" baseline="0" dirty="0">
                <a:solidFill>
                  <a:srgbClr val="212121"/>
                </a:solidFill>
                <a:latin typeface="Inter" panose="02000503000000020004" pitchFamily="2" charset="0"/>
                <a:ea typeface="+mn-ea"/>
                <a:cs typeface="+mn-cs"/>
              </a:defRPr>
            </a:lvl1pPr>
          </a:lstStyle>
          <a:p>
            <a:pPr marL="0" lvl="0" indent="0" algn="l" defTabSz="914400" rtl="0" eaLnBrk="1" latinLnBrk="0" hangingPunct="1">
              <a:lnSpc>
                <a:spcPct val="100000"/>
              </a:lnSpc>
              <a:spcBef>
                <a:spcPts val="0"/>
              </a:spcBef>
              <a:spcAft>
                <a:spcPts val="0"/>
              </a:spcAft>
              <a:buClr>
                <a:schemeClr val="tx1"/>
              </a:buClr>
              <a:buFont typeface="Arial" panose="020B0604020202020204" pitchFamily="34" charset="0"/>
              <a:buNone/>
            </a:pPr>
            <a:r>
              <a:rPr lang="en-US" dirty="0"/>
              <a:t>[Optional section ##]</a:t>
            </a:r>
          </a:p>
        </p:txBody>
      </p:sp>
    </p:spTree>
    <p:extLst>
      <p:ext uri="{BB962C8B-B14F-4D97-AF65-F5344CB8AC3E}">
        <p14:creationId xmlns:p14="http://schemas.microsoft.com/office/powerpoint/2010/main" val="21374766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40481453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fographics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16938" cy="457020"/>
          </a:xfrm>
        </p:spPr>
        <p:txBody>
          <a:bodyPr/>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Text&#10;&#10;Description automatically generated">
            <a:extLst>
              <a:ext uri="{FF2B5EF4-FFF2-40B4-BE49-F238E27FC236}">
                <a16:creationId xmlns:a16="http://schemas.microsoft.com/office/drawing/2014/main" id="{FD051AE3-C2A3-6884-82E8-0091361DC8B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7010210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1248">
          <p15:clr>
            <a:srgbClr val="FBAE40"/>
          </p15:clr>
        </p15:guide>
        <p15:guide id="3" pos="4128">
          <p15:clr>
            <a:srgbClr val="FBAE40"/>
          </p15:clr>
        </p15:guide>
        <p15:guide id="4" pos="4824">
          <p15:clr>
            <a:srgbClr val="FBAE40"/>
          </p15:clr>
        </p15:guide>
        <p15:guide id="5" orient="horz" pos="884">
          <p15:clr>
            <a:srgbClr val="FBAE40"/>
          </p15:clr>
        </p15:guide>
        <p15:guide id="6" orient="horz" pos="1498">
          <p15:clr>
            <a:srgbClr val="FBAE40"/>
          </p15:clr>
        </p15:guide>
        <p15:guide id="7" orient="horz" pos="2116">
          <p15:clr>
            <a:srgbClr val="FBAE40"/>
          </p15:clr>
        </p15:guide>
        <p15:guide id="8" orient="horz" pos="2736">
          <p15:clr>
            <a:srgbClr val="FBAE40"/>
          </p15:clr>
        </p15:guide>
        <p15:guide id="9" orient="horz" pos="3350">
          <p15:clr>
            <a:srgbClr val="FBAE40"/>
          </p15:clr>
        </p15:guide>
        <p15:guide id="10" pos="5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fographics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rgbClr val="005E60"/>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26751"/>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Text&#10;&#10;Description automatically generated">
            <a:extLst>
              <a:ext uri="{FF2B5EF4-FFF2-40B4-BE49-F238E27FC236}">
                <a16:creationId xmlns:a16="http://schemas.microsoft.com/office/drawing/2014/main" id="{F3C8E8B6-15B9-92DE-0C5F-40F6A4CCD98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407279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52">
          <p15:clr>
            <a:srgbClr val="FBAE40"/>
          </p15:clr>
        </p15:guide>
        <p15:guide id="2" pos="1248">
          <p15:clr>
            <a:srgbClr val="FBAE40"/>
          </p15:clr>
        </p15:guide>
        <p15:guide id="3" pos="4128">
          <p15:clr>
            <a:srgbClr val="FBAE40"/>
          </p15:clr>
        </p15:guide>
        <p15:guide id="4" pos="4824">
          <p15:clr>
            <a:srgbClr val="FBAE40"/>
          </p15:clr>
        </p15:guide>
        <p15:guide id="5" orient="horz" pos="884">
          <p15:clr>
            <a:srgbClr val="FBAE40"/>
          </p15:clr>
        </p15:guide>
        <p15:guide id="6" orient="horz" pos="1498">
          <p15:clr>
            <a:srgbClr val="FBAE40"/>
          </p15:clr>
        </p15:guide>
        <p15:guide id="7" orient="horz" pos="2112">
          <p15:clr>
            <a:srgbClr val="FBAE40"/>
          </p15:clr>
        </p15:guide>
        <p15:guide id="8" orient="horz" pos="2736">
          <p15:clr>
            <a:srgbClr val="FBAE40"/>
          </p15:clr>
        </p15:guide>
        <p15:guide id="9" orient="horz" pos="335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24" name="Picture Placeholder 13">
            <a:extLst>
              <a:ext uri="{FF2B5EF4-FFF2-40B4-BE49-F238E27FC236}">
                <a16:creationId xmlns:a16="http://schemas.microsoft.com/office/drawing/2014/main" id="{03A9CFF3-144D-F242-AB37-45B8D1EA02D3}"/>
              </a:ext>
            </a:extLst>
          </p:cNvPr>
          <p:cNvSpPr>
            <a:spLocks noGrp="1"/>
          </p:cNvSpPr>
          <p:nvPr>
            <p:ph type="pic" sz="quarter" idx="29"/>
          </p:nvPr>
        </p:nvSpPr>
        <p:spPr>
          <a:xfrm>
            <a:off x="80010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2" name="Picture Placeholder 13">
            <a:extLst>
              <a:ext uri="{FF2B5EF4-FFF2-40B4-BE49-F238E27FC236}">
                <a16:creationId xmlns:a16="http://schemas.microsoft.com/office/drawing/2014/main" id="{D30E5EF1-DEED-0E4E-842C-164ECBEB862E}"/>
              </a:ext>
            </a:extLst>
          </p:cNvPr>
          <p:cNvSpPr>
            <a:spLocks noGrp="1"/>
          </p:cNvSpPr>
          <p:nvPr>
            <p:ph type="pic" sz="quarter" idx="27"/>
          </p:nvPr>
        </p:nvSpPr>
        <p:spPr>
          <a:xfrm>
            <a:off x="4206875"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0" name="Picture Placeholder 13">
            <a:extLst>
              <a:ext uri="{FF2B5EF4-FFF2-40B4-BE49-F238E27FC236}">
                <a16:creationId xmlns:a16="http://schemas.microsoft.com/office/drawing/2014/main" id="{35166569-9518-9B41-8B53-AA608D40024E}"/>
              </a:ext>
            </a:extLst>
          </p:cNvPr>
          <p:cNvSpPr>
            <a:spLocks noGrp="1"/>
          </p:cNvSpPr>
          <p:nvPr>
            <p:ph type="pic" sz="quarter" idx="25"/>
          </p:nvPr>
        </p:nvSpPr>
        <p:spPr>
          <a:xfrm>
            <a:off x="4191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8" name="Picture Placeholder 13">
            <a:extLst>
              <a:ext uri="{FF2B5EF4-FFF2-40B4-BE49-F238E27FC236}">
                <a16:creationId xmlns:a16="http://schemas.microsoft.com/office/drawing/2014/main" id="{E7959487-FA6F-9442-8793-172CFAE0C4DD}"/>
              </a:ext>
            </a:extLst>
          </p:cNvPr>
          <p:cNvSpPr>
            <a:spLocks noGrp="1"/>
          </p:cNvSpPr>
          <p:nvPr>
            <p:ph type="pic" sz="quarter" idx="23"/>
          </p:nvPr>
        </p:nvSpPr>
        <p:spPr>
          <a:xfrm>
            <a:off x="80010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6" name="Picture Placeholder 13">
            <a:extLst>
              <a:ext uri="{FF2B5EF4-FFF2-40B4-BE49-F238E27FC236}">
                <a16:creationId xmlns:a16="http://schemas.microsoft.com/office/drawing/2014/main" id="{22F3E836-EB9D-0A44-8CBF-55C02225AF98}"/>
              </a:ext>
            </a:extLst>
          </p:cNvPr>
          <p:cNvSpPr>
            <a:spLocks noGrp="1"/>
          </p:cNvSpPr>
          <p:nvPr>
            <p:ph type="pic" sz="quarter" idx="21"/>
          </p:nvPr>
        </p:nvSpPr>
        <p:spPr>
          <a:xfrm>
            <a:off x="4206875"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4" name="Picture Placeholder 13">
            <a:extLst>
              <a:ext uri="{FF2B5EF4-FFF2-40B4-BE49-F238E27FC236}">
                <a16:creationId xmlns:a16="http://schemas.microsoft.com/office/drawing/2014/main" id="{C88ED419-5FB1-1040-9DD4-AB69170FDA91}"/>
              </a:ext>
            </a:extLst>
          </p:cNvPr>
          <p:cNvSpPr>
            <a:spLocks noGrp="1"/>
          </p:cNvSpPr>
          <p:nvPr>
            <p:ph type="pic" sz="quarter" idx="19"/>
          </p:nvPr>
        </p:nvSpPr>
        <p:spPr>
          <a:xfrm>
            <a:off x="4191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7559BAC-92F4-B744-9836-450C4A90B309}"/>
              </a:ext>
            </a:extLst>
          </p:cNvPr>
          <p:cNvSpPr>
            <a:spLocks noGrp="1"/>
          </p:cNvSpPr>
          <p:nvPr>
            <p:ph type="body" sz="quarter" idx="18"/>
          </p:nvPr>
        </p:nvSpPr>
        <p:spPr>
          <a:xfrm>
            <a:off x="17145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34D8682B-ACC9-614A-8FC5-30E2225A0263}"/>
              </a:ext>
            </a:extLst>
          </p:cNvPr>
          <p:cNvSpPr>
            <a:spLocks noGrp="1"/>
          </p:cNvSpPr>
          <p:nvPr>
            <p:ph type="body" sz="quarter" idx="20"/>
          </p:nvPr>
        </p:nvSpPr>
        <p:spPr>
          <a:xfrm>
            <a:off x="5500689"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A9DF087C-13B0-8044-B147-F99E711E3B8D}"/>
              </a:ext>
            </a:extLst>
          </p:cNvPr>
          <p:cNvSpPr>
            <a:spLocks noGrp="1"/>
          </p:cNvSpPr>
          <p:nvPr>
            <p:ph type="body" sz="quarter" idx="22"/>
          </p:nvPr>
        </p:nvSpPr>
        <p:spPr>
          <a:xfrm>
            <a:off x="92964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B68F9AA8-58C0-BD45-A206-0D15796A4D36}"/>
              </a:ext>
            </a:extLst>
          </p:cNvPr>
          <p:cNvSpPr>
            <a:spLocks noGrp="1"/>
          </p:cNvSpPr>
          <p:nvPr>
            <p:ph type="body" sz="quarter" idx="24"/>
          </p:nvPr>
        </p:nvSpPr>
        <p:spPr>
          <a:xfrm>
            <a:off x="17145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1" name="Text Placeholder 11">
            <a:extLst>
              <a:ext uri="{FF2B5EF4-FFF2-40B4-BE49-F238E27FC236}">
                <a16:creationId xmlns:a16="http://schemas.microsoft.com/office/drawing/2014/main" id="{5655B9A0-5BD5-4B4C-87A7-8A7BC98C3663}"/>
              </a:ext>
            </a:extLst>
          </p:cNvPr>
          <p:cNvSpPr>
            <a:spLocks noGrp="1"/>
          </p:cNvSpPr>
          <p:nvPr>
            <p:ph type="body" sz="quarter" idx="26"/>
          </p:nvPr>
        </p:nvSpPr>
        <p:spPr>
          <a:xfrm>
            <a:off x="5500689"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3" name="Text Placeholder 11">
            <a:extLst>
              <a:ext uri="{FF2B5EF4-FFF2-40B4-BE49-F238E27FC236}">
                <a16:creationId xmlns:a16="http://schemas.microsoft.com/office/drawing/2014/main" id="{F2FB16EA-50E6-7147-BF52-0D186E431275}"/>
              </a:ext>
            </a:extLst>
          </p:cNvPr>
          <p:cNvSpPr>
            <a:spLocks noGrp="1"/>
          </p:cNvSpPr>
          <p:nvPr>
            <p:ph type="body" sz="quarter" idx="28"/>
          </p:nvPr>
        </p:nvSpPr>
        <p:spPr>
          <a:xfrm>
            <a:off x="92964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pic>
        <p:nvPicPr>
          <p:cNvPr id="3" name="Picture 2" descr="Text&#10;&#10;Description automatically generated">
            <a:extLst>
              <a:ext uri="{FF2B5EF4-FFF2-40B4-BE49-F238E27FC236}">
                <a16:creationId xmlns:a16="http://schemas.microsoft.com/office/drawing/2014/main" id="{FFDD0E8E-1442-D1CD-FDD6-6F1C4CD12602}"/>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552113159"/>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2400">
          <p15:clr>
            <a:srgbClr val="FBAE40"/>
          </p15:clr>
        </p15:guide>
        <p15:guide id="4" pos="1080">
          <p15:clr>
            <a:srgbClr val="FBAE40"/>
          </p15:clr>
        </p15:guide>
        <p15:guide id="5" pos="3465">
          <p15:clr>
            <a:srgbClr val="FBAE40"/>
          </p15:clr>
        </p15:guide>
        <p15:guide id="6" pos="5856">
          <p15:clr>
            <a:srgbClr val="FBAE40"/>
          </p15:clr>
        </p15:guide>
        <p15:guide id="7" orient="horz" pos="8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FBB168A5-C2D7-FC4B-8832-1F289E900E7C}"/>
              </a:ext>
            </a:extLst>
          </p:cNvPr>
          <p:cNvSpPr>
            <a:spLocks noGrp="1"/>
          </p:cNvSpPr>
          <p:nvPr>
            <p:ph type="body" sz="quarter" idx="13"/>
          </p:nvPr>
        </p:nvSpPr>
        <p:spPr>
          <a:xfrm>
            <a:off x="419100" y="889824"/>
            <a:ext cx="11353800" cy="513526"/>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0"/>
            <a:ext cx="11353800" cy="4114800"/>
          </a:xfrm>
        </p:spPr>
        <p:txBody>
          <a:bodyPr/>
          <a:lstStyle>
            <a:lvl1pPr>
              <a:defRPr b="0">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568E85E5-0FFC-6287-3929-5E229826C13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704126460"/>
      </p:ext>
    </p:extLst>
  </p:cSld>
  <p:clrMapOvr>
    <a:masterClrMapping/>
  </p:clrMapOvr>
  <p:extLst>
    <p:ext uri="{DCECCB84-F9BA-43D5-87BE-67443E8EF086}">
      <p15:sldGuideLst xmlns:p15="http://schemas.microsoft.com/office/powerpoint/2012/main">
        <p15:guide id="1" orient="horz" pos="1320" userDrawn="1">
          <p15:clr>
            <a:srgbClr val="FBAE40"/>
          </p15:clr>
        </p15:guide>
        <p15:guide id="2" orient="horz" pos="696"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5814060" y="0"/>
            <a:ext cx="6377940"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400300"/>
            <a:ext cx="5155223" cy="3810000"/>
          </a:xfrm>
        </p:spPr>
        <p:txBody>
          <a:bodyPr/>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294D2D73-EE0E-202C-17A0-7C9C2608BD70}"/>
              </a:ext>
            </a:extLst>
          </p:cNvPr>
          <p:cNvSpPr>
            <a:spLocks noGrp="1"/>
          </p:cNvSpPr>
          <p:nvPr>
            <p:ph type="title"/>
          </p:nvPr>
        </p:nvSpPr>
        <p:spPr>
          <a:xfrm>
            <a:off x="419100" y="419100"/>
            <a:ext cx="5155223"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575888766"/>
      </p:ext>
    </p:extLst>
  </p:cSld>
  <p:clrMapOvr>
    <a:masterClrMapping/>
  </p:clrMapOvr>
  <p:extLst>
    <p:ext uri="{DCECCB84-F9BA-43D5-87BE-67443E8EF086}">
      <p15:sldGuideLst xmlns:p15="http://schemas.microsoft.com/office/powerpoint/2012/main">
        <p15:guide id="2" orient="horz" pos="151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0" y="0"/>
            <a:ext cx="5829301"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6362700" y="2400300"/>
            <a:ext cx="5410200" cy="3810000"/>
          </a:xfrm>
        </p:spPr>
        <p:txBody>
          <a:bodyPr/>
          <a:lstStyle>
            <a:lvl1pP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4334DEC1-5B42-CB2D-AE33-3E247803673F}"/>
              </a:ext>
            </a:extLst>
          </p:cNvPr>
          <p:cNvSpPr>
            <a:spLocks noGrp="1"/>
          </p:cNvSpPr>
          <p:nvPr>
            <p:ph type="title"/>
          </p:nvPr>
        </p:nvSpPr>
        <p:spPr>
          <a:xfrm>
            <a:off x="6371897" y="419100"/>
            <a:ext cx="5410200"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315972232"/>
      </p:ext>
    </p:extLst>
  </p:cSld>
  <p:clrMapOvr>
    <a:masterClrMapping/>
  </p:clrMapOvr>
  <p:extLst>
    <p:ext uri="{DCECCB84-F9BA-43D5-87BE-67443E8EF086}">
      <p15:sldGuideLst xmlns:p15="http://schemas.microsoft.com/office/powerpoint/2012/main">
        <p15:guide id="2" pos="4008">
          <p15:clr>
            <a:srgbClr val="FBAE40"/>
          </p15:clr>
        </p15:guide>
        <p15:guide id="4" orient="horz" pos="151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Lar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CBB3E71-68E9-0C42-A1F5-AAC39EAA6DE7}"/>
              </a:ext>
            </a:extLst>
          </p:cNvPr>
          <p:cNvSpPr>
            <a:spLocks noGrp="1"/>
          </p:cNvSpPr>
          <p:nvPr>
            <p:ph type="pic" sz="quarter" idx="13"/>
          </p:nvPr>
        </p:nvSpPr>
        <p:spPr>
          <a:xfrm>
            <a:off x="0" y="1403350"/>
            <a:ext cx="12192000" cy="5454650"/>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A54797B6-7C2A-BA00-35CD-550A44C0D1B7}"/>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Title 1">
            <a:extLst>
              <a:ext uri="{FF2B5EF4-FFF2-40B4-BE49-F238E27FC236}">
                <a16:creationId xmlns:a16="http://schemas.microsoft.com/office/drawing/2014/main" id="{226AA1CE-AC18-9C55-AAB8-CEA1D2493C62}"/>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93672946"/>
      </p:ext>
    </p:extLst>
  </p:cSld>
  <p:clrMapOvr>
    <a:masterClrMapping/>
  </p:clrMapOvr>
  <p:extLst>
    <p:ext uri="{DCECCB84-F9BA-43D5-87BE-67443E8EF086}">
      <p15:sldGuideLst xmlns:p15="http://schemas.microsoft.com/office/powerpoint/2012/main">
        <p15:guide id="1" orient="horz" pos="88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Side-by-S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402915"/>
            <a:ext cx="6515100" cy="54550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4" name="Rectangle 3">
            <a:extLst>
              <a:ext uri="{FF2B5EF4-FFF2-40B4-BE49-F238E27FC236}">
                <a16:creationId xmlns:a16="http://schemas.microsoft.com/office/drawing/2014/main" id="{AE7B5E4C-27FE-36D0-B175-6C8108EB67C1}"/>
              </a:ext>
            </a:extLst>
          </p:cNvPr>
          <p:cNvSpPr/>
          <p:nvPr userDrawn="1"/>
        </p:nvSpPr>
        <p:spPr>
          <a:xfrm>
            <a:off x="0" y="1402915"/>
            <a:ext cx="56769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E5F8CA6B-89DC-9D64-DE2A-574599892E86}"/>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290781950"/>
      </p:ext>
    </p:extLst>
  </p:cSld>
  <p:clrMapOvr>
    <a:masterClrMapping/>
  </p:clrMapOvr>
  <p:extLst>
    <p:ext uri="{DCECCB84-F9BA-43D5-87BE-67443E8EF086}">
      <p15:sldGuideLst xmlns:p15="http://schemas.microsoft.com/office/powerpoint/2012/main">
        <p15:guide id="1" pos="3840">
          <p15:clr>
            <a:srgbClr val="FBAE40"/>
          </p15:clr>
        </p15:guide>
        <p15:guide id="2" orient="horz" pos="88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Side-by-S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
            <a:ext cx="65151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2"/>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1" y="419101"/>
            <a:ext cx="483870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DCA04741-1558-2ADE-D887-5A373050980D}"/>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1789133431"/>
      </p:ext>
    </p:extLst>
  </p:cSld>
  <p:clrMapOvr>
    <a:masterClrMapping/>
  </p:clrMapOvr>
  <p:extLst>
    <p:ext uri="{DCECCB84-F9BA-43D5-87BE-67443E8EF086}">
      <p15:sldGuideLst xmlns:p15="http://schemas.microsoft.com/office/powerpoint/2012/main">
        <p15:guide id="2" orient="horz">
          <p15:clr>
            <a:srgbClr val="FBAE40"/>
          </p15:clr>
        </p15:guide>
        <p15:guide id="4" orient="horz" pos="45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Statement 1">
    <p:bg>
      <p:bgPr>
        <a:solidFill>
          <a:srgbClr val="005E60"/>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chemeClr val="tx1"/>
                </a:solidFill>
              </a:defRPr>
            </a:lvl1pPr>
          </a:lstStyle>
          <a:p>
            <a:r>
              <a:rPr lang="en-US"/>
              <a:t>© 2024 GE Vernova and/or its affiliates. All rights reserved.</a:t>
            </a:r>
            <a:endParaRPr lang="en-US" dirty="0"/>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1" y="615950"/>
            <a:ext cx="5494420" cy="5486400"/>
          </a:xfrm>
        </p:spPr>
        <p:txBody>
          <a:bodyPr anchor="t" anchorCtr="0"/>
          <a:lstStyle>
            <a:lvl1pPr marL="0" indent="0">
              <a:lnSpc>
                <a:spcPct val="85000"/>
              </a:lnSpc>
              <a:spcAft>
                <a:spcPts val="1000"/>
              </a:spcAft>
              <a:defRPr sz="5000" cap="all" baseline="0">
                <a:solidFill>
                  <a:schemeClr val="tx1"/>
                </a:solidFill>
                <a:latin typeface="Sons Condensed Extrabold" panose="02060906060206060203" pitchFamily="18" charset="0"/>
              </a:defRPr>
            </a:lvl1pPr>
            <a:lvl2pPr marL="0" indent="0">
              <a:lnSpc>
                <a:spcPct val="100000"/>
              </a:lnSpc>
              <a:buFont typeface="Arial"/>
              <a:buNone/>
              <a:defRPr>
                <a:solidFill>
                  <a:schemeClr val="tx1"/>
                </a:solidFill>
              </a:defRPr>
            </a:lvl2pPr>
            <a:lvl3pPr marL="0" indent="0">
              <a:lnSpc>
                <a:spcPct val="85000"/>
              </a:lnSpc>
              <a:buNone/>
              <a:defRPr sz="5000">
                <a:solidFill>
                  <a:schemeClr val="tx1"/>
                </a:solidFill>
              </a:defRPr>
            </a:lvl3pPr>
            <a:lvl4pPr marL="0" indent="0">
              <a:lnSpc>
                <a:spcPct val="90000"/>
              </a:lnSpc>
              <a:buNone/>
              <a:defRPr sz="3200">
                <a:solidFill>
                  <a:schemeClr val="tx1"/>
                </a:solidFill>
              </a:defRPr>
            </a:lvl4pPr>
            <a:lvl5pPr marL="0" indent="0">
              <a:lnSpc>
                <a:spcPct val="100000"/>
              </a:lnSpc>
              <a:buClr>
                <a:schemeClr val="accent4"/>
              </a:buClr>
              <a:buFont typeface="Arial"/>
              <a:buNone/>
              <a:defRPr sz="1400">
                <a:solidFill>
                  <a:schemeClr val="tx1"/>
                </a:solidFill>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21459A54-2B36-0597-98AB-2AD5027C3A5A}"/>
              </a:ext>
            </a:extLst>
          </p:cNvPr>
          <p:cNvCxnSpPr>
            <a:cxnSpLocks/>
          </p:cNvCxnSpPr>
          <p:nvPr userDrawn="1"/>
        </p:nvCxnSpPr>
        <p:spPr>
          <a:xfrm>
            <a:off x="2946446" y="640174"/>
            <a:ext cx="0" cy="5486400"/>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3144293E-2C00-D4C2-B60A-12BE7EAB8F5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9825786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0" y="615950"/>
            <a:ext cx="5313947" cy="5486400"/>
          </a:xfrm>
        </p:spPr>
        <p:txBody>
          <a:bodyPr anchor="t" anchorCtr="0"/>
          <a:lstStyle>
            <a:lvl1pPr marL="0" indent="0">
              <a:lnSpc>
                <a:spcPct val="85000"/>
              </a:lnSpc>
              <a:spcAft>
                <a:spcPts val="0"/>
              </a:spcAft>
              <a:defRPr sz="5000" cap="all" baseline="0">
                <a:solidFill>
                  <a:srgbClr val="005E60"/>
                </a:solidFill>
                <a:latin typeface="Sons Condensed Extrabold" panose="02060906060206060203" pitchFamily="18" charset="0"/>
              </a:defRPr>
            </a:lvl1pPr>
            <a:lvl2pPr marL="0" indent="0">
              <a:lnSpc>
                <a:spcPct val="100000"/>
              </a:lnSpc>
              <a:buFont typeface="Arial"/>
              <a:buNone/>
              <a:defRPr>
                <a:solidFill>
                  <a:srgbClr val="005E60"/>
                </a:solidFill>
              </a:defRPr>
            </a:lvl2pPr>
            <a:lvl3pPr marL="0" indent="0">
              <a:lnSpc>
                <a:spcPct val="85000"/>
              </a:lnSpc>
              <a:buNone/>
              <a:defRPr sz="5000">
                <a:solidFill>
                  <a:srgbClr val="005E60"/>
                </a:solidFill>
              </a:defRPr>
            </a:lvl3pPr>
            <a:lvl4pPr marL="0" indent="0">
              <a:lnSpc>
                <a:spcPct val="90000"/>
              </a:lnSpc>
              <a:buNone/>
              <a:defRPr sz="3200">
                <a:solidFill>
                  <a:srgbClr val="005E60"/>
                </a:solidFill>
              </a:defRPr>
            </a:lvl4pPr>
            <a:lvl5pPr marL="0" indent="0">
              <a:lnSpc>
                <a:spcPct val="100000"/>
              </a:lnSpc>
              <a:buClr>
                <a:schemeClr val="accent4"/>
              </a:buClr>
              <a:buFont typeface="Arial"/>
              <a:buNone/>
              <a:defRPr sz="1400">
                <a:solidFill>
                  <a:srgbClr val="005E60"/>
                </a:solidFill>
              </a:defRPr>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3F938A19-85FE-D7E0-BB2C-F157A4FE6AEC}"/>
              </a:ext>
            </a:extLst>
          </p:cNvPr>
          <p:cNvCxnSpPr>
            <a:cxnSpLocks/>
          </p:cNvCxnSpPr>
          <p:nvPr userDrawn="1"/>
        </p:nvCxnSpPr>
        <p:spPr>
          <a:xfrm>
            <a:off x="2946446" y="640174"/>
            <a:ext cx="0" cy="5486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Text&#10;&#10;Description automatically generated">
            <a:extLst>
              <a:ext uri="{FF2B5EF4-FFF2-40B4-BE49-F238E27FC236}">
                <a16:creationId xmlns:a16="http://schemas.microsoft.com/office/drawing/2014/main" id="{16A940B9-7959-1BE5-1C1F-30DC7A96DB8F}"/>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251007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Statistics">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None/>
              <a:defRPr>
                <a:solidFill>
                  <a:srgbClr val="212121"/>
                </a:solidFill>
              </a:defRPr>
            </a:lvl2pPr>
            <a:lvl3pPr marL="174625" indent="-174625">
              <a:buClrTx/>
              <a:buFont typeface="Arial" panose="020B0604020202020204" pitchFamily="34" charset="0"/>
              <a:buChar char="•"/>
              <a:defRPr>
                <a:solidFill>
                  <a:schemeClr val="tx2"/>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4B5C3D82-E702-BE2A-C612-2CB61FE360F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4766211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1320">
          <p15:clr>
            <a:srgbClr val="FBAE40"/>
          </p15:clr>
        </p15:guide>
        <p15:guide id="4" orient="horz" pos="88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Statistics -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0D252868-F7F1-C0A1-E4BB-8630DDD8758E}"/>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34847113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dium Stat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5" cy="457020"/>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defRPr sz="9600">
                <a:solidFill>
                  <a:srgbClr val="C8FF08"/>
                </a:solidFill>
                <a:latin typeface="Sons Condensed Extrabold" panose="02060906060206060203" pitchFamily="18" charset="0"/>
              </a:defRPr>
            </a:lvl1pPr>
            <a:lvl2pPr marL="0" indent="0">
              <a:buClr>
                <a:schemeClr val="bg1"/>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chemeClr val="bg1"/>
                </a:solidFill>
              </a:defRPr>
            </a:lvl1pPr>
          </a:lstStyle>
          <a:p>
            <a:pPr lvl="0"/>
            <a:r>
              <a:rPr lang="en-US"/>
              <a:t>Click to edit Master text styles</a:t>
            </a:r>
          </a:p>
        </p:txBody>
      </p:sp>
      <p:pic>
        <p:nvPicPr>
          <p:cNvPr id="4" name="Picture 3" descr="Text&#10;&#10;Description automatically generated">
            <a:extLst>
              <a:ext uri="{FF2B5EF4-FFF2-40B4-BE49-F238E27FC236}">
                <a16:creationId xmlns:a16="http://schemas.microsoft.com/office/drawing/2014/main" id="{CC81F1F2-00A2-8A73-11A9-FF59CE240F80}"/>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10" name="Picture Placeholder 6">
            <a:extLst>
              <a:ext uri="{FF2B5EF4-FFF2-40B4-BE49-F238E27FC236}">
                <a16:creationId xmlns:a16="http://schemas.microsoft.com/office/drawing/2014/main" id="{71A28561-E9BE-F7BE-7CA1-61B13B003AE0}"/>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772691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04794"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B906FF28-9E6E-FCE7-887B-D290AB8F5D7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7214207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dium Stat 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321247"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buClr>
                <a:srgbClr val="212121"/>
              </a:buClr>
              <a:defRPr sz="9600">
                <a:solidFill>
                  <a:srgbClr val="005E60"/>
                </a:solidFill>
                <a:latin typeface="Sons Condensed Extrabold" panose="02060906060206060203" pitchFamily="18" charset="0"/>
              </a:defRPr>
            </a:lvl1pPr>
            <a:lvl2pPr marL="0" indent="0">
              <a:buClr>
                <a:srgbClr val="212121"/>
              </a:buClr>
              <a:buNone/>
              <a:defRPr>
                <a:solidFill>
                  <a:srgbClr val="212121"/>
                </a:solidFill>
              </a:defRPr>
            </a:lvl2pPr>
            <a:lvl3pPr marL="174625" indent="-174625">
              <a:buClr>
                <a:srgbClr val="212121"/>
              </a:buClr>
              <a:buFont typeface="Arial" panose="020B0604020202020204" pitchFamily="34" charset="0"/>
              <a:buChar char="•"/>
              <a:defRPr>
                <a:solidFill>
                  <a:srgbClr val="212121"/>
                </a:solidFill>
              </a:defRPr>
            </a:lvl3pPr>
            <a:lvl4pPr marL="365760" indent="-182880">
              <a:buClr>
                <a:srgbClr val="212121"/>
              </a:buClr>
              <a:buFont typeface="Arial"/>
              <a:buChar char="–"/>
              <a:defRPr>
                <a:solidFill>
                  <a:srgbClr val="212121"/>
                </a:solidFill>
              </a:defRPr>
            </a:lvl4pPr>
            <a:lvl5pPr marL="548640">
              <a:buClr>
                <a:srgbClr val="212121"/>
              </a:buClr>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rgbClr val="212121"/>
                </a:solidFill>
              </a:defRPr>
            </a:lvl1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AAF6CB12-6043-6858-0E99-4D0C63CFABAD}"/>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11" name="Picture Placeholder 6">
            <a:extLst>
              <a:ext uri="{FF2B5EF4-FFF2-40B4-BE49-F238E27FC236}">
                <a16:creationId xmlns:a16="http://schemas.microsoft.com/office/drawing/2014/main" id="{D31B6C8E-F2DD-F24A-E739-15C9300FE423}"/>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7183847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rge Stat 1">
    <p:bg>
      <p:bgPr>
        <a:solidFill>
          <a:schemeClr val="bg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ABF08DC-CB35-0F04-05DA-1827B5142E52}"/>
              </a:ext>
            </a:extLst>
          </p:cNvPr>
          <p:cNvSpPr>
            <a:spLocks noGrp="1"/>
          </p:cNvSpPr>
          <p:nvPr>
            <p:ph type="body" sz="quarter" idx="4294967295" hasCustomPrompt="1"/>
          </p:nvPr>
        </p:nvSpPr>
        <p:spPr>
          <a:xfrm>
            <a:off x="429039" y="2405291"/>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dirty="0"/>
              <a:t>##</a:t>
            </a: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29970" cy="457020"/>
          </a:xfrm>
        </p:spPr>
        <p:txBody>
          <a:bodyPr/>
          <a:lstStyle>
            <a:lvl1pPr>
              <a:defRPr>
                <a:solidFill>
                  <a:schemeClr val="tx1"/>
                </a:solidFill>
              </a:defRPr>
            </a:lvl1pPr>
          </a:lstStyle>
          <a:p>
            <a:r>
              <a:rPr lang="en-US"/>
              <a:t>Click to edit Master title style</a:t>
            </a:r>
            <a:endParaRPr lang="en-US" dirty="0"/>
          </a:p>
        </p:txBody>
      </p:sp>
      <p:pic>
        <p:nvPicPr>
          <p:cNvPr id="3" name="Picture 2" descr="Text&#10;&#10;Description automatically generated">
            <a:extLst>
              <a:ext uri="{FF2B5EF4-FFF2-40B4-BE49-F238E27FC236}">
                <a16:creationId xmlns:a16="http://schemas.microsoft.com/office/drawing/2014/main" id="{1814A848-6923-A1BC-E08A-7728C5A4BCC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6062284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rge Stat 2">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6" cy="457020"/>
          </a:xfrm>
          <a:noFill/>
        </p:spPr>
        <p:txBody>
          <a:bodyPr/>
          <a:lstStyle>
            <a:lvl1pPr>
              <a:defRPr>
                <a:solidFill>
                  <a:schemeClr val="bg1"/>
                </a:solidFill>
              </a:defRPr>
            </a:lvl1pPr>
          </a:lstStyle>
          <a:p>
            <a:r>
              <a:rPr lang="en-US"/>
              <a:t>Click to edit Master title style</a:t>
            </a:r>
            <a:endParaRPr lang="en-US" dirty="0"/>
          </a:p>
        </p:txBody>
      </p:sp>
      <p:pic>
        <p:nvPicPr>
          <p:cNvPr id="7" name="Picture 6" descr="Text&#10;&#10;Description automatically generated">
            <a:extLst>
              <a:ext uri="{FF2B5EF4-FFF2-40B4-BE49-F238E27FC236}">
                <a16:creationId xmlns:a16="http://schemas.microsoft.com/office/drawing/2014/main" id="{60FA68EB-1DE5-F3BC-29A5-0AAC8831E29A}"/>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Text Placeholder 4">
            <a:extLst>
              <a:ext uri="{FF2B5EF4-FFF2-40B4-BE49-F238E27FC236}">
                <a16:creationId xmlns:a16="http://schemas.microsoft.com/office/drawing/2014/main" id="{8005F10C-0E79-4A3F-86CA-73848D7D1732}"/>
              </a:ext>
            </a:extLst>
          </p:cNvPr>
          <p:cNvSpPr>
            <a:spLocks noGrp="1"/>
          </p:cNvSpPr>
          <p:nvPr>
            <p:ph type="body" sz="quarter" idx="4294967295" hasCustomPrompt="1"/>
          </p:nvPr>
        </p:nvSpPr>
        <p:spPr>
          <a:xfrm>
            <a:off x="429039" y="2405291"/>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dirty="0"/>
              <a:t>##</a:t>
            </a:r>
          </a:p>
        </p:txBody>
      </p:sp>
    </p:spTree>
    <p:extLst>
      <p:ext uri="{BB962C8B-B14F-4D97-AF65-F5344CB8AC3E}">
        <p14:creationId xmlns:p14="http://schemas.microsoft.com/office/powerpoint/2010/main" val="13178631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1320">
          <p15:clr>
            <a:srgbClr val="FBAE40"/>
          </p15:clr>
        </p15:guide>
        <p15:guide id="4" orient="horz" pos="88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Sign-off">
    <p:bg>
      <p:bgRef idx="1001">
        <a:schemeClr val="bg1"/>
      </p:bgRef>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7A56CA2-D329-EF33-C456-27ECDB40249C}"/>
              </a:ext>
            </a:extLst>
          </p:cNvPr>
          <p:cNvPicPr>
            <a:picLocks noChangeAspect="1"/>
          </p:cNvPicPr>
          <p:nvPr userDrawn="1"/>
        </p:nvPicPr>
        <p:blipFill>
          <a:blip r:embed="rId2"/>
          <a:stretch>
            <a:fillRect/>
          </a:stretch>
        </p:blipFill>
        <p:spPr>
          <a:xfrm>
            <a:off x="2598420" y="2336437"/>
            <a:ext cx="6995160" cy="2185127"/>
          </a:xfrm>
          <a:prstGeom prst="rect">
            <a:avLst/>
          </a:prstGeom>
        </p:spPr>
      </p:pic>
    </p:spTree>
    <p:extLst>
      <p:ext uri="{BB962C8B-B14F-4D97-AF65-F5344CB8AC3E}">
        <p14:creationId xmlns:p14="http://schemas.microsoft.com/office/powerpoint/2010/main" val="9028775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Sign-off 2">
    <p:bg>
      <p:bgPr>
        <a:solidFill>
          <a:srgbClr val="005E60"/>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F9CD72FB-B974-3D99-2541-287114550180}"/>
              </a:ext>
            </a:extLst>
          </p:cNvPr>
          <p:cNvPicPr>
            <a:picLocks noChangeAspect="1"/>
          </p:cNvPicPr>
          <p:nvPr userDrawn="1"/>
        </p:nvPicPr>
        <p:blipFill>
          <a:blip r:embed="rId2"/>
          <a:stretch>
            <a:fillRect/>
          </a:stretch>
        </p:blipFill>
        <p:spPr>
          <a:xfrm>
            <a:off x="2598420" y="2336437"/>
            <a:ext cx="6995161" cy="2185127"/>
          </a:xfrm>
          <a:prstGeom prst="rect">
            <a:avLst/>
          </a:prstGeom>
        </p:spPr>
      </p:pic>
    </p:spTree>
    <p:extLst>
      <p:ext uri="{BB962C8B-B14F-4D97-AF65-F5344CB8AC3E}">
        <p14:creationId xmlns:p14="http://schemas.microsoft.com/office/powerpoint/2010/main" val="17697957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496076" y="454890"/>
            <a:ext cx="2429928" cy="242502"/>
          </a:xfrm>
          <a:prstGeom prst="rect">
            <a:avLst/>
          </a:prstGeom>
        </p:spPr>
        <p:txBody>
          <a:bodyPr lIns="0" tIns="0" rIns="0" bIns="0"/>
          <a:lstStyle>
            <a:lvl1pPr>
              <a:defRPr sz="1576" b="0" i="0">
                <a:solidFill>
                  <a:srgbClr val="000000"/>
                </a:solidFill>
                <a:latin typeface="Inter" panose="02000503000000020004" pitchFamily="2" charset="0"/>
                <a:cs typeface="Inter" panose="020B0502030000000004" pitchFamily="34" charset="0"/>
              </a:defRPr>
            </a:lvl1pPr>
          </a:lstStyle>
          <a:p>
            <a:r>
              <a:rPr lang="en-US" dirty="0"/>
              <a:t>Click to edit Master title style</a:t>
            </a:r>
            <a:endParaRPr dirty="0"/>
          </a:p>
        </p:txBody>
      </p:sp>
      <p:sp>
        <p:nvSpPr>
          <p:cNvPr id="3" name="Holder 3"/>
          <p:cNvSpPr>
            <a:spLocks noGrp="1"/>
          </p:cNvSpPr>
          <p:nvPr>
            <p:ph type="body" idx="1"/>
          </p:nvPr>
        </p:nvSpPr>
        <p:spPr>
          <a:xfrm>
            <a:off x="496076" y="1219201"/>
            <a:ext cx="2622936" cy="149309"/>
          </a:xfrm>
          <a:prstGeom prst="rect">
            <a:avLst/>
          </a:prstGeom>
        </p:spPr>
        <p:txBody>
          <a:bodyPr lIns="0" tIns="0" rIns="0" bIns="0" anchor="t"/>
          <a:lstStyle>
            <a:lvl1pPr algn="l">
              <a:lnSpc>
                <a:spcPct val="100000"/>
              </a:lnSpc>
              <a:spcBef>
                <a:spcPts val="728"/>
              </a:spcBef>
              <a:defRPr lang="en-US" sz="970" b="0">
                <a:solidFill>
                  <a:srgbClr val="212121"/>
                </a:solidFill>
                <a:latin typeface="Inter" panose="02000503000000020004" pitchFamily="2" charset="0"/>
                <a:cs typeface="Inter" panose="020B0502030000000004" pitchFamily="34" charset="0"/>
              </a:defRPr>
            </a:lvl1pPr>
          </a:lstStyle>
          <a:p>
            <a:pPr lvl="0"/>
            <a:r>
              <a:rPr lang="en-US" dirty="0"/>
              <a:t>Click to edit Master text styles</a:t>
            </a:r>
          </a:p>
        </p:txBody>
      </p:sp>
      <p:sp>
        <p:nvSpPr>
          <p:cNvPr id="11" name="object 4">
            <a:extLst>
              <a:ext uri="{FF2B5EF4-FFF2-40B4-BE49-F238E27FC236}">
                <a16:creationId xmlns:a16="http://schemas.microsoft.com/office/drawing/2014/main" id="{2147EC7E-B00F-0BDE-CC52-275162BBFB8A}"/>
              </a:ext>
            </a:extLst>
          </p:cNvPr>
          <p:cNvSpPr/>
          <p:nvPr userDrawn="1"/>
        </p:nvSpPr>
        <p:spPr>
          <a:xfrm>
            <a:off x="3314701" y="0"/>
            <a:ext cx="8877517" cy="6410170"/>
          </a:xfrm>
          <a:custGeom>
            <a:avLst/>
            <a:gdLst/>
            <a:ahLst/>
            <a:cxnLst/>
            <a:rect l="l" t="t" r="r" b="b"/>
            <a:pathLst>
              <a:path w="14638655" h="10554970">
                <a:moveTo>
                  <a:pt x="14638297" y="0"/>
                </a:moveTo>
                <a:lnTo>
                  <a:pt x="0" y="0"/>
                </a:lnTo>
                <a:lnTo>
                  <a:pt x="0" y="10554652"/>
                </a:lnTo>
                <a:lnTo>
                  <a:pt x="14638297" y="10554652"/>
                </a:lnTo>
                <a:lnTo>
                  <a:pt x="14638297" y="0"/>
                </a:lnTo>
                <a:close/>
              </a:path>
            </a:pathLst>
          </a:custGeom>
          <a:solidFill>
            <a:srgbClr val="E3E3E3"/>
          </a:solidFill>
          <a:ln>
            <a:noFill/>
          </a:ln>
        </p:spPr>
        <p:txBody>
          <a:bodyPr wrap="square" lIns="0" tIns="0" rIns="0" bIns="0" rtlCol="0"/>
          <a:lstStyle/>
          <a:p>
            <a:endParaRPr sz="1800" dirty="0"/>
          </a:p>
        </p:txBody>
      </p:sp>
      <p:sp>
        <p:nvSpPr>
          <p:cNvPr id="18" name="Slide Number Placeholder 5">
            <a:extLst>
              <a:ext uri="{FF2B5EF4-FFF2-40B4-BE49-F238E27FC236}">
                <a16:creationId xmlns:a16="http://schemas.microsoft.com/office/drawing/2014/main" id="{CA64F7AF-68F6-BA14-1B39-9AC8CD6A735F}"/>
              </a:ext>
            </a:extLst>
          </p:cNvPr>
          <p:cNvSpPr>
            <a:spLocks noGrp="1"/>
          </p:cNvSpPr>
          <p:nvPr>
            <p:ph type="sldNum" sz="quarter" idx="4"/>
          </p:nvPr>
        </p:nvSpPr>
        <p:spPr>
          <a:xfrm>
            <a:off x="11031539" y="6513067"/>
            <a:ext cx="666621" cy="107722"/>
          </a:xfrm>
          <a:prstGeom prst="rect">
            <a:avLst/>
          </a:prstGeom>
        </p:spPr>
        <p:txBody>
          <a:bodyPr vert="horz" wrap="square" lIns="0" tIns="0" rIns="0" bIns="0" rtlCol="0" anchor="b">
            <a:spAutoFit/>
          </a:bodyPr>
          <a:lstStyle>
            <a:lvl1pPr algn="r">
              <a:defRPr sz="700" b="0">
                <a:solidFill>
                  <a:srgbClr val="000000"/>
                </a:solidFill>
                <a:latin typeface="Inter" panose="02000503000000020004" pitchFamily="2" charset="0"/>
                <a:cs typeface="Inter" panose="020B05020300000000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25643485"/>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837D0C-60FF-174A-BC1A-2D0EF76C4328}"/>
              </a:ext>
            </a:extLst>
          </p:cNvPr>
          <p:cNvSpPr>
            <a:spLocks noGrp="1"/>
          </p:cNvSpPr>
          <p:nvPr>
            <p:ph type="ftr" sz="quarter" idx="10"/>
          </p:nvPr>
        </p:nvSpPr>
        <p:spPr/>
        <p:txBody>
          <a:bodyPr/>
          <a:lstStyle/>
          <a:p>
            <a:pPr marL="179388" indent="-179388"/>
            <a:r>
              <a:rPr lang="en-US"/>
              <a:t>© GE Digital 2022 - for GE &amp; authorized viewers only</a:t>
            </a:r>
            <a:endParaRPr lang="en-US" dirty="0"/>
          </a:p>
        </p:txBody>
      </p:sp>
      <p:sp>
        <p:nvSpPr>
          <p:cNvPr id="3" name="Slide Number Placeholder 2">
            <a:extLst>
              <a:ext uri="{FF2B5EF4-FFF2-40B4-BE49-F238E27FC236}">
                <a16:creationId xmlns:a16="http://schemas.microsoft.com/office/drawing/2014/main" id="{BC0429D2-7628-5F42-B68C-8C0A77AEDA43}"/>
              </a:ext>
            </a:extLst>
          </p:cNvPr>
          <p:cNvSpPr>
            <a:spLocks noGrp="1"/>
          </p:cNvSpPr>
          <p:nvPr>
            <p:ph type="sldNum" sz="quarter" idx="11"/>
          </p:nvPr>
        </p:nvSpPr>
        <p:spPr/>
        <p:txBody>
          <a:bodyPr/>
          <a:lstStyle/>
          <a:p>
            <a:fld id="{14719505-AD43-774F-936C-A3AE71DD4EEA}" type="slidenum">
              <a:rPr lang="en-GB" smtClean="0"/>
              <a:pPr/>
              <a:t>‹#›</a:t>
            </a:fld>
            <a:endParaRPr lang="en-GB" dirty="0"/>
          </a:p>
        </p:txBody>
      </p:sp>
      <p:sp>
        <p:nvSpPr>
          <p:cNvPr id="7" name="Freeform 5">
            <a:extLst>
              <a:ext uri="{FF2B5EF4-FFF2-40B4-BE49-F238E27FC236}">
                <a16:creationId xmlns:a16="http://schemas.microsoft.com/office/drawing/2014/main" id="{FA8EAB5E-D4C8-46C1-8566-93155BF9F16D}"/>
              </a:ext>
            </a:extLst>
          </p:cNvPr>
          <p:cNvSpPr>
            <a:spLocks noEditPoints="1"/>
          </p:cNvSpPr>
          <p:nvPr userDrawn="1"/>
        </p:nvSpPr>
        <p:spPr bwMode="auto">
          <a:xfrm>
            <a:off x="11265933" y="514352"/>
            <a:ext cx="410130" cy="409891"/>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rgbClr val="005EB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0C3AD880-7126-DD49-9704-88F5927C3526}"/>
              </a:ext>
            </a:extLst>
          </p:cNvPr>
          <p:cNvSpPr>
            <a:spLocks noGrp="1"/>
          </p:cNvSpPr>
          <p:nvPr>
            <p:ph type="title"/>
          </p:nvPr>
        </p:nvSpPr>
        <p:spPr/>
        <p:txBody>
          <a:bodyPr/>
          <a:lstStyle/>
          <a:p>
            <a:r>
              <a:rPr lang="en-US"/>
              <a:t>Click to edit Master title style</a:t>
            </a:r>
            <a:endParaRPr lang="en-GB"/>
          </a:p>
        </p:txBody>
      </p:sp>
      <p:sp>
        <p:nvSpPr>
          <p:cNvPr id="10" name="Date Placeholder 9">
            <a:extLst>
              <a:ext uri="{FF2B5EF4-FFF2-40B4-BE49-F238E27FC236}">
                <a16:creationId xmlns:a16="http://schemas.microsoft.com/office/drawing/2014/main" id="{F0AEAEE7-2DB8-CD45-ACDF-99F78D2325CF}"/>
              </a:ext>
            </a:extLst>
          </p:cNvPr>
          <p:cNvSpPr>
            <a:spLocks noGrp="1"/>
          </p:cNvSpPr>
          <p:nvPr>
            <p:ph type="dt" sz="half" idx="2"/>
          </p:nvPr>
        </p:nvSpPr>
        <p:spPr>
          <a:xfrm>
            <a:off x="515939" y="6489984"/>
            <a:ext cx="3852000" cy="130805"/>
          </a:xfrm>
          <a:prstGeom prst="rect">
            <a:avLst/>
          </a:prstGeom>
        </p:spPr>
        <p:txBody>
          <a:bodyPr vert="horz" lIns="0" tIns="0" rIns="0" bIns="0" rtlCol="0" anchor="b">
            <a:spAutoFit/>
          </a:bodyPr>
          <a:lstStyle>
            <a:lvl1pPr algn="l">
              <a:defRPr sz="850" b="0" cap="none" baseline="0">
                <a:solidFill>
                  <a:schemeClr val="bg2"/>
                </a:solidFill>
                <a:latin typeface="GE Inspira Sans" panose="020B0503060000000003" pitchFamily="34" charset="77"/>
              </a:defRPr>
            </a:lvl1pPr>
          </a:lstStyle>
          <a:p>
            <a:r>
              <a:rPr lang="en-US"/>
              <a:t>Presentation name | Month Year</a:t>
            </a:r>
            <a:endParaRPr lang="en-US" dirty="0"/>
          </a:p>
        </p:txBody>
      </p:sp>
    </p:spTree>
    <p:extLst>
      <p:ext uri="{BB962C8B-B14F-4D97-AF65-F5344CB8AC3E}">
        <p14:creationId xmlns:p14="http://schemas.microsoft.com/office/powerpoint/2010/main" val="2193144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453DCDC-E848-154D-88C5-683067C2075A}"/>
              </a:ext>
            </a:extLst>
          </p:cNvPr>
          <p:cNvSpPr>
            <a:spLocks noGrp="1"/>
          </p:cNvSpPr>
          <p:nvPr>
            <p:ph type="ftr" sz="quarter" idx="10"/>
          </p:nvPr>
        </p:nvSpPr>
        <p:spPr/>
        <p:txBody>
          <a:bodyPr/>
          <a:lstStyle/>
          <a:p>
            <a:pPr marL="179388" indent="-179388"/>
            <a:r>
              <a:rPr lang="en-US"/>
              <a:t>Pharma &amp; Biotech Overview   |</a:t>
            </a:r>
            <a:endParaRPr lang="en-US" dirty="0"/>
          </a:p>
        </p:txBody>
      </p:sp>
      <p:sp>
        <p:nvSpPr>
          <p:cNvPr id="7" name="Slide Number Placeholder 6">
            <a:extLst>
              <a:ext uri="{FF2B5EF4-FFF2-40B4-BE49-F238E27FC236}">
                <a16:creationId xmlns:a16="http://schemas.microsoft.com/office/drawing/2014/main" id="{386D3591-FE63-BB43-8A4C-B6F29DBE7D18}"/>
              </a:ext>
            </a:extLst>
          </p:cNvPr>
          <p:cNvSpPr>
            <a:spLocks noGrp="1"/>
          </p:cNvSpPr>
          <p:nvPr>
            <p:ph type="sldNum" sz="quarter" idx="11"/>
          </p:nvPr>
        </p:nvSpPr>
        <p:spPr/>
        <p:txBody>
          <a:bodyPr/>
          <a:lstStyle/>
          <a:p>
            <a:fld id="{14719505-AD43-774F-936C-A3AE71DD4EEA}" type="slidenum">
              <a:rPr lang="en-GB" smtClean="0"/>
              <a:pPr/>
              <a:t>‹#›</a:t>
            </a:fld>
            <a:endParaRPr lang="en-GB" dirty="0"/>
          </a:p>
        </p:txBody>
      </p:sp>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515938" y="404115"/>
            <a:ext cx="10515599" cy="1037502"/>
          </a:xfrm>
        </p:spPr>
        <p:txBody>
          <a:bodyPr/>
          <a:lstStyle>
            <a:lvl1pPr>
              <a:lnSpc>
                <a:spcPct val="100000"/>
              </a:lnSpc>
              <a:defRPr/>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515938" y="1809168"/>
            <a:ext cx="11160125"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reeform 5">
            <a:extLst>
              <a:ext uri="{FF2B5EF4-FFF2-40B4-BE49-F238E27FC236}">
                <a16:creationId xmlns:a16="http://schemas.microsoft.com/office/drawing/2014/main" id="{1A7787E7-658C-4F60-81AD-5B9563BBC7ED}"/>
              </a:ext>
            </a:extLst>
          </p:cNvPr>
          <p:cNvSpPr>
            <a:spLocks noEditPoints="1"/>
          </p:cNvSpPr>
          <p:nvPr userDrawn="1"/>
        </p:nvSpPr>
        <p:spPr bwMode="auto">
          <a:xfrm>
            <a:off x="11265933" y="514352"/>
            <a:ext cx="410130" cy="409891"/>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835040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8" Type="http://schemas.openxmlformats.org/officeDocument/2006/relationships/slideLayout" Target="../slideLayouts/slideLayout55.xml"/><Relationship Id="rId51" Type="http://schemas.openxmlformats.org/officeDocument/2006/relationships/theme" Target="../theme/theme2.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6021D6-6421-7F41-A534-39EA22A630F1}"/>
              </a:ext>
            </a:extLst>
          </p:cNvPr>
          <p:cNvSpPr>
            <a:spLocks noGrp="1"/>
          </p:cNvSpPr>
          <p:nvPr>
            <p:ph type="ftr" sz="quarter" idx="3"/>
          </p:nvPr>
        </p:nvSpPr>
        <p:spPr>
          <a:xfrm>
            <a:off x="419100" y="6492875"/>
            <a:ext cx="10248900" cy="244653"/>
          </a:xfrm>
          <a:prstGeom prst="rect">
            <a:avLst/>
          </a:prstGeom>
        </p:spPr>
        <p:txBody>
          <a:bodyPr vert="horz" lIns="0" tIns="0" rIns="0" bIns="0" rtlCol="0" anchor="t" anchorCtr="0"/>
          <a:lstStyle>
            <a:lvl1pPr algn="l">
              <a:defRPr sz="700">
                <a:solidFill>
                  <a:srgbClr val="212121"/>
                </a:solidFill>
                <a:latin typeface="Inter" panose="02000503000000020004" pitchFamily="2" charset="0"/>
              </a:defRPr>
            </a:lvl1pPr>
          </a:lstStyle>
          <a:p>
            <a:pPr defTabSz="914126"/>
            <a:r>
              <a:rPr lang="en-US" dirty="0">
                <a:ea typeface="Inter" panose="02000503000000020004" pitchFamily="2" charset="0"/>
              </a:rPr>
              <a:t>© 2025 GE Vernova and/or its affiliates. All rights reserved.</a:t>
            </a:r>
          </a:p>
          <a:p>
            <a:pPr defTabSz="914126"/>
            <a:r>
              <a:rPr lang="en-US" dirty="0"/>
              <a:t>GE and the GE Monogram are trademarks of General Electric Company used under trademark license.</a:t>
            </a:r>
          </a:p>
        </p:txBody>
      </p:sp>
      <p:sp>
        <p:nvSpPr>
          <p:cNvPr id="6" name="Slide Number Placeholder 5">
            <a:extLst>
              <a:ext uri="{FF2B5EF4-FFF2-40B4-BE49-F238E27FC236}">
                <a16:creationId xmlns:a16="http://schemas.microsoft.com/office/drawing/2014/main" id="{ADA382ED-C79F-1C4C-93EA-8B7E3CF99412}"/>
              </a:ext>
            </a:extLst>
          </p:cNvPr>
          <p:cNvSpPr>
            <a:spLocks noGrp="1"/>
          </p:cNvSpPr>
          <p:nvPr>
            <p:ph type="sldNum" sz="quarter" idx="4"/>
          </p:nvPr>
        </p:nvSpPr>
        <p:spPr>
          <a:xfrm>
            <a:off x="11222182" y="6492875"/>
            <a:ext cx="550718" cy="365125"/>
          </a:xfrm>
          <a:prstGeom prst="rect">
            <a:avLst/>
          </a:prstGeom>
        </p:spPr>
        <p:txBody>
          <a:bodyPr vert="horz" lIns="0" tIns="0" rIns="0" bIns="0" rtlCol="0" anchor="t" anchorCtr="0"/>
          <a:lstStyle>
            <a:lvl1pPr algn="r">
              <a:defRPr sz="800">
                <a:solidFill>
                  <a:srgbClr val="212121"/>
                </a:solidFill>
                <a:latin typeface="Inter" panose="02000503000000020004" pitchFamily="2" charset="0"/>
              </a:defRPr>
            </a:lvl1pPr>
          </a:lstStyle>
          <a:p>
            <a:fld id="{7A7A97EF-C944-4447-B862-B593E9B4A0FF}" type="slidenum">
              <a:rPr lang="en-US" smtClean="0"/>
              <a:pPr/>
              <a:t>‹#›</a:t>
            </a:fld>
            <a:endParaRPr lang="en-US" dirty="0"/>
          </a:p>
        </p:txBody>
      </p:sp>
      <p:sp>
        <p:nvSpPr>
          <p:cNvPr id="2" name="Title Placeholder 1">
            <a:extLst>
              <a:ext uri="{FF2B5EF4-FFF2-40B4-BE49-F238E27FC236}">
                <a16:creationId xmlns:a16="http://schemas.microsoft.com/office/drawing/2014/main" id="{33201E47-C943-F44B-9CD7-62EF3F532401}"/>
              </a:ext>
            </a:extLst>
          </p:cNvPr>
          <p:cNvSpPr>
            <a:spLocks noGrp="1"/>
          </p:cNvSpPr>
          <p:nvPr>
            <p:ph type="title"/>
          </p:nvPr>
        </p:nvSpPr>
        <p:spPr>
          <a:xfrm>
            <a:off x="419100" y="419101"/>
            <a:ext cx="9044077" cy="45702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542F5A-6368-8D4D-90C8-17B76FDD3681}"/>
              </a:ext>
            </a:extLst>
          </p:cNvPr>
          <p:cNvSpPr>
            <a:spLocks noGrp="1"/>
          </p:cNvSpPr>
          <p:nvPr>
            <p:ph type="body" idx="1"/>
          </p:nvPr>
        </p:nvSpPr>
        <p:spPr>
          <a:xfrm>
            <a:off x="419100" y="1403349"/>
            <a:ext cx="11353800" cy="48069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397866"/>
      </p:ext>
    </p:extLst>
  </p:cSld>
  <p:clrMap bg1="lt1" tx1="dk1" bg2="lt2" tx2="dk2" accent1="accent1" accent2="accent2" accent3="accent3" accent4="accent4" accent5="accent5" accent6="accent6" hlink="hlink" folHlink="folHlink"/>
  <p:sldLayoutIdLst>
    <p:sldLayoutId id="2147483714" r:id="rId1"/>
    <p:sldLayoutId id="2147483649" r:id="rId2"/>
    <p:sldLayoutId id="2147483705" r:id="rId3"/>
    <p:sldLayoutId id="2147483706" r:id="rId4"/>
    <p:sldLayoutId id="2147483654" r:id="rId5"/>
    <p:sldLayoutId id="2147483745" r:id="rId6"/>
    <p:sldLayoutId id="2147483650" r:id="rId7"/>
    <p:sldLayoutId id="2147483668" r:id="rId8"/>
    <p:sldLayoutId id="2147483664" r:id="rId9"/>
    <p:sldLayoutId id="2147483669" r:id="rId10"/>
    <p:sldLayoutId id="2147483739" r:id="rId11"/>
    <p:sldLayoutId id="2147483731" r:id="rId12"/>
    <p:sldLayoutId id="2147483740" r:id="rId13"/>
    <p:sldLayoutId id="2147483667" r:id="rId14"/>
    <p:sldLayoutId id="2147483738" r:id="rId15"/>
    <p:sldLayoutId id="2147483665" r:id="rId16"/>
    <p:sldLayoutId id="2147483741" r:id="rId17"/>
    <p:sldLayoutId id="2147483666" r:id="rId18"/>
    <p:sldLayoutId id="2147483672" r:id="rId19"/>
    <p:sldLayoutId id="2147483673" r:id="rId20"/>
    <p:sldLayoutId id="2147483674" r:id="rId21"/>
    <p:sldLayoutId id="2147483743" r:id="rId22"/>
    <p:sldLayoutId id="2147483675" r:id="rId23"/>
    <p:sldLayoutId id="2147483676" r:id="rId24"/>
    <p:sldLayoutId id="2147483677" r:id="rId25"/>
    <p:sldLayoutId id="2147483651" r:id="rId26"/>
    <p:sldLayoutId id="2147483715" r:id="rId27"/>
    <p:sldLayoutId id="2147483719" r:id="rId28"/>
    <p:sldLayoutId id="2147483742" r:id="rId29"/>
    <p:sldLayoutId id="2147483701" r:id="rId30"/>
    <p:sldLayoutId id="2147483720" r:id="rId31"/>
    <p:sldLayoutId id="2147483684" r:id="rId32"/>
    <p:sldLayoutId id="2147483685" r:id="rId33"/>
    <p:sldLayoutId id="2147483686" r:id="rId34"/>
    <p:sldLayoutId id="2147483689" r:id="rId35"/>
    <p:sldLayoutId id="2147483687" r:id="rId36"/>
    <p:sldLayoutId id="2147483732" r:id="rId37"/>
    <p:sldLayoutId id="2147483692" r:id="rId38"/>
    <p:sldLayoutId id="2147483726" r:id="rId39"/>
    <p:sldLayoutId id="2147483695" r:id="rId40"/>
    <p:sldLayoutId id="2147483723" r:id="rId41"/>
    <p:sldLayoutId id="2147483697" r:id="rId42"/>
    <p:sldLayoutId id="2147483724" r:id="rId43"/>
    <p:sldLayoutId id="2147483733" r:id="rId44"/>
    <p:sldLayoutId id="2147483734" r:id="rId45"/>
    <p:sldLayoutId id="2147483699" r:id="rId46"/>
    <p:sldLayoutId id="2147483725" r:id="rId47"/>
  </p:sldLayoutIdLst>
  <p:hf hdr="0" dt="0"/>
  <p:txStyles>
    <p:titleStyle>
      <a:lvl1pPr algn="l" defTabSz="914400" rtl="0" eaLnBrk="1" latinLnBrk="0" hangingPunct="1">
        <a:lnSpc>
          <a:spcPct val="90000"/>
        </a:lnSpc>
        <a:spcBef>
          <a:spcPct val="0"/>
        </a:spcBef>
        <a:buNone/>
        <a:defRPr sz="2800" kern="1200">
          <a:solidFill>
            <a:schemeClr val="tx1"/>
          </a:solidFill>
          <a:latin typeface="Inter" panose="02000503000000020004" pitchFamily="2" charset="0"/>
          <a:ea typeface="+mj-ea"/>
          <a:cs typeface="+mj-cs"/>
        </a:defRPr>
      </a:lvl1pPr>
    </p:titleStyle>
    <p:body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userDrawn="1">
          <p15:clr>
            <a:srgbClr val="F26B43"/>
          </p15:clr>
        </p15:guide>
        <p15:guide id="2" pos="264" userDrawn="1">
          <p15:clr>
            <a:srgbClr val="F26B43"/>
          </p15:clr>
        </p15:guide>
        <p15:guide id="3" pos="74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6021D6-6421-7F41-A534-39EA22A630F1}"/>
              </a:ext>
            </a:extLst>
          </p:cNvPr>
          <p:cNvSpPr>
            <a:spLocks noGrp="1"/>
          </p:cNvSpPr>
          <p:nvPr>
            <p:ph type="ftr" sz="quarter" idx="3"/>
          </p:nvPr>
        </p:nvSpPr>
        <p:spPr>
          <a:xfrm>
            <a:off x="419100" y="6492875"/>
            <a:ext cx="10248900" cy="244653"/>
          </a:xfrm>
          <a:prstGeom prst="rect">
            <a:avLst/>
          </a:prstGeom>
        </p:spPr>
        <p:txBody>
          <a:bodyPr vert="horz" lIns="0" tIns="0" rIns="0" bIns="0" rtlCol="0" anchor="t" anchorCtr="0"/>
          <a:lstStyle>
            <a:lvl1pPr algn="l">
              <a:defRPr sz="800">
                <a:solidFill>
                  <a:srgbClr val="212121"/>
                </a:solidFill>
                <a:latin typeface="Inter" panose="02000503000000020004" pitchFamily="2" charset="0"/>
              </a:defRPr>
            </a:lvl1p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ADA382ED-C79F-1C4C-93EA-8B7E3CF99412}"/>
              </a:ext>
            </a:extLst>
          </p:cNvPr>
          <p:cNvSpPr>
            <a:spLocks noGrp="1"/>
          </p:cNvSpPr>
          <p:nvPr>
            <p:ph type="sldNum" sz="quarter" idx="4"/>
          </p:nvPr>
        </p:nvSpPr>
        <p:spPr>
          <a:xfrm>
            <a:off x="11222182" y="6492875"/>
            <a:ext cx="550718" cy="365125"/>
          </a:xfrm>
          <a:prstGeom prst="rect">
            <a:avLst/>
          </a:prstGeom>
        </p:spPr>
        <p:txBody>
          <a:bodyPr vert="horz" lIns="0" tIns="0" rIns="0" bIns="0" rtlCol="0" anchor="t" anchorCtr="0"/>
          <a:lstStyle>
            <a:lvl1pPr algn="r">
              <a:defRPr sz="800">
                <a:solidFill>
                  <a:srgbClr val="212121"/>
                </a:solidFill>
                <a:latin typeface="Inter" panose="02000503000000020004" pitchFamily="2" charset="0"/>
              </a:defRPr>
            </a:lvl1pPr>
          </a:lstStyle>
          <a:p>
            <a:fld id="{7A7A97EF-C944-4447-B862-B593E9B4A0FF}" type="slidenum">
              <a:rPr lang="en-US" smtClean="0"/>
              <a:pPr/>
              <a:t>‹#›</a:t>
            </a:fld>
            <a:endParaRPr lang="en-US" dirty="0"/>
          </a:p>
        </p:txBody>
      </p:sp>
      <p:sp>
        <p:nvSpPr>
          <p:cNvPr id="2" name="Title Placeholder 1">
            <a:extLst>
              <a:ext uri="{FF2B5EF4-FFF2-40B4-BE49-F238E27FC236}">
                <a16:creationId xmlns:a16="http://schemas.microsoft.com/office/drawing/2014/main" id="{33201E47-C943-F44B-9CD7-62EF3F532401}"/>
              </a:ext>
            </a:extLst>
          </p:cNvPr>
          <p:cNvSpPr>
            <a:spLocks noGrp="1"/>
          </p:cNvSpPr>
          <p:nvPr>
            <p:ph type="title"/>
          </p:nvPr>
        </p:nvSpPr>
        <p:spPr>
          <a:xfrm>
            <a:off x="419100" y="419101"/>
            <a:ext cx="9044077" cy="45702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542F5A-6368-8D4D-90C8-17B76FDD3681}"/>
              </a:ext>
            </a:extLst>
          </p:cNvPr>
          <p:cNvSpPr>
            <a:spLocks noGrp="1"/>
          </p:cNvSpPr>
          <p:nvPr>
            <p:ph type="body" idx="1"/>
          </p:nvPr>
        </p:nvSpPr>
        <p:spPr>
          <a:xfrm>
            <a:off x="419100" y="1403349"/>
            <a:ext cx="11353800" cy="48069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07776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 id="2147483823" r:id="rId28"/>
    <p:sldLayoutId id="2147483824" r:id="rId29"/>
    <p:sldLayoutId id="2147483825" r:id="rId30"/>
    <p:sldLayoutId id="2147483826" r:id="rId31"/>
    <p:sldLayoutId id="2147483827" r:id="rId32"/>
    <p:sldLayoutId id="2147483828" r:id="rId33"/>
    <p:sldLayoutId id="2147483829" r:id="rId34"/>
    <p:sldLayoutId id="2147483830" r:id="rId35"/>
    <p:sldLayoutId id="2147483831" r:id="rId36"/>
    <p:sldLayoutId id="2147483832" r:id="rId37"/>
    <p:sldLayoutId id="2147483833" r:id="rId38"/>
    <p:sldLayoutId id="2147483834" r:id="rId39"/>
    <p:sldLayoutId id="2147483835" r:id="rId40"/>
    <p:sldLayoutId id="2147483836" r:id="rId41"/>
    <p:sldLayoutId id="2147483837" r:id="rId42"/>
    <p:sldLayoutId id="2147483838" r:id="rId43"/>
    <p:sldLayoutId id="2147483839" r:id="rId44"/>
    <p:sldLayoutId id="2147483840" r:id="rId45"/>
    <p:sldLayoutId id="2147483841" r:id="rId46"/>
    <p:sldLayoutId id="2147483842" r:id="rId47"/>
    <p:sldLayoutId id="2147483843" r:id="rId48"/>
    <p:sldLayoutId id="2147483844" r:id="rId49"/>
    <p:sldLayoutId id="2147483845" r:id="rId50"/>
  </p:sldLayoutIdLst>
  <p:hf hdr="0" dt="0"/>
  <p:txStyles>
    <p:titleStyle>
      <a:lvl1pPr algn="l" defTabSz="914400" rtl="0" eaLnBrk="1" latinLnBrk="0" hangingPunct="1">
        <a:lnSpc>
          <a:spcPct val="90000"/>
        </a:lnSpc>
        <a:spcBef>
          <a:spcPct val="0"/>
        </a:spcBef>
        <a:buNone/>
        <a:defRPr sz="2800" kern="1200">
          <a:solidFill>
            <a:schemeClr val="tx1"/>
          </a:solidFill>
          <a:latin typeface="Inter" panose="02000503000000020004" pitchFamily="2" charset="0"/>
          <a:ea typeface="+mj-ea"/>
          <a:cs typeface="+mj-cs"/>
        </a:defRPr>
      </a:lvl1pPr>
    </p:titleStyle>
    <p:body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64">
          <p15:clr>
            <a:srgbClr val="F26B43"/>
          </p15:clr>
        </p15:guide>
        <p15:guide id="3" pos="74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customXml" Target="../ink/ink1.xml"/><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92.xml"/><Relationship Id="rId6" Type="http://schemas.openxmlformats.org/officeDocument/2006/relationships/image" Target="../media/image33.png"/><Relationship Id="rId5" Type="http://schemas.openxmlformats.org/officeDocument/2006/relationships/customXml" Target="../ink/ink2.xml"/><Relationship Id="rId10" Type="http://schemas.openxmlformats.org/officeDocument/2006/relationships/image" Target="../media/image36.jpg"/><Relationship Id="rId4" Type="http://schemas.openxmlformats.org/officeDocument/2006/relationships/image" Target="NULL"/><Relationship Id="rId9"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1.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5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84.xml"/><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96.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53.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53.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53.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53.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hyperlink" Target="https://www.assemblymag.com/articles/96570-the-big-data-dilemma" TargetMode="External"/><Relationship Id="rId2" Type="http://schemas.openxmlformats.org/officeDocument/2006/relationships/hyperlink" Target="https://www.theguardian.com/news/datablog/2012/dec/19/big-data-study-digital-universe-global-volume#:~:text=IDC%20estimated%20that%20almost%20a,%25%20%2D%20is%20used%20for%20analysis." TargetMode="External"/><Relationship Id="rId1" Type="http://schemas.openxmlformats.org/officeDocument/2006/relationships/slideLayout" Target="../slideLayouts/slideLayout54.xml"/><Relationship Id="rId4" Type="http://schemas.openxmlformats.org/officeDocument/2006/relationships/hyperlink" Target="https://knowledge.wharton.upenn.edu/article/how-strong-is-your-data-balance-shee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53.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5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54.xml"/><Relationship Id="rId6" Type="http://schemas.openxmlformats.org/officeDocument/2006/relationships/image" Target="../media/image73.png"/><Relationship Id="rId5" Type="http://schemas.openxmlformats.org/officeDocument/2006/relationships/image" Target="../media/image42.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customXml" Target="../ink/ink4.xml"/><Relationship Id="rId2" Type="http://schemas.openxmlformats.org/officeDocument/2006/relationships/notesSlide" Target="../notesSlides/notesSlide35.xml"/><Relationship Id="rId1" Type="http://schemas.openxmlformats.org/officeDocument/2006/relationships/slideLayout" Target="../slideLayouts/slideLayout92.xml"/><Relationship Id="rId6" Type="http://schemas.openxmlformats.org/officeDocument/2006/relationships/image" Target="NULL"/><Relationship Id="rId5" Type="http://schemas.openxmlformats.org/officeDocument/2006/relationships/customXml" Target="../ink/ink3.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53.xml"/><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9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9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85.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0.xml"/><Relationship Id="rId1" Type="http://schemas.openxmlformats.org/officeDocument/2006/relationships/slideLayout" Target="../slideLayouts/slideLayout53.xml"/><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5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53.xml"/><Relationship Id="rId4" Type="http://schemas.openxmlformats.org/officeDocument/2006/relationships/image" Target="../media/image95.gif"/></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54.xml"/><Relationship Id="rId5" Type="http://schemas.openxmlformats.org/officeDocument/2006/relationships/image" Target="../media/image100.gif"/><Relationship Id="rId4" Type="http://schemas.openxmlformats.org/officeDocument/2006/relationships/image" Target="../media/image99.gi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3.xml"/><Relationship Id="rId5" Type="http://schemas.openxmlformats.org/officeDocument/2006/relationships/image" Target="../media/image104.pn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jpg"/><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g"/><Relationship Id="rId7" Type="http://schemas.openxmlformats.org/officeDocument/2006/relationships/image" Target="../media/image112.jpg"/><Relationship Id="rId2" Type="http://schemas.openxmlformats.org/officeDocument/2006/relationships/image" Target="../media/image107.jpg"/><Relationship Id="rId1" Type="http://schemas.openxmlformats.org/officeDocument/2006/relationships/slideLayout" Target="../slideLayouts/slideLayout53.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7.pn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customXml" Target="../ink/ink6.xml"/><Relationship Id="rId2" Type="http://schemas.openxmlformats.org/officeDocument/2006/relationships/notesSlide" Target="../notesSlides/notesSlide49.xml"/><Relationship Id="rId1" Type="http://schemas.openxmlformats.org/officeDocument/2006/relationships/slideLayout" Target="../slideLayouts/slideLayout92.xml"/><Relationship Id="rId6" Type="http://schemas.openxmlformats.org/officeDocument/2006/relationships/image" Target="../media/image370.png"/><Relationship Id="rId5" Type="http://schemas.openxmlformats.org/officeDocument/2006/relationships/customXml" Target="../ink/ink5.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53.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sv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5.png"/><Relationship Id="rId12" Type="http://schemas.openxmlformats.org/officeDocument/2006/relationships/image" Target="../media/image15.svg"/><Relationship Id="rId17" Type="http://schemas.openxmlformats.org/officeDocument/2006/relationships/image" Target="../media/image20.sv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53.xml"/><Relationship Id="rId6" Type="http://schemas.openxmlformats.org/officeDocument/2006/relationships/image" Target="../media/image24.svg"/><Relationship Id="rId11" Type="http://schemas.openxmlformats.org/officeDocument/2006/relationships/image" Target="../media/image14.png"/><Relationship Id="rId5" Type="http://schemas.openxmlformats.org/officeDocument/2006/relationships/image" Target="../media/image23.png"/><Relationship Id="rId15" Type="http://schemas.openxmlformats.org/officeDocument/2006/relationships/image" Target="../media/image18.png"/><Relationship Id="rId10" Type="http://schemas.openxmlformats.org/officeDocument/2006/relationships/image" Target="../media/image11.svg"/><Relationship Id="rId19" Type="http://schemas.openxmlformats.org/officeDocument/2006/relationships/image" Target="../media/image22.svg"/><Relationship Id="rId4" Type="http://schemas.openxmlformats.org/officeDocument/2006/relationships/image" Target="../media/image13.svg"/><Relationship Id="rId9" Type="http://schemas.openxmlformats.org/officeDocument/2006/relationships/image" Target="../media/image10.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FC4696ED-C223-9E4F-2C71-9A1B2012BFA0}"/>
              </a:ext>
            </a:extLst>
          </p:cNvPr>
          <p:cNvGrpSpPr/>
          <p:nvPr/>
        </p:nvGrpSpPr>
        <p:grpSpPr>
          <a:xfrm rot="2093288">
            <a:off x="1869655" y="435592"/>
            <a:ext cx="7125012" cy="5986816"/>
            <a:chOff x="175311" y="606857"/>
            <a:chExt cx="3296108" cy="2663475"/>
          </a:xfrm>
          <a:solidFill>
            <a:schemeClr val="tx1">
              <a:alpha val="20000"/>
            </a:schemeClr>
          </a:solidFill>
        </p:grpSpPr>
        <p:grpSp>
          <p:nvGrpSpPr>
            <p:cNvPr id="126" name="Graphic 29">
              <a:extLst>
                <a:ext uri="{FF2B5EF4-FFF2-40B4-BE49-F238E27FC236}">
                  <a16:creationId xmlns:a16="http://schemas.microsoft.com/office/drawing/2014/main" id="{27745C0F-F27C-6806-3B17-9BEB1671964B}"/>
                </a:ext>
              </a:extLst>
            </p:cNvPr>
            <p:cNvGrpSpPr/>
            <p:nvPr/>
          </p:nvGrpSpPr>
          <p:grpSpPr>
            <a:xfrm>
              <a:off x="175311" y="606857"/>
              <a:ext cx="1448969" cy="2662668"/>
              <a:chOff x="175311" y="606857"/>
              <a:chExt cx="1448969" cy="2662668"/>
            </a:xfrm>
            <a:grpFill/>
          </p:grpSpPr>
          <p:sp>
            <p:nvSpPr>
              <p:cNvPr id="166" name="Freeform: Shape 165">
                <a:extLst>
                  <a:ext uri="{FF2B5EF4-FFF2-40B4-BE49-F238E27FC236}">
                    <a16:creationId xmlns:a16="http://schemas.microsoft.com/office/drawing/2014/main" id="{03C88077-9043-DE6A-3B0A-C96F5FF302C3}"/>
                  </a:ext>
                </a:extLst>
              </p:cNvPr>
              <p:cNvSpPr/>
              <p:nvPr/>
            </p:nvSpPr>
            <p:spPr>
              <a:xfrm>
                <a:off x="532917" y="724939"/>
                <a:ext cx="1091363" cy="2544587"/>
              </a:xfrm>
              <a:custGeom>
                <a:avLst/>
                <a:gdLst>
                  <a:gd name="connsiteX0" fmla="*/ 729100 w 1091363"/>
                  <a:gd name="connsiteY0" fmla="*/ 0 h 2544587"/>
                  <a:gd name="connsiteX1" fmla="*/ 594898 w 1091363"/>
                  <a:gd name="connsiteY1" fmla="*/ 91037 h 2544587"/>
                  <a:gd name="connsiteX2" fmla="*/ 577282 w 1091363"/>
                  <a:gd name="connsiteY2" fmla="*/ 104080 h 2544587"/>
                  <a:gd name="connsiteX3" fmla="*/ 558053 w 1091363"/>
                  <a:gd name="connsiteY3" fmla="*/ 119813 h 2544587"/>
                  <a:gd name="connsiteX4" fmla="*/ 516502 w 1091363"/>
                  <a:gd name="connsiteY4" fmla="*/ 155179 h 2544587"/>
                  <a:gd name="connsiteX5" fmla="*/ 445232 w 1091363"/>
                  <a:gd name="connsiteY5" fmla="*/ 218649 h 2544587"/>
                  <a:gd name="connsiteX6" fmla="*/ 222818 w 1091363"/>
                  <a:gd name="connsiteY6" fmla="*/ 490145 h 2544587"/>
                  <a:gd name="connsiteX7" fmla="*/ 83103 w 1091363"/>
                  <a:gd name="connsiteY7" fmla="*/ 811127 h 2544587"/>
                  <a:gd name="connsiteX8" fmla="*/ 30390 w 1091363"/>
                  <a:gd name="connsiteY8" fmla="*/ 1150261 h 2544587"/>
                  <a:gd name="connsiteX9" fmla="*/ 30390 w 1091363"/>
                  <a:gd name="connsiteY9" fmla="*/ 1234575 h 2544587"/>
                  <a:gd name="connsiteX10" fmla="*/ 32004 w 1091363"/>
                  <a:gd name="connsiteY10" fmla="*/ 1276395 h 2544587"/>
                  <a:gd name="connsiteX11" fmla="*/ 35366 w 1091363"/>
                  <a:gd name="connsiteY11" fmla="*/ 1317946 h 2544587"/>
                  <a:gd name="connsiteX12" fmla="*/ 39669 w 1091363"/>
                  <a:gd name="connsiteY12" fmla="*/ 1359229 h 2544587"/>
                  <a:gd name="connsiteX13" fmla="*/ 44913 w 1091363"/>
                  <a:gd name="connsiteY13" fmla="*/ 1400108 h 2544587"/>
                  <a:gd name="connsiteX14" fmla="*/ 59167 w 1091363"/>
                  <a:gd name="connsiteY14" fmla="*/ 1480790 h 2544587"/>
                  <a:gd name="connsiteX15" fmla="*/ 68177 w 1091363"/>
                  <a:gd name="connsiteY15" fmla="*/ 1520325 h 2544587"/>
                  <a:gd name="connsiteX16" fmla="*/ 78127 w 1091363"/>
                  <a:gd name="connsiteY16" fmla="*/ 1558380 h 2544587"/>
                  <a:gd name="connsiteX17" fmla="*/ 88482 w 1091363"/>
                  <a:gd name="connsiteY17" fmla="*/ 1595359 h 2544587"/>
                  <a:gd name="connsiteX18" fmla="*/ 100450 w 1091363"/>
                  <a:gd name="connsiteY18" fmla="*/ 1631263 h 2544587"/>
                  <a:gd name="connsiteX19" fmla="*/ 125999 w 1091363"/>
                  <a:gd name="connsiteY19" fmla="*/ 1702667 h 2544587"/>
                  <a:gd name="connsiteX20" fmla="*/ 156255 w 1091363"/>
                  <a:gd name="connsiteY20" fmla="*/ 1775281 h 2544587"/>
                  <a:gd name="connsiteX21" fmla="*/ 185838 w 1091363"/>
                  <a:gd name="connsiteY21" fmla="*/ 1835927 h 2544587"/>
                  <a:gd name="connsiteX22" fmla="*/ 218515 w 1091363"/>
                  <a:gd name="connsiteY22" fmla="*/ 1893884 h 2544587"/>
                  <a:gd name="connsiteX23" fmla="*/ 254418 w 1091363"/>
                  <a:gd name="connsiteY23" fmla="*/ 1949286 h 2544587"/>
                  <a:gd name="connsiteX24" fmla="*/ 272975 w 1091363"/>
                  <a:gd name="connsiteY24" fmla="*/ 1976718 h 2544587"/>
                  <a:gd name="connsiteX25" fmla="*/ 292474 w 1091363"/>
                  <a:gd name="connsiteY25" fmla="*/ 2003477 h 2544587"/>
                  <a:gd name="connsiteX26" fmla="*/ 327570 w 1091363"/>
                  <a:gd name="connsiteY26" fmla="*/ 2051887 h 2544587"/>
                  <a:gd name="connsiteX27" fmla="*/ 364819 w 1091363"/>
                  <a:gd name="connsiteY27" fmla="*/ 2098010 h 2544587"/>
                  <a:gd name="connsiteX28" fmla="*/ 402470 w 1091363"/>
                  <a:gd name="connsiteY28" fmla="*/ 2139831 h 2544587"/>
                  <a:gd name="connsiteX29" fmla="*/ 442543 w 1091363"/>
                  <a:gd name="connsiteY29" fmla="*/ 2179499 h 2544587"/>
                  <a:gd name="connsiteX30" fmla="*/ 475622 w 1091363"/>
                  <a:gd name="connsiteY30" fmla="*/ 2212176 h 2544587"/>
                  <a:gd name="connsiteX31" fmla="*/ 510719 w 1091363"/>
                  <a:gd name="connsiteY31" fmla="*/ 2243776 h 2544587"/>
                  <a:gd name="connsiteX32" fmla="*/ 556574 w 1091363"/>
                  <a:gd name="connsiteY32" fmla="*/ 2280218 h 2544587"/>
                  <a:gd name="connsiteX33" fmla="*/ 604176 w 1091363"/>
                  <a:gd name="connsiteY33" fmla="*/ 2313567 h 2544587"/>
                  <a:gd name="connsiteX34" fmla="*/ 643038 w 1091363"/>
                  <a:gd name="connsiteY34" fmla="*/ 2341268 h 2544587"/>
                  <a:gd name="connsiteX35" fmla="*/ 684993 w 1091363"/>
                  <a:gd name="connsiteY35" fmla="*/ 2368162 h 2544587"/>
                  <a:gd name="connsiteX36" fmla="*/ 717266 w 1091363"/>
                  <a:gd name="connsiteY36" fmla="*/ 2387794 h 2544587"/>
                  <a:gd name="connsiteX37" fmla="*/ 755052 w 1091363"/>
                  <a:gd name="connsiteY37" fmla="*/ 2408906 h 2544587"/>
                  <a:gd name="connsiteX38" fmla="*/ 841517 w 1091363"/>
                  <a:gd name="connsiteY38" fmla="*/ 2452340 h 2544587"/>
                  <a:gd name="connsiteX39" fmla="*/ 934571 w 1091363"/>
                  <a:gd name="connsiteY39" fmla="*/ 2489051 h 2544587"/>
                  <a:gd name="connsiteX40" fmla="*/ 1022514 w 1091363"/>
                  <a:gd name="connsiteY40" fmla="*/ 2512718 h 2544587"/>
                  <a:gd name="connsiteX41" fmla="*/ 1091363 w 1091363"/>
                  <a:gd name="connsiteY41" fmla="*/ 2544587 h 2544587"/>
                  <a:gd name="connsiteX42" fmla="*/ 1037172 w 1091363"/>
                  <a:gd name="connsiteY42" fmla="*/ 2536922 h 2544587"/>
                  <a:gd name="connsiteX43" fmla="*/ 1008664 w 1091363"/>
                  <a:gd name="connsiteY43" fmla="*/ 2531409 h 2544587"/>
                  <a:gd name="connsiteX44" fmla="*/ 994141 w 1091363"/>
                  <a:gd name="connsiteY44" fmla="*/ 2528316 h 2544587"/>
                  <a:gd name="connsiteX45" fmla="*/ 979618 w 1091363"/>
                  <a:gd name="connsiteY45" fmla="*/ 2524417 h 2544587"/>
                  <a:gd name="connsiteX46" fmla="*/ 860208 w 1091363"/>
                  <a:gd name="connsiteY46" fmla="*/ 2483537 h 2544587"/>
                  <a:gd name="connsiteX47" fmla="*/ 800503 w 1091363"/>
                  <a:gd name="connsiteY47" fmla="*/ 2457450 h 2544587"/>
                  <a:gd name="connsiteX48" fmla="*/ 742547 w 1091363"/>
                  <a:gd name="connsiteY48" fmla="*/ 2427867 h 2544587"/>
                  <a:gd name="connsiteX49" fmla="*/ 714173 w 1091363"/>
                  <a:gd name="connsiteY49" fmla="*/ 2412940 h 2544587"/>
                  <a:gd name="connsiteX50" fmla="*/ 686741 w 1091363"/>
                  <a:gd name="connsiteY50" fmla="*/ 2397073 h 2544587"/>
                  <a:gd name="connsiteX51" fmla="*/ 633894 w 1091363"/>
                  <a:gd name="connsiteY51" fmla="*/ 2366145 h 2544587"/>
                  <a:gd name="connsiteX52" fmla="*/ 594898 w 1091363"/>
                  <a:gd name="connsiteY52" fmla="*/ 2336695 h 2544587"/>
                  <a:gd name="connsiteX53" fmla="*/ 552271 w 1091363"/>
                  <a:gd name="connsiteY53" fmla="*/ 2305364 h 2544587"/>
                  <a:gd name="connsiteX54" fmla="*/ 508702 w 1091363"/>
                  <a:gd name="connsiteY54" fmla="*/ 2271208 h 2544587"/>
                  <a:gd name="connsiteX55" fmla="*/ 466075 w 1091363"/>
                  <a:gd name="connsiteY55" fmla="*/ 2234901 h 2544587"/>
                  <a:gd name="connsiteX56" fmla="*/ 410539 w 1091363"/>
                  <a:gd name="connsiteY56" fmla="*/ 2180441 h 2544587"/>
                  <a:gd name="connsiteX57" fmla="*/ 383510 w 1091363"/>
                  <a:gd name="connsiteY57" fmla="*/ 2152471 h 2544587"/>
                  <a:gd name="connsiteX58" fmla="*/ 357961 w 1091363"/>
                  <a:gd name="connsiteY58" fmla="*/ 2123694 h 2544587"/>
                  <a:gd name="connsiteX59" fmla="*/ 309417 w 1091363"/>
                  <a:gd name="connsiteY59" fmla="*/ 2067620 h 2544587"/>
                  <a:gd name="connsiteX60" fmla="*/ 265983 w 1091363"/>
                  <a:gd name="connsiteY60" fmla="*/ 2015311 h 2544587"/>
                  <a:gd name="connsiteX61" fmla="*/ 246888 w 1091363"/>
                  <a:gd name="connsiteY61" fmla="*/ 1985324 h 2544587"/>
                  <a:gd name="connsiteX62" fmla="*/ 227524 w 1091363"/>
                  <a:gd name="connsiteY62" fmla="*/ 1955875 h 2544587"/>
                  <a:gd name="connsiteX63" fmla="*/ 188931 w 1091363"/>
                  <a:gd name="connsiteY63" fmla="*/ 1896573 h 2544587"/>
                  <a:gd name="connsiteX64" fmla="*/ 149666 w 1091363"/>
                  <a:gd name="connsiteY64" fmla="*/ 1819656 h 2544587"/>
                  <a:gd name="connsiteX65" fmla="*/ 131378 w 1091363"/>
                  <a:gd name="connsiteY65" fmla="*/ 1781870 h 2544587"/>
                  <a:gd name="connsiteX66" fmla="*/ 113628 w 1091363"/>
                  <a:gd name="connsiteY66" fmla="*/ 1743680 h 2544587"/>
                  <a:gd name="connsiteX67" fmla="*/ 96684 w 1091363"/>
                  <a:gd name="connsiteY67" fmla="*/ 1705087 h 2544587"/>
                  <a:gd name="connsiteX68" fmla="*/ 82027 w 1091363"/>
                  <a:gd name="connsiteY68" fmla="*/ 1665553 h 2544587"/>
                  <a:gd name="connsiteX69" fmla="*/ 66563 w 1091363"/>
                  <a:gd name="connsiteY69" fmla="*/ 1614992 h 2544587"/>
                  <a:gd name="connsiteX70" fmla="*/ 59839 w 1091363"/>
                  <a:gd name="connsiteY70" fmla="*/ 1589174 h 2544587"/>
                  <a:gd name="connsiteX71" fmla="*/ 53385 w 1091363"/>
                  <a:gd name="connsiteY71" fmla="*/ 1564162 h 2544587"/>
                  <a:gd name="connsiteX72" fmla="*/ 33618 w 1091363"/>
                  <a:gd name="connsiteY72" fmla="*/ 1491144 h 2544587"/>
                  <a:gd name="connsiteX73" fmla="*/ 18557 w 1091363"/>
                  <a:gd name="connsiteY73" fmla="*/ 1417589 h 2544587"/>
                  <a:gd name="connsiteX74" fmla="*/ 9547 w 1091363"/>
                  <a:gd name="connsiteY74" fmla="*/ 1337848 h 2544587"/>
                  <a:gd name="connsiteX75" fmla="*/ 4572 w 1091363"/>
                  <a:gd name="connsiteY75" fmla="*/ 1256762 h 2544587"/>
                  <a:gd name="connsiteX76" fmla="*/ 0 w 1091363"/>
                  <a:gd name="connsiteY76" fmla="*/ 1181055 h 2544587"/>
                  <a:gd name="connsiteX77" fmla="*/ 2286 w 1091363"/>
                  <a:gd name="connsiteY77" fmla="*/ 1108845 h 2544587"/>
                  <a:gd name="connsiteX78" fmla="*/ 4706 w 1091363"/>
                  <a:gd name="connsiteY78" fmla="*/ 1072269 h 2544587"/>
                  <a:gd name="connsiteX79" fmla="*/ 8741 w 1091363"/>
                  <a:gd name="connsiteY79" fmla="*/ 1035827 h 2544587"/>
                  <a:gd name="connsiteX80" fmla="*/ 18960 w 1091363"/>
                  <a:gd name="connsiteY80" fmla="*/ 963078 h 2544587"/>
                  <a:gd name="connsiteX81" fmla="*/ 33080 w 1091363"/>
                  <a:gd name="connsiteY81" fmla="*/ 891674 h 2544587"/>
                  <a:gd name="connsiteX82" fmla="*/ 41282 w 1091363"/>
                  <a:gd name="connsiteY82" fmla="*/ 851871 h 2544587"/>
                  <a:gd name="connsiteX83" fmla="*/ 51233 w 1091363"/>
                  <a:gd name="connsiteY83" fmla="*/ 813009 h 2544587"/>
                  <a:gd name="connsiteX84" fmla="*/ 62125 w 1091363"/>
                  <a:gd name="connsiteY84" fmla="*/ 777778 h 2544587"/>
                  <a:gd name="connsiteX85" fmla="*/ 74362 w 1091363"/>
                  <a:gd name="connsiteY85" fmla="*/ 743488 h 2544587"/>
                  <a:gd name="connsiteX86" fmla="*/ 101122 w 1091363"/>
                  <a:gd name="connsiteY86" fmla="*/ 675984 h 2544587"/>
                  <a:gd name="connsiteX87" fmla="*/ 189604 w 1091363"/>
                  <a:gd name="connsiteY87" fmla="*/ 489742 h 2544587"/>
                  <a:gd name="connsiteX88" fmla="*/ 206816 w 1091363"/>
                  <a:gd name="connsiteY88" fmla="*/ 461100 h 2544587"/>
                  <a:gd name="connsiteX89" fmla="*/ 224835 w 1091363"/>
                  <a:gd name="connsiteY89" fmla="*/ 433802 h 2544587"/>
                  <a:gd name="connsiteX90" fmla="*/ 261545 w 1091363"/>
                  <a:gd name="connsiteY90" fmla="*/ 380686 h 2544587"/>
                  <a:gd name="connsiteX91" fmla="*/ 301214 w 1091363"/>
                  <a:gd name="connsiteY91" fmla="*/ 330394 h 2544587"/>
                  <a:gd name="connsiteX92" fmla="*/ 343707 w 1091363"/>
                  <a:gd name="connsiteY92" fmla="*/ 281447 h 2544587"/>
                  <a:gd name="connsiteX93" fmla="*/ 395209 w 1091363"/>
                  <a:gd name="connsiteY93" fmla="*/ 226314 h 2544587"/>
                  <a:gd name="connsiteX94" fmla="*/ 445904 w 1091363"/>
                  <a:gd name="connsiteY94" fmla="*/ 179922 h 2544587"/>
                  <a:gd name="connsiteX95" fmla="*/ 475354 w 1091363"/>
                  <a:gd name="connsiteY95" fmla="*/ 155851 h 2544587"/>
                  <a:gd name="connsiteX96" fmla="*/ 508299 w 1091363"/>
                  <a:gd name="connsiteY96" fmla="*/ 130705 h 2544587"/>
                  <a:gd name="connsiteX97" fmla="*/ 580106 w 1091363"/>
                  <a:gd name="connsiteY97" fmla="*/ 79069 h 2544587"/>
                  <a:gd name="connsiteX98" fmla="*/ 617892 w 1091363"/>
                  <a:gd name="connsiteY98" fmla="*/ 54999 h 2544587"/>
                  <a:gd name="connsiteX99" fmla="*/ 636853 w 1091363"/>
                  <a:gd name="connsiteY99" fmla="*/ 43569 h 2544587"/>
                  <a:gd name="connsiteX100" fmla="*/ 655947 w 1091363"/>
                  <a:gd name="connsiteY100" fmla="*/ 33349 h 2544587"/>
                  <a:gd name="connsiteX101" fmla="*/ 728696 w 1091363"/>
                  <a:gd name="connsiteY101" fmla="*/ 0 h 254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91363" h="2544587">
                    <a:moveTo>
                      <a:pt x="729100" y="0"/>
                    </a:moveTo>
                    <a:cubicBezTo>
                      <a:pt x="720628" y="25818"/>
                      <a:pt x="640483" y="57553"/>
                      <a:pt x="594898" y="91037"/>
                    </a:cubicBezTo>
                    <a:cubicBezTo>
                      <a:pt x="589385" y="94802"/>
                      <a:pt x="583468" y="99239"/>
                      <a:pt x="577282" y="104080"/>
                    </a:cubicBezTo>
                    <a:cubicBezTo>
                      <a:pt x="571097" y="108787"/>
                      <a:pt x="564507" y="114031"/>
                      <a:pt x="558053" y="119813"/>
                    </a:cubicBezTo>
                    <a:cubicBezTo>
                      <a:pt x="544875" y="131243"/>
                      <a:pt x="530890" y="143615"/>
                      <a:pt x="516502" y="155179"/>
                    </a:cubicBezTo>
                    <a:cubicBezTo>
                      <a:pt x="487725" y="177636"/>
                      <a:pt x="460965" y="198210"/>
                      <a:pt x="445232" y="218649"/>
                    </a:cubicBezTo>
                    <a:cubicBezTo>
                      <a:pt x="359171" y="297583"/>
                      <a:pt x="284002" y="389830"/>
                      <a:pt x="222818" y="490145"/>
                    </a:cubicBezTo>
                    <a:cubicBezTo>
                      <a:pt x="161634" y="590595"/>
                      <a:pt x="115241" y="699516"/>
                      <a:pt x="83103" y="811127"/>
                    </a:cubicBezTo>
                    <a:cubicBezTo>
                      <a:pt x="51099" y="922737"/>
                      <a:pt x="33214" y="1037172"/>
                      <a:pt x="30390" y="1150261"/>
                    </a:cubicBezTo>
                    <a:cubicBezTo>
                      <a:pt x="28911" y="1178500"/>
                      <a:pt x="29852" y="1206605"/>
                      <a:pt x="30390" y="1234575"/>
                    </a:cubicBezTo>
                    <a:cubicBezTo>
                      <a:pt x="30794" y="1248559"/>
                      <a:pt x="31332" y="1262544"/>
                      <a:pt x="32004" y="1276395"/>
                    </a:cubicBezTo>
                    <a:cubicBezTo>
                      <a:pt x="32676" y="1290245"/>
                      <a:pt x="34156" y="1304096"/>
                      <a:pt x="35366" y="1317946"/>
                    </a:cubicBezTo>
                    <a:cubicBezTo>
                      <a:pt x="36710" y="1331797"/>
                      <a:pt x="38055" y="1345513"/>
                      <a:pt x="39669" y="1359229"/>
                    </a:cubicBezTo>
                    <a:cubicBezTo>
                      <a:pt x="41282" y="1372945"/>
                      <a:pt x="42493" y="1386661"/>
                      <a:pt x="44913" y="1400108"/>
                    </a:cubicBezTo>
                    <a:cubicBezTo>
                      <a:pt x="49216" y="1427271"/>
                      <a:pt x="54057" y="1454031"/>
                      <a:pt x="59167" y="1480790"/>
                    </a:cubicBezTo>
                    <a:cubicBezTo>
                      <a:pt x="61588" y="1494372"/>
                      <a:pt x="65084" y="1507415"/>
                      <a:pt x="68177" y="1520325"/>
                    </a:cubicBezTo>
                    <a:cubicBezTo>
                      <a:pt x="71404" y="1533234"/>
                      <a:pt x="74766" y="1545874"/>
                      <a:pt x="78127" y="1558380"/>
                    </a:cubicBezTo>
                    <a:cubicBezTo>
                      <a:pt x="81489" y="1570885"/>
                      <a:pt x="84985" y="1583122"/>
                      <a:pt x="88482" y="1595359"/>
                    </a:cubicBezTo>
                    <a:cubicBezTo>
                      <a:pt x="92381" y="1607461"/>
                      <a:pt x="96415" y="1619429"/>
                      <a:pt x="100450" y="1631263"/>
                    </a:cubicBezTo>
                    <a:cubicBezTo>
                      <a:pt x="108652" y="1655064"/>
                      <a:pt x="116720" y="1678865"/>
                      <a:pt x="125999" y="1702667"/>
                    </a:cubicBezTo>
                    <a:cubicBezTo>
                      <a:pt x="135546" y="1726334"/>
                      <a:pt x="145632" y="1750404"/>
                      <a:pt x="156255" y="1775281"/>
                    </a:cubicBezTo>
                    <a:cubicBezTo>
                      <a:pt x="164861" y="1796393"/>
                      <a:pt x="175484" y="1816160"/>
                      <a:pt x="185838" y="1835927"/>
                    </a:cubicBezTo>
                    <a:cubicBezTo>
                      <a:pt x="196462" y="1855560"/>
                      <a:pt x="206950" y="1875058"/>
                      <a:pt x="218515" y="1893884"/>
                    </a:cubicBezTo>
                    <a:cubicBezTo>
                      <a:pt x="230214" y="1912575"/>
                      <a:pt x="242182" y="1930998"/>
                      <a:pt x="254418" y="1949286"/>
                    </a:cubicBezTo>
                    <a:cubicBezTo>
                      <a:pt x="260604" y="1958430"/>
                      <a:pt x="266521" y="1967708"/>
                      <a:pt x="272975" y="1976718"/>
                    </a:cubicBezTo>
                    <a:cubicBezTo>
                      <a:pt x="279430" y="1985727"/>
                      <a:pt x="285885" y="1994602"/>
                      <a:pt x="292474" y="2003477"/>
                    </a:cubicBezTo>
                    <a:cubicBezTo>
                      <a:pt x="304172" y="2019479"/>
                      <a:pt x="315871" y="2035750"/>
                      <a:pt x="327570" y="2051887"/>
                    </a:cubicBezTo>
                    <a:cubicBezTo>
                      <a:pt x="339404" y="2067889"/>
                      <a:pt x="352178" y="2083084"/>
                      <a:pt x="364819" y="2098010"/>
                    </a:cubicBezTo>
                    <a:cubicBezTo>
                      <a:pt x="377190" y="2112264"/>
                      <a:pt x="389561" y="2126249"/>
                      <a:pt x="402470" y="2139831"/>
                    </a:cubicBezTo>
                    <a:cubicBezTo>
                      <a:pt x="415649" y="2153143"/>
                      <a:pt x="428961" y="2166321"/>
                      <a:pt x="442543" y="2179499"/>
                    </a:cubicBezTo>
                    <a:cubicBezTo>
                      <a:pt x="453838" y="2190526"/>
                      <a:pt x="464596" y="2201418"/>
                      <a:pt x="475622" y="2212176"/>
                    </a:cubicBezTo>
                    <a:cubicBezTo>
                      <a:pt x="486918" y="2222664"/>
                      <a:pt x="498482" y="2233153"/>
                      <a:pt x="510719" y="2243776"/>
                    </a:cubicBezTo>
                    <a:cubicBezTo>
                      <a:pt x="525511" y="2256417"/>
                      <a:pt x="540841" y="2268788"/>
                      <a:pt x="556574" y="2280218"/>
                    </a:cubicBezTo>
                    <a:cubicBezTo>
                      <a:pt x="572576" y="2291514"/>
                      <a:pt x="588578" y="2302405"/>
                      <a:pt x="604176" y="2313567"/>
                    </a:cubicBezTo>
                    <a:cubicBezTo>
                      <a:pt x="616951" y="2322576"/>
                      <a:pt x="629457" y="2332392"/>
                      <a:pt x="643038" y="2341268"/>
                    </a:cubicBezTo>
                    <a:cubicBezTo>
                      <a:pt x="656485" y="2350277"/>
                      <a:pt x="670470" y="2359287"/>
                      <a:pt x="684993" y="2368162"/>
                    </a:cubicBezTo>
                    <a:cubicBezTo>
                      <a:pt x="694810" y="2374078"/>
                      <a:pt x="705567" y="2380667"/>
                      <a:pt x="717266" y="2387794"/>
                    </a:cubicBezTo>
                    <a:cubicBezTo>
                      <a:pt x="728965" y="2394652"/>
                      <a:pt x="741740" y="2401510"/>
                      <a:pt x="755052" y="2408906"/>
                    </a:cubicBezTo>
                    <a:cubicBezTo>
                      <a:pt x="781677" y="2423295"/>
                      <a:pt x="810858" y="2439297"/>
                      <a:pt x="841517" y="2452340"/>
                    </a:cubicBezTo>
                    <a:cubicBezTo>
                      <a:pt x="872176" y="2465922"/>
                      <a:pt x="903642" y="2479369"/>
                      <a:pt x="934571" y="2489051"/>
                    </a:cubicBezTo>
                    <a:cubicBezTo>
                      <a:pt x="965499" y="2499001"/>
                      <a:pt x="995351" y="2508145"/>
                      <a:pt x="1022514" y="2512718"/>
                    </a:cubicBezTo>
                    <a:cubicBezTo>
                      <a:pt x="1046316" y="2523744"/>
                      <a:pt x="1064873" y="2534367"/>
                      <a:pt x="1091363" y="2544587"/>
                    </a:cubicBezTo>
                    <a:cubicBezTo>
                      <a:pt x="1074017" y="2542839"/>
                      <a:pt x="1055863" y="2540284"/>
                      <a:pt x="1037172" y="2536922"/>
                    </a:cubicBezTo>
                    <a:cubicBezTo>
                      <a:pt x="1027759" y="2535308"/>
                      <a:pt x="1018346" y="2533426"/>
                      <a:pt x="1008664" y="2531409"/>
                    </a:cubicBezTo>
                    <a:cubicBezTo>
                      <a:pt x="1003823" y="2530333"/>
                      <a:pt x="998982" y="2529392"/>
                      <a:pt x="994141" y="2528316"/>
                    </a:cubicBezTo>
                    <a:cubicBezTo>
                      <a:pt x="989300" y="2526971"/>
                      <a:pt x="984459" y="2525761"/>
                      <a:pt x="979618" y="2524417"/>
                    </a:cubicBezTo>
                    <a:cubicBezTo>
                      <a:pt x="940622" y="2513255"/>
                      <a:pt x="900012" y="2500884"/>
                      <a:pt x="860208" y="2483537"/>
                    </a:cubicBezTo>
                    <a:cubicBezTo>
                      <a:pt x="840307" y="2475200"/>
                      <a:pt x="820271" y="2466594"/>
                      <a:pt x="800503" y="2457450"/>
                    </a:cubicBezTo>
                    <a:cubicBezTo>
                      <a:pt x="781005" y="2447768"/>
                      <a:pt x="761641" y="2437952"/>
                      <a:pt x="742547" y="2427867"/>
                    </a:cubicBezTo>
                    <a:cubicBezTo>
                      <a:pt x="732999" y="2422891"/>
                      <a:pt x="723586" y="2417916"/>
                      <a:pt x="714173" y="2412940"/>
                    </a:cubicBezTo>
                    <a:cubicBezTo>
                      <a:pt x="704895" y="2407696"/>
                      <a:pt x="695751" y="2402452"/>
                      <a:pt x="686741" y="2397073"/>
                    </a:cubicBezTo>
                    <a:cubicBezTo>
                      <a:pt x="668722" y="2386584"/>
                      <a:pt x="651107" y="2376095"/>
                      <a:pt x="633894" y="2366145"/>
                    </a:cubicBezTo>
                    <a:cubicBezTo>
                      <a:pt x="621523" y="2357135"/>
                      <a:pt x="608748" y="2346646"/>
                      <a:pt x="594898" y="2336695"/>
                    </a:cubicBezTo>
                    <a:cubicBezTo>
                      <a:pt x="581182" y="2326476"/>
                      <a:pt x="566928" y="2316121"/>
                      <a:pt x="552271" y="2305364"/>
                    </a:cubicBezTo>
                    <a:cubicBezTo>
                      <a:pt x="537479" y="2294875"/>
                      <a:pt x="523225" y="2282907"/>
                      <a:pt x="508702" y="2271208"/>
                    </a:cubicBezTo>
                    <a:cubicBezTo>
                      <a:pt x="494314" y="2259375"/>
                      <a:pt x="479925" y="2247273"/>
                      <a:pt x="466075" y="2234901"/>
                    </a:cubicBezTo>
                    <a:cubicBezTo>
                      <a:pt x="447115" y="2217689"/>
                      <a:pt x="428827" y="2198863"/>
                      <a:pt x="410539" y="2180441"/>
                    </a:cubicBezTo>
                    <a:cubicBezTo>
                      <a:pt x="401395" y="2171162"/>
                      <a:pt x="392385" y="2161749"/>
                      <a:pt x="383510" y="2152471"/>
                    </a:cubicBezTo>
                    <a:cubicBezTo>
                      <a:pt x="374904" y="2142789"/>
                      <a:pt x="366298" y="2133241"/>
                      <a:pt x="357961" y="2123694"/>
                    </a:cubicBezTo>
                    <a:cubicBezTo>
                      <a:pt x="341286" y="2104465"/>
                      <a:pt x="324612" y="2086042"/>
                      <a:pt x="309417" y="2067620"/>
                    </a:cubicBezTo>
                    <a:cubicBezTo>
                      <a:pt x="294356" y="2049197"/>
                      <a:pt x="279833" y="2031582"/>
                      <a:pt x="265983" y="2015311"/>
                    </a:cubicBezTo>
                    <a:cubicBezTo>
                      <a:pt x="259932" y="2004957"/>
                      <a:pt x="253208" y="1995275"/>
                      <a:pt x="246888" y="1985324"/>
                    </a:cubicBezTo>
                    <a:cubicBezTo>
                      <a:pt x="240568" y="1975373"/>
                      <a:pt x="234113" y="1965691"/>
                      <a:pt x="227524" y="1955875"/>
                    </a:cubicBezTo>
                    <a:cubicBezTo>
                      <a:pt x="214481" y="1936377"/>
                      <a:pt x="201034" y="1917147"/>
                      <a:pt x="188931" y="1896573"/>
                    </a:cubicBezTo>
                    <a:cubicBezTo>
                      <a:pt x="174812" y="1871562"/>
                      <a:pt x="162978" y="1845878"/>
                      <a:pt x="149666" y="1819656"/>
                    </a:cubicBezTo>
                    <a:cubicBezTo>
                      <a:pt x="143211" y="1807285"/>
                      <a:pt x="137295" y="1794510"/>
                      <a:pt x="131378" y="1781870"/>
                    </a:cubicBezTo>
                    <a:cubicBezTo>
                      <a:pt x="125327" y="1769230"/>
                      <a:pt x="119410" y="1756455"/>
                      <a:pt x="113628" y="1743680"/>
                    </a:cubicBezTo>
                    <a:cubicBezTo>
                      <a:pt x="107845" y="1730905"/>
                      <a:pt x="102063" y="1717996"/>
                      <a:pt x="96684" y="1705087"/>
                    </a:cubicBezTo>
                    <a:cubicBezTo>
                      <a:pt x="91575" y="1692044"/>
                      <a:pt x="86599" y="1678865"/>
                      <a:pt x="82027" y="1665553"/>
                    </a:cubicBezTo>
                    <a:cubicBezTo>
                      <a:pt x="76379" y="1649416"/>
                      <a:pt x="71404" y="1632204"/>
                      <a:pt x="66563" y="1614992"/>
                    </a:cubicBezTo>
                    <a:cubicBezTo>
                      <a:pt x="64008" y="1606386"/>
                      <a:pt x="61991" y="1597780"/>
                      <a:pt x="59839" y="1589174"/>
                    </a:cubicBezTo>
                    <a:cubicBezTo>
                      <a:pt x="57688" y="1580702"/>
                      <a:pt x="55536" y="1572230"/>
                      <a:pt x="53385" y="1564162"/>
                    </a:cubicBezTo>
                    <a:cubicBezTo>
                      <a:pt x="46527" y="1539151"/>
                      <a:pt x="39400" y="1515215"/>
                      <a:pt x="33618" y="1491144"/>
                    </a:cubicBezTo>
                    <a:cubicBezTo>
                      <a:pt x="27970" y="1467074"/>
                      <a:pt x="22860" y="1442869"/>
                      <a:pt x="18557" y="1417589"/>
                    </a:cubicBezTo>
                    <a:cubicBezTo>
                      <a:pt x="13850" y="1391636"/>
                      <a:pt x="11833" y="1364742"/>
                      <a:pt x="9547" y="1337848"/>
                    </a:cubicBezTo>
                    <a:cubicBezTo>
                      <a:pt x="7396" y="1310819"/>
                      <a:pt x="5244" y="1283791"/>
                      <a:pt x="4572" y="1256762"/>
                    </a:cubicBezTo>
                    <a:cubicBezTo>
                      <a:pt x="3496" y="1231347"/>
                      <a:pt x="538" y="1206336"/>
                      <a:pt x="0" y="1181055"/>
                    </a:cubicBezTo>
                    <a:cubicBezTo>
                      <a:pt x="0" y="1157254"/>
                      <a:pt x="941" y="1133184"/>
                      <a:pt x="2286" y="1108845"/>
                    </a:cubicBezTo>
                    <a:cubicBezTo>
                      <a:pt x="2958" y="1096742"/>
                      <a:pt x="3765" y="1084505"/>
                      <a:pt x="4706" y="1072269"/>
                    </a:cubicBezTo>
                    <a:cubicBezTo>
                      <a:pt x="5782" y="1060032"/>
                      <a:pt x="7396" y="1047929"/>
                      <a:pt x="8741" y="1035827"/>
                    </a:cubicBezTo>
                    <a:cubicBezTo>
                      <a:pt x="11699" y="1011488"/>
                      <a:pt x="15195" y="987149"/>
                      <a:pt x="18960" y="963078"/>
                    </a:cubicBezTo>
                    <a:cubicBezTo>
                      <a:pt x="23398" y="939008"/>
                      <a:pt x="28104" y="915207"/>
                      <a:pt x="33080" y="891674"/>
                    </a:cubicBezTo>
                    <a:cubicBezTo>
                      <a:pt x="35904" y="878631"/>
                      <a:pt x="38324" y="865184"/>
                      <a:pt x="41282" y="851871"/>
                    </a:cubicBezTo>
                    <a:cubicBezTo>
                      <a:pt x="44375" y="838693"/>
                      <a:pt x="47603" y="825515"/>
                      <a:pt x="51233" y="813009"/>
                    </a:cubicBezTo>
                    <a:cubicBezTo>
                      <a:pt x="54595" y="801176"/>
                      <a:pt x="58226" y="789477"/>
                      <a:pt x="62125" y="777778"/>
                    </a:cubicBezTo>
                    <a:cubicBezTo>
                      <a:pt x="66025" y="766214"/>
                      <a:pt x="69656" y="754649"/>
                      <a:pt x="74362" y="743488"/>
                    </a:cubicBezTo>
                    <a:cubicBezTo>
                      <a:pt x="83237" y="721031"/>
                      <a:pt x="92381" y="698709"/>
                      <a:pt x="101122" y="675984"/>
                    </a:cubicBezTo>
                    <a:cubicBezTo>
                      <a:pt x="126940" y="611841"/>
                      <a:pt x="153969" y="549447"/>
                      <a:pt x="189604" y="489742"/>
                    </a:cubicBezTo>
                    <a:cubicBezTo>
                      <a:pt x="195386" y="480060"/>
                      <a:pt x="200765" y="470378"/>
                      <a:pt x="206816" y="461100"/>
                    </a:cubicBezTo>
                    <a:cubicBezTo>
                      <a:pt x="212867" y="451821"/>
                      <a:pt x="218784" y="442812"/>
                      <a:pt x="224835" y="433802"/>
                    </a:cubicBezTo>
                    <a:cubicBezTo>
                      <a:pt x="236937" y="415783"/>
                      <a:pt x="249174" y="398167"/>
                      <a:pt x="261545" y="380686"/>
                    </a:cubicBezTo>
                    <a:cubicBezTo>
                      <a:pt x="274589" y="363743"/>
                      <a:pt x="287767" y="347069"/>
                      <a:pt x="301214" y="330394"/>
                    </a:cubicBezTo>
                    <a:cubicBezTo>
                      <a:pt x="314796" y="313854"/>
                      <a:pt x="328512" y="297046"/>
                      <a:pt x="343707" y="281447"/>
                    </a:cubicBezTo>
                    <a:cubicBezTo>
                      <a:pt x="357961" y="266252"/>
                      <a:pt x="376652" y="245678"/>
                      <a:pt x="395209" y="226314"/>
                    </a:cubicBezTo>
                    <a:cubicBezTo>
                      <a:pt x="414169" y="207488"/>
                      <a:pt x="433130" y="190276"/>
                      <a:pt x="445904" y="179922"/>
                    </a:cubicBezTo>
                    <a:cubicBezTo>
                      <a:pt x="455183" y="172391"/>
                      <a:pt x="465134" y="164323"/>
                      <a:pt x="475354" y="155851"/>
                    </a:cubicBezTo>
                    <a:cubicBezTo>
                      <a:pt x="485977" y="147783"/>
                      <a:pt x="496869" y="139312"/>
                      <a:pt x="508299" y="130705"/>
                    </a:cubicBezTo>
                    <a:cubicBezTo>
                      <a:pt x="531024" y="113628"/>
                      <a:pt x="554826" y="95071"/>
                      <a:pt x="580106" y="79069"/>
                    </a:cubicBezTo>
                    <a:cubicBezTo>
                      <a:pt x="592612" y="70866"/>
                      <a:pt x="605387" y="62932"/>
                      <a:pt x="617892" y="54999"/>
                    </a:cubicBezTo>
                    <a:cubicBezTo>
                      <a:pt x="624212" y="51099"/>
                      <a:pt x="630533" y="47334"/>
                      <a:pt x="636853" y="43569"/>
                    </a:cubicBezTo>
                    <a:cubicBezTo>
                      <a:pt x="643173" y="39938"/>
                      <a:pt x="649627" y="36711"/>
                      <a:pt x="655947" y="33349"/>
                    </a:cubicBezTo>
                    <a:cubicBezTo>
                      <a:pt x="681228" y="20305"/>
                      <a:pt x="705971" y="8875"/>
                      <a:pt x="728696" y="0"/>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nvGrpSpPr>
              <p:cNvPr id="167" name="Graphic 29">
                <a:extLst>
                  <a:ext uri="{FF2B5EF4-FFF2-40B4-BE49-F238E27FC236}">
                    <a16:creationId xmlns:a16="http://schemas.microsoft.com/office/drawing/2014/main" id="{4498E47B-69BE-DD66-C730-3658B84B916E}"/>
                  </a:ext>
                </a:extLst>
              </p:cNvPr>
              <p:cNvGrpSpPr/>
              <p:nvPr/>
            </p:nvGrpSpPr>
            <p:grpSpPr>
              <a:xfrm>
                <a:off x="1218231" y="2497100"/>
                <a:ext cx="284115" cy="665924"/>
                <a:chOff x="1218231" y="2497100"/>
                <a:chExt cx="284115" cy="665924"/>
              </a:xfrm>
              <a:grpFill/>
            </p:grpSpPr>
            <p:sp>
              <p:nvSpPr>
                <p:cNvPr id="202" name="Freeform: Shape 201">
                  <a:extLst>
                    <a:ext uri="{FF2B5EF4-FFF2-40B4-BE49-F238E27FC236}">
                      <a16:creationId xmlns:a16="http://schemas.microsoft.com/office/drawing/2014/main" id="{18E0531F-FA49-EB3B-4418-F0AD822D7B98}"/>
                    </a:ext>
                  </a:extLst>
                </p:cNvPr>
                <p:cNvSpPr/>
                <p:nvPr/>
              </p:nvSpPr>
              <p:spPr>
                <a:xfrm>
                  <a:off x="1218231" y="2497100"/>
                  <a:ext cx="284115" cy="513437"/>
                </a:xfrm>
                <a:custGeom>
                  <a:avLst/>
                  <a:gdLst>
                    <a:gd name="connsiteX0" fmla="*/ 99725 w 284115"/>
                    <a:gd name="connsiteY0" fmla="*/ 513435 h 513437"/>
                    <a:gd name="connsiteX1" fmla="*/ 5730 w 284115"/>
                    <a:gd name="connsiteY1" fmla="*/ 329210 h 513437"/>
                    <a:gd name="connsiteX2" fmla="*/ 140201 w 284115"/>
                    <a:gd name="connsiteY2" fmla="*/ 26 h 513437"/>
                    <a:gd name="connsiteX3" fmla="*/ 276151 w 284115"/>
                    <a:gd name="connsiteY3" fmla="*/ 302047 h 513437"/>
                    <a:gd name="connsiteX4" fmla="*/ 99725 w 284115"/>
                    <a:gd name="connsiteY4" fmla="*/ 513435 h 51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15" h="513437">
                      <a:moveTo>
                        <a:pt x="99725" y="513435"/>
                      </a:moveTo>
                      <a:cubicBezTo>
                        <a:pt x="100263" y="513839"/>
                        <a:pt x="35179" y="444048"/>
                        <a:pt x="5730" y="329210"/>
                      </a:cubicBezTo>
                      <a:cubicBezTo>
                        <a:pt x="-33266" y="181831"/>
                        <a:pt x="139528" y="-2529"/>
                        <a:pt x="140201" y="26"/>
                      </a:cubicBezTo>
                      <a:cubicBezTo>
                        <a:pt x="137377" y="5540"/>
                        <a:pt x="324425" y="191513"/>
                        <a:pt x="276151" y="302047"/>
                      </a:cubicBezTo>
                      <a:cubicBezTo>
                        <a:pt x="223976" y="417692"/>
                        <a:pt x="100532" y="513973"/>
                        <a:pt x="99725" y="513435"/>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203" name="Freeform: Shape 202">
                  <a:extLst>
                    <a:ext uri="{FF2B5EF4-FFF2-40B4-BE49-F238E27FC236}">
                      <a16:creationId xmlns:a16="http://schemas.microsoft.com/office/drawing/2014/main" id="{A29A78DC-68DD-1C44-A010-1429DD95F5F7}"/>
                    </a:ext>
                  </a:extLst>
                </p:cNvPr>
                <p:cNvSpPr/>
                <p:nvPr/>
              </p:nvSpPr>
              <p:spPr>
                <a:xfrm>
                  <a:off x="1287641" y="2875440"/>
                  <a:ext cx="57612" cy="287585"/>
                </a:xfrm>
                <a:custGeom>
                  <a:avLst/>
                  <a:gdLst>
                    <a:gd name="connsiteX0" fmla="*/ 34483 w 57612"/>
                    <a:gd name="connsiteY0" fmla="*/ 285031 h 287585"/>
                    <a:gd name="connsiteX1" fmla="*/ 24398 w 57612"/>
                    <a:gd name="connsiteY1" fmla="*/ 286779 h 287585"/>
                    <a:gd name="connsiteX2" fmla="*/ 17944 w 57612"/>
                    <a:gd name="connsiteY2" fmla="*/ 286510 h 287585"/>
                    <a:gd name="connsiteX3" fmla="*/ 12834 w 57612"/>
                    <a:gd name="connsiteY3" fmla="*/ 287586 h 287585"/>
                    <a:gd name="connsiteX4" fmla="*/ 1000 w 57612"/>
                    <a:gd name="connsiteY4" fmla="*/ 281265 h 287585"/>
                    <a:gd name="connsiteX5" fmla="*/ 3555 w 57612"/>
                    <a:gd name="connsiteY5" fmla="*/ 262977 h 287585"/>
                    <a:gd name="connsiteX6" fmla="*/ 5303 w 57612"/>
                    <a:gd name="connsiteY6" fmla="*/ 247782 h 287585"/>
                    <a:gd name="connsiteX7" fmla="*/ 7052 w 57612"/>
                    <a:gd name="connsiteY7" fmla="*/ 242807 h 287585"/>
                    <a:gd name="connsiteX8" fmla="*/ 6917 w 57612"/>
                    <a:gd name="connsiteY8" fmla="*/ 235276 h 287585"/>
                    <a:gd name="connsiteX9" fmla="*/ 8665 w 57612"/>
                    <a:gd name="connsiteY9" fmla="*/ 231377 h 287585"/>
                    <a:gd name="connsiteX10" fmla="*/ 10279 w 57612"/>
                    <a:gd name="connsiteY10" fmla="*/ 220485 h 287585"/>
                    <a:gd name="connsiteX11" fmla="*/ 12565 w 57612"/>
                    <a:gd name="connsiteY11" fmla="*/ 210937 h 287585"/>
                    <a:gd name="connsiteX12" fmla="*/ 14178 w 57612"/>
                    <a:gd name="connsiteY12" fmla="*/ 201255 h 287585"/>
                    <a:gd name="connsiteX13" fmla="*/ 11623 w 57612"/>
                    <a:gd name="connsiteY13" fmla="*/ 190632 h 287585"/>
                    <a:gd name="connsiteX14" fmla="*/ 11623 w 57612"/>
                    <a:gd name="connsiteY14" fmla="*/ 182699 h 287585"/>
                    <a:gd name="connsiteX15" fmla="*/ 11758 w 57612"/>
                    <a:gd name="connsiteY15" fmla="*/ 174765 h 287585"/>
                    <a:gd name="connsiteX16" fmla="*/ 16061 w 57612"/>
                    <a:gd name="connsiteY16" fmla="*/ 167369 h 287585"/>
                    <a:gd name="connsiteX17" fmla="*/ 18482 w 57612"/>
                    <a:gd name="connsiteY17" fmla="*/ 152577 h 287585"/>
                    <a:gd name="connsiteX18" fmla="*/ 20499 w 57612"/>
                    <a:gd name="connsiteY18" fmla="*/ 147736 h 287585"/>
                    <a:gd name="connsiteX19" fmla="*/ 19557 w 57612"/>
                    <a:gd name="connsiteY19" fmla="*/ 143836 h 287585"/>
                    <a:gd name="connsiteX20" fmla="*/ 21440 w 57612"/>
                    <a:gd name="connsiteY20" fmla="*/ 140609 h 287585"/>
                    <a:gd name="connsiteX21" fmla="*/ 22785 w 57612"/>
                    <a:gd name="connsiteY21" fmla="*/ 125145 h 287585"/>
                    <a:gd name="connsiteX22" fmla="*/ 25340 w 57612"/>
                    <a:gd name="connsiteY22" fmla="*/ 111563 h 287585"/>
                    <a:gd name="connsiteX23" fmla="*/ 22785 w 57612"/>
                    <a:gd name="connsiteY23" fmla="*/ 99999 h 287585"/>
                    <a:gd name="connsiteX24" fmla="*/ 25205 w 57612"/>
                    <a:gd name="connsiteY24" fmla="*/ 93813 h 287585"/>
                    <a:gd name="connsiteX25" fmla="*/ 31525 w 57612"/>
                    <a:gd name="connsiteY25" fmla="*/ 84804 h 287585"/>
                    <a:gd name="connsiteX26" fmla="*/ 31122 w 57612"/>
                    <a:gd name="connsiteY26" fmla="*/ 83190 h 287585"/>
                    <a:gd name="connsiteX27" fmla="*/ 34887 w 57612"/>
                    <a:gd name="connsiteY27" fmla="*/ 77273 h 287585"/>
                    <a:gd name="connsiteX28" fmla="*/ 38383 w 57612"/>
                    <a:gd name="connsiteY28" fmla="*/ 56296 h 287585"/>
                    <a:gd name="connsiteX29" fmla="*/ 40804 w 57612"/>
                    <a:gd name="connsiteY29" fmla="*/ 35588 h 287585"/>
                    <a:gd name="connsiteX30" fmla="*/ 44569 w 57612"/>
                    <a:gd name="connsiteY30" fmla="*/ 23082 h 287585"/>
                    <a:gd name="connsiteX31" fmla="*/ 45645 w 57612"/>
                    <a:gd name="connsiteY31" fmla="*/ 10979 h 287585"/>
                    <a:gd name="connsiteX32" fmla="*/ 51427 w 57612"/>
                    <a:gd name="connsiteY32" fmla="*/ 87 h 287585"/>
                    <a:gd name="connsiteX33" fmla="*/ 57612 w 57612"/>
                    <a:gd name="connsiteY33" fmla="*/ 6811 h 287585"/>
                    <a:gd name="connsiteX34" fmla="*/ 52368 w 57612"/>
                    <a:gd name="connsiteY34" fmla="*/ 26713 h 287585"/>
                    <a:gd name="connsiteX35" fmla="*/ 53175 w 57612"/>
                    <a:gd name="connsiteY35" fmla="*/ 33570 h 287585"/>
                    <a:gd name="connsiteX36" fmla="*/ 50351 w 57612"/>
                    <a:gd name="connsiteY36" fmla="*/ 44866 h 287585"/>
                    <a:gd name="connsiteX37" fmla="*/ 51427 w 57612"/>
                    <a:gd name="connsiteY37" fmla="*/ 50783 h 287585"/>
                    <a:gd name="connsiteX38" fmla="*/ 49813 w 57612"/>
                    <a:gd name="connsiteY38" fmla="*/ 56027 h 287585"/>
                    <a:gd name="connsiteX39" fmla="*/ 50217 w 57612"/>
                    <a:gd name="connsiteY39" fmla="*/ 61809 h 287585"/>
                    <a:gd name="connsiteX40" fmla="*/ 47527 w 57612"/>
                    <a:gd name="connsiteY40" fmla="*/ 78349 h 287585"/>
                    <a:gd name="connsiteX41" fmla="*/ 41073 w 57612"/>
                    <a:gd name="connsiteY41" fmla="*/ 97175 h 287585"/>
                    <a:gd name="connsiteX42" fmla="*/ 40535 w 57612"/>
                    <a:gd name="connsiteY42" fmla="*/ 120035 h 287585"/>
                    <a:gd name="connsiteX43" fmla="*/ 44569 w 57612"/>
                    <a:gd name="connsiteY43" fmla="*/ 131869 h 287585"/>
                    <a:gd name="connsiteX44" fmla="*/ 43493 w 57612"/>
                    <a:gd name="connsiteY44" fmla="*/ 140475 h 287585"/>
                    <a:gd name="connsiteX45" fmla="*/ 40938 w 57612"/>
                    <a:gd name="connsiteY45" fmla="*/ 143568 h 287585"/>
                    <a:gd name="connsiteX46" fmla="*/ 40266 w 57612"/>
                    <a:gd name="connsiteY46" fmla="*/ 154998 h 287585"/>
                    <a:gd name="connsiteX47" fmla="*/ 37173 w 57612"/>
                    <a:gd name="connsiteY47" fmla="*/ 169520 h 287585"/>
                    <a:gd name="connsiteX48" fmla="*/ 38383 w 57612"/>
                    <a:gd name="connsiteY48" fmla="*/ 170865 h 287585"/>
                    <a:gd name="connsiteX49" fmla="*/ 38114 w 57612"/>
                    <a:gd name="connsiteY49" fmla="*/ 172882 h 287585"/>
                    <a:gd name="connsiteX50" fmla="*/ 42955 w 57612"/>
                    <a:gd name="connsiteY50" fmla="*/ 180278 h 287585"/>
                    <a:gd name="connsiteX51" fmla="*/ 34887 w 57612"/>
                    <a:gd name="connsiteY51" fmla="*/ 196952 h 287585"/>
                    <a:gd name="connsiteX52" fmla="*/ 31794 w 57612"/>
                    <a:gd name="connsiteY52" fmla="*/ 223846 h 287585"/>
                    <a:gd name="connsiteX53" fmla="*/ 30987 w 57612"/>
                    <a:gd name="connsiteY53" fmla="*/ 225326 h 287585"/>
                    <a:gd name="connsiteX54" fmla="*/ 32332 w 57612"/>
                    <a:gd name="connsiteY54" fmla="*/ 226670 h 287585"/>
                    <a:gd name="connsiteX55" fmla="*/ 30046 w 57612"/>
                    <a:gd name="connsiteY55" fmla="*/ 229360 h 287585"/>
                    <a:gd name="connsiteX56" fmla="*/ 28567 w 57612"/>
                    <a:gd name="connsiteY56" fmla="*/ 239176 h 287585"/>
                    <a:gd name="connsiteX57" fmla="*/ 29508 w 57612"/>
                    <a:gd name="connsiteY57" fmla="*/ 246303 h 287585"/>
                    <a:gd name="connsiteX58" fmla="*/ 27760 w 57612"/>
                    <a:gd name="connsiteY58" fmla="*/ 251279 h 287585"/>
                    <a:gd name="connsiteX59" fmla="*/ 30987 w 57612"/>
                    <a:gd name="connsiteY59" fmla="*/ 267953 h 287585"/>
                    <a:gd name="connsiteX60" fmla="*/ 35290 w 57612"/>
                    <a:gd name="connsiteY60" fmla="*/ 281669 h 287585"/>
                    <a:gd name="connsiteX61" fmla="*/ 34349 w 57612"/>
                    <a:gd name="connsiteY61" fmla="*/ 285165 h 28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7612" h="287585">
                      <a:moveTo>
                        <a:pt x="34483" y="285031"/>
                      </a:moveTo>
                      <a:cubicBezTo>
                        <a:pt x="30853" y="285434"/>
                        <a:pt x="26819" y="285299"/>
                        <a:pt x="24398" y="286779"/>
                      </a:cubicBezTo>
                      <a:cubicBezTo>
                        <a:pt x="22112" y="286644"/>
                        <a:pt x="19826" y="286241"/>
                        <a:pt x="17944" y="286510"/>
                      </a:cubicBezTo>
                      <a:cubicBezTo>
                        <a:pt x="17406" y="287989"/>
                        <a:pt x="12968" y="285569"/>
                        <a:pt x="12834" y="287586"/>
                      </a:cubicBezTo>
                      <a:cubicBezTo>
                        <a:pt x="7993" y="284896"/>
                        <a:pt x="5303" y="283686"/>
                        <a:pt x="1000" y="281265"/>
                      </a:cubicBezTo>
                      <a:cubicBezTo>
                        <a:pt x="-1824" y="274407"/>
                        <a:pt x="2076" y="268894"/>
                        <a:pt x="3555" y="262977"/>
                      </a:cubicBezTo>
                      <a:cubicBezTo>
                        <a:pt x="4765" y="258136"/>
                        <a:pt x="4362" y="252623"/>
                        <a:pt x="5303" y="247782"/>
                      </a:cubicBezTo>
                      <a:cubicBezTo>
                        <a:pt x="5707" y="246034"/>
                        <a:pt x="6783" y="244555"/>
                        <a:pt x="7052" y="242807"/>
                      </a:cubicBezTo>
                      <a:cubicBezTo>
                        <a:pt x="7455" y="240386"/>
                        <a:pt x="6514" y="237832"/>
                        <a:pt x="6917" y="235276"/>
                      </a:cubicBezTo>
                      <a:cubicBezTo>
                        <a:pt x="7052" y="233932"/>
                        <a:pt x="8396" y="232856"/>
                        <a:pt x="8665" y="231377"/>
                      </a:cubicBezTo>
                      <a:cubicBezTo>
                        <a:pt x="9337" y="228149"/>
                        <a:pt x="9472" y="224384"/>
                        <a:pt x="10279" y="220485"/>
                      </a:cubicBezTo>
                      <a:cubicBezTo>
                        <a:pt x="10951" y="217257"/>
                        <a:pt x="12027" y="213896"/>
                        <a:pt x="12565" y="210937"/>
                      </a:cubicBezTo>
                      <a:cubicBezTo>
                        <a:pt x="13103" y="207576"/>
                        <a:pt x="14178" y="203945"/>
                        <a:pt x="14178" y="201255"/>
                      </a:cubicBezTo>
                      <a:cubicBezTo>
                        <a:pt x="14178" y="198566"/>
                        <a:pt x="12027" y="194263"/>
                        <a:pt x="11623" y="190632"/>
                      </a:cubicBezTo>
                      <a:cubicBezTo>
                        <a:pt x="11489" y="188212"/>
                        <a:pt x="11623" y="185388"/>
                        <a:pt x="11623" y="182699"/>
                      </a:cubicBezTo>
                      <a:cubicBezTo>
                        <a:pt x="11623" y="180143"/>
                        <a:pt x="11220" y="176647"/>
                        <a:pt x="11758" y="174765"/>
                      </a:cubicBezTo>
                      <a:cubicBezTo>
                        <a:pt x="12565" y="172075"/>
                        <a:pt x="15120" y="170058"/>
                        <a:pt x="16061" y="167369"/>
                      </a:cubicBezTo>
                      <a:cubicBezTo>
                        <a:pt x="17406" y="163738"/>
                        <a:pt x="17406" y="157822"/>
                        <a:pt x="18482" y="152577"/>
                      </a:cubicBezTo>
                      <a:cubicBezTo>
                        <a:pt x="18885" y="151098"/>
                        <a:pt x="20364" y="149350"/>
                        <a:pt x="20499" y="147736"/>
                      </a:cubicBezTo>
                      <a:cubicBezTo>
                        <a:pt x="20499" y="146526"/>
                        <a:pt x="19423" y="145047"/>
                        <a:pt x="19557" y="143836"/>
                      </a:cubicBezTo>
                      <a:cubicBezTo>
                        <a:pt x="19692" y="142626"/>
                        <a:pt x="21171" y="141685"/>
                        <a:pt x="21440" y="140609"/>
                      </a:cubicBezTo>
                      <a:cubicBezTo>
                        <a:pt x="22516" y="136037"/>
                        <a:pt x="21843" y="130120"/>
                        <a:pt x="22785" y="125145"/>
                      </a:cubicBezTo>
                      <a:cubicBezTo>
                        <a:pt x="23726" y="120170"/>
                        <a:pt x="25474" y="115598"/>
                        <a:pt x="25340" y="111563"/>
                      </a:cubicBezTo>
                      <a:cubicBezTo>
                        <a:pt x="25340" y="108336"/>
                        <a:pt x="22516" y="103630"/>
                        <a:pt x="22785" y="99999"/>
                      </a:cubicBezTo>
                      <a:cubicBezTo>
                        <a:pt x="22919" y="98116"/>
                        <a:pt x="24398" y="95696"/>
                        <a:pt x="25205" y="93813"/>
                      </a:cubicBezTo>
                      <a:cubicBezTo>
                        <a:pt x="26012" y="91662"/>
                        <a:pt x="30180" y="88972"/>
                        <a:pt x="31525" y="84804"/>
                      </a:cubicBezTo>
                      <a:cubicBezTo>
                        <a:pt x="31525" y="84400"/>
                        <a:pt x="30584" y="83728"/>
                        <a:pt x="31122" y="83190"/>
                      </a:cubicBezTo>
                      <a:cubicBezTo>
                        <a:pt x="31660" y="82652"/>
                        <a:pt x="34349" y="79290"/>
                        <a:pt x="34887" y="77273"/>
                      </a:cubicBezTo>
                      <a:cubicBezTo>
                        <a:pt x="36500" y="71491"/>
                        <a:pt x="36904" y="63558"/>
                        <a:pt x="38383" y="56296"/>
                      </a:cubicBezTo>
                      <a:cubicBezTo>
                        <a:pt x="39862" y="49438"/>
                        <a:pt x="40266" y="42849"/>
                        <a:pt x="40804" y="35588"/>
                      </a:cubicBezTo>
                      <a:cubicBezTo>
                        <a:pt x="41073" y="31016"/>
                        <a:pt x="39997" y="25099"/>
                        <a:pt x="44569" y="23082"/>
                      </a:cubicBezTo>
                      <a:cubicBezTo>
                        <a:pt x="43627" y="20662"/>
                        <a:pt x="45241" y="15955"/>
                        <a:pt x="45645" y="10979"/>
                      </a:cubicBezTo>
                      <a:cubicBezTo>
                        <a:pt x="46048" y="6004"/>
                        <a:pt x="45645" y="-854"/>
                        <a:pt x="51427" y="87"/>
                      </a:cubicBezTo>
                      <a:cubicBezTo>
                        <a:pt x="56402" y="894"/>
                        <a:pt x="54520" y="4390"/>
                        <a:pt x="57612" y="6811"/>
                      </a:cubicBezTo>
                      <a:cubicBezTo>
                        <a:pt x="55057" y="12996"/>
                        <a:pt x="52906" y="19317"/>
                        <a:pt x="52368" y="26713"/>
                      </a:cubicBezTo>
                      <a:cubicBezTo>
                        <a:pt x="52234" y="28864"/>
                        <a:pt x="53309" y="31419"/>
                        <a:pt x="53175" y="33570"/>
                      </a:cubicBezTo>
                      <a:cubicBezTo>
                        <a:pt x="52772" y="37336"/>
                        <a:pt x="50485" y="41101"/>
                        <a:pt x="50351" y="44866"/>
                      </a:cubicBezTo>
                      <a:cubicBezTo>
                        <a:pt x="50351" y="46883"/>
                        <a:pt x="51561" y="48900"/>
                        <a:pt x="51427" y="50783"/>
                      </a:cubicBezTo>
                      <a:cubicBezTo>
                        <a:pt x="51292" y="52665"/>
                        <a:pt x="50082" y="54413"/>
                        <a:pt x="49813" y="56027"/>
                      </a:cubicBezTo>
                      <a:cubicBezTo>
                        <a:pt x="49544" y="57910"/>
                        <a:pt x="50351" y="59927"/>
                        <a:pt x="50217" y="61809"/>
                      </a:cubicBezTo>
                      <a:cubicBezTo>
                        <a:pt x="49679" y="67457"/>
                        <a:pt x="44972" y="72163"/>
                        <a:pt x="47527" y="78349"/>
                      </a:cubicBezTo>
                      <a:cubicBezTo>
                        <a:pt x="43896" y="84132"/>
                        <a:pt x="42686" y="90720"/>
                        <a:pt x="41073" y="97175"/>
                      </a:cubicBezTo>
                      <a:cubicBezTo>
                        <a:pt x="39459" y="104168"/>
                        <a:pt x="39997" y="112505"/>
                        <a:pt x="40535" y="120035"/>
                      </a:cubicBezTo>
                      <a:cubicBezTo>
                        <a:pt x="40804" y="123397"/>
                        <a:pt x="44165" y="128103"/>
                        <a:pt x="44569" y="131869"/>
                      </a:cubicBezTo>
                      <a:cubicBezTo>
                        <a:pt x="44703" y="133886"/>
                        <a:pt x="44165" y="138726"/>
                        <a:pt x="43493" y="140475"/>
                      </a:cubicBezTo>
                      <a:cubicBezTo>
                        <a:pt x="42821" y="141954"/>
                        <a:pt x="41476" y="142223"/>
                        <a:pt x="40938" y="143568"/>
                      </a:cubicBezTo>
                      <a:cubicBezTo>
                        <a:pt x="39728" y="147198"/>
                        <a:pt x="40669" y="151098"/>
                        <a:pt x="40266" y="154998"/>
                      </a:cubicBezTo>
                      <a:cubicBezTo>
                        <a:pt x="39728" y="159973"/>
                        <a:pt x="36500" y="164814"/>
                        <a:pt x="37173" y="169520"/>
                      </a:cubicBezTo>
                      <a:cubicBezTo>
                        <a:pt x="37173" y="170058"/>
                        <a:pt x="38249" y="170193"/>
                        <a:pt x="38383" y="170865"/>
                      </a:cubicBezTo>
                      <a:cubicBezTo>
                        <a:pt x="38652" y="171537"/>
                        <a:pt x="37845" y="172210"/>
                        <a:pt x="38114" y="172882"/>
                      </a:cubicBezTo>
                      <a:cubicBezTo>
                        <a:pt x="39055" y="175303"/>
                        <a:pt x="41342" y="177589"/>
                        <a:pt x="42955" y="180278"/>
                      </a:cubicBezTo>
                      <a:cubicBezTo>
                        <a:pt x="43224" y="186867"/>
                        <a:pt x="37038" y="191305"/>
                        <a:pt x="34887" y="196952"/>
                      </a:cubicBezTo>
                      <a:cubicBezTo>
                        <a:pt x="31929" y="204886"/>
                        <a:pt x="32735" y="214030"/>
                        <a:pt x="31794" y="223846"/>
                      </a:cubicBezTo>
                      <a:cubicBezTo>
                        <a:pt x="31794" y="224250"/>
                        <a:pt x="30853" y="224519"/>
                        <a:pt x="30987" y="225326"/>
                      </a:cubicBezTo>
                      <a:cubicBezTo>
                        <a:pt x="30987" y="225595"/>
                        <a:pt x="32332" y="226805"/>
                        <a:pt x="32332" y="226670"/>
                      </a:cubicBezTo>
                      <a:cubicBezTo>
                        <a:pt x="32063" y="227746"/>
                        <a:pt x="30449" y="228419"/>
                        <a:pt x="30046" y="229360"/>
                      </a:cubicBezTo>
                      <a:cubicBezTo>
                        <a:pt x="28970" y="231511"/>
                        <a:pt x="28567" y="235680"/>
                        <a:pt x="28567" y="239176"/>
                      </a:cubicBezTo>
                      <a:cubicBezTo>
                        <a:pt x="28567" y="241596"/>
                        <a:pt x="29643" y="244286"/>
                        <a:pt x="29508" y="246303"/>
                      </a:cubicBezTo>
                      <a:cubicBezTo>
                        <a:pt x="29374" y="248186"/>
                        <a:pt x="27760" y="249396"/>
                        <a:pt x="27760" y="251279"/>
                      </a:cubicBezTo>
                      <a:cubicBezTo>
                        <a:pt x="27760" y="255985"/>
                        <a:pt x="30449" y="261902"/>
                        <a:pt x="30987" y="267953"/>
                      </a:cubicBezTo>
                      <a:cubicBezTo>
                        <a:pt x="31525" y="273197"/>
                        <a:pt x="31525" y="277769"/>
                        <a:pt x="35290" y="281669"/>
                      </a:cubicBezTo>
                      <a:cubicBezTo>
                        <a:pt x="35559" y="283417"/>
                        <a:pt x="33946" y="283282"/>
                        <a:pt x="34349" y="285165"/>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68" name="Graphic 29">
                <a:extLst>
                  <a:ext uri="{FF2B5EF4-FFF2-40B4-BE49-F238E27FC236}">
                    <a16:creationId xmlns:a16="http://schemas.microsoft.com/office/drawing/2014/main" id="{21FA00A8-9708-12DE-F464-1A867DD729B1}"/>
                  </a:ext>
                </a:extLst>
              </p:cNvPr>
              <p:cNvGrpSpPr/>
              <p:nvPr/>
            </p:nvGrpSpPr>
            <p:grpSpPr>
              <a:xfrm>
                <a:off x="895764" y="2263396"/>
                <a:ext cx="255904" cy="598953"/>
                <a:chOff x="895764" y="2263396"/>
                <a:chExt cx="255904" cy="598953"/>
              </a:xfrm>
              <a:grpFill/>
            </p:grpSpPr>
            <p:sp>
              <p:nvSpPr>
                <p:cNvPr id="200" name="Freeform: Shape 199">
                  <a:extLst>
                    <a:ext uri="{FF2B5EF4-FFF2-40B4-BE49-F238E27FC236}">
                      <a16:creationId xmlns:a16="http://schemas.microsoft.com/office/drawing/2014/main" id="{617B692E-B715-A257-5DCA-F689076D8B6E}"/>
                    </a:ext>
                  </a:extLst>
                </p:cNvPr>
                <p:cNvSpPr/>
                <p:nvPr/>
              </p:nvSpPr>
              <p:spPr>
                <a:xfrm>
                  <a:off x="895764" y="2263396"/>
                  <a:ext cx="255904" cy="464215"/>
                </a:xfrm>
                <a:custGeom>
                  <a:avLst/>
                  <a:gdLst>
                    <a:gd name="connsiteX0" fmla="*/ 54953 w 255904"/>
                    <a:gd name="connsiteY0" fmla="*/ 464214 h 464215"/>
                    <a:gd name="connsiteX1" fmla="*/ 626 w 255904"/>
                    <a:gd name="connsiteY1" fmla="*/ 280661 h 464215"/>
                    <a:gd name="connsiteX2" fmla="*/ 163336 w 255904"/>
                    <a:gd name="connsiteY2" fmla="*/ 21 h 464215"/>
                    <a:gd name="connsiteX3" fmla="*/ 241598 w 255904"/>
                    <a:gd name="connsiteY3" fmla="*/ 307017 h 464215"/>
                    <a:gd name="connsiteX4" fmla="*/ 54953 w 255904"/>
                    <a:gd name="connsiteY4" fmla="*/ 464079 h 464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04" h="464215">
                      <a:moveTo>
                        <a:pt x="54953" y="464214"/>
                      </a:moveTo>
                      <a:cubicBezTo>
                        <a:pt x="55222" y="464617"/>
                        <a:pt x="9636" y="390255"/>
                        <a:pt x="626" y="280661"/>
                      </a:cubicBezTo>
                      <a:cubicBezTo>
                        <a:pt x="-11745" y="140677"/>
                        <a:pt x="163201" y="-1996"/>
                        <a:pt x="163336" y="21"/>
                      </a:cubicBezTo>
                      <a:cubicBezTo>
                        <a:pt x="160109" y="4190"/>
                        <a:pt x="300093" y="215174"/>
                        <a:pt x="241598" y="307017"/>
                      </a:cubicBezTo>
                      <a:cubicBezTo>
                        <a:pt x="178934" y="402626"/>
                        <a:pt x="55491" y="464617"/>
                        <a:pt x="54953" y="464079"/>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201" name="Freeform: Shape 200">
                  <a:extLst>
                    <a:ext uri="{FF2B5EF4-FFF2-40B4-BE49-F238E27FC236}">
                      <a16:creationId xmlns:a16="http://schemas.microsoft.com/office/drawing/2014/main" id="{84903A21-9D30-7B3B-D35D-60FC00207DF3}"/>
                    </a:ext>
                  </a:extLst>
                </p:cNvPr>
                <p:cNvSpPr/>
                <p:nvPr/>
              </p:nvSpPr>
              <p:spPr>
                <a:xfrm>
                  <a:off x="899415" y="2609068"/>
                  <a:ext cx="95676" cy="253280"/>
                </a:xfrm>
                <a:custGeom>
                  <a:avLst/>
                  <a:gdLst>
                    <a:gd name="connsiteX0" fmla="*/ 32610 w 95676"/>
                    <a:gd name="connsiteY0" fmla="*/ 253281 h 253280"/>
                    <a:gd name="connsiteX1" fmla="*/ 22390 w 95676"/>
                    <a:gd name="connsiteY1" fmla="*/ 252339 h 253280"/>
                    <a:gd name="connsiteX2" fmla="*/ 16070 w 95676"/>
                    <a:gd name="connsiteY2" fmla="*/ 250591 h 253280"/>
                    <a:gd name="connsiteX3" fmla="*/ 10960 w 95676"/>
                    <a:gd name="connsiteY3" fmla="*/ 250322 h 253280"/>
                    <a:gd name="connsiteX4" fmla="*/ 337 w 95676"/>
                    <a:gd name="connsiteY4" fmla="*/ 241985 h 253280"/>
                    <a:gd name="connsiteX5" fmla="*/ 5716 w 95676"/>
                    <a:gd name="connsiteY5" fmla="*/ 226387 h 253280"/>
                    <a:gd name="connsiteX6" fmla="*/ 9750 w 95676"/>
                    <a:gd name="connsiteY6" fmla="*/ 213343 h 253280"/>
                    <a:gd name="connsiteX7" fmla="*/ 12305 w 95676"/>
                    <a:gd name="connsiteY7" fmla="*/ 209309 h 253280"/>
                    <a:gd name="connsiteX8" fmla="*/ 13381 w 95676"/>
                    <a:gd name="connsiteY8" fmla="*/ 202585 h 253280"/>
                    <a:gd name="connsiteX9" fmla="*/ 15667 w 95676"/>
                    <a:gd name="connsiteY9" fmla="*/ 199492 h 253280"/>
                    <a:gd name="connsiteX10" fmla="*/ 18894 w 95676"/>
                    <a:gd name="connsiteY10" fmla="*/ 190214 h 253280"/>
                    <a:gd name="connsiteX11" fmla="*/ 22525 w 95676"/>
                    <a:gd name="connsiteY11" fmla="*/ 182146 h 253280"/>
                    <a:gd name="connsiteX12" fmla="*/ 25618 w 95676"/>
                    <a:gd name="connsiteY12" fmla="*/ 173808 h 253280"/>
                    <a:gd name="connsiteX13" fmla="*/ 24811 w 95676"/>
                    <a:gd name="connsiteY13" fmla="*/ 163723 h 253280"/>
                    <a:gd name="connsiteX14" fmla="*/ 26156 w 95676"/>
                    <a:gd name="connsiteY14" fmla="*/ 156596 h 253280"/>
                    <a:gd name="connsiteX15" fmla="*/ 27500 w 95676"/>
                    <a:gd name="connsiteY15" fmla="*/ 149604 h 253280"/>
                    <a:gd name="connsiteX16" fmla="*/ 32879 w 95676"/>
                    <a:gd name="connsiteY16" fmla="*/ 143956 h 253280"/>
                    <a:gd name="connsiteX17" fmla="*/ 37451 w 95676"/>
                    <a:gd name="connsiteY17" fmla="*/ 131316 h 253280"/>
                    <a:gd name="connsiteX18" fmla="*/ 40141 w 95676"/>
                    <a:gd name="connsiteY18" fmla="*/ 127416 h 253280"/>
                    <a:gd name="connsiteX19" fmla="*/ 39737 w 95676"/>
                    <a:gd name="connsiteY19" fmla="*/ 123651 h 253280"/>
                    <a:gd name="connsiteX20" fmla="*/ 42023 w 95676"/>
                    <a:gd name="connsiteY20" fmla="*/ 121096 h 253280"/>
                    <a:gd name="connsiteX21" fmla="*/ 45519 w 95676"/>
                    <a:gd name="connsiteY21" fmla="*/ 107515 h 253280"/>
                    <a:gd name="connsiteX22" fmla="*/ 49957 w 95676"/>
                    <a:gd name="connsiteY22" fmla="*/ 95950 h 253280"/>
                    <a:gd name="connsiteX23" fmla="*/ 49150 w 95676"/>
                    <a:gd name="connsiteY23" fmla="*/ 84789 h 253280"/>
                    <a:gd name="connsiteX24" fmla="*/ 52377 w 95676"/>
                    <a:gd name="connsiteY24" fmla="*/ 79679 h 253280"/>
                    <a:gd name="connsiteX25" fmla="*/ 59773 w 95676"/>
                    <a:gd name="connsiteY25" fmla="*/ 73090 h 253280"/>
                    <a:gd name="connsiteX26" fmla="*/ 59639 w 95676"/>
                    <a:gd name="connsiteY26" fmla="*/ 71476 h 253280"/>
                    <a:gd name="connsiteX27" fmla="*/ 64076 w 95676"/>
                    <a:gd name="connsiteY27" fmla="*/ 67039 h 253280"/>
                    <a:gd name="connsiteX28" fmla="*/ 70396 w 95676"/>
                    <a:gd name="connsiteY28" fmla="*/ 48751 h 253280"/>
                    <a:gd name="connsiteX29" fmla="*/ 75506 w 95676"/>
                    <a:gd name="connsiteY29" fmla="*/ 30463 h 253280"/>
                    <a:gd name="connsiteX30" fmla="*/ 80885 w 95676"/>
                    <a:gd name="connsiteY30" fmla="*/ 19974 h 253280"/>
                    <a:gd name="connsiteX31" fmla="*/ 83440 w 95676"/>
                    <a:gd name="connsiteY31" fmla="*/ 9082 h 253280"/>
                    <a:gd name="connsiteX32" fmla="*/ 90432 w 95676"/>
                    <a:gd name="connsiteY32" fmla="*/ 476 h 253280"/>
                    <a:gd name="connsiteX33" fmla="*/ 95677 w 95676"/>
                    <a:gd name="connsiteY33" fmla="*/ 8141 h 253280"/>
                    <a:gd name="connsiteX34" fmla="*/ 87878 w 95676"/>
                    <a:gd name="connsiteY34" fmla="*/ 24950 h 253280"/>
                    <a:gd name="connsiteX35" fmla="*/ 87878 w 95676"/>
                    <a:gd name="connsiteY35" fmla="*/ 31404 h 253280"/>
                    <a:gd name="connsiteX36" fmla="*/ 83709 w 95676"/>
                    <a:gd name="connsiteY36" fmla="*/ 40952 h 253280"/>
                    <a:gd name="connsiteX37" fmla="*/ 83978 w 95676"/>
                    <a:gd name="connsiteY37" fmla="*/ 46599 h 253280"/>
                    <a:gd name="connsiteX38" fmla="*/ 81692 w 95676"/>
                    <a:gd name="connsiteY38" fmla="*/ 51037 h 253280"/>
                    <a:gd name="connsiteX39" fmla="*/ 81288 w 95676"/>
                    <a:gd name="connsiteY39" fmla="*/ 56416 h 253280"/>
                    <a:gd name="connsiteX40" fmla="*/ 76313 w 95676"/>
                    <a:gd name="connsiteY40" fmla="*/ 70670 h 253280"/>
                    <a:gd name="connsiteX41" fmla="*/ 67438 w 95676"/>
                    <a:gd name="connsiteY41" fmla="*/ 86134 h 253280"/>
                    <a:gd name="connsiteX42" fmla="*/ 63807 w 95676"/>
                    <a:gd name="connsiteY42" fmla="*/ 106708 h 253280"/>
                    <a:gd name="connsiteX43" fmla="*/ 66093 w 95676"/>
                    <a:gd name="connsiteY43" fmla="*/ 118407 h 253280"/>
                    <a:gd name="connsiteX44" fmla="*/ 63807 w 95676"/>
                    <a:gd name="connsiteY44" fmla="*/ 125937 h 253280"/>
                    <a:gd name="connsiteX45" fmla="*/ 60849 w 95676"/>
                    <a:gd name="connsiteY45" fmla="*/ 128088 h 253280"/>
                    <a:gd name="connsiteX46" fmla="*/ 58563 w 95676"/>
                    <a:gd name="connsiteY46" fmla="*/ 138174 h 253280"/>
                    <a:gd name="connsiteX47" fmla="*/ 53453 w 95676"/>
                    <a:gd name="connsiteY47" fmla="*/ 150545 h 253280"/>
                    <a:gd name="connsiteX48" fmla="*/ 54529 w 95676"/>
                    <a:gd name="connsiteY48" fmla="*/ 152024 h 253280"/>
                    <a:gd name="connsiteX49" fmla="*/ 53991 w 95676"/>
                    <a:gd name="connsiteY49" fmla="*/ 153772 h 253280"/>
                    <a:gd name="connsiteX50" fmla="*/ 57756 w 95676"/>
                    <a:gd name="connsiteY50" fmla="*/ 161572 h 253280"/>
                    <a:gd name="connsiteX51" fmla="*/ 47402 w 95676"/>
                    <a:gd name="connsiteY51" fmla="*/ 174615 h 253280"/>
                    <a:gd name="connsiteX52" fmla="*/ 40275 w 95676"/>
                    <a:gd name="connsiteY52" fmla="*/ 197879 h 253280"/>
                    <a:gd name="connsiteX53" fmla="*/ 39199 w 95676"/>
                    <a:gd name="connsiteY53" fmla="*/ 198955 h 253280"/>
                    <a:gd name="connsiteX54" fmla="*/ 40275 w 95676"/>
                    <a:gd name="connsiteY54" fmla="*/ 200434 h 253280"/>
                    <a:gd name="connsiteX55" fmla="*/ 37586 w 95676"/>
                    <a:gd name="connsiteY55" fmla="*/ 202316 h 253280"/>
                    <a:gd name="connsiteX56" fmla="*/ 34627 w 95676"/>
                    <a:gd name="connsiteY56" fmla="*/ 210654 h 253280"/>
                    <a:gd name="connsiteX57" fmla="*/ 34493 w 95676"/>
                    <a:gd name="connsiteY57" fmla="*/ 217242 h 253280"/>
                    <a:gd name="connsiteX58" fmla="*/ 31938 w 95676"/>
                    <a:gd name="connsiteY58" fmla="*/ 221277 h 253280"/>
                    <a:gd name="connsiteX59" fmla="*/ 32476 w 95676"/>
                    <a:gd name="connsiteY59" fmla="*/ 236875 h 253280"/>
                    <a:gd name="connsiteX60" fmla="*/ 34493 w 95676"/>
                    <a:gd name="connsiteY60" fmla="*/ 250053 h 253280"/>
                    <a:gd name="connsiteX61" fmla="*/ 33014 w 95676"/>
                    <a:gd name="connsiteY61" fmla="*/ 253012 h 25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5676" h="253280">
                      <a:moveTo>
                        <a:pt x="32610" y="253281"/>
                      </a:moveTo>
                      <a:cubicBezTo>
                        <a:pt x="28979" y="252743"/>
                        <a:pt x="25080" y="251667"/>
                        <a:pt x="22390" y="252339"/>
                      </a:cubicBezTo>
                      <a:cubicBezTo>
                        <a:pt x="20239" y="251667"/>
                        <a:pt x="17953" y="250726"/>
                        <a:pt x="16070" y="250591"/>
                      </a:cubicBezTo>
                      <a:cubicBezTo>
                        <a:pt x="15263" y="251801"/>
                        <a:pt x="11229" y="248574"/>
                        <a:pt x="10960" y="250322"/>
                      </a:cubicBezTo>
                      <a:cubicBezTo>
                        <a:pt x="6523" y="246826"/>
                        <a:pt x="4102" y="245078"/>
                        <a:pt x="337" y="241985"/>
                      </a:cubicBezTo>
                      <a:cubicBezTo>
                        <a:pt x="-1276" y="235262"/>
                        <a:pt x="3296" y="231228"/>
                        <a:pt x="5716" y="226387"/>
                      </a:cubicBezTo>
                      <a:cubicBezTo>
                        <a:pt x="7733" y="222352"/>
                        <a:pt x="8137" y="217377"/>
                        <a:pt x="9750" y="213343"/>
                      </a:cubicBezTo>
                      <a:cubicBezTo>
                        <a:pt x="10422" y="211864"/>
                        <a:pt x="11767" y="210788"/>
                        <a:pt x="12305" y="209309"/>
                      </a:cubicBezTo>
                      <a:cubicBezTo>
                        <a:pt x="13112" y="207292"/>
                        <a:pt x="12574" y="204737"/>
                        <a:pt x="13381" y="202585"/>
                      </a:cubicBezTo>
                      <a:cubicBezTo>
                        <a:pt x="13784" y="201509"/>
                        <a:pt x="15129" y="200703"/>
                        <a:pt x="15667" y="199492"/>
                      </a:cubicBezTo>
                      <a:cubicBezTo>
                        <a:pt x="16877" y="196803"/>
                        <a:pt x="17549" y="193441"/>
                        <a:pt x="18894" y="190214"/>
                      </a:cubicBezTo>
                      <a:cubicBezTo>
                        <a:pt x="19970" y="187525"/>
                        <a:pt x="21584" y="184701"/>
                        <a:pt x="22525" y="182146"/>
                      </a:cubicBezTo>
                      <a:cubicBezTo>
                        <a:pt x="23601" y="179322"/>
                        <a:pt x="25214" y="176364"/>
                        <a:pt x="25618" y="173808"/>
                      </a:cubicBezTo>
                      <a:cubicBezTo>
                        <a:pt x="26021" y="171388"/>
                        <a:pt x="24542" y="166951"/>
                        <a:pt x="24811" y="163723"/>
                      </a:cubicBezTo>
                      <a:cubicBezTo>
                        <a:pt x="24945" y="161572"/>
                        <a:pt x="25752" y="159151"/>
                        <a:pt x="26156" y="156596"/>
                      </a:cubicBezTo>
                      <a:cubicBezTo>
                        <a:pt x="26559" y="154310"/>
                        <a:pt x="26559" y="151083"/>
                        <a:pt x="27500" y="149604"/>
                      </a:cubicBezTo>
                      <a:cubicBezTo>
                        <a:pt x="28711" y="147452"/>
                        <a:pt x="31534" y="146108"/>
                        <a:pt x="32879" y="143956"/>
                      </a:cubicBezTo>
                      <a:cubicBezTo>
                        <a:pt x="34762" y="140998"/>
                        <a:pt x="35568" y="135619"/>
                        <a:pt x="37451" y="131316"/>
                      </a:cubicBezTo>
                      <a:cubicBezTo>
                        <a:pt x="37989" y="129971"/>
                        <a:pt x="39872" y="128895"/>
                        <a:pt x="40141" y="127416"/>
                      </a:cubicBezTo>
                      <a:cubicBezTo>
                        <a:pt x="40409" y="126341"/>
                        <a:pt x="39468" y="124727"/>
                        <a:pt x="39737" y="123651"/>
                      </a:cubicBezTo>
                      <a:cubicBezTo>
                        <a:pt x="40006" y="122575"/>
                        <a:pt x="41620" y="122172"/>
                        <a:pt x="42023" y="121096"/>
                      </a:cubicBezTo>
                      <a:cubicBezTo>
                        <a:pt x="43637" y="117196"/>
                        <a:pt x="43906" y="111818"/>
                        <a:pt x="45519" y="107515"/>
                      </a:cubicBezTo>
                      <a:cubicBezTo>
                        <a:pt x="47133" y="103211"/>
                        <a:pt x="49553" y="99581"/>
                        <a:pt x="49957" y="95950"/>
                      </a:cubicBezTo>
                      <a:cubicBezTo>
                        <a:pt x="50360" y="92992"/>
                        <a:pt x="48343" y="88151"/>
                        <a:pt x="49150" y="84789"/>
                      </a:cubicBezTo>
                      <a:cubicBezTo>
                        <a:pt x="49553" y="83041"/>
                        <a:pt x="51302" y="81293"/>
                        <a:pt x="52377" y="79679"/>
                      </a:cubicBezTo>
                      <a:cubicBezTo>
                        <a:pt x="53453" y="77931"/>
                        <a:pt x="57891" y="76452"/>
                        <a:pt x="59773" y="73090"/>
                      </a:cubicBezTo>
                      <a:cubicBezTo>
                        <a:pt x="59908" y="72821"/>
                        <a:pt x="59101" y="71880"/>
                        <a:pt x="59639" y="71476"/>
                      </a:cubicBezTo>
                      <a:cubicBezTo>
                        <a:pt x="60177" y="71073"/>
                        <a:pt x="63269" y="68652"/>
                        <a:pt x="64076" y="67039"/>
                      </a:cubicBezTo>
                      <a:cubicBezTo>
                        <a:pt x="66497" y="62198"/>
                        <a:pt x="67841" y="55071"/>
                        <a:pt x="70396" y="48751"/>
                      </a:cubicBezTo>
                      <a:cubicBezTo>
                        <a:pt x="72817" y="42834"/>
                        <a:pt x="74162" y="36918"/>
                        <a:pt x="75506" y="30463"/>
                      </a:cubicBezTo>
                      <a:cubicBezTo>
                        <a:pt x="76313" y="26429"/>
                        <a:pt x="76044" y="20647"/>
                        <a:pt x="80885" y="19974"/>
                      </a:cubicBezTo>
                      <a:cubicBezTo>
                        <a:pt x="80213" y="17554"/>
                        <a:pt x="82364" y="13520"/>
                        <a:pt x="83440" y="9082"/>
                      </a:cubicBezTo>
                      <a:cubicBezTo>
                        <a:pt x="84516" y="4645"/>
                        <a:pt x="85054" y="-1810"/>
                        <a:pt x="90432" y="476"/>
                      </a:cubicBezTo>
                      <a:cubicBezTo>
                        <a:pt x="95139" y="2358"/>
                        <a:pt x="92987" y="5182"/>
                        <a:pt x="95677" y="8141"/>
                      </a:cubicBezTo>
                      <a:cubicBezTo>
                        <a:pt x="92450" y="13116"/>
                        <a:pt x="89491" y="18495"/>
                        <a:pt x="87878" y="24950"/>
                      </a:cubicBezTo>
                      <a:cubicBezTo>
                        <a:pt x="87474" y="26832"/>
                        <a:pt x="88281" y="29387"/>
                        <a:pt x="87878" y="31404"/>
                      </a:cubicBezTo>
                      <a:cubicBezTo>
                        <a:pt x="87071" y="34766"/>
                        <a:pt x="84247" y="37590"/>
                        <a:pt x="83709" y="40952"/>
                      </a:cubicBezTo>
                      <a:cubicBezTo>
                        <a:pt x="83440" y="42834"/>
                        <a:pt x="84381" y="44986"/>
                        <a:pt x="83978" y="46599"/>
                      </a:cubicBezTo>
                      <a:cubicBezTo>
                        <a:pt x="83574" y="48213"/>
                        <a:pt x="82230" y="49558"/>
                        <a:pt x="81692" y="51037"/>
                      </a:cubicBezTo>
                      <a:cubicBezTo>
                        <a:pt x="81154" y="52651"/>
                        <a:pt x="81692" y="54802"/>
                        <a:pt x="81288" y="56416"/>
                      </a:cubicBezTo>
                      <a:cubicBezTo>
                        <a:pt x="79944" y="61391"/>
                        <a:pt x="74699" y="64618"/>
                        <a:pt x="76313" y="70670"/>
                      </a:cubicBezTo>
                      <a:cubicBezTo>
                        <a:pt x="72010" y="75107"/>
                        <a:pt x="69858" y="80755"/>
                        <a:pt x="67438" y="86134"/>
                      </a:cubicBezTo>
                      <a:cubicBezTo>
                        <a:pt x="64883" y="92051"/>
                        <a:pt x="64211" y="99715"/>
                        <a:pt x="63807" y="106708"/>
                      </a:cubicBezTo>
                      <a:cubicBezTo>
                        <a:pt x="63538" y="109801"/>
                        <a:pt x="66362" y="114911"/>
                        <a:pt x="66093" y="118407"/>
                      </a:cubicBezTo>
                      <a:cubicBezTo>
                        <a:pt x="66093" y="120289"/>
                        <a:pt x="64749" y="124458"/>
                        <a:pt x="63807" y="125937"/>
                      </a:cubicBezTo>
                      <a:cubicBezTo>
                        <a:pt x="63001" y="127147"/>
                        <a:pt x="61521" y="127013"/>
                        <a:pt x="60849" y="128088"/>
                      </a:cubicBezTo>
                      <a:cubicBezTo>
                        <a:pt x="59101" y="131181"/>
                        <a:pt x="59504" y="134812"/>
                        <a:pt x="58563" y="138174"/>
                      </a:cubicBezTo>
                      <a:cubicBezTo>
                        <a:pt x="57353" y="142477"/>
                        <a:pt x="53453" y="146108"/>
                        <a:pt x="53453" y="150545"/>
                      </a:cubicBezTo>
                      <a:cubicBezTo>
                        <a:pt x="53453" y="151083"/>
                        <a:pt x="54394" y="151486"/>
                        <a:pt x="54529" y="152024"/>
                      </a:cubicBezTo>
                      <a:cubicBezTo>
                        <a:pt x="54529" y="152697"/>
                        <a:pt x="53857" y="153100"/>
                        <a:pt x="53991" y="153772"/>
                      </a:cubicBezTo>
                      <a:cubicBezTo>
                        <a:pt x="54529" y="156193"/>
                        <a:pt x="56546" y="158748"/>
                        <a:pt x="57756" y="161572"/>
                      </a:cubicBezTo>
                      <a:cubicBezTo>
                        <a:pt x="56949" y="167488"/>
                        <a:pt x="50360" y="170043"/>
                        <a:pt x="47402" y="174615"/>
                      </a:cubicBezTo>
                      <a:cubicBezTo>
                        <a:pt x="43233" y="181070"/>
                        <a:pt x="42695" y="189407"/>
                        <a:pt x="40275" y="197879"/>
                      </a:cubicBezTo>
                      <a:cubicBezTo>
                        <a:pt x="40275" y="198282"/>
                        <a:pt x="39334" y="198148"/>
                        <a:pt x="39199" y="198955"/>
                      </a:cubicBezTo>
                      <a:cubicBezTo>
                        <a:pt x="39199" y="199224"/>
                        <a:pt x="40275" y="200568"/>
                        <a:pt x="40275" y="200434"/>
                      </a:cubicBezTo>
                      <a:cubicBezTo>
                        <a:pt x="39872" y="201241"/>
                        <a:pt x="38258" y="201509"/>
                        <a:pt x="37586" y="202316"/>
                      </a:cubicBezTo>
                      <a:cubicBezTo>
                        <a:pt x="36241" y="203930"/>
                        <a:pt x="35165" y="207561"/>
                        <a:pt x="34627" y="210654"/>
                      </a:cubicBezTo>
                      <a:cubicBezTo>
                        <a:pt x="34224" y="212805"/>
                        <a:pt x="34896" y="215360"/>
                        <a:pt x="34493" y="217242"/>
                      </a:cubicBezTo>
                      <a:cubicBezTo>
                        <a:pt x="34089" y="218856"/>
                        <a:pt x="32341" y="219528"/>
                        <a:pt x="31938" y="221277"/>
                      </a:cubicBezTo>
                      <a:cubicBezTo>
                        <a:pt x="31131" y="225445"/>
                        <a:pt x="32879" y="231228"/>
                        <a:pt x="32476" y="236875"/>
                      </a:cubicBezTo>
                      <a:cubicBezTo>
                        <a:pt x="32072" y="241716"/>
                        <a:pt x="31400" y="245750"/>
                        <a:pt x="34493" y="250053"/>
                      </a:cubicBezTo>
                      <a:cubicBezTo>
                        <a:pt x="34493" y="251667"/>
                        <a:pt x="32879" y="251129"/>
                        <a:pt x="33014" y="253012"/>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69" name="Graphic 29">
                <a:extLst>
                  <a:ext uri="{FF2B5EF4-FFF2-40B4-BE49-F238E27FC236}">
                    <a16:creationId xmlns:a16="http://schemas.microsoft.com/office/drawing/2014/main" id="{D7664719-29A4-FBF9-64BB-C17182804FAF}"/>
                  </a:ext>
                </a:extLst>
              </p:cNvPr>
              <p:cNvGrpSpPr/>
              <p:nvPr/>
            </p:nvGrpSpPr>
            <p:grpSpPr>
              <a:xfrm>
                <a:off x="598942" y="1882588"/>
                <a:ext cx="337578" cy="451425"/>
                <a:chOff x="598942" y="1882588"/>
                <a:chExt cx="337578" cy="451425"/>
              </a:xfrm>
              <a:grpFill/>
            </p:grpSpPr>
            <p:sp>
              <p:nvSpPr>
                <p:cNvPr id="198" name="Freeform: Shape 197">
                  <a:extLst>
                    <a:ext uri="{FF2B5EF4-FFF2-40B4-BE49-F238E27FC236}">
                      <a16:creationId xmlns:a16="http://schemas.microsoft.com/office/drawing/2014/main" id="{646F55D0-C4C3-ED8A-9483-C3E7A0CF1276}"/>
                    </a:ext>
                  </a:extLst>
                </p:cNvPr>
                <p:cNvSpPr/>
                <p:nvPr/>
              </p:nvSpPr>
              <p:spPr>
                <a:xfrm>
                  <a:off x="682132" y="1882588"/>
                  <a:ext cx="254388" cy="348510"/>
                </a:xfrm>
                <a:custGeom>
                  <a:avLst/>
                  <a:gdLst>
                    <a:gd name="connsiteX0" fmla="*/ 2468 w 254388"/>
                    <a:gd name="connsiteY0" fmla="*/ 348421 h 348510"/>
                    <a:gd name="connsiteX1" fmla="*/ 19276 w 254388"/>
                    <a:gd name="connsiteY1" fmla="*/ 178451 h 348510"/>
                    <a:gd name="connsiteX2" fmla="*/ 243842 w 254388"/>
                    <a:gd name="connsiteY2" fmla="*/ 8 h 348510"/>
                    <a:gd name="connsiteX3" fmla="*/ 208342 w 254388"/>
                    <a:gd name="connsiteY3" fmla="*/ 286834 h 348510"/>
                    <a:gd name="connsiteX4" fmla="*/ 2468 w 254388"/>
                    <a:gd name="connsiteY4" fmla="*/ 348421 h 34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88" h="348510">
                      <a:moveTo>
                        <a:pt x="2468" y="348421"/>
                      </a:moveTo>
                      <a:cubicBezTo>
                        <a:pt x="2468" y="348690"/>
                        <a:pt x="-9500" y="271504"/>
                        <a:pt x="19276" y="178451"/>
                      </a:cubicBezTo>
                      <a:cubicBezTo>
                        <a:pt x="55315" y="60654"/>
                        <a:pt x="244246" y="-799"/>
                        <a:pt x="243842" y="8"/>
                      </a:cubicBezTo>
                      <a:cubicBezTo>
                        <a:pt x="240077" y="1622"/>
                        <a:pt x="287142" y="229146"/>
                        <a:pt x="208342" y="286834"/>
                      </a:cubicBezTo>
                      <a:cubicBezTo>
                        <a:pt x="125239" y="345732"/>
                        <a:pt x="2737" y="349228"/>
                        <a:pt x="2468" y="348421"/>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99" name="Freeform: Shape 198">
                  <a:extLst>
                    <a:ext uri="{FF2B5EF4-FFF2-40B4-BE49-F238E27FC236}">
                      <a16:creationId xmlns:a16="http://schemas.microsoft.com/office/drawing/2014/main" id="{F36C28DF-0F34-E2D3-9992-3A0B811E519E}"/>
                    </a:ext>
                  </a:extLst>
                </p:cNvPr>
                <p:cNvSpPr/>
                <p:nvPr/>
              </p:nvSpPr>
              <p:spPr>
                <a:xfrm>
                  <a:off x="598942" y="2147278"/>
                  <a:ext cx="159213" cy="186736"/>
                </a:xfrm>
                <a:custGeom>
                  <a:avLst/>
                  <a:gdLst>
                    <a:gd name="connsiteX0" fmla="*/ 25549 w 159213"/>
                    <a:gd name="connsiteY0" fmla="*/ 186602 h 186736"/>
                    <a:gd name="connsiteX1" fmla="*/ 16540 w 159213"/>
                    <a:gd name="connsiteY1" fmla="*/ 180954 h 186736"/>
                    <a:gd name="connsiteX2" fmla="*/ 11430 w 159213"/>
                    <a:gd name="connsiteY2" fmla="*/ 176517 h 186736"/>
                    <a:gd name="connsiteX3" fmla="*/ 6858 w 159213"/>
                    <a:gd name="connsiteY3" fmla="*/ 173827 h 186736"/>
                    <a:gd name="connsiteX4" fmla="*/ 0 w 159213"/>
                    <a:gd name="connsiteY4" fmla="*/ 161725 h 186736"/>
                    <a:gd name="connsiteX5" fmla="*/ 9951 w 159213"/>
                    <a:gd name="connsiteY5" fmla="*/ 151505 h 186736"/>
                    <a:gd name="connsiteX6" fmla="*/ 17885 w 159213"/>
                    <a:gd name="connsiteY6" fmla="*/ 142764 h 186736"/>
                    <a:gd name="connsiteX7" fmla="*/ 21515 w 159213"/>
                    <a:gd name="connsiteY7" fmla="*/ 140747 h 186736"/>
                    <a:gd name="connsiteX8" fmla="*/ 24608 w 159213"/>
                    <a:gd name="connsiteY8" fmla="*/ 135772 h 186736"/>
                    <a:gd name="connsiteX9" fmla="*/ 27701 w 159213"/>
                    <a:gd name="connsiteY9" fmla="*/ 134427 h 186736"/>
                    <a:gd name="connsiteX10" fmla="*/ 33618 w 159213"/>
                    <a:gd name="connsiteY10" fmla="*/ 128376 h 186736"/>
                    <a:gd name="connsiteX11" fmla="*/ 39534 w 159213"/>
                    <a:gd name="connsiteY11" fmla="*/ 123535 h 186736"/>
                    <a:gd name="connsiteX12" fmla="*/ 44913 w 159213"/>
                    <a:gd name="connsiteY12" fmla="*/ 118157 h 186736"/>
                    <a:gd name="connsiteX13" fmla="*/ 47334 w 159213"/>
                    <a:gd name="connsiteY13" fmla="*/ 109281 h 186736"/>
                    <a:gd name="connsiteX14" fmla="*/ 50695 w 159213"/>
                    <a:gd name="connsiteY14" fmla="*/ 104037 h 186736"/>
                    <a:gd name="connsiteX15" fmla="*/ 54192 w 159213"/>
                    <a:gd name="connsiteY15" fmla="*/ 98793 h 186736"/>
                    <a:gd name="connsiteX16" fmla="*/ 60781 w 159213"/>
                    <a:gd name="connsiteY16" fmla="*/ 96641 h 186736"/>
                    <a:gd name="connsiteX17" fmla="*/ 68849 w 159213"/>
                    <a:gd name="connsiteY17" fmla="*/ 88170 h 186736"/>
                    <a:gd name="connsiteX18" fmla="*/ 72480 w 159213"/>
                    <a:gd name="connsiteY18" fmla="*/ 86153 h 186736"/>
                    <a:gd name="connsiteX19" fmla="*/ 73286 w 159213"/>
                    <a:gd name="connsiteY19" fmla="*/ 82925 h 186736"/>
                    <a:gd name="connsiteX20" fmla="*/ 76110 w 159213"/>
                    <a:gd name="connsiteY20" fmla="*/ 81850 h 186736"/>
                    <a:gd name="connsiteX21" fmla="*/ 83506 w 159213"/>
                    <a:gd name="connsiteY21" fmla="*/ 72033 h 186736"/>
                    <a:gd name="connsiteX22" fmla="*/ 91171 w 159213"/>
                    <a:gd name="connsiteY22" fmla="*/ 64368 h 186736"/>
                    <a:gd name="connsiteX23" fmla="*/ 93860 w 159213"/>
                    <a:gd name="connsiteY23" fmla="*/ 54552 h 186736"/>
                    <a:gd name="connsiteX24" fmla="*/ 98298 w 159213"/>
                    <a:gd name="connsiteY24" fmla="*/ 51728 h 186736"/>
                    <a:gd name="connsiteX25" fmla="*/ 107039 w 159213"/>
                    <a:gd name="connsiteY25" fmla="*/ 49577 h 186736"/>
                    <a:gd name="connsiteX26" fmla="*/ 107308 w 159213"/>
                    <a:gd name="connsiteY26" fmla="*/ 48097 h 186736"/>
                    <a:gd name="connsiteX27" fmla="*/ 112686 w 159213"/>
                    <a:gd name="connsiteY27" fmla="*/ 46484 h 186736"/>
                    <a:gd name="connsiteX28" fmla="*/ 123982 w 159213"/>
                    <a:gd name="connsiteY28" fmla="*/ 33978 h 186736"/>
                    <a:gd name="connsiteX29" fmla="*/ 134202 w 159213"/>
                    <a:gd name="connsiteY29" fmla="*/ 20665 h 186736"/>
                    <a:gd name="connsiteX30" fmla="*/ 142270 w 159213"/>
                    <a:gd name="connsiteY30" fmla="*/ 14076 h 186736"/>
                    <a:gd name="connsiteX31" fmla="*/ 147918 w 159213"/>
                    <a:gd name="connsiteY31" fmla="*/ 5874 h 186736"/>
                    <a:gd name="connsiteX32" fmla="*/ 156793 w 159213"/>
                    <a:gd name="connsiteY32" fmla="*/ 1705 h 186736"/>
                    <a:gd name="connsiteX33" fmla="*/ 159213 w 159213"/>
                    <a:gd name="connsiteY33" fmla="*/ 10714 h 186736"/>
                    <a:gd name="connsiteX34" fmla="*/ 147111 w 159213"/>
                    <a:gd name="connsiteY34" fmla="*/ 21607 h 186736"/>
                    <a:gd name="connsiteX35" fmla="*/ 144959 w 159213"/>
                    <a:gd name="connsiteY35" fmla="*/ 27120 h 186736"/>
                    <a:gd name="connsiteX36" fmla="*/ 138236 w 159213"/>
                    <a:gd name="connsiteY36" fmla="*/ 33440 h 186736"/>
                    <a:gd name="connsiteX37" fmla="*/ 136757 w 159213"/>
                    <a:gd name="connsiteY37" fmla="*/ 38415 h 186736"/>
                    <a:gd name="connsiteX38" fmla="*/ 133260 w 159213"/>
                    <a:gd name="connsiteY38" fmla="*/ 41105 h 186736"/>
                    <a:gd name="connsiteX39" fmla="*/ 131243 w 159213"/>
                    <a:gd name="connsiteY39" fmla="*/ 45542 h 186736"/>
                    <a:gd name="connsiteX40" fmla="*/ 122368 w 159213"/>
                    <a:gd name="connsiteY40" fmla="*/ 55493 h 186736"/>
                    <a:gd name="connsiteX41" fmla="*/ 109594 w 159213"/>
                    <a:gd name="connsiteY41" fmla="*/ 64503 h 186736"/>
                    <a:gd name="connsiteX42" fmla="*/ 99912 w 159213"/>
                    <a:gd name="connsiteY42" fmla="*/ 80101 h 186736"/>
                    <a:gd name="connsiteX43" fmla="*/ 98298 w 159213"/>
                    <a:gd name="connsiteY43" fmla="*/ 90993 h 186736"/>
                    <a:gd name="connsiteX44" fmla="*/ 93860 w 159213"/>
                    <a:gd name="connsiteY44" fmla="*/ 96238 h 186736"/>
                    <a:gd name="connsiteX45" fmla="*/ 90499 w 159213"/>
                    <a:gd name="connsiteY45" fmla="*/ 96776 h 186736"/>
                    <a:gd name="connsiteX46" fmla="*/ 85254 w 159213"/>
                    <a:gd name="connsiteY46" fmla="*/ 104171 h 186736"/>
                    <a:gd name="connsiteX47" fmla="*/ 76648 w 159213"/>
                    <a:gd name="connsiteY47" fmla="*/ 112105 h 186736"/>
                    <a:gd name="connsiteX48" fmla="*/ 77186 w 159213"/>
                    <a:gd name="connsiteY48" fmla="*/ 113853 h 186736"/>
                    <a:gd name="connsiteX49" fmla="*/ 76110 w 159213"/>
                    <a:gd name="connsiteY49" fmla="*/ 115064 h 186736"/>
                    <a:gd name="connsiteX50" fmla="*/ 76917 w 159213"/>
                    <a:gd name="connsiteY50" fmla="*/ 123266 h 186736"/>
                    <a:gd name="connsiteX51" fmla="*/ 63336 w 159213"/>
                    <a:gd name="connsiteY51" fmla="*/ 129183 h 186736"/>
                    <a:gd name="connsiteX52" fmla="*/ 49485 w 159213"/>
                    <a:gd name="connsiteY52" fmla="*/ 145051 h 186736"/>
                    <a:gd name="connsiteX53" fmla="*/ 48275 w 159213"/>
                    <a:gd name="connsiteY53" fmla="*/ 145454 h 186736"/>
                    <a:gd name="connsiteX54" fmla="*/ 48813 w 159213"/>
                    <a:gd name="connsiteY54" fmla="*/ 147202 h 186736"/>
                    <a:gd name="connsiteX55" fmla="*/ 45720 w 159213"/>
                    <a:gd name="connsiteY55" fmla="*/ 147471 h 186736"/>
                    <a:gd name="connsiteX56" fmla="*/ 40341 w 159213"/>
                    <a:gd name="connsiteY56" fmla="*/ 152984 h 186736"/>
                    <a:gd name="connsiteX57" fmla="*/ 38055 w 159213"/>
                    <a:gd name="connsiteY57" fmla="*/ 158229 h 186736"/>
                    <a:gd name="connsiteX58" fmla="*/ 34559 w 159213"/>
                    <a:gd name="connsiteY58" fmla="*/ 160246 h 186736"/>
                    <a:gd name="connsiteX59" fmla="*/ 29987 w 159213"/>
                    <a:gd name="connsiteY59" fmla="*/ 173290 h 186736"/>
                    <a:gd name="connsiteX60" fmla="*/ 27566 w 159213"/>
                    <a:gd name="connsiteY60" fmla="*/ 184988 h 186736"/>
                    <a:gd name="connsiteX61" fmla="*/ 25280 w 159213"/>
                    <a:gd name="connsiteY61" fmla="*/ 186737 h 1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9213" h="186736">
                      <a:moveTo>
                        <a:pt x="25549" y="186602"/>
                      </a:moveTo>
                      <a:cubicBezTo>
                        <a:pt x="22457" y="184450"/>
                        <a:pt x="19229" y="181627"/>
                        <a:pt x="16540" y="180954"/>
                      </a:cubicBezTo>
                      <a:cubicBezTo>
                        <a:pt x="14792" y="179341"/>
                        <a:pt x="13044" y="177458"/>
                        <a:pt x="11430" y="176517"/>
                      </a:cubicBezTo>
                      <a:cubicBezTo>
                        <a:pt x="10354" y="177054"/>
                        <a:pt x="7799" y="172617"/>
                        <a:pt x="6858" y="173827"/>
                      </a:cubicBezTo>
                      <a:cubicBezTo>
                        <a:pt x="4034" y="168852"/>
                        <a:pt x="2420" y="166163"/>
                        <a:pt x="0" y="161725"/>
                      </a:cubicBezTo>
                      <a:cubicBezTo>
                        <a:pt x="672" y="155405"/>
                        <a:pt x="6186" y="154329"/>
                        <a:pt x="9951" y="151505"/>
                      </a:cubicBezTo>
                      <a:cubicBezTo>
                        <a:pt x="13044" y="149085"/>
                        <a:pt x="15061" y="145320"/>
                        <a:pt x="17885" y="142764"/>
                      </a:cubicBezTo>
                      <a:cubicBezTo>
                        <a:pt x="18960" y="141823"/>
                        <a:pt x="20439" y="141689"/>
                        <a:pt x="21515" y="140747"/>
                      </a:cubicBezTo>
                      <a:cubicBezTo>
                        <a:pt x="22860" y="139537"/>
                        <a:pt x="23263" y="137117"/>
                        <a:pt x="24608" y="135772"/>
                      </a:cubicBezTo>
                      <a:cubicBezTo>
                        <a:pt x="25280" y="134965"/>
                        <a:pt x="26894" y="135100"/>
                        <a:pt x="27701" y="134427"/>
                      </a:cubicBezTo>
                      <a:cubicBezTo>
                        <a:pt x="29584" y="132679"/>
                        <a:pt x="31466" y="130393"/>
                        <a:pt x="33618" y="128376"/>
                      </a:cubicBezTo>
                      <a:cubicBezTo>
                        <a:pt x="35500" y="126628"/>
                        <a:pt x="37786" y="125149"/>
                        <a:pt x="39534" y="123535"/>
                      </a:cubicBezTo>
                      <a:cubicBezTo>
                        <a:pt x="41417" y="121653"/>
                        <a:pt x="43837" y="120039"/>
                        <a:pt x="44913" y="118157"/>
                      </a:cubicBezTo>
                      <a:cubicBezTo>
                        <a:pt x="45989" y="116408"/>
                        <a:pt x="46123" y="111971"/>
                        <a:pt x="47334" y="109281"/>
                      </a:cubicBezTo>
                      <a:cubicBezTo>
                        <a:pt x="48140" y="107533"/>
                        <a:pt x="49620" y="105920"/>
                        <a:pt x="50695" y="104037"/>
                      </a:cubicBezTo>
                      <a:cubicBezTo>
                        <a:pt x="51771" y="102289"/>
                        <a:pt x="52847" y="99734"/>
                        <a:pt x="54192" y="98793"/>
                      </a:cubicBezTo>
                      <a:cubicBezTo>
                        <a:pt x="55940" y="97583"/>
                        <a:pt x="58898" y="97851"/>
                        <a:pt x="60781" y="96641"/>
                      </a:cubicBezTo>
                      <a:cubicBezTo>
                        <a:pt x="63470" y="95027"/>
                        <a:pt x="65891" y="90993"/>
                        <a:pt x="68849" y="88170"/>
                      </a:cubicBezTo>
                      <a:cubicBezTo>
                        <a:pt x="69790" y="87363"/>
                        <a:pt x="71807" y="87228"/>
                        <a:pt x="72480" y="86153"/>
                      </a:cubicBezTo>
                      <a:cubicBezTo>
                        <a:pt x="73018" y="85346"/>
                        <a:pt x="72749" y="83597"/>
                        <a:pt x="73286" y="82925"/>
                      </a:cubicBezTo>
                      <a:cubicBezTo>
                        <a:pt x="73824" y="82253"/>
                        <a:pt x="75438" y="82522"/>
                        <a:pt x="76110" y="81850"/>
                      </a:cubicBezTo>
                      <a:cubicBezTo>
                        <a:pt x="78800" y="79429"/>
                        <a:pt x="80817" y="74991"/>
                        <a:pt x="83506" y="72033"/>
                      </a:cubicBezTo>
                      <a:cubicBezTo>
                        <a:pt x="86330" y="69209"/>
                        <a:pt x="89557" y="67192"/>
                        <a:pt x="91171" y="64368"/>
                      </a:cubicBezTo>
                      <a:cubicBezTo>
                        <a:pt x="92516" y="62082"/>
                        <a:pt x="92112" y="56972"/>
                        <a:pt x="93860" y="54552"/>
                      </a:cubicBezTo>
                      <a:cubicBezTo>
                        <a:pt x="94802" y="53341"/>
                        <a:pt x="96953" y="52669"/>
                        <a:pt x="98298" y="51728"/>
                      </a:cubicBezTo>
                      <a:cubicBezTo>
                        <a:pt x="99777" y="50787"/>
                        <a:pt x="104349" y="51728"/>
                        <a:pt x="107039" y="49577"/>
                      </a:cubicBezTo>
                      <a:cubicBezTo>
                        <a:pt x="107308" y="49442"/>
                        <a:pt x="106770" y="48232"/>
                        <a:pt x="107308" y="48097"/>
                      </a:cubicBezTo>
                      <a:cubicBezTo>
                        <a:pt x="107980" y="48097"/>
                        <a:pt x="111476" y="47425"/>
                        <a:pt x="112686" y="46484"/>
                      </a:cubicBezTo>
                      <a:cubicBezTo>
                        <a:pt x="116317" y="43525"/>
                        <a:pt x="119813" y="38147"/>
                        <a:pt x="123982" y="33978"/>
                      </a:cubicBezTo>
                      <a:cubicBezTo>
                        <a:pt x="127881" y="30078"/>
                        <a:pt x="130974" y="25641"/>
                        <a:pt x="134202" y="20665"/>
                      </a:cubicBezTo>
                      <a:cubicBezTo>
                        <a:pt x="136219" y="17573"/>
                        <a:pt x="137698" y="12597"/>
                        <a:pt x="142270" y="14076"/>
                      </a:cubicBezTo>
                      <a:cubicBezTo>
                        <a:pt x="142270" y="11656"/>
                        <a:pt x="145632" y="9235"/>
                        <a:pt x="147918" y="5874"/>
                      </a:cubicBezTo>
                      <a:cubicBezTo>
                        <a:pt x="150204" y="2512"/>
                        <a:pt x="152624" y="-2733"/>
                        <a:pt x="156793" y="1705"/>
                      </a:cubicBezTo>
                      <a:cubicBezTo>
                        <a:pt x="160423" y="5604"/>
                        <a:pt x="157599" y="6949"/>
                        <a:pt x="159213" y="10714"/>
                      </a:cubicBezTo>
                      <a:cubicBezTo>
                        <a:pt x="154776" y="13538"/>
                        <a:pt x="150473" y="16766"/>
                        <a:pt x="147111" y="21607"/>
                      </a:cubicBezTo>
                      <a:cubicBezTo>
                        <a:pt x="146169" y="23086"/>
                        <a:pt x="146035" y="25641"/>
                        <a:pt x="144959" y="27120"/>
                      </a:cubicBezTo>
                      <a:cubicBezTo>
                        <a:pt x="143211" y="29675"/>
                        <a:pt x="139715" y="30751"/>
                        <a:pt x="138236" y="33440"/>
                      </a:cubicBezTo>
                      <a:cubicBezTo>
                        <a:pt x="137429" y="34919"/>
                        <a:pt x="137563" y="37205"/>
                        <a:pt x="136757" y="38415"/>
                      </a:cubicBezTo>
                      <a:cubicBezTo>
                        <a:pt x="135950" y="39626"/>
                        <a:pt x="134202" y="40164"/>
                        <a:pt x="133260" y="41105"/>
                      </a:cubicBezTo>
                      <a:cubicBezTo>
                        <a:pt x="132185" y="42181"/>
                        <a:pt x="132185" y="44332"/>
                        <a:pt x="131243" y="45542"/>
                      </a:cubicBezTo>
                      <a:cubicBezTo>
                        <a:pt x="128554" y="49173"/>
                        <a:pt x="122772" y="49442"/>
                        <a:pt x="122368" y="55493"/>
                      </a:cubicBezTo>
                      <a:cubicBezTo>
                        <a:pt x="117124" y="57241"/>
                        <a:pt x="113359" y="61007"/>
                        <a:pt x="109594" y="64503"/>
                      </a:cubicBezTo>
                      <a:cubicBezTo>
                        <a:pt x="105425" y="68268"/>
                        <a:pt x="102467" y="74454"/>
                        <a:pt x="99912" y="80101"/>
                      </a:cubicBezTo>
                      <a:cubicBezTo>
                        <a:pt x="98701" y="82656"/>
                        <a:pt x="99643" y="88170"/>
                        <a:pt x="98298" y="90993"/>
                      </a:cubicBezTo>
                      <a:cubicBezTo>
                        <a:pt x="97626" y="92473"/>
                        <a:pt x="95205" y="95431"/>
                        <a:pt x="93860" y="96238"/>
                      </a:cubicBezTo>
                      <a:cubicBezTo>
                        <a:pt x="92785" y="96910"/>
                        <a:pt x="91440" y="96103"/>
                        <a:pt x="90499" y="96776"/>
                      </a:cubicBezTo>
                      <a:cubicBezTo>
                        <a:pt x="87944" y="98524"/>
                        <a:pt x="87137" y="101751"/>
                        <a:pt x="85254" y="104171"/>
                      </a:cubicBezTo>
                      <a:cubicBezTo>
                        <a:pt x="82834" y="107264"/>
                        <a:pt x="78127" y="108340"/>
                        <a:pt x="76648" y="112105"/>
                      </a:cubicBezTo>
                      <a:cubicBezTo>
                        <a:pt x="76514" y="112509"/>
                        <a:pt x="77186" y="113316"/>
                        <a:pt x="77186" y="113853"/>
                      </a:cubicBezTo>
                      <a:cubicBezTo>
                        <a:pt x="77186" y="114526"/>
                        <a:pt x="76245" y="114526"/>
                        <a:pt x="76110" y="115064"/>
                      </a:cubicBezTo>
                      <a:cubicBezTo>
                        <a:pt x="75841" y="117350"/>
                        <a:pt x="76783" y="120443"/>
                        <a:pt x="76917" y="123266"/>
                      </a:cubicBezTo>
                      <a:cubicBezTo>
                        <a:pt x="74362" y="127838"/>
                        <a:pt x="67504" y="126763"/>
                        <a:pt x="63336" y="129183"/>
                      </a:cubicBezTo>
                      <a:cubicBezTo>
                        <a:pt x="57553" y="132545"/>
                        <a:pt x="54326" y="139268"/>
                        <a:pt x="49485" y="145051"/>
                      </a:cubicBezTo>
                      <a:cubicBezTo>
                        <a:pt x="49216" y="145320"/>
                        <a:pt x="48544" y="144916"/>
                        <a:pt x="48275" y="145454"/>
                      </a:cubicBezTo>
                      <a:cubicBezTo>
                        <a:pt x="48275" y="145723"/>
                        <a:pt x="48678" y="147202"/>
                        <a:pt x="48813" y="147202"/>
                      </a:cubicBezTo>
                      <a:cubicBezTo>
                        <a:pt x="48140" y="147740"/>
                        <a:pt x="46661" y="147202"/>
                        <a:pt x="45720" y="147471"/>
                      </a:cubicBezTo>
                      <a:cubicBezTo>
                        <a:pt x="43972" y="148143"/>
                        <a:pt x="41820" y="150564"/>
                        <a:pt x="40341" y="152984"/>
                      </a:cubicBezTo>
                      <a:cubicBezTo>
                        <a:pt x="39265" y="154598"/>
                        <a:pt x="38996" y="157018"/>
                        <a:pt x="38055" y="158229"/>
                      </a:cubicBezTo>
                      <a:cubicBezTo>
                        <a:pt x="37114" y="159439"/>
                        <a:pt x="35366" y="159036"/>
                        <a:pt x="34559" y="160246"/>
                      </a:cubicBezTo>
                      <a:cubicBezTo>
                        <a:pt x="32542" y="163339"/>
                        <a:pt x="32273" y="168986"/>
                        <a:pt x="29987" y="173290"/>
                      </a:cubicBezTo>
                      <a:cubicBezTo>
                        <a:pt x="28104" y="177054"/>
                        <a:pt x="26087" y="180013"/>
                        <a:pt x="27566" y="184988"/>
                      </a:cubicBezTo>
                      <a:cubicBezTo>
                        <a:pt x="27029" y="186333"/>
                        <a:pt x="25818" y="184988"/>
                        <a:pt x="25280" y="186737"/>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70" name="Graphic 29">
                <a:extLst>
                  <a:ext uri="{FF2B5EF4-FFF2-40B4-BE49-F238E27FC236}">
                    <a16:creationId xmlns:a16="http://schemas.microsoft.com/office/drawing/2014/main" id="{F41DAAD5-8623-EDC8-0BB8-090EC8C6D234}"/>
                  </a:ext>
                </a:extLst>
              </p:cNvPr>
              <p:cNvGrpSpPr/>
              <p:nvPr/>
            </p:nvGrpSpPr>
            <p:grpSpPr>
              <a:xfrm>
                <a:off x="550263" y="1516797"/>
                <a:ext cx="396823" cy="276241"/>
                <a:chOff x="550263" y="1516797"/>
                <a:chExt cx="396823" cy="276241"/>
              </a:xfrm>
              <a:grpFill/>
            </p:grpSpPr>
            <p:sp>
              <p:nvSpPr>
                <p:cNvPr id="196" name="Freeform: Shape 195">
                  <a:extLst>
                    <a:ext uri="{FF2B5EF4-FFF2-40B4-BE49-F238E27FC236}">
                      <a16:creationId xmlns:a16="http://schemas.microsoft.com/office/drawing/2014/main" id="{80E038B3-7216-779C-87DF-81F29268A9C5}"/>
                    </a:ext>
                  </a:extLst>
                </p:cNvPr>
                <p:cNvSpPr/>
                <p:nvPr/>
              </p:nvSpPr>
              <p:spPr>
                <a:xfrm>
                  <a:off x="645065" y="1516797"/>
                  <a:ext cx="302021" cy="235681"/>
                </a:xfrm>
                <a:custGeom>
                  <a:avLst/>
                  <a:gdLst>
                    <a:gd name="connsiteX0" fmla="*/ 0 w 302021"/>
                    <a:gd name="connsiteY0" fmla="*/ 211561 h 235681"/>
                    <a:gd name="connsiteX1" fmla="*/ 64949 w 302021"/>
                    <a:gd name="connsiteY1" fmla="*/ 78301 h 235681"/>
                    <a:gd name="connsiteX2" fmla="*/ 302021 w 302021"/>
                    <a:gd name="connsiteY2" fmla="*/ 39 h 235681"/>
                    <a:gd name="connsiteX3" fmla="*/ 187721 w 302021"/>
                    <a:gd name="connsiteY3" fmla="*/ 228504 h 235681"/>
                    <a:gd name="connsiteX4" fmla="*/ 0 w 302021"/>
                    <a:gd name="connsiteY4" fmla="*/ 211696 h 23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21" h="235681">
                      <a:moveTo>
                        <a:pt x="0" y="211561"/>
                      </a:moveTo>
                      <a:cubicBezTo>
                        <a:pt x="0" y="211830"/>
                        <a:pt x="13851" y="144998"/>
                        <a:pt x="64949" y="78301"/>
                      </a:cubicBezTo>
                      <a:cubicBezTo>
                        <a:pt x="129226" y="-5474"/>
                        <a:pt x="302424" y="173"/>
                        <a:pt x="302021" y="39"/>
                      </a:cubicBezTo>
                      <a:cubicBezTo>
                        <a:pt x="298928" y="39"/>
                        <a:pt x="270555" y="205241"/>
                        <a:pt x="187721" y="228504"/>
                      </a:cubicBezTo>
                      <a:cubicBezTo>
                        <a:pt x="101525" y="251364"/>
                        <a:pt x="-134" y="212368"/>
                        <a:pt x="0" y="211696"/>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97" name="Freeform: Shape 196">
                  <a:extLst>
                    <a:ext uri="{FF2B5EF4-FFF2-40B4-BE49-F238E27FC236}">
                      <a16:creationId xmlns:a16="http://schemas.microsoft.com/office/drawing/2014/main" id="{29BBA581-A38E-BD15-7F7B-8A42E5E19378}"/>
                    </a:ext>
                  </a:extLst>
                </p:cNvPr>
                <p:cNvSpPr/>
                <p:nvPr/>
              </p:nvSpPr>
              <p:spPr>
                <a:xfrm>
                  <a:off x="550263" y="1681442"/>
                  <a:ext cx="179063" cy="111597"/>
                </a:xfrm>
                <a:custGeom>
                  <a:avLst/>
                  <a:gdLst>
                    <a:gd name="connsiteX0" fmla="*/ 14657 w 179063"/>
                    <a:gd name="connsiteY0" fmla="*/ 111597 h 111597"/>
                    <a:gd name="connsiteX1" fmla="*/ 8606 w 179063"/>
                    <a:gd name="connsiteY1" fmla="*/ 102587 h 111597"/>
                    <a:gd name="connsiteX2" fmla="*/ 5513 w 179063"/>
                    <a:gd name="connsiteY2" fmla="*/ 96402 h 111597"/>
                    <a:gd name="connsiteX3" fmla="*/ 2420 w 179063"/>
                    <a:gd name="connsiteY3" fmla="*/ 91964 h 111597"/>
                    <a:gd name="connsiteX4" fmla="*/ 0 w 179063"/>
                    <a:gd name="connsiteY4" fmla="*/ 78248 h 111597"/>
                    <a:gd name="connsiteX5" fmla="*/ 11295 w 179063"/>
                    <a:gd name="connsiteY5" fmla="*/ 73811 h 111597"/>
                    <a:gd name="connsiteX6" fmla="*/ 20574 w 179063"/>
                    <a:gd name="connsiteY6" fmla="*/ 69642 h 111597"/>
                    <a:gd name="connsiteX7" fmla="*/ 24205 w 179063"/>
                    <a:gd name="connsiteY7" fmla="*/ 69373 h 111597"/>
                    <a:gd name="connsiteX8" fmla="*/ 28239 w 179063"/>
                    <a:gd name="connsiteY8" fmla="*/ 66280 h 111597"/>
                    <a:gd name="connsiteX9" fmla="*/ 31197 w 179063"/>
                    <a:gd name="connsiteY9" fmla="*/ 66280 h 111597"/>
                    <a:gd name="connsiteX10" fmla="*/ 37921 w 179063"/>
                    <a:gd name="connsiteY10" fmla="*/ 63456 h 111597"/>
                    <a:gd name="connsiteX11" fmla="*/ 44375 w 179063"/>
                    <a:gd name="connsiteY11" fmla="*/ 61708 h 111597"/>
                    <a:gd name="connsiteX12" fmla="*/ 50561 w 179063"/>
                    <a:gd name="connsiteY12" fmla="*/ 59288 h 111597"/>
                    <a:gd name="connsiteX13" fmla="*/ 55133 w 179063"/>
                    <a:gd name="connsiteY13" fmla="*/ 52564 h 111597"/>
                    <a:gd name="connsiteX14" fmla="*/ 59570 w 179063"/>
                    <a:gd name="connsiteY14" fmla="*/ 49337 h 111597"/>
                    <a:gd name="connsiteX15" fmla="*/ 64008 w 179063"/>
                    <a:gd name="connsiteY15" fmla="*/ 46110 h 111597"/>
                    <a:gd name="connsiteX16" fmla="*/ 70328 w 179063"/>
                    <a:gd name="connsiteY16" fmla="*/ 47051 h 111597"/>
                    <a:gd name="connsiteX17" fmla="*/ 79607 w 179063"/>
                    <a:gd name="connsiteY17" fmla="*/ 43017 h 111597"/>
                    <a:gd name="connsiteX18" fmla="*/ 83237 w 179063"/>
                    <a:gd name="connsiteY18" fmla="*/ 42882 h 111597"/>
                    <a:gd name="connsiteX19" fmla="*/ 84851 w 179063"/>
                    <a:gd name="connsiteY19" fmla="*/ 40328 h 111597"/>
                    <a:gd name="connsiteX20" fmla="*/ 87540 w 179063"/>
                    <a:gd name="connsiteY20" fmla="*/ 40596 h 111597"/>
                    <a:gd name="connsiteX21" fmla="*/ 96550 w 179063"/>
                    <a:gd name="connsiteY21" fmla="*/ 35083 h 111597"/>
                    <a:gd name="connsiteX22" fmla="*/ 105156 w 179063"/>
                    <a:gd name="connsiteY22" fmla="*/ 31452 h 111597"/>
                    <a:gd name="connsiteX23" fmla="*/ 110131 w 179063"/>
                    <a:gd name="connsiteY23" fmla="*/ 23922 h 111597"/>
                    <a:gd name="connsiteX24" fmla="*/ 114703 w 179063"/>
                    <a:gd name="connsiteY24" fmla="*/ 23250 h 111597"/>
                    <a:gd name="connsiteX25" fmla="*/ 122772 w 179063"/>
                    <a:gd name="connsiteY25" fmla="*/ 25132 h 111597"/>
                    <a:gd name="connsiteX26" fmla="*/ 123444 w 179063"/>
                    <a:gd name="connsiteY26" fmla="*/ 23922 h 111597"/>
                    <a:gd name="connsiteX27" fmla="*/ 128554 w 179063"/>
                    <a:gd name="connsiteY27" fmla="*/ 24729 h 111597"/>
                    <a:gd name="connsiteX28" fmla="*/ 141598 w 179063"/>
                    <a:gd name="connsiteY28" fmla="*/ 18274 h 111597"/>
                    <a:gd name="connsiteX29" fmla="*/ 153969 w 179063"/>
                    <a:gd name="connsiteY29" fmla="*/ 10609 h 111597"/>
                    <a:gd name="connsiteX30" fmla="*/ 162575 w 179063"/>
                    <a:gd name="connsiteY30" fmla="*/ 8055 h 111597"/>
                    <a:gd name="connsiteX31" fmla="*/ 169567 w 179063"/>
                    <a:gd name="connsiteY31" fmla="*/ 3079 h 111597"/>
                    <a:gd name="connsiteX32" fmla="*/ 178308 w 179063"/>
                    <a:gd name="connsiteY32" fmla="*/ 3079 h 111597"/>
                    <a:gd name="connsiteX33" fmla="*/ 177905 w 179063"/>
                    <a:gd name="connsiteY33" fmla="*/ 12223 h 111597"/>
                    <a:gd name="connsiteX34" fmla="*/ 164592 w 179063"/>
                    <a:gd name="connsiteY34" fmla="*/ 17064 h 111597"/>
                    <a:gd name="connsiteX35" fmla="*/ 161230 w 179063"/>
                    <a:gd name="connsiteY35" fmla="*/ 21098 h 111597"/>
                    <a:gd name="connsiteX36" fmla="*/ 153834 w 179063"/>
                    <a:gd name="connsiteY36" fmla="*/ 23922 h 111597"/>
                    <a:gd name="connsiteX37" fmla="*/ 151145 w 179063"/>
                    <a:gd name="connsiteY37" fmla="*/ 27687 h 111597"/>
                    <a:gd name="connsiteX38" fmla="*/ 147514 w 179063"/>
                    <a:gd name="connsiteY38" fmla="*/ 28629 h 111597"/>
                    <a:gd name="connsiteX39" fmla="*/ 144556 w 179063"/>
                    <a:gd name="connsiteY39" fmla="*/ 31721 h 111597"/>
                    <a:gd name="connsiteX40" fmla="*/ 134336 w 179063"/>
                    <a:gd name="connsiteY40" fmla="*/ 36831 h 111597"/>
                    <a:gd name="connsiteX41" fmla="*/ 120889 w 179063"/>
                    <a:gd name="connsiteY41" fmla="*/ 39386 h 111597"/>
                    <a:gd name="connsiteX42" fmla="*/ 108249 w 179063"/>
                    <a:gd name="connsiteY42" fmla="*/ 49203 h 111597"/>
                    <a:gd name="connsiteX43" fmla="*/ 103811 w 179063"/>
                    <a:gd name="connsiteY43" fmla="*/ 58212 h 111597"/>
                    <a:gd name="connsiteX44" fmla="*/ 98567 w 179063"/>
                    <a:gd name="connsiteY44" fmla="*/ 60901 h 111597"/>
                    <a:gd name="connsiteX45" fmla="*/ 95609 w 179063"/>
                    <a:gd name="connsiteY45" fmla="*/ 59960 h 111597"/>
                    <a:gd name="connsiteX46" fmla="*/ 89020 w 179063"/>
                    <a:gd name="connsiteY46" fmla="*/ 64263 h 111597"/>
                    <a:gd name="connsiteX47" fmla="*/ 79472 w 179063"/>
                    <a:gd name="connsiteY47" fmla="*/ 67625 h 111597"/>
                    <a:gd name="connsiteX48" fmla="*/ 79472 w 179063"/>
                    <a:gd name="connsiteY48" fmla="*/ 69373 h 111597"/>
                    <a:gd name="connsiteX49" fmla="*/ 78262 w 179063"/>
                    <a:gd name="connsiteY49" fmla="*/ 70046 h 111597"/>
                    <a:gd name="connsiteX50" fmla="*/ 76648 w 179063"/>
                    <a:gd name="connsiteY50" fmla="*/ 77710 h 111597"/>
                    <a:gd name="connsiteX51" fmla="*/ 63470 w 179063"/>
                    <a:gd name="connsiteY51" fmla="*/ 77038 h 111597"/>
                    <a:gd name="connsiteX52" fmla="*/ 47199 w 179063"/>
                    <a:gd name="connsiteY52" fmla="*/ 85106 h 111597"/>
                    <a:gd name="connsiteX53" fmla="*/ 45989 w 179063"/>
                    <a:gd name="connsiteY53" fmla="*/ 84837 h 111597"/>
                    <a:gd name="connsiteX54" fmla="*/ 45989 w 179063"/>
                    <a:gd name="connsiteY54" fmla="*/ 86585 h 111597"/>
                    <a:gd name="connsiteX55" fmla="*/ 43300 w 179063"/>
                    <a:gd name="connsiteY55" fmla="*/ 85375 h 111597"/>
                    <a:gd name="connsiteX56" fmla="*/ 37248 w 179063"/>
                    <a:gd name="connsiteY56" fmla="*/ 87930 h 111597"/>
                    <a:gd name="connsiteX57" fmla="*/ 33752 w 179063"/>
                    <a:gd name="connsiteY57" fmla="*/ 91561 h 111597"/>
                    <a:gd name="connsiteX58" fmla="*/ 30121 w 179063"/>
                    <a:gd name="connsiteY58" fmla="*/ 91830 h 111597"/>
                    <a:gd name="connsiteX59" fmla="*/ 22591 w 179063"/>
                    <a:gd name="connsiteY59" fmla="*/ 101377 h 111597"/>
                    <a:gd name="connsiteX60" fmla="*/ 17212 w 179063"/>
                    <a:gd name="connsiteY60" fmla="*/ 110656 h 111597"/>
                    <a:gd name="connsiteX61" fmla="*/ 14792 w 179063"/>
                    <a:gd name="connsiteY61" fmla="*/ 111194 h 11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9063" h="111597">
                      <a:moveTo>
                        <a:pt x="14657" y="111597"/>
                      </a:moveTo>
                      <a:cubicBezTo>
                        <a:pt x="12640" y="108370"/>
                        <a:pt x="10623" y="104336"/>
                        <a:pt x="8606" y="102587"/>
                      </a:cubicBezTo>
                      <a:cubicBezTo>
                        <a:pt x="7530" y="100436"/>
                        <a:pt x="6589" y="98015"/>
                        <a:pt x="5513" y="96402"/>
                      </a:cubicBezTo>
                      <a:cubicBezTo>
                        <a:pt x="4438" y="96402"/>
                        <a:pt x="3496" y="91292"/>
                        <a:pt x="2420" y="91964"/>
                      </a:cubicBezTo>
                      <a:cubicBezTo>
                        <a:pt x="1479" y="86316"/>
                        <a:pt x="807" y="83224"/>
                        <a:pt x="0" y="78248"/>
                      </a:cubicBezTo>
                      <a:cubicBezTo>
                        <a:pt x="2420" y="73004"/>
                        <a:pt x="7396" y="74618"/>
                        <a:pt x="11295" y="73811"/>
                      </a:cubicBezTo>
                      <a:cubicBezTo>
                        <a:pt x="14657" y="73138"/>
                        <a:pt x="17347" y="70583"/>
                        <a:pt x="20574" y="69642"/>
                      </a:cubicBezTo>
                      <a:cubicBezTo>
                        <a:pt x="21784" y="69239"/>
                        <a:pt x="23129" y="69777"/>
                        <a:pt x="24205" y="69373"/>
                      </a:cubicBezTo>
                      <a:cubicBezTo>
                        <a:pt x="25684" y="68835"/>
                        <a:pt x="26625" y="66953"/>
                        <a:pt x="28239" y="66280"/>
                      </a:cubicBezTo>
                      <a:cubicBezTo>
                        <a:pt x="29046" y="66011"/>
                        <a:pt x="30256" y="66684"/>
                        <a:pt x="31197" y="66280"/>
                      </a:cubicBezTo>
                      <a:cubicBezTo>
                        <a:pt x="33349" y="65608"/>
                        <a:pt x="35500" y="64263"/>
                        <a:pt x="37921" y="63456"/>
                      </a:cubicBezTo>
                      <a:cubicBezTo>
                        <a:pt x="39938" y="62784"/>
                        <a:pt x="42358" y="62515"/>
                        <a:pt x="44375" y="61708"/>
                      </a:cubicBezTo>
                      <a:cubicBezTo>
                        <a:pt x="46527" y="60901"/>
                        <a:pt x="49082" y="60498"/>
                        <a:pt x="50561" y="59288"/>
                      </a:cubicBezTo>
                      <a:cubicBezTo>
                        <a:pt x="52040" y="58212"/>
                        <a:pt x="53250" y="54312"/>
                        <a:pt x="55133" y="52564"/>
                      </a:cubicBezTo>
                      <a:cubicBezTo>
                        <a:pt x="56343" y="51354"/>
                        <a:pt x="58091" y="50547"/>
                        <a:pt x="59570" y="49337"/>
                      </a:cubicBezTo>
                      <a:cubicBezTo>
                        <a:pt x="60915" y="48261"/>
                        <a:pt x="62663" y="46379"/>
                        <a:pt x="64008" y="46110"/>
                      </a:cubicBezTo>
                      <a:cubicBezTo>
                        <a:pt x="65891" y="45706"/>
                        <a:pt x="68311" y="47320"/>
                        <a:pt x="70328" y="47051"/>
                      </a:cubicBezTo>
                      <a:cubicBezTo>
                        <a:pt x="73018" y="46782"/>
                        <a:pt x="76245" y="44227"/>
                        <a:pt x="79607" y="43017"/>
                      </a:cubicBezTo>
                      <a:cubicBezTo>
                        <a:pt x="80548" y="42614"/>
                        <a:pt x="82430" y="43420"/>
                        <a:pt x="83237" y="42882"/>
                      </a:cubicBezTo>
                      <a:cubicBezTo>
                        <a:pt x="83910" y="42479"/>
                        <a:pt x="84179" y="40731"/>
                        <a:pt x="84851" y="40328"/>
                      </a:cubicBezTo>
                      <a:cubicBezTo>
                        <a:pt x="85523" y="39924"/>
                        <a:pt x="86734" y="40865"/>
                        <a:pt x="87540" y="40596"/>
                      </a:cubicBezTo>
                      <a:cubicBezTo>
                        <a:pt x="90499" y="39655"/>
                        <a:pt x="93457" y="36428"/>
                        <a:pt x="96550" y="35083"/>
                      </a:cubicBezTo>
                      <a:cubicBezTo>
                        <a:pt x="99777" y="33739"/>
                        <a:pt x="103139" y="33335"/>
                        <a:pt x="105156" y="31452"/>
                      </a:cubicBezTo>
                      <a:cubicBezTo>
                        <a:pt x="106904" y="29973"/>
                        <a:pt x="107980" y="25267"/>
                        <a:pt x="110131" y="23922"/>
                      </a:cubicBezTo>
                      <a:cubicBezTo>
                        <a:pt x="111207" y="23250"/>
                        <a:pt x="113224" y="23519"/>
                        <a:pt x="114703" y="23250"/>
                      </a:cubicBezTo>
                      <a:cubicBezTo>
                        <a:pt x="116317" y="23115"/>
                        <a:pt x="119813" y="25670"/>
                        <a:pt x="122772" y="25132"/>
                      </a:cubicBezTo>
                      <a:cubicBezTo>
                        <a:pt x="123041" y="25132"/>
                        <a:pt x="122906" y="23788"/>
                        <a:pt x="123444" y="23922"/>
                      </a:cubicBezTo>
                      <a:cubicBezTo>
                        <a:pt x="123982" y="24191"/>
                        <a:pt x="127209" y="25132"/>
                        <a:pt x="128554" y="24729"/>
                      </a:cubicBezTo>
                      <a:cubicBezTo>
                        <a:pt x="132454" y="23653"/>
                        <a:pt x="136891" y="20157"/>
                        <a:pt x="141598" y="18274"/>
                      </a:cubicBezTo>
                      <a:cubicBezTo>
                        <a:pt x="146035" y="16392"/>
                        <a:pt x="149800" y="13702"/>
                        <a:pt x="153969" y="10609"/>
                      </a:cubicBezTo>
                      <a:cubicBezTo>
                        <a:pt x="156524" y="8727"/>
                        <a:pt x="159079" y="4693"/>
                        <a:pt x="162575" y="8055"/>
                      </a:cubicBezTo>
                      <a:cubicBezTo>
                        <a:pt x="163382" y="5903"/>
                        <a:pt x="166744" y="5096"/>
                        <a:pt x="169567" y="3079"/>
                      </a:cubicBezTo>
                      <a:cubicBezTo>
                        <a:pt x="172391" y="1062"/>
                        <a:pt x="176022" y="-2703"/>
                        <a:pt x="178308" y="3079"/>
                      </a:cubicBezTo>
                      <a:cubicBezTo>
                        <a:pt x="180325" y="8055"/>
                        <a:pt x="177636" y="8055"/>
                        <a:pt x="177905" y="12223"/>
                      </a:cubicBezTo>
                      <a:cubicBezTo>
                        <a:pt x="173333" y="12896"/>
                        <a:pt x="168761" y="14106"/>
                        <a:pt x="164592" y="17064"/>
                      </a:cubicBezTo>
                      <a:cubicBezTo>
                        <a:pt x="163382" y="18005"/>
                        <a:pt x="162575" y="20291"/>
                        <a:pt x="161230" y="21098"/>
                      </a:cubicBezTo>
                      <a:cubicBezTo>
                        <a:pt x="158944" y="22577"/>
                        <a:pt x="155851" y="22174"/>
                        <a:pt x="153834" y="23922"/>
                      </a:cubicBezTo>
                      <a:cubicBezTo>
                        <a:pt x="152759" y="24863"/>
                        <a:pt x="152221" y="27015"/>
                        <a:pt x="151145" y="27687"/>
                      </a:cubicBezTo>
                      <a:cubicBezTo>
                        <a:pt x="150069" y="28360"/>
                        <a:pt x="148455" y="28225"/>
                        <a:pt x="147514" y="28629"/>
                      </a:cubicBezTo>
                      <a:cubicBezTo>
                        <a:pt x="146304" y="29166"/>
                        <a:pt x="145632" y="31049"/>
                        <a:pt x="144556" y="31721"/>
                      </a:cubicBezTo>
                      <a:cubicBezTo>
                        <a:pt x="141329" y="33873"/>
                        <a:pt x="136353" y="31721"/>
                        <a:pt x="134336" y="36831"/>
                      </a:cubicBezTo>
                      <a:cubicBezTo>
                        <a:pt x="129361" y="36159"/>
                        <a:pt x="125192" y="38041"/>
                        <a:pt x="120889" y="39386"/>
                      </a:cubicBezTo>
                      <a:cubicBezTo>
                        <a:pt x="116317" y="41000"/>
                        <a:pt x="112014" y="45303"/>
                        <a:pt x="108249" y="49203"/>
                      </a:cubicBezTo>
                      <a:cubicBezTo>
                        <a:pt x="106501" y="50951"/>
                        <a:pt x="105694" y="56195"/>
                        <a:pt x="103811" y="58212"/>
                      </a:cubicBezTo>
                      <a:cubicBezTo>
                        <a:pt x="102870" y="59288"/>
                        <a:pt x="99912" y="60901"/>
                        <a:pt x="98567" y="60901"/>
                      </a:cubicBezTo>
                      <a:cubicBezTo>
                        <a:pt x="97491" y="60901"/>
                        <a:pt x="96550" y="59691"/>
                        <a:pt x="95609" y="59960"/>
                      </a:cubicBezTo>
                      <a:cubicBezTo>
                        <a:pt x="93054" y="60498"/>
                        <a:pt x="91305" y="62919"/>
                        <a:pt x="89020" y="64263"/>
                      </a:cubicBezTo>
                      <a:cubicBezTo>
                        <a:pt x="86061" y="65877"/>
                        <a:pt x="81758" y="64936"/>
                        <a:pt x="79472" y="67625"/>
                      </a:cubicBezTo>
                      <a:cubicBezTo>
                        <a:pt x="79203" y="67894"/>
                        <a:pt x="79607" y="68970"/>
                        <a:pt x="79472" y="69373"/>
                      </a:cubicBezTo>
                      <a:cubicBezTo>
                        <a:pt x="79203" y="69911"/>
                        <a:pt x="78531" y="69508"/>
                        <a:pt x="78262" y="70046"/>
                      </a:cubicBezTo>
                      <a:cubicBezTo>
                        <a:pt x="77455" y="71928"/>
                        <a:pt x="77321" y="75021"/>
                        <a:pt x="76648" y="77710"/>
                      </a:cubicBezTo>
                      <a:cubicBezTo>
                        <a:pt x="73152" y="80669"/>
                        <a:pt x="67639" y="76769"/>
                        <a:pt x="63470" y="77038"/>
                      </a:cubicBezTo>
                      <a:cubicBezTo>
                        <a:pt x="57553" y="77576"/>
                        <a:pt x="52981" y="82013"/>
                        <a:pt x="47199" y="85106"/>
                      </a:cubicBezTo>
                      <a:cubicBezTo>
                        <a:pt x="46930" y="85241"/>
                        <a:pt x="46392" y="84568"/>
                        <a:pt x="45989" y="84837"/>
                      </a:cubicBezTo>
                      <a:cubicBezTo>
                        <a:pt x="45854" y="84972"/>
                        <a:pt x="45989" y="86585"/>
                        <a:pt x="45989" y="86585"/>
                      </a:cubicBezTo>
                      <a:cubicBezTo>
                        <a:pt x="45317" y="86720"/>
                        <a:pt x="44106" y="85510"/>
                        <a:pt x="43300" y="85375"/>
                      </a:cubicBezTo>
                      <a:cubicBezTo>
                        <a:pt x="41551" y="85241"/>
                        <a:pt x="39131" y="86451"/>
                        <a:pt x="37248" y="87930"/>
                      </a:cubicBezTo>
                      <a:cubicBezTo>
                        <a:pt x="35904" y="88871"/>
                        <a:pt x="34962" y="90889"/>
                        <a:pt x="33752" y="91561"/>
                      </a:cubicBezTo>
                      <a:cubicBezTo>
                        <a:pt x="32676" y="92233"/>
                        <a:pt x="31197" y="91157"/>
                        <a:pt x="30121" y="91830"/>
                      </a:cubicBezTo>
                      <a:cubicBezTo>
                        <a:pt x="27566" y="93578"/>
                        <a:pt x="25684" y="98419"/>
                        <a:pt x="22591" y="101377"/>
                      </a:cubicBezTo>
                      <a:cubicBezTo>
                        <a:pt x="19902" y="103798"/>
                        <a:pt x="17347" y="105546"/>
                        <a:pt x="17212" y="110656"/>
                      </a:cubicBezTo>
                      <a:cubicBezTo>
                        <a:pt x="16405" y="111597"/>
                        <a:pt x="15599" y="109983"/>
                        <a:pt x="14792" y="111194"/>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71" name="Graphic 29">
                <a:extLst>
                  <a:ext uri="{FF2B5EF4-FFF2-40B4-BE49-F238E27FC236}">
                    <a16:creationId xmlns:a16="http://schemas.microsoft.com/office/drawing/2014/main" id="{D46C6B5F-B648-0B0B-90E3-1E93437DB012}"/>
                  </a:ext>
                </a:extLst>
              </p:cNvPr>
              <p:cNvGrpSpPr/>
              <p:nvPr/>
            </p:nvGrpSpPr>
            <p:grpSpPr>
              <a:xfrm>
                <a:off x="405190" y="1001637"/>
                <a:ext cx="198323" cy="556077"/>
                <a:chOff x="405190" y="1001637"/>
                <a:chExt cx="198323" cy="556077"/>
              </a:xfrm>
              <a:grpFill/>
            </p:grpSpPr>
            <p:sp>
              <p:nvSpPr>
                <p:cNvPr id="194" name="Freeform: Shape 193">
                  <a:extLst>
                    <a:ext uri="{FF2B5EF4-FFF2-40B4-BE49-F238E27FC236}">
                      <a16:creationId xmlns:a16="http://schemas.microsoft.com/office/drawing/2014/main" id="{140A8F37-1E4D-5EC0-687A-3CD35E920365}"/>
                    </a:ext>
                  </a:extLst>
                </p:cNvPr>
                <p:cNvSpPr/>
                <p:nvPr/>
              </p:nvSpPr>
              <p:spPr>
                <a:xfrm>
                  <a:off x="405190" y="1001637"/>
                  <a:ext cx="196326" cy="440702"/>
                </a:xfrm>
                <a:custGeom>
                  <a:avLst/>
                  <a:gdLst>
                    <a:gd name="connsiteX0" fmla="*/ 147762 w 196326"/>
                    <a:gd name="connsiteY0" fmla="*/ 440702 h 440702"/>
                    <a:gd name="connsiteX1" fmla="*/ 193617 w 196326"/>
                    <a:gd name="connsiteY1" fmla="*/ 285792 h 440702"/>
                    <a:gd name="connsiteX2" fmla="*/ 129205 w 196326"/>
                    <a:gd name="connsiteY2" fmla="*/ 42 h 440702"/>
                    <a:gd name="connsiteX3" fmla="*/ 7644 w 196326"/>
                    <a:gd name="connsiteY3" fmla="*/ 295070 h 440702"/>
                    <a:gd name="connsiteX4" fmla="*/ 147762 w 196326"/>
                    <a:gd name="connsiteY4" fmla="*/ 440702 h 440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26" h="440702">
                      <a:moveTo>
                        <a:pt x="147762" y="440702"/>
                      </a:moveTo>
                      <a:cubicBezTo>
                        <a:pt x="148031" y="440568"/>
                        <a:pt x="177211" y="378039"/>
                        <a:pt x="193617" y="285792"/>
                      </a:cubicBezTo>
                      <a:cubicBezTo>
                        <a:pt x="212308" y="172971"/>
                        <a:pt x="128130" y="1925"/>
                        <a:pt x="129205" y="42"/>
                      </a:cubicBezTo>
                      <a:cubicBezTo>
                        <a:pt x="127457" y="-3320"/>
                        <a:pt x="-36866" y="195428"/>
                        <a:pt x="7644" y="295070"/>
                      </a:cubicBezTo>
                      <a:cubicBezTo>
                        <a:pt x="49464" y="391486"/>
                        <a:pt x="148031" y="440702"/>
                        <a:pt x="147762" y="440702"/>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95" name="Freeform: Shape 194">
                  <a:extLst>
                    <a:ext uri="{FF2B5EF4-FFF2-40B4-BE49-F238E27FC236}">
                      <a16:creationId xmlns:a16="http://schemas.microsoft.com/office/drawing/2014/main" id="{FD053B1F-7B32-D5DF-BD9B-FA2756D53100}"/>
                    </a:ext>
                  </a:extLst>
                </p:cNvPr>
                <p:cNvSpPr/>
                <p:nvPr/>
              </p:nvSpPr>
              <p:spPr>
                <a:xfrm>
                  <a:off x="517167" y="1339113"/>
                  <a:ext cx="86346" cy="218602"/>
                </a:xfrm>
                <a:custGeom>
                  <a:avLst/>
                  <a:gdLst>
                    <a:gd name="connsiteX0" fmla="*/ 86346 w 86346"/>
                    <a:gd name="connsiteY0" fmla="*/ 199507 h 218602"/>
                    <a:gd name="connsiteX1" fmla="*/ 78816 w 86346"/>
                    <a:gd name="connsiteY1" fmla="*/ 207038 h 218602"/>
                    <a:gd name="connsiteX2" fmla="*/ 73572 w 86346"/>
                    <a:gd name="connsiteY2" fmla="*/ 210937 h 218602"/>
                    <a:gd name="connsiteX3" fmla="*/ 69941 w 86346"/>
                    <a:gd name="connsiteY3" fmla="*/ 214971 h 218602"/>
                    <a:gd name="connsiteX4" fmla="*/ 58645 w 86346"/>
                    <a:gd name="connsiteY4" fmla="*/ 218602 h 218602"/>
                    <a:gd name="connsiteX5" fmla="*/ 55015 w 86346"/>
                    <a:gd name="connsiteY5" fmla="*/ 205021 h 218602"/>
                    <a:gd name="connsiteX6" fmla="*/ 51653 w 86346"/>
                    <a:gd name="connsiteY6" fmla="*/ 193994 h 218602"/>
                    <a:gd name="connsiteX7" fmla="*/ 51519 w 86346"/>
                    <a:gd name="connsiteY7" fmla="*/ 189556 h 218602"/>
                    <a:gd name="connsiteX8" fmla="*/ 48964 w 86346"/>
                    <a:gd name="connsiteY8" fmla="*/ 184716 h 218602"/>
                    <a:gd name="connsiteX9" fmla="*/ 49098 w 86346"/>
                    <a:gd name="connsiteY9" fmla="*/ 181085 h 218602"/>
                    <a:gd name="connsiteX10" fmla="*/ 46947 w 86346"/>
                    <a:gd name="connsiteY10" fmla="*/ 173017 h 218602"/>
                    <a:gd name="connsiteX11" fmla="*/ 45736 w 86346"/>
                    <a:gd name="connsiteY11" fmla="*/ 165217 h 218602"/>
                    <a:gd name="connsiteX12" fmla="*/ 43854 w 86346"/>
                    <a:gd name="connsiteY12" fmla="*/ 157821 h 218602"/>
                    <a:gd name="connsiteX13" fmla="*/ 38340 w 86346"/>
                    <a:gd name="connsiteY13" fmla="*/ 152443 h 218602"/>
                    <a:gd name="connsiteX14" fmla="*/ 35785 w 86346"/>
                    <a:gd name="connsiteY14" fmla="*/ 147198 h 218602"/>
                    <a:gd name="connsiteX15" fmla="*/ 33230 w 86346"/>
                    <a:gd name="connsiteY15" fmla="*/ 141954 h 218602"/>
                    <a:gd name="connsiteX16" fmla="*/ 34306 w 86346"/>
                    <a:gd name="connsiteY16" fmla="*/ 134155 h 218602"/>
                    <a:gd name="connsiteX17" fmla="*/ 31348 w 86346"/>
                    <a:gd name="connsiteY17" fmla="*/ 122859 h 218602"/>
                    <a:gd name="connsiteX18" fmla="*/ 31348 w 86346"/>
                    <a:gd name="connsiteY18" fmla="*/ 118422 h 218602"/>
                    <a:gd name="connsiteX19" fmla="*/ 29196 w 86346"/>
                    <a:gd name="connsiteY19" fmla="*/ 116539 h 218602"/>
                    <a:gd name="connsiteX20" fmla="*/ 29600 w 86346"/>
                    <a:gd name="connsiteY20" fmla="*/ 113177 h 218602"/>
                    <a:gd name="connsiteX21" fmla="*/ 25297 w 86346"/>
                    <a:gd name="connsiteY21" fmla="*/ 102151 h 218602"/>
                    <a:gd name="connsiteX22" fmla="*/ 22607 w 86346"/>
                    <a:gd name="connsiteY22" fmla="*/ 91528 h 218602"/>
                    <a:gd name="connsiteX23" fmla="*/ 16422 w 86346"/>
                    <a:gd name="connsiteY23" fmla="*/ 85611 h 218602"/>
                    <a:gd name="connsiteX24" fmla="*/ 16153 w 86346"/>
                    <a:gd name="connsiteY24" fmla="*/ 79963 h 218602"/>
                    <a:gd name="connsiteX25" fmla="*/ 18170 w 86346"/>
                    <a:gd name="connsiteY25" fmla="*/ 69878 h 218602"/>
                    <a:gd name="connsiteX26" fmla="*/ 17229 w 86346"/>
                    <a:gd name="connsiteY26" fmla="*/ 69071 h 218602"/>
                    <a:gd name="connsiteX27" fmla="*/ 18304 w 86346"/>
                    <a:gd name="connsiteY27" fmla="*/ 62751 h 218602"/>
                    <a:gd name="connsiteX28" fmla="*/ 13598 w 86346"/>
                    <a:gd name="connsiteY28" fmla="*/ 46614 h 218602"/>
                    <a:gd name="connsiteX29" fmla="*/ 7816 w 86346"/>
                    <a:gd name="connsiteY29" fmla="*/ 31419 h 218602"/>
                    <a:gd name="connsiteX30" fmla="*/ 6202 w 86346"/>
                    <a:gd name="connsiteY30" fmla="*/ 20661 h 218602"/>
                    <a:gd name="connsiteX31" fmla="*/ 2302 w 86346"/>
                    <a:gd name="connsiteY31" fmla="*/ 12055 h 218602"/>
                    <a:gd name="connsiteX32" fmla="*/ 2975 w 86346"/>
                    <a:gd name="connsiteY32" fmla="*/ 1029 h 218602"/>
                    <a:gd name="connsiteX33" fmla="*/ 11043 w 86346"/>
                    <a:gd name="connsiteY33" fmla="*/ 1298 h 218602"/>
                    <a:gd name="connsiteX34" fmla="*/ 14136 w 86346"/>
                    <a:gd name="connsiteY34" fmla="*/ 17838 h 218602"/>
                    <a:gd name="connsiteX35" fmla="*/ 17497 w 86346"/>
                    <a:gd name="connsiteY35" fmla="*/ 21872 h 218602"/>
                    <a:gd name="connsiteX36" fmla="*/ 19380 w 86346"/>
                    <a:gd name="connsiteY36" fmla="*/ 31150 h 218602"/>
                    <a:gd name="connsiteX37" fmla="*/ 22473 w 86346"/>
                    <a:gd name="connsiteY37" fmla="*/ 34378 h 218602"/>
                    <a:gd name="connsiteX38" fmla="*/ 23011 w 86346"/>
                    <a:gd name="connsiteY38" fmla="*/ 38949 h 218602"/>
                    <a:gd name="connsiteX39" fmla="*/ 25431 w 86346"/>
                    <a:gd name="connsiteY39" fmla="*/ 42446 h 218602"/>
                    <a:gd name="connsiteX40" fmla="*/ 29196 w 86346"/>
                    <a:gd name="connsiteY40" fmla="*/ 55086 h 218602"/>
                    <a:gd name="connsiteX41" fmla="*/ 30541 w 86346"/>
                    <a:gd name="connsiteY41" fmla="*/ 71626 h 218602"/>
                    <a:gd name="connsiteX42" fmla="*/ 38206 w 86346"/>
                    <a:gd name="connsiteY42" fmla="*/ 86955 h 218602"/>
                    <a:gd name="connsiteX43" fmla="*/ 45736 w 86346"/>
                    <a:gd name="connsiteY43" fmla="*/ 92200 h 218602"/>
                    <a:gd name="connsiteX44" fmla="*/ 47753 w 86346"/>
                    <a:gd name="connsiteY44" fmla="*/ 98654 h 218602"/>
                    <a:gd name="connsiteX45" fmla="*/ 46678 w 86346"/>
                    <a:gd name="connsiteY45" fmla="*/ 102285 h 218602"/>
                    <a:gd name="connsiteX46" fmla="*/ 50039 w 86346"/>
                    <a:gd name="connsiteY46" fmla="*/ 110219 h 218602"/>
                    <a:gd name="connsiteX47" fmla="*/ 52325 w 86346"/>
                    <a:gd name="connsiteY47" fmla="*/ 121783 h 218602"/>
                    <a:gd name="connsiteX48" fmla="*/ 53804 w 86346"/>
                    <a:gd name="connsiteY48" fmla="*/ 121783 h 218602"/>
                    <a:gd name="connsiteX49" fmla="*/ 54342 w 86346"/>
                    <a:gd name="connsiteY49" fmla="*/ 123263 h 218602"/>
                    <a:gd name="connsiteX50" fmla="*/ 60797 w 86346"/>
                    <a:gd name="connsiteY50" fmla="*/ 125011 h 218602"/>
                    <a:gd name="connsiteX51" fmla="*/ 59587 w 86346"/>
                    <a:gd name="connsiteY51" fmla="*/ 141147 h 218602"/>
                    <a:gd name="connsiteX52" fmla="*/ 65638 w 86346"/>
                    <a:gd name="connsiteY52" fmla="*/ 160780 h 218602"/>
                    <a:gd name="connsiteX53" fmla="*/ 65369 w 86346"/>
                    <a:gd name="connsiteY53" fmla="*/ 162259 h 218602"/>
                    <a:gd name="connsiteX54" fmla="*/ 66848 w 86346"/>
                    <a:gd name="connsiteY54" fmla="*/ 162259 h 218602"/>
                    <a:gd name="connsiteX55" fmla="*/ 65772 w 86346"/>
                    <a:gd name="connsiteY55" fmla="*/ 165486 h 218602"/>
                    <a:gd name="connsiteX56" fmla="*/ 67655 w 86346"/>
                    <a:gd name="connsiteY56" fmla="*/ 172882 h 218602"/>
                    <a:gd name="connsiteX57" fmla="*/ 70613 w 86346"/>
                    <a:gd name="connsiteY57" fmla="*/ 176916 h 218602"/>
                    <a:gd name="connsiteX58" fmla="*/ 70613 w 86346"/>
                    <a:gd name="connsiteY58" fmla="*/ 181354 h 218602"/>
                    <a:gd name="connsiteX59" fmla="*/ 78278 w 86346"/>
                    <a:gd name="connsiteY59" fmla="*/ 190229 h 218602"/>
                    <a:gd name="connsiteX60" fmla="*/ 85809 w 86346"/>
                    <a:gd name="connsiteY60" fmla="*/ 196549 h 218602"/>
                    <a:gd name="connsiteX61" fmla="*/ 86212 w 86346"/>
                    <a:gd name="connsiteY61" fmla="*/ 199507 h 21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6346" h="218602">
                      <a:moveTo>
                        <a:pt x="86346" y="199507"/>
                      </a:moveTo>
                      <a:cubicBezTo>
                        <a:pt x="83523" y="202062"/>
                        <a:pt x="80295" y="204483"/>
                        <a:pt x="78816" y="207038"/>
                      </a:cubicBezTo>
                      <a:cubicBezTo>
                        <a:pt x="77068" y="208382"/>
                        <a:pt x="74916" y="209727"/>
                        <a:pt x="73572" y="210937"/>
                      </a:cubicBezTo>
                      <a:cubicBezTo>
                        <a:pt x="73572" y="212282"/>
                        <a:pt x="69269" y="213627"/>
                        <a:pt x="69941" y="214971"/>
                      </a:cubicBezTo>
                      <a:cubicBezTo>
                        <a:pt x="65234" y="216451"/>
                        <a:pt x="62814" y="217392"/>
                        <a:pt x="58645" y="218602"/>
                      </a:cubicBezTo>
                      <a:cubicBezTo>
                        <a:pt x="54342" y="216047"/>
                        <a:pt x="55687" y="209862"/>
                        <a:pt x="55015" y="205021"/>
                      </a:cubicBezTo>
                      <a:cubicBezTo>
                        <a:pt x="54477" y="200986"/>
                        <a:pt x="52460" y="197759"/>
                        <a:pt x="51653" y="193994"/>
                      </a:cubicBezTo>
                      <a:cubicBezTo>
                        <a:pt x="51384" y="192649"/>
                        <a:pt x="51787" y="190901"/>
                        <a:pt x="51519" y="189556"/>
                      </a:cubicBezTo>
                      <a:cubicBezTo>
                        <a:pt x="51115" y="187808"/>
                        <a:pt x="49501" y="186598"/>
                        <a:pt x="48964" y="184716"/>
                      </a:cubicBezTo>
                      <a:cubicBezTo>
                        <a:pt x="48695" y="183774"/>
                        <a:pt x="49367" y="182161"/>
                        <a:pt x="49098" y="181085"/>
                      </a:cubicBezTo>
                      <a:cubicBezTo>
                        <a:pt x="48560" y="178530"/>
                        <a:pt x="47484" y="175975"/>
                        <a:pt x="46947" y="173017"/>
                      </a:cubicBezTo>
                      <a:cubicBezTo>
                        <a:pt x="46409" y="170462"/>
                        <a:pt x="46274" y="167638"/>
                        <a:pt x="45736" y="165217"/>
                      </a:cubicBezTo>
                      <a:cubicBezTo>
                        <a:pt x="45064" y="162662"/>
                        <a:pt x="44795" y="159570"/>
                        <a:pt x="43854" y="157821"/>
                      </a:cubicBezTo>
                      <a:cubicBezTo>
                        <a:pt x="42912" y="156073"/>
                        <a:pt x="39820" y="154729"/>
                        <a:pt x="38340" y="152443"/>
                      </a:cubicBezTo>
                      <a:cubicBezTo>
                        <a:pt x="37399" y="150963"/>
                        <a:pt x="36727" y="148946"/>
                        <a:pt x="35785" y="147198"/>
                      </a:cubicBezTo>
                      <a:cubicBezTo>
                        <a:pt x="34979" y="145585"/>
                        <a:pt x="33365" y="143568"/>
                        <a:pt x="33230" y="141954"/>
                      </a:cubicBezTo>
                      <a:cubicBezTo>
                        <a:pt x="32962" y="139668"/>
                        <a:pt x="34306" y="136575"/>
                        <a:pt x="34306" y="134155"/>
                      </a:cubicBezTo>
                      <a:cubicBezTo>
                        <a:pt x="34306" y="130927"/>
                        <a:pt x="32155" y="127028"/>
                        <a:pt x="31348" y="122859"/>
                      </a:cubicBezTo>
                      <a:cubicBezTo>
                        <a:pt x="31079" y="121649"/>
                        <a:pt x="31886" y="119497"/>
                        <a:pt x="31348" y="118422"/>
                      </a:cubicBezTo>
                      <a:cubicBezTo>
                        <a:pt x="30944" y="117615"/>
                        <a:pt x="29465" y="117346"/>
                        <a:pt x="29196" y="116539"/>
                      </a:cubicBezTo>
                      <a:cubicBezTo>
                        <a:pt x="28927" y="115732"/>
                        <a:pt x="29734" y="114118"/>
                        <a:pt x="29600" y="113177"/>
                      </a:cubicBezTo>
                      <a:cubicBezTo>
                        <a:pt x="28927" y="109546"/>
                        <a:pt x="26373" y="106050"/>
                        <a:pt x="25297" y="102151"/>
                      </a:cubicBezTo>
                      <a:cubicBezTo>
                        <a:pt x="24221" y="98251"/>
                        <a:pt x="24087" y="94082"/>
                        <a:pt x="22607" y="91528"/>
                      </a:cubicBezTo>
                      <a:cubicBezTo>
                        <a:pt x="21397" y="89376"/>
                        <a:pt x="17497" y="88166"/>
                        <a:pt x="16422" y="85611"/>
                      </a:cubicBezTo>
                      <a:cubicBezTo>
                        <a:pt x="15884" y="84266"/>
                        <a:pt x="16153" y="81711"/>
                        <a:pt x="16153" y="79963"/>
                      </a:cubicBezTo>
                      <a:cubicBezTo>
                        <a:pt x="16153" y="77946"/>
                        <a:pt x="18573" y="73508"/>
                        <a:pt x="18170" y="69878"/>
                      </a:cubicBezTo>
                      <a:cubicBezTo>
                        <a:pt x="18170" y="69609"/>
                        <a:pt x="16960" y="69878"/>
                        <a:pt x="17229" y="69071"/>
                      </a:cubicBezTo>
                      <a:cubicBezTo>
                        <a:pt x="17497" y="68398"/>
                        <a:pt x="18439" y="64364"/>
                        <a:pt x="18304" y="62751"/>
                      </a:cubicBezTo>
                      <a:cubicBezTo>
                        <a:pt x="17632" y="57910"/>
                        <a:pt x="14943" y="52396"/>
                        <a:pt x="13598" y="46614"/>
                      </a:cubicBezTo>
                      <a:cubicBezTo>
                        <a:pt x="12253" y="41101"/>
                        <a:pt x="10236" y="36529"/>
                        <a:pt x="7816" y="31419"/>
                      </a:cubicBezTo>
                      <a:cubicBezTo>
                        <a:pt x="6336" y="28326"/>
                        <a:pt x="3109" y="25099"/>
                        <a:pt x="6202" y="20661"/>
                      </a:cubicBezTo>
                      <a:cubicBezTo>
                        <a:pt x="4454" y="19720"/>
                        <a:pt x="3916" y="15552"/>
                        <a:pt x="2302" y="12055"/>
                      </a:cubicBezTo>
                      <a:cubicBezTo>
                        <a:pt x="689" y="8559"/>
                        <a:pt x="-2270" y="4122"/>
                        <a:pt x="2975" y="1029"/>
                      </a:cubicBezTo>
                      <a:cubicBezTo>
                        <a:pt x="7547" y="-1661"/>
                        <a:pt x="7412" y="1836"/>
                        <a:pt x="11043" y="1298"/>
                      </a:cubicBezTo>
                      <a:cubicBezTo>
                        <a:pt x="11312" y="7080"/>
                        <a:pt x="11850" y="12728"/>
                        <a:pt x="14136" y="17838"/>
                      </a:cubicBezTo>
                      <a:cubicBezTo>
                        <a:pt x="14808" y="19317"/>
                        <a:pt x="16691" y="20258"/>
                        <a:pt x="17497" y="21872"/>
                      </a:cubicBezTo>
                      <a:cubicBezTo>
                        <a:pt x="18708" y="24561"/>
                        <a:pt x="18035" y="28595"/>
                        <a:pt x="19380" y="31150"/>
                      </a:cubicBezTo>
                      <a:cubicBezTo>
                        <a:pt x="20187" y="32495"/>
                        <a:pt x="21935" y="33033"/>
                        <a:pt x="22473" y="34378"/>
                      </a:cubicBezTo>
                      <a:cubicBezTo>
                        <a:pt x="23011" y="35722"/>
                        <a:pt x="22742" y="37605"/>
                        <a:pt x="23011" y="38949"/>
                      </a:cubicBezTo>
                      <a:cubicBezTo>
                        <a:pt x="23414" y="40429"/>
                        <a:pt x="25028" y="41235"/>
                        <a:pt x="25431" y="42446"/>
                      </a:cubicBezTo>
                      <a:cubicBezTo>
                        <a:pt x="27045" y="46480"/>
                        <a:pt x="24759" y="52665"/>
                        <a:pt x="29196" y="55086"/>
                      </a:cubicBezTo>
                      <a:cubicBezTo>
                        <a:pt x="28255" y="61272"/>
                        <a:pt x="29600" y="66381"/>
                        <a:pt x="30541" y="71626"/>
                      </a:cubicBezTo>
                      <a:cubicBezTo>
                        <a:pt x="31617" y="77274"/>
                        <a:pt x="35113" y="82383"/>
                        <a:pt x="38206" y="86955"/>
                      </a:cubicBezTo>
                      <a:cubicBezTo>
                        <a:pt x="39551" y="88973"/>
                        <a:pt x="44123" y="89914"/>
                        <a:pt x="45736" y="92200"/>
                      </a:cubicBezTo>
                      <a:cubicBezTo>
                        <a:pt x="46543" y="93410"/>
                        <a:pt x="47753" y="96906"/>
                        <a:pt x="47753" y="98654"/>
                      </a:cubicBezTo>
                      <a:cubicBezTo>
                        <a:pt x="47753" y="99999"/>
                        <a:pt x="46678" y="101075"/>
                        <a:pt x="46678" y="102285"/>
                      </a:cubicBezTo>
                      <a:cubicBezTo>
                        <a:pt x="46947" y="105512"/>
                        <a:pt x="48964" y="107529"/>
                        <a:pt x="50039" y="110219"/>
                      </a:cubicBezTo>
                      <a:cubicBezTo>
                        <a:pt x="51250" y="113850"/>
                        <a:pt x="50174" y="119094"/>
                        <a:pt x="52325" y="121783"/>
                      </a:cubicBezTo>
                      <a:cubicBezTo>
                        <a:pt x="52594" y="122052"/>
                        <a:pt x="53401" y="121514"/>
                        <a:pt x="53804" y="121783"/>
                      </a:cubicBezTo>
                      <a:cubicBezTo>
                        <a:pt x="54208" y="122052"/>
                        <a:pt x="53804" y="122994"/>
                        <a:pt x="54342" y="123263"/>
                      </a:cubicBezTo>
                      <a:cubicBezTo>
                        <a:pt x="55956" y="124204"/>
                        <a:pt x="58511" y="124204"/>
                        <a:pt x="60797" y="125011"/>
                      </a:cubicBezTo>
                      <a:cubicBezTo>
                        <a:pt x="63083" y="129179"/>
                        <a:pt x="59587" y="136037"/>
                        <a:pt x="59587" y="141147"/>
                      </a:cubicBezTo>
                      <a:cubicBezTo>
                        <a:pt x="59721" y="148274"/>
                        <a:pt x="63352" y="153787"/>
                        <a:pt x="65638" y="160780"/>
                      </a:cubicBezTo>
                      <a:cubicBezTo>
                        <a:pt x="65638" y="161049"/>
                        <a:pt x="65100" y="161856"/>
                        <a:pt x="65369" y="162259"/>
                      </a:cubicBezTo>
                      <a:cubicBezTo>
                        <a:pt x="65369" y="162393"/>
                        <a:pt x="66848" y="162259"/>
                        <a:pt x="66848" y="162259"/>
                      </a:cubicBezTo>
                      <a:cubicBezTo>
                        <a:pt x="66848" y="163066"/>
                        <a:pt x="65907" y="164545"/>
                        <a:pt x="65772" y="165486"/>
                      </a:cubicBezTo>
                      <a:cubicBezTo>
                        <a:pt x="65503" y="167503"/>
                        <a:pt x="66579" y="170596"/>
                        <a:pt x="67655" y="172882"/>
                      </a:cubicBezTo>
                      <a:cubicBezTo>
                        <a:pt x="68462" y="174496"/>
                        <a:pt x="70075" y="175572"/>
                        <a:pt x="70613" y="176916"/>
                      </a:cubicBezTo>
                      <a:cubicBezTo>
                        <a:pt x="71151" y="178261"/>
                        <a:pt x="70210" y="180009"/>
                        <a:pt x="70613" y="181354"/>
                      </a:cubicBezTo>
                      <a:cubicBezTo>
                        <a:pt x="72093" y="184447"/>
                        <a:pt x="75992" y="186598"/>
                        <a:pt x="78278" y="190229"/>
                      </a:cubicBezTo>
                      <a:cubicBezTo>
                        <a:pt x="80295" y="193456"/>
                        <a:pt x="81640" y="196415"/>
                        <a:pt x="85809" y="196549"/>
                      </a:cubicBezTo>
                      <a:cubicBezTo>
                        <a:pt x="86481" y="197490"/>
                        <a:pt x="85136" y="198432"/>
                        <a:pt x="86212" y="199507"/>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72" name="Graphic 29">
                <a:extLst>
                  <a:ext uri="{FF2B5EF4-FFF2-40B4-BE49-F238E27FC236}">
                    <a16:creationId xmlns:a16="http://schemas.microsoft.com/office/drawing/2014/main" id="{1B8BD4A3-E8BA-C92B-8901-31B72FF0777C}"/>
                  </a:ext>
                </a:extLst>
              </p:cNvPr>
              <p:cNvGrpSpPr/>
              <p:nvPr/>
            </p:nvGrpSpPr>
            <p:grpSpPr>
              <a:xfrm>
                <a:off x="687020" y="1191586"/>
                <a:ext cx="362398" cy="169809"/>
                <a:chOff x="687020" y="1191586"/>
                <a:chExt cx="362398" cy="169809"/>
              </a:xfrm>
              <a:grpFill/>
            </p:grpSpPr>
            <p:sp>
              <p:nvSpPr>
                <p:cNvPr id="192" name="Freeform: Shape 191">
                  <a:extLst>
                    <a:ext uri="{FF2B5EF4-FFF2-40B4-BE49-F238E27FC236}">
                      <a16:creationId xmlns:a16="http://schemas.microsoft.com/office/drawing/2014/main" id="{BD4DEE0D-D0B3-7568-B5E5-121CD8CEF64C}"/>
                    </a:ext>
                  </a:extLst>
                </p:cNvPr>
                <p:cNvSpPr/>
                <p:nvPr/>
              </p:nvSpPr>
              <p:spPr>
                <a:xfrm>
                  <a:off x="768643" y="1191586"/>
                  <a:ext cx="280774" cy="169809"/>
                </a:xfrm>
                <a:custGeom>
                  <a:avLst/>
                  <a:gdLst>
                    <a:gd name="connsiteX0" fmla="*/ 0 w 280774"/>
                    <a:gd name="connsiteY0" fmla="*/ 112249 h 169809"/>
                    <a:gd name="connsiteX1" fmla="*/ 79338 w 280774"/>
                    <a:gd name="connsiteY1" fmla="*/ 24574 h 169809"/>
                    <a:gd name="connsiteX2" fmla="*/ 280775 w 280774"/>
                    <a:gd name="connsiteY2" fmla="*/ 15564 h 169809"/>
                    <a:gd name="connsiteX3" fmla="*/ 142136 w 280774"/>
                    <a:gd name="connsiteY3" fmla="*/ 169802 h 169809"/>
                    <a:gd name="connsiteX4" fmla="*/ 0 w 280774"/>
                    <a:gd name="connsiteY4" fmla="*/ 112114 h 169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74" h="169809">
                      <a:moveTo>
                        <a:pt x="0" y="112249"/>
                      </a:moveTo>
                      <a:cubicBezTo>
                        <a:pt x="0" y="112249"/>
                        <a:pt x="25415" y="64512"/>
                        <a:pt x="79338" y="24574"/>
                      </a:cubicBezTo>
                      <a:cubicBezTo>
                        <a:pt x="146842" y="-25180"/>
                        <a:pt x="280909" y="16102"/>
                        <a:pt x="280775" y="15564"/>
                      </a:cubicBezTo>
                      <a:cubicBezTo>
                        <a:pt x="278892" y="14892"/>
                        <a:pt x="212195" y="171012"/>
                        <a:pt x="142136" y="169802"/>
                      </a:cubicBezTo>
                      <a:cubicBezTo>
                        <a:pt x="69925" y="167651"/>
                        <a:pt x="-134" y="112652"/>
                        <a:pt x="0" y="112114"/>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93" name="Freeform: Shape 192">
                  <a:extLst>
                    <a:ext uri="{FF2B5EF4-FFF2-40B4-BE49-F238E27FC236}">
                      <a16:creationId xmlns:a16="http://schemas.microsoft.com/office/drawing/2014/main" id="{6A1EF341-EE05-DCBC-16D6-F5BD3C9775A3}"/>
                    </a:ext>
                  </a:extLst>
                </p:cNvPr>
                <p:cNvSpPr/>
                <p:nvPr/>
              </p:nvSpPr>
              <p:spPr>
                <a:xfrm>
                  <a:off x="687020" y="1285647"/>
                  <a:ext cx="155668" cy="52044"/>
                </a:xfrm>
                <a:custGeom>
                  <a:avLst/>
                  <a:gdLst>
                    <a:gd name="connsiteX0" fmla="*/ 5379 w 155668"/>
                    <a:gd name="connsiteY0" fmla="*/ 51402 h 52044"/>
                    <a:gd name="connsiteX1" fmla="*/ 2555 w 155668"/>
                    <a:gd name="connsiteY1" fmla="*/ 41048 h 52044"/>
                    <a:gd name="connsiteX2" fmla="*/ 1479 w 155668"/>
                    <a:gd name="connsiteY2" fmla="*/ 34190 h 52044"/>
                    <a:gd name="connsiteX3" fmla="*/ 0 w 155668"/>
                    <a:gd name="connsiteY3" fmla="*/ 28946 h 52044"/>
                    <a:gd name="connsiteX4" fmla="*/ 941 w 155668"/>
                    <a:gd name="connsiteY4" fmla="*/ 15364 h 52044"/>
                    <a:gd name="connsiteX5" fmla="*/ 10758 w 155668"/>
                    <a:gd name="connsiteY5" fmla="*/ 15095 h 52044"/>
                    <a:gd name="connsiteX6" fmla="*/ 18826 w 155668"/>
                    <a:gd name="connsiteY6" fmla="*/ 14288 h 52044"/>
                    <a:gd name="connsiteX7" fmla="*/ 21650 w 155668"/>
                    <a:gd name="connsiteY7" fmla="*/ 15364 h 52044"/>
                    <a:gd name="connsiteX8" fmla="*/ 25415 w 155668"/>
                    <a:gd name="connsiteY8" fmla="*/ 13885 h 52044"/>
                    <a:gd name="connsiteX9" fmla="*/ 27701 w 155668"/>
                    <a:gd name="connsiteY9" fmla="*/ 14961 h 52044"/>
                    <a:gd name="connsiteX10" fmla="*/ 33618 w 155668"/>
                    <a:gd name="connsiteY10" fmla="*/ 14692 h 52044"/>
                    <a:gd name="connsiteX11" fmla="*/ 38996 w 155668"/>
                    <a:gd name="connsiteY11" fmla="*/ 15230 h 52044"/>
                    <a:gd name="connsiteX12" fmla="*/ 44241 w 155668"/>
                    <a:gd name="connsiteY12" fmla="*/ 15095 h 52044"/>
                    <a:gd name="connsiteX13" fmla="*/ 49216 w 155668"/>
                    <a:gd name="connsiteY13" fmla="*/ 10389 h 52044"/>
                    <a:gd name="connsiteX14" fmla="*/ 53250 w 155668"/>
                    <a:gd name="connsiteY14" fmla="*/ 8910 h 52044"/>
                    <a:gd name="connsiteX15" fmla="*/ 57284 w 155668"/>
                    <a:gd name="connsiteY15" fmla="*/ 7430 h 52044"/>
                    <a:gd name="connsiteX16" fmla="*/ 61991 w 155668"/>
                    <a:gd name="connsiteY16" fmla="*/ 10389 h 52044"/>
                    <a:gd name="connsiteX17" fmla="*/ 70059 w 155668"/>
                    <a:gd name="connsiteY17" fmla="*/ 9716 h 52044"/>
                    <a:gd name="connsiteX18" fmla="*/ 72883 w 155668"/>
                    <a:gd name="connsiteY18" fmla="*/ 10792 h 52044"/>
                    <a:gd name="connsiteX19" fmla="*/ 74766 w 155668"/>
                    <a:gd name="connsiteY19" fmla="*/ 8910 h 52044"/>
                    <a:gd name="connsiteX20" fmla="*/ 76783 w 155668"/>
                    <a:gd name="connsiteY20" fmla="*/ 10120 h 52044"/>
                    <a:gd name="connsiteX21" fmla="*/ 84985 w 155668"/>
                    <a:gd name="connsiteY21" fmla="*/ 7968 h 52044"/>
                    <a:gd name="connsiteX22" fmla="*/ 92516 w 155668"/>
                    <a:gd name="connsiteY22" fmla="*/ 7430 h 52044"/>
                    <a:gd name="connsiteX23" fmla="*/ 98029 w 155668"/>
                    <a:gd name="connsiteY23" fmla="*/ 1917 h 52044"/>
                    <a:gd name="connsiteX24" fmla="*/ 101660 w 155668"/>
                    <a:gd name="connsiteY24" fmla="*/ 2858 h 52044"/>
                    <a:gd name="connsiteX25" fmla="*/ 107576 w 155668"/>
                    <a:gd name="connsiteY25" fmla="*/ 7162 h 52044"/>
                    <a:gd name="connsiteX26" fmla="*/ 108383 w 155668"/>
                    <a:gd name="connsiteY26" fmla="*/ 6220 h 52044"/>
                    <a:gd name="connsiteX27" fmla="*/ 112148 w 155668"/>
                    <a:gd name="connsiteY27" fmla="*/ 8641 h 52044"/>
                    <a:gd name="connsiteX28" fmla="*/ 123713 w 155668"/>
                    <a:gd name="connsiteY28" fmla="*/ 6758 h 52044"/>
                    <a:gd name="connsiteX29" fmla="*/ 134874 w 155668"/>
                    <a:gd name="connsiteY29" fmla="*/ 3531 h 52044"/>
                    <a:gd name="connsiteX30" fmla="*/ 142135 w 155668"/>
                    <a:gd name="connsiteY30" fmla="*/ 3934 h 52044"/>
                    <a:gd name="connsiteX31" fmla="*/ 148724 w 155668"/>
                    <a:gd name="connsiteY31" fmla="*/ 1379 h 52044"/>
                    <a:gd name="connsiteX32" fmla="*/ 155582 w 155668"/>
                    <a:gd name="connsiteY32" fmla="*/ 4069 h 52044"/>
                    <a:gd name="connsiteX33" fmla="*/ 153431 w 155668"/>
                    <a:gd name="connsiteY33" fmla="*/ 12540 h 52044"/>
                    <a:gd name="connsiteX34" fmla="*/ 142001 w 155668"/>
                    <a:gd name="connsiteY34" fmla="*/ 12809 h 52044"/>
                    <a:gd name="connsiteX35" fmla="*/ 138639 w 155668"/>
                    <a:gd name="connsiteY35" fmla="*/ 15633 h 52044"/>
                    <a:gd name="connsiteX36" fmla="*/ 132185 w 155668"/>
                    <a:gd name="connsiteY36" fmla="*/ 15902 h 52044"/>
                    <a:gd name="connsiteX37" fmla="*/ 129361 w 155668"/>
                    <a:gd name="connsiteY37" fmla="*/ 18592 h 52044"/>
                    <a:gd name="connsiteX38" fmla="*/ 126268 w 155668"/>
                    <a:gd name="connsiteY38" fmla="*/ 18323 h 52044"/>
                    <a:gd name="connsiteX39" fmla="*/ 123309 w 155668"/>
                    <a:gd name="connsiteY39" fmla="*/ 20340 h 52044"/>
                    <a:gd name="connsiteX40" fmla="*/ 114165 w 155668"/>
                    <a:gd name="connsiteY40" fmla="*/ 21819 h 52044"/>
                    <a:gd name="connsiteX41" fmla="*/ 103139 w 155668"/>
                    <a:gd name="connsiteY41" fmla="*/ 19936 h 52044"/>
                    <a:gd name="connsiteX42" fmla="*/ 91171 w 155668"/>
                    <a:gd name="connsiteY42" fmla="*/ 25046 h 52044"/>
                    <a:gd name="connsiteX43" fmla="*/ 85792 w 155668"/>
                    <a:gd name="connsiteY43" fmla="*/ 32039 h 52044"/>
                    <a:gd name="connsiteX44" fmla="*/ 81086 w 155668"/>
                    <a:gd name="connsiteY44" fmla="*/ 32845 h 52044"/>
                    <a:gd name="connsiteX45" fmla="*/ 78934 w 155668"/>
                    <a:gd name="connsiteY45" fmla="*/ 30963 h 52044"/>
                    <a:gd name="connsiteX46" fmla="*/ 72883 w 155668"/>
                    <a:gd name="connsiteY46" fmla="*/ 32845 h 52044"/>
                    <a:gd name="connsiteX47" fmla="*/ 64815 w 155668"/>
                    <a:gd name="connsiteY47" fmla="*/ 32845 h 52044"/>
                    <a:gd name="connsiteX48" fmla="*/ 64411 w 155668"/>
                    <a:gd name="connsiteY48" fmla="*/ 34459 h 52044"/>
                    <a:gd name="connsiteX49" fmla="*/ 63336 w 155668"/>
                    <a:gd name="connsiteY49" fmla="*/ 34728 h 52044"/>
                    <a:gd name="connsiteX50" fmla="*/ 60512 w 155668"/>
                    <a:gd name="connsiteY50" fmla="*/ 41317 h 52044"/>
                    <a:gd name="connsiteX51" fmla="*/ 50292 w 155668"/>
                    <a:gd name="connsiteY51" fmla="*/ 36342 h 52044"/>
                    <a:gd name="connsiteX52" fmla="*/ 35904 w 155668"/>
                    <a:gd name="connsiteY52" fmla="*/ 38359 h 52044"/>
                    <a:gd name="connsiteX53" fmla="*/ 34962 w 155668"/>
                    <a:gd name="connsiteY53" fmla="*/ 37821 h 52044"/>
                    <a:gd name="connsiteX54" fmla="*/ 34559 w 155668"/>
                    <a:gd name="connsiteY54" fmla="*/ 39435 h 52044"/>
                    <a:gd name="connsiteX55" fmla="*/ 32676 w 155668"/>
                    <a:gd name="connsiteY55" fmla="*/ 37417 h 52044"/>
                    <a:gd name="connsiteX56" fmla="*/ 27432 w 155668"/>
                    <a:gd name="connsiteY56" fmla="*/ 37686 h 52044"/>
                    <a:gd name="connsiteX57" fmla="*/ 23936 w 155668"/>
                    <a:gd name="connsiteY57" fmla="*/ 39972 h 52044"/>
                    <a:gd name="connsiteX58" fmla="*/ 21112 w 155668"/>
                    <a:gd name="connsiteY58" fmla="*/ 39031 h 52044"/>
                    <a:gd name="connsiteX59" fmla="*/ 13178 w 155668"/>
                    <a:gd name="connsiteY59" fmla="*/ 45217 h 52044"/>
                    <a:gd name="connsiteX60" fmla="*/ 6992 w 155668"/>
                    <a:gd name="connsiteY60" fmla="*/ 51940 h 52044"/>
                    <a:gd name="connsiteX61" fmla="*/ 4975 w 155668"/>
                    <a:gd name="connsiteY61" fmla="*/ 51537 h 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668" h="52044">
                      <a:moveTo>
                        <a:pt x="5379" y="51402"/>
                      </a:moveTo>
                      <a:cubicBezTo>
                        <a:pt x="4438" y="47637"/>
                        <a:pt x="3765" y="43334"/>
                        <a:pt x="2555" y="41048"/>
                      </a:cubicBezTo>
                      <a:cubicBezTo>
                        <a:pt x="2151" y="38628"/>
                        <a:pt x="1883" y="36073"/>
                        <a:pt x="1479" y="34190"/>
                      </a:cubicBezTo>
                      <a:cubicBezTo>
                        <a:pt x="672" y="33787"/>
                        <a:pt x="941" y="28811"/>
                        <a:pt x="0" y="28946"/>
                      </a:cubicBezTo>
                      <a:cubicBezTo>
                        <a:pt x="403" y="23432"/>
                        <a:pt x="538" y="20340"/>
                        <a:pt x="941" y="15364"/>
                      </a:cubicBezTo>
                      <a:cubicBezTo>
                        <a:pt x="3900" y="11330"/>
                        <a:pt x="7396" y="14423"/>
                        <a:pt x="10758" y="15095"/>
                      </a:cubicBezTo>
                      <a:cubicBezTo>
                        <a:pt x="13447" y="15633"/>
                        <a:pt x="16136" y="14154"/>
                        <a:pt x="18826" y="14288"/>
                      </a:cubicBezTo>
                      <a:cubicBezTo>
                        <a:pt x="19767" y="14288"/>
                        <a:pt x="20708" y="15230"/>
                        <a:pt x="21650" y="15364"/>
                      </a:cubicBezTo>
                      <a:cubicBezTo>
                        <a:pt x="22994" y="15364"/>
                        <a:pt x="24070" y="13885"/>
                        <a:pt x="25415" y="13885"/>
                      </a:cubicBezTo>
                      <a:cubicBezTo>
                        <a:pt x="26087" y="13885"/>
                        <a:pt x="26894" y="14961"/>
                        <a:pt x="27701" y="14961"/>
                      </a:cubicBezTo>
                      <a:cubicBezTo>
                        <a:pt x="29449" y="14961"/>
                        <a:pt x="31466" y="14557"/>
                        <a:pt x="33618" y="14692"/>
                      </a:cubicBezTo>
                      <a:cubicBezTo>
                        <a:pt x="35366" y="14692"/>
                        <a:pt x="37383" y="15230"/>
                        <a:pt x="38996" y="15230"/>
                      </a:cubicBezTo>
                      <a:cubicBezTo>
                        <a:pt x="40879" y="15230"/>
                        <a:pt x="42896" y="15633"/>
                        <a:pt x="44241" y="15095"/>
                      </a:cubicBezTo>
                      <a:cubicBezTo>
                        <a:pt x="45585" y="14557"/>
                        <a:pt x="47468" y="11330"/>
                        <a:pt x="49216" y="10389"/>
                      </a:cubicBezTo>
                      <a:cubicBezTo>
                        <a:pt x="50426" y="9716"/>
                        <a:pt x="51906" y="9448"/>
                        <a:pt x="53250" y="8910"/>
                      </a:cubicBezTo>
                      <a:cubicBezTo>
                        <a:pt x="54595" y="8372"/>
                        <a:pt x="56209" y="7162"/>
                        <a:pt x="57284" y="7430"/>
                      </a:cubicBezTo>
                      <a:cubicBezTo>
                        <a:pt x="58764" y="7699"/>
                        <a:pt x="60377" y="9985"/>
                        <a:pt x="61991" y="10389"/>
                      </a:cubicBezTo>
                      <a:cubicBezTo>
                        <a:pt x="64142" y="11061"/>
                        <a:pt x="67235" y="9716"/>
                        <a:pt x="70059" y="9716"/>
                      </a:cubicBezTo>
                      <a:cubicBezTo>
                        <a:pt x="70866" y="9716"/>
                        <a:pt x="72076" y="11061"/>
                        <a:pt x="72883" y="10792"/>
                      </a:cubicBezTo>
                      <a:cubicBezTo>
                        <a:pt x="73555" y="10523"/>
                        <a:pt x="74093" y="9044"/>
                        <a:pt x="74766" y="8910"/>
                      </a:cubicBezTo>
                      <a:cubicBezTo>
                        <a:pt x="75438" y="8910"/>
                        <a:pt x="76110" y="10120"/>
                        <a:pt x="76783" y="10120"/>
                      </a:cubicBezTo>
                      <a:cubicBezTo>
                        <a:pt x="79338" y="10120"/>
                        <a:pt x="82296" y="8237"/>
                        <a:pt x="84985" y="7968"/>
                      </a:cubicBezTo>
                      <a:cubicBezTo>
                        <a:pt x="87809" y="7699"/>
                        <a:pt x="90499" y="8506"/>
                        <a:pt x="92516" y="7430"/>
                      </a:cubicBezTo>
                      <a:cubicBezTo>
                        <a:pt x="94129" y="6624"/>
                        <a:pt x="96012" y="2590"/>
                        <a:pt x="98029" y="1917"/>
                      </a:cubicBezTo>
                      <a:cubicBezTo>
                        <a:pt x="99105" y="1648"/>
                        <a:pt x="100584" y="2455"/>
                        <a:pt x="101660" y="2858"/>
                      </a:cubicBezTo>
                      <a:cubicBezTo>
                        <a:pt x="102870" y="3127"/>
                        <a:pt x="105156" y="6893"/>
                        <a:pt x="107576" y="7162"/>
                      </a:cubicBezTo>
                      <a:cubicBezTo>
                        <a:pt x="107845" y="7162"/>
                        <a:pt x="107980" y="5951"/>
                        <a:pt x="108383" y="6220"/>
                      </a:cubicBezTo>
                      <a:cubicBezTo>
                        <a:pt x="108787" y="6624"/>
                        <a:pt x="111073" y="8506"/>
                        <a:pt x="112148" y="8641"/>
                      </a:cubicBezTo>
                      <a:cubicBezTo>
                        <a:pt x="115510" y="8910"/>
                        <a:pt x="119679" y="7027"/>
                        <a:pt x="123713" y="6758"/>
                      </a:cubicBezTo>
                      <a:cubicBezTo>
                        <a:pt x="127613" y="6489"/>
                        <a:pt x="131109" y="5145"/>
                        <a:pt x="134874" y="3531"/>
                      </a:cubicBezTo>
                      <a:cubicBezTo>
                        <a:pt x="137294" y="2455"/>
                        <a:pt x="140118" y="-369"/>
                        <a:pt x="142135" y="3934"/>
                      </a:cubicBezTo>
                      <a:cubicBezTo>
                        <a:pt x="143211" y="2186"/>
                        <a:pt x="146035" y="2455"/>
                        <a:pt x="148724" y="1379"/>
                      </a:cubicBezTo>
                      <a:cubicBezTo>
                        <a:pt x="151414" y="303"/>
                        <a:pt x="154910" y="-2117"/>
                        <a:pt x="155582" y="4069"/>
                      </a:cubicBezTo>
                      <a:cubicBezTo>
                        <a:pt x="156120" y="9448"/>
                        <a:pt x="153969" y="8506"/>
                        <a:pt x="153431" y="12540"/>
                      </a:cubicBezTo>
                      <a:cubicBezTo>
                        <a:pt x="149666" y="11733"/>
                        <a:pt x="145901" y="11330"/>
                        <a:pt x="142001" y="12809"/>
                      </a:cubicBezTo>
                      <a:cubicBezTo>
                        <a:pt x="140791" y="13213"/>
                        <a:pt x="139849" y="15095"/>
                        <a:pt x="138639" y="15633"/>
                      </a:cubicBezTo>
                      <a:cubicBezTo>
                        <a:pt x="136622" y="16305"/>
                        <a:pt x="134202" y="14961"/>
                        <a:pt x="132185" y="15902"/>
                      </a:cubicBezTo>
                      <a:cubicBezTo>
                        <a:pt x="131109" y="16440"/>
                        <a:pt x="130302" y="18323"/>
                        <a:pt x="129361" y="18592"/>
                      </a:cubicBezTo>
                      <a:cubicBezTo>
                        <a:pt x="128419" y="18860"/>
                        <a:pt x="127209" y="18188"/>
                        <a:pt x="126268" y="18323"/>
                      </a:cubicBezTo>
                      <a:cubicBezTo>
                        <a:pt x="125192" y="18457"/>
                        <a:pt x="124385" y="19936"/>
                        <a:pt x="123309" y="20340"/>
                      </a:cubicBezTo>
                      <a:cubicBezTo>
                        <a:pt x="120351" y="21281"/>
                        <a:pt x="116855" y="17650"/>
                        <a:pt x="114165" y="21819"/>
                      </a:cubicBezTo>
                      <a:cubicBezTo>
                        <a:pt x="110400" y="19667"/>
                        <a:pt x="106770" y="19936"/>
                        <a:pt x="103139" y="19936"/>
                      </a:cubicBezTo>
                      <a:cubicBezTo>
                        <a:pt x="99239" y="19936"/>
                        <a:pt x="95071" y="22626"/>
                        <a:pt x="91171" y="25046"/>
                      </a:cubicBezTo>
                      <a:cubicBezTo>
                        <a:pt x="89557" y="26122"/>
                        <a:pt x="87675" y="30828"/>
                        <a:pt x="85792" y="32039"/>
                      </a:cubicBezTo>
                      <a:cubicBezTo>
                        <a:pt x="84851" y="32711"/>
                        <a:pt x="82161" y="33249"/>
                        <a:pt x="81086" y="32845"/>
                      </a:cubicBezTo>
                      <a:cubicBezTo>
                        <a:pt x="80144" y="32576"/>
                        <a:pt x="79741" y="31097"/>
                        <a:pt x="78934" y="30963"/>
                      </a:cubicBezTo>
                      <a:cubicBezTo>
                        <a:pt x="76783" y="30559"/>
                        <a:pt x="75035" y="32308"/>
                        <a:pt x="72883" y="32845"/>
                      </a:cubicBezTo>
                      <a:cubicBezTo>
                        <a:pt x="70194" y="33383"/>
                        <a:pt x="67101" y="31097"/>
                        <a:pt x="64815" y="32845"/>
                      </a:cubicBezTo>
                      <a:cubicBezTo>
                        <a:pt x="64546" y="32980"/>
                        <a:pt x="64680" y="34056"/>
                        <a:pt x="64411" y="34459"/>
                      </a:cubicBezTo>
                      <a:cubicBezTo>
                        <a:pt x="64142" y="34862"/>
                        <a:pt x="63605" y="34190"/>
                        <a:pt x="63336" y="34728"/>
                      </a:cubicBezTo>
                      <a:cubicBezTo>
                        <a:pt x="62260" y="36207"/>
                        <a:pt x="61588" y="39165"/>
                        <a:pt x="60512" y="41317"/>
                      </a:cubicBezTo>
                      <a:cubicBezTo>
                        <a:pt x="57150" y="42931"/>
                        <a:pt x="53654" y="37417"/>
                        <a:pt x="50292" y="36342"/>
                      </a:cubicBezTo>
                      <a:cubicBezTo>
                        <a:pt x="45585" y="34862"/>
                        <a:pt x="41014" y="37417"/>
                        <a:pt x="35904" y="38359"/>
                      </a:cubicBezTo>
                      <a:cubicBezTo>
                        <a:pt x="35635" y="38359"/>
                        <a:pt x="35366" y="37552"/>
                        <a:pt x="34962" y="37821"/>
                      </a:cubicBezTo>
                      <a:cubicBezTo>
                        <a:pt x="34828" y="37821"/>
                        <a:pt x="34424" y="39435"/>
                        <a:pt x="34559" y="39435"/>
                      </a:cubicBezTo>
                      <a:cubicBezTo>
                        <a:pt x="34021" y="39435"/>
                        <a:pt x="33349" y="37821"/>
                        <a:pt x="32676" y="37417"/>
                      </a:cubicBezTo>
                      <a:cubicBezTo>
                        <a:pt x="31332" y="36745"/>
                        <a:pt x="29180" y="37014"/>
                        <a:pt x="27432" y="37686"/>
                      </a:cubicBezTo>
                      <a:cubicBezTo>
                        <a:pt x="26222" y="38090"/>
                        <a:pt x="25011" y="39703"/>
                        <a:pt x="23936" y="39972"/>
                      </a:cubicBezTo>
                      <a:cubicBezTo>
                        <a:pt x="22860" y="40107"/>
                        <a:pt x="22053" y="38628"/>
                        <a:pt x="21112" y="39031"/>
                      </a:cubicBezTo>
                      <a:cubicBezTo>
                        <a:pt x="18691" y="39838"/>
                        <a:pt x="16271" y="43738"/>
                        <a:pt x="13178" y="45217"/>
                      </a:cubicBezTo>
                      <a:cubicBezTo>
                        <a:pt x="10489" y="46561"/>
                        <a:pt x="8203" y="47368"/>
                        <a:pt x="6992" y="51940"/>
                      </a:cubicBezTo>
                      <a:cubicBezTo>
                        <a:pt x="6186" y="52478"/>
                        <a:pt x="5917" y="50730"/>
                        <a:pt x="4975" y="51537"/>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73" name="Graphic 29">
                <a:extLst>
                  <a:ext uri="{FF2B5EF4-FFF2-40B4-BE49-F238E27FC236}">
                    <a16:creationId xmlns:a16="http://schemas.microsoft.com/office/drawing/2014/main" id="{58BC5DCC-0188-95A8-2AEA-C856EEE9E542}"/>
                  </a:ext>
                </a:extLst>
              </p:cNvPr>
              <p:cNvGrpSpPr/>
              <p:nvPr/>
            </p:nvGrpSpPr>
            <p:grpSpPr>
              <a:xfrm>
                <a:off x="719716" y="694912"/>
                <a:ext cx="163668" cy="434918"/>
                <a:chOff x="719716" y="694912"/>
                <a:chExt cx="163668" cy="434918"/>
              </a:xfrm>
              <a:grpFill/>
            </p:grpSpPr>
            <p:sp>
              <p:nvSpPr>
                <p:cNvPr id="190" name="Freeform: Shape 189">
                  <a:extLst>
                    <a:ext uri="{FF2B5EF4-FFF2-40B4-BE49-F238E27FC236}">
                      <a16:creationId xmlns:a16="http://schemas.microsoft.com/office/drawing/2014/main" id="{2912B9F9-9BFB-0B5B-E10A-C41D09629950}"/>
                    </a:ext>
                  </a:extLst>
                </p:cNvPr>
                <p:cNvSpPr/>
                <p:nvPr/>
              </p:nvSpPr>
              <p:spPr>
                <a:xfrm>
                  <a:off x="719716" y="694912"/>
                  <a:ext cx="163668" cy="341058"/>
                </a:xfrm>
                <a:custGeom>
                  <a:avLst/>
                  <a:gdLst>
                    <a:gd name="connsiteX0" fmla="*/ 73535 w 163668"/>
                    <a:gd name="connsiteY0" fmla="*/ 341058 h 341058"/>
                    <a:gd name="connsiteX1" fmla="*/ 143191 w 163668"/>
                    <a:gd name="connsiteY1" fmla="*/ 235633 h 341058"/>
                    <a:gd name="connsiteX2" fmla="*/ 154487 w 163668"/>
                    <a:gd name="connsiteY2" fmla="*/ 40 h 341058"/>
                    <a:gd name="connsiteX3" fmla="*/ 518 w 163668"/>
                    <a:gd name="connsiteY3" fmla="*/ 191661 h 341058"/>
                    <a:gd name="connsiteX4" fmla="*/ 73535 w 163668"/>
                    <a:gd name="connsiteY4" fmla="*/ 341058 h 3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68" h="341058">
                      <a:moveTo>
                        <a:pt x="73535" y="341058"/>
                      </a:moveTo>
                      <a:cubicBezTo>
                        <a:pt x="73670" y="341058"/>
                        <a:pt x="110515" y="301658"/>
                        <a:pt x="143191" y="235633"/>
                      </a:cubicBezTo>
                      <a:cubicBezTo>
                        <a:pt x="182187" y="154547"/>
                        <a:pt x="153276" y="1251"/>
                        <a:pt x="154487" y="40"/>
                      </a:cubicBezTo>
                      <a:cubicBezTo>
                        <a:pt x="154218" y="-2380"/>
                        <a:pt x="-10374" y="104390"/>
                        <a:pt x="518" y="191661"/>
                      </a:cubicBezTo>
                      <a:cubicBezTo>
                        <a:pt x="10469" y="276647"/>
                        <a:pt x="73670" y="341192"/>
                        <a:pt x="73535" y="341058"/>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91" name="Freeform: Shape 190">
                  <a:extLst>
                    <a:ext uri="{FF2B5EF4-FFF2-40B4-BE49-F238E27FC236}">
                      <a16:creationId xmlns:a16="http://schemas.microsoft.com/office/drawing/2014/main" id="{4DA558B4-46AE-CEF6-B35E-61141D31BFA6}"/>
                    </a:ext>
                  </a:extLst>
                </p:cNvPr>
                <p:cNvSpPr/>
                <p:nvPr/>
              </p:nvSpPr>
              <p:spPr>
                <a:xfrm>
                  <a:off x="783507" y="948952"/>
                  <a:ext cx="24983" cy="180878"/>
                </a:xfrm>
                <a:custGeom>
                  <a:avLst/>
                  <a:gdLst>
                    <a:gd name="connsiteX0" fmla="*/ 24805 w 24983"/>
                    <a:gd name="connsiteY0" fmla="*/ 174020 h 180878"/>
                    <a:gd name="connsiteX1" fmla="*/ 17947 w 24983"/>
                    <a:gd name="connsiteY1" fmla="*/ 177517 h 180878"/>
                    <a:gd name="connsiteX2" fmla="*/ 13509 w 24983"/>
                    <a:gd name="connsiteY2" fmla="*/ 178996 h 180878"/>
                    <a:gd name="connsiteX3" fmla="*/ 10013 w 24983"/>
                    <a:gd name="connsiteY3" fmla="*/ 180878 h 180878"/>
                    <a:gd name="connsiteX4" fmla="*/ 1273 w 24983"/>
                    <a:gd name="connsiteY4" fmla="*/ 180340 h 180878"/>
                    <a:gd name="connsiteX5" fmla="*/ 1676 w 24983"/>
                    <a:gd name="connsiteY5" fmla="*/ 169045 h 180878"/>
                    <a:gd name="connsiteX6" fmla="*/ 1676 w 24983"/>
                    <a:gd name="connsiteY6" fmla="*/ 159767 h 180878"/>
                    <a:gd name="connsiteX7" fmla="*/ 2483 w 24983"/>
                    <a:gd name="connsiteY7" fmla="*/ 156405 h 180878"/>
                    <a:gd name="connsiteX8" fmla="*/ 1810 w 24983"/>
                    <a:gd name="connsiteY8" fmla="*/ 152102 h 180878"/>
                    <a:gd name="connsiteX9" fmla="*/ 2752 w 24983"/>
                    <a:gd name="connsiteY9" fmla="*/ 149412 h 180878"/>
                    <a:gd name="connsiteX10" fmla="*/ 3021 w 24983"/>
                    <a:gd name="connsiteY10" fmla="*/ 142689 h 180878"/>
                    <a:gd name="connsiteX11" fmla="*/ 3827 w 24983"/>
                    <a:gd name="connsiteY11" fmla="*/ 136503 h 180878"/>
                    <a:gd name="connsiteX12" fmla="*/ 4096 w 24983"/>
                    <a:gd name="connsiteY12" fmla="*/ 130317 h 180878"/>
                    <a:gd name="connsiteX13" fmla="*/ 1407 w 24983"/>
                    <a:gd name="connsiteY13" fmla="*/ 124670 h 180878"/>
                    <a:gd name="connsiteX14" fmla="*/ 735 w 24983"/>
                    <a:gd name="connsiteY14" fmla="*/ 119963 h 180878"/>
                    <a:gd name="connsiteX15" fmla="*/ 62 w 24983"/>
                    <a:gd name="connsiteY15" fmla="*/ 115257 h 180878"/>
                    <a:gd name="connsiteX16" fmla="*/ 2483 w 24983"/>
                    <a:gd name="connsiteY16" fmla="*/ 109743 h 180878"/>
                    <a:gd name="connsiteX17" fmla="*/ 2752 w 24983"/>
                    <a:gd name="connsiteY17" fmla="*/ 100330 h 180878"/>
                    <a:gd name="connsiteX18" fmla="*/ 3693 w 24983"/>
                    <a:gd name="connsiteY18" fmla="*/ 96969 h 180878"/>
                    <a:gd name="connsiteX19" fmla="*/ 2617 w 24983"/>
                    <a:gd name="connsiteY19" fmla="*/ 94952 h 180878"/>
                    <a:gd name="connsiteX20" fmla="*/ 3559 w 24983"/>
                    <a:gd name="connsiteY20" fmla="*/ 92531 h 180878"/>
                    <a:gd name="connsiteX21" fmla="*/ 2886 w 24983"/>
                    <a:gd name="connsiteY21" fmla="*/ 82984 h 180878"/>
                    <a:gd name="connsiteX22" fmla="*/ 3290 w 24983"/>
                    <a:gd name="connsiteY22" fmla="*/ 74243 h 180878"/>
                    <a:gd name="connsiteX23" fmla="*/ 197 w 24983"/>
                    <a:gd name="connsiteY23" fmla="*/ 67923 h 180878"/>
                    <a:gd name="connsiteX24" fmla="*/ 1138 w 24983"/>
                    <a:gd name="connsiteY24" fmla="*/ 63620 h 180878"/>
                    <a:gd name="connsiteX25" fmla="*/ 4634 w 24983"/>
                    <a:gd name="connsiteY25" fmla="*/ 56627 h 180878"/>
                    <a:gd name="connsiteX26" fmla="*/ 4096 w 24983"/>
                    <a:gd name="connsiteY26" fmla="*/ 55686 h 180878"/>
                    <a:gd name="connsiteX27" fmla="*/ 6113 w 24983"/>
                    <a:gd name="connsiteY27" fmla="*/ 51249 h 180878"/>
                    <a:gd name="connsiteX28" fmla="*/ 6113 w 24983"/>
                    <a:gd name="connsiteY28" fmla="*/ 37667 h 180878"/>
                    <a:gd name="connsiteX29" fmla="*/ 5172 w 24983"/>
                    <a:gd name="connsiteY29" fmla="*/ 24624 h 180878"/>
                    <a:gd name="connsiteX30" fmla="*/ 6382 w 24983"/>
                    <a:gd name="connsiteY30" fmla="*/ 16017 h 180878"/>
                    <a:gd name="connsiteX31" fmla="*/ 5441 w 24983"/>
                    <a:gd name="connsiteY31" fmla="*/ 8353 h 180878"/>
                    <a:gd name="connsiteX32" fmla="*/ 8131 w 24983"/>
                    <a:gd name="connsiteY32" fmla="*/ 150 h 180878"/>
                    <a:gd name="connsiteX33" fmla="*/ 13644 w 24983"/>
                    <a:gd name="connsiteY33" fmla="*/ 2570 h 180878"/>
                    <a:gd name="connsiteX34" fmla="*/ 12299 w 24983"/>
                    <a:gd name="connsiteY34" fmla="*/ 16017 h 180878"/>
                    <a:gd name="connsiteX35" fmla="*/ 13778 w 24983"/>
                    <a:gd name="connsiteY35" fmla="*/ 20052 h 180878"/>
                    <a:gd name="connsiteX36" fmla="*/ 13106 w 24983"/>
                    <a:gd name="connsiteY36" fmla="*/ 27582 h 180878"/>
                    <a:gd name="connsiteX37" fmla="*/ 14585 w 24983"/>
                    <a:gd name="connsiteY37" fmla="*/ 30944 h 180878"/>
                    <a:gd name="connsiteX38" fmla="*/ 14047 w 24983"/>
                    <a:gd name="connsiteY38" fmla="*/ 34574 h 180878"/>
                    <a:gd name="connsiteX39" fmla="*/ 14989 w 24983"/>
                    <a:gd name="connsiteY39" fmla="*/ 37936 h 180878"/>
                    <a:gd name="connsiteX40" fmla="*/ 14989 w 24983"/>
                    <a:gd name="connsiteY40" fmla="*/ 48559 h 180878"/>
                    <a:gd name="connsiteX41" fmla="*/ 12434 w 24983"/>
                    <a:gd name="connsiteY41" fmla="*/ 61469 h 180878"/>
                    <a:gd name="connsiteX42" fmla="*/ 14585 w 24983"/>
                    <a:gd name="connsiteY42" fmla="*/ 75184 h 180878"/>
                    <a:gd name="connsiteX43" fmla="*/ 18754 w 24983"/>
                    <a:gd name="connsiteY43" fmla="*/ 81236 h 180878"/>
                    <a:gd name="connsiteX44" fmla="*/ 18754 w 24983"/>
                    <a:gd name="connsiteY44" fmla="*/ 86614 h 180878"/>
                    <a:gd name="connsiteX45" fmla="*/ 17275 w 24983"/>
                    <a:gd name="connsiteY45" fmla="*/ 89035 h 180878"/>
                    <a:gd name="connsiteX46" fmla="*/ 17947 w 24983"/>
                    <a:gd name="connsiteY46" fmla="*/ 95893 h 180878"/>
                    <a:gd name="connsiteX47" fmla="*/ 17140 w 24983"/>
                    <a:gd name="connsiteY47" fmla="*/ 105306 h 180878"/>
                    <a:gd name="connsiteX48" fmla="*/ 18216 w 24983"/>
                    <a:gd name="connsiteY48" fmla="*/ 105709 h 180878"/>
                    <a:gd name="connsiteX49" fmla="*/ 18216 w 24983"/>
                    <a:gd name="connsiteY49" fmla="*/ 106919 h 180878"/>
                    <a:gd name="connsiteX50" fmla="*/ 22384 w 24983"/>
                    <a:gd name="connsiteY50" fmla="*/ 110012 h 180878"/>
                    <a:gd name="connsiteX51" fmla="*/ 18216 w 24983"/>
                    <a:gd name="connsiteY51" fmla="*/ 121846 h 180878"/>
                    <a:gd name="connsiteX52" fmla="*/ 18216 w 24983"/>
                    <a:gd name="connsiteY52" fmla="*/ 138386 h 180878"/>
                    <a:gd name="connsiteX53" fmla="*/ 17812 w 24983"/>
                    <a:gd name="connsiteY53" fmla="*/ 139461 h 180878"/>
                    <a:gd name="connsiteX54" fmla="*/ 18888 w 24983"/>
                    <a:gd name="connsiteY54" fmla="*/ 139865 h 180878"/>
                    <a:gd name="connsiteX55" fmla="*/ 17409 w 24983"/>
                    <a:gd name="connsiteY55" fmla="*/ 142016 h 180878"/>
                    <a:gd name="connsiteX56" fmla="*/ 17140 w 24983"/>
                    <a:gd name="connsiteY56" fmla="*/ 148067 h 180878"/>
                    <a:gd name="connsiteX57" fmla="*/ 18350 w 24983"/>
                    <a:gd name="connsiteY57" fmla="*/ 151967 h 180878"/>
                    <a:gd name="connsiteX58" fmla="*/ 17543 w 24983"/>
                    <a:gd name="connsiteY58" fmla="*/ 155329 h 180878"/>
                    <a:gd name="connsiteX59" fmla="*/ 21040 w 24983"/>
                    <a:gd name="connsiteY59" fmla="*/ 164204 h 180878"/>
                    <a:gd name="connsiteX60" fmla="*/ 24939 w 24983"/>
                    <a:gd name="connsiteY60" fmla="*/ 171062 h 180878"/>
                    <a:gd name="connsiteX61" fmla="*/ 24536 w 24983"/>
                    <a:gd name="connsiteY61" fmla="*/ 173348 h 18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983" h="180878">
                      <a:moveTo>
                        <a:pt x="24805" y="174020"/>
                      </a:moveTo>
                      <a:cubicBezTo>
                        <a:pt x="22384" y="175096"/>
                        <a:pt x="19426" y="176037"/>
                        <a:pt x="17947" y="177517"/>
                      </a:cubicBezTo>
                      <a:cubicBezTo>
                        <a:pt x="16333" y="178054"/>
                        <a:pt x="14720" y="178458"/>
                        <a:pt x="13509" y="178996"/>
                      </a:cubicBezTo>
                      <a:cubicBezTo>
                        <a:pt x="13240" y="179937"/>
                        <a:pt x="10013" y="179803"/>
                        <a:pt x="10013" y="180878"/>
                      </a:cubicBezTo>
                      <a:cubicBezTo>
                        <a:pt x="6382" y="180609"/>
                        <a:pt x="4500" y="180609"/>
                        <a:pt x="1273" y="180340"/>
                      </a:cubicBezTo>
                      <a:cubicBezTo>
                        <a:pt x="-1148" y="177113"/>
                        <a:pt x="1004" y="172945"/>
                        <a:pt x="1676" y="169045"/>
                      </a:cubicBezTo>
                      <a:cubicBezTo>
                        <a:pt x="2214" y="165952"/>
                        <a:pt x="1407" y="162859"/>
                        <a:pt x="1676" y="159767"/>
                      </a:cubicBezTo>
                      <a:cubicBezTo>
                        <a:pt x="1676" y="158691"/>
                        <a:pt x="2483" y="157480"/>
                        <a:pt x="2483" y="156405"/>
                      </a:cubicBezTo>
                      <a:cubicBezTo>
                        <a:pt x="2483" y="154926"/>
                        <a:pt x="1676" y="153715"/>
                        <a:pt x="1810" y="152102"/>
                      </a:cubicBezTo>
                      <a:cubicBezTo>
                        <a:pt x="1810" y="151295"/>
                        <a:pt x="2617" y="150219"/>
                        <a:pt x="2752" y="149412"/>
                      </a:cubicBezTo>
                      <a:cubicBezTo>
                        <a:pt x="3021" y="147261"/>
                        <a:pt x="2752" y="145109"/>
                        <a:pt x="3021" y="142689"/>
                      </a:cubicBezTo>
                      <a:cubicBezTo>
                        <a:pt x="3155" y="140672"/>
                        <a:pt x="3693" y="138386"/>
                        <a:pt x="3827" y="136503"/>
                      </a:cubicBezTo>
                      <a:cubicBezTo>
                        <a:pt x="3827" y="134352"/>
                        <a:pt x="4365" y="131931"/>
                        <a:pt x="4096" y="130317"/>
                      </a:cubicBezTo>
                      <a:cubicBezTo>
                        <a:pt x="3827" y="128704"/>
                        <a:pt x="1945" y="126821"/>
                        <a:pt x="1407" y="124670"/>
                      </a:cubicBezTo>
                      <a:cubicBezTo>
                        <a:pt x="1004" y="123325"/>
                        <a:pt x="1004" y="121577"/>
                        <a:pt x="735" y="119963"/>
                      </a:cubicBezTo>
                      <a:cubicBezTo>
                        <a:pt x="466" y="118484"/>
                        <a:pt x="-207" y="116601"/>
                        <a:pt x="62" y="115257"/>
                      </a:cubicBezTo>
                      <a:cubicBezTo>
                        <a:pt x="331" y="113509"/>
                        <a:pt x="1945" y="111626"/>
                        <a:pt x="2483" y="109743"/>
                      </a:cubicBezTo>
                      <a:cubicBezTo>
                        <a:pt x="3155" y="107189"/>
                        <a:pt x="2483" y="103692"/>
                        <a:pt x="2752" y="100330"/>
                      </a:cubicBezTo>
                      <a:cubicBezTo>
                        <a:pt x="2752" y="99389"/>
                        <a:pt x="3827" y="97910"/>
                        <a:pt x="3693" y="96969"/>
                      </a:cubicBezTo>
                      <a:cubicBezTo>
                        <a:pt x="3693" y="96296"/>
                        <a:pt x="2617" y="95624"/>
                        <a:pt x="2617" y="94952"/>
                      </a:cubicBezTo>
                      <a:cubicBezTo>
                        <a:pt x="2617" y="94279"/>
                        <a:pt x="3559" y="93338"/>
                        <a:pt x="3559" y="92531"/>
                      </a:cubicBezTo>
                      <a:cubicBezTo>
                        <a:pt x="3827" y="89573"/>
                        <a:pt x="2752" y="86211"/>
                        <a:pt x="2886" y="82984"/>
                      </a:cubicBezTo>
                      <a:cubicBezTo>
                        <a:pt x="2886" y="79757"/>
                        <a:pt x="3827" y="76529"/>
                        <a:pt x="3290" y="74243"/>
                      </a:cubicBezTo>
                      <a:cubicBezTo>
                        <a:pt x="2886" y="72361"/>
                        <a:pt x="331" y="70344"/>
                        <a:pt x="197" y="67923"/>
                      </a:cubicBezTo>
                      <a:cubicBezTo>
                        <a:pt x="197" y="66713"/>
                        <a:pt x="869" y="64965"/>
                        <a:pt x="1138" y="63620"/>
                      </a:cubicBezTo>
                      <a:cubicBezTo>
                        <a:pt x="1541" y="62141"/>
                        <a:pt x="4231" y="59451"/>
                        <a:pt x="4634" y="56627"/>
                      </a:cubicBezTo>
                      <a:cubicBezTo>
                        <a:pt x="4634" y="56359"/>
                        <a:pt x="3827" y="56224"/>
                        <a:pt x="4096" y="55686"/>
                      </a:cubicBezTo>
                      <a:cubicBezTo>
                        <a:pt x="4365" y="55148"/>
                        <a:pt x="5979" y="52459"/>
                        <a:pt x="6113" y="51249"/>
                      </a:cubicBezTo>
                      <a:cubicBezTo>
                        <a:pt x="6651" y="47349"/>
                        <a:pt x="5979" y="42508"/>
                        <a:pt x="6113" y="37667"/>
                      </a:cubicBezTo>
                      <a:cubicBezTo>
                        <a:pt x="6382" y="33095"/>
                        <a:pt x="5845" y="29061"/>
                        <a:pt x="5172" y="24624"/>
                      </a:cubicBezTo>
                      <a:cubicBezTo>
                        <a:pt x="4769" y="21800"/>
                        <a:pt x="3155" y="18572"/>
                        <a:pt x="6382" y="16017"/>
                      </a:cubicBezTo>
                      <a:cubicBezTo>
                        <a:pt x="5307" y="14807"/>
                        <a:pt x="5845" y="11445"/>
                        <a:pt x="5441" y="8353"/>
                      </a:cubicBezTo>
                      <a:cubicBezTo>
                        <a:pt x="5038" y="5260"/>
                        <a:pt x="3827" y="1091"/>
                        <a:pt x="8131" y="150"/>
                      </a:cubicBezTo>
                      <a:cubicBezTo>
                        <a:pt x="11896" y="-657"/>
                        <a:pt x="11089" y="2032"/>
                        <a:pt x="13644" y="2570"/>
                      </a:cubicBezTo>
                      <a:cubicBezTo>
                        <a:pt x="12568" y="7008"/>
                        <a:pt x="11896" y="11445"/>
                        <a:pt x="12299" y="16017"/>
                      </a:cubicBezTo>
                      <a:cubicBezTo>
                        <a:pt x="12434" y="17362"/>
                        <a:pt x="13644" y="18572"/>
                        <a:pt x="13778" y="20052"/>
                      </a:cubicBezTo>
                      <a:cubicBezTo>
                        <a:pt x="14047" y="22472"/>
                        <a:pt x="12703" y="25296"/>
                        <a:pt x="13106" y="27582"/>
                      </a:cubicBezTo>
                      <a:cubicBezTo>
                        <a:pt x="13375" y="28792"/>
                        <a:pt x="14451" y="29733"/>
                        <a:pt x="14585" y="30944"/>
                      </a:cubicBezTo>
                      <a:cubicBezTo>
                        <a:pt x="14585" y="32154"/>
                        <a:pt x="14047" y="33499"/>
                        <a:pt x="14047" y="34574"/>
                      </a:cubicBezTo>
                      <a:cubicBezTo>
                        <a:pt x="14047" y="35785"/>
                        <a:pt x="14989" y="36860"/>
                        <a:pt x="14989" y="37936"/>
                      </a:cubicBezTo>
                      <a:cubicBezTo>
                        <a:pt x="15257" y="41432"/>
                        <a:pt x="12434" y="45467"/>
                        <a:pt x="14989" y="48559"/>
                      </a:cubicBezTo>
                      <a:cubicBezTo>
                        <a:pt x="13106" y="52997"/>
                        <a:pt x="12837" y="57300"/>
                        <a:pt x="12434" y="61469"/>
                      </a:cubicBezTo>
                      <a:cubicBezTo>
                        <a:pt x="12030" y="66040"/>
                        <a:pt x="13375" y="70881"/>
                        <a:pt x="14585" y="75184"/>
                      </a:cubicBezTo>
                      <a:cubicBezTo>
                        <a:pt x="15123" y="77067"/>
                        <a:pt x="18081" y="79084"/>
                        <a:pt x="18754" y="81236"/>
                      </a:cubicBezTo>
                      <a:cubicBezTo>
                        <a:pt x="19023" y="82311"/>
                        <a:pt x="19157" y="85404"/>
                        <a:pt x="18754" y="86614"/>
                      </a:cubicBezTo>
                      <a:cubicBezTo>
                        <a:pt x="18485" y="87690"/>
                        <a:pt x="17409" y="88094"/>
                        <a:pt x="17275" y="89035"/>
                      </a:cubicBezTo>
                      <a:cubicBezTo>
                        <a:pt x="16737" y="91590"/>
                        <a:pt x="17812" y="93607"/>
                        <a:pt x="17947" y="95893"/>
                      </a:cubicBezTo>
                      <a:cubicBezTo>
                        <a:pt x="17947" y="98986"/>
                        <a:pt x="16199" y="102617"/>
                        <a:pt x="17140" y="105306"/>
                      </a:cubicBezTo>
                      <a:cubicBezTo>
                        <a:pt x="17140" y="105575"/>
                        <a:pt x="17947" y="105440"/>
                        <a:pt x="18216" y="105709"/>
                      </a:cubicBezTo>
                      <a:cubicBezTo>
                        <a:pt x="18485" y="106113"/>
                        <a:pt x="17947" y="106651"/>
                        <a:pt x="18216" y="106919"/>
                      </a:cubicBezTo>
                      <a:cubicBezTo>
                        <a:pt x="19157" y="108130"/>
                        <a:pt x="20905" y="108802"/>
                        <a:pt x="22384" y="110012"/>
                      </a:cubicBezTo>
                      <a:cubicBezTo>
                        <a:pt x="23191" y="113912"/>
                        <a:pt x="19157" y="117946"/>
                        <a:pt x="18216" y="121846"/>
                      </a:cubicBezTo>
                      <a:cubicBezTo>
                        <a:pt x="16737" y="127225"/>
                        <a:pt x="18216" y="132469"/>
                        <a:pt x="18216" y="138386"/>
                      </a:cubicBezTo>
                      <a:cubicBezTo>
                        <a:pt x="18216" y="138655"/>
                        <a:pt x="17678" y="138924"/>
                        <a:pt x="17812" y="139461"/>
                      </a:cubicBezTo>
                      <a:cubicBezTo>
                        <a:pt x="17812" y="139596"/>
                        <a:pt x="18888" y="139999"/>
                        <a:pt x="18888" y="139865"/>
                      </a:cubicBezTo>
                      <a:cubicBezTo>
                        <a:pt x="18888" y="140537"/>
                        <a:pt x="17678" y="141344"/>
                        <a:pt x="17409" y="142016"/>
                      </a:cubicBezTo>
                      <a:cubicBezTo>
                        <a:pt x="16871" y="143496"/>
                        <a:pt x="16871" y="146050"/>
                        <a:pt x="17140" y="148067"/>
                      </a:cubicBezTo>
                      <a:cubicBezTo>
                        <a:pt x="17275" y="149412"/>
                        <a:pt x="18350" y="150757"/>
                        <a:pt x="18350" y="151967"/>
                      </a:cubicBezTo>
                      <a:cubicBezTo>
                        <a:pt x="18350" y="153177"/>
                        <a:pt x="17409" y="154253"/>
                        <a:pt x="17543" y="155329"/>
                      </a:cubicBezTo>
                      <a:cubicBezTo>
                        <a:pt x="17947" y="158018"/>
                        <a:pt x="20233" y="160842"/>
                        <a:pt x="21040" y="164204"/>
                      </a:cubicBezTo>
                      <a:cubicBezTo>
                        <a:pt x="21712" y="167162"/>
                        <a:pt x="22115" y="169852"/>
                        <a:pt x="24939" y="171062"/>
                      </a:cubicBezTo>
                      <a:cubicBezTo>
                        <a:pt x="25208" y="172003"/>
                        <a:pt x="24133" y="172272"/>
                        <a:pt x="24536" y="173348"/>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74" name="Graphic 29">
                <a:extLst>
                  <a:ext uri="{FF2B5EF4-FFF2-40B4-BE49-F238E27FC236}">
                    <a16:creationId xmlns:a16="http://schemas.microsoft.com/office/drawing/2014/main" id="{E5302C3C-7CE6-B9C9-C5C7-FC026C771932}"/>
                  </a:ext>
                </a:extLst>
              </p:cNvPr>
              <p:cNvGrpSpPr/>
              <p:nvPr/>
            </p:nvGrpSpPr>
            <p:grpSpPr>
              <a:xfrm>
                <a:off x="978283" y="880709"/>
                <a:ext cx="329721" cy="144161"/>
                <a:chOff x="978283" y="880709"/>
                <a:chExt cx="329721" cy="144161"/>
              </a:xfrm>
              <a:grpFill/>
            </p:grpSpPr>
            <p:sp>
              <p:nvSpPr>
                <p:cNvPr id="188" name="Freeform: Shape 187">
                  <a:extLst>
                    <a:ext uri="{FF2B5EF4-FFF2-40B4-BE49-F238E27FC236}">
                      <a16:creationId xmlns:a16="http://schemas.microsoft.com/office/drawing/2014/main" id="{1D221BE5-C807-867B-9362-2BAB461246A5}"/>
                    </a:ext>
                  </a:extLst>
                </p:cNvPr>
                <p:cNvSpPr/>
                <p:nvPr/>
              </p:nvSpPr>
              <p:spPr>
                <a:xfrm>
                  <a:off x="1049551" y="880709"/>
                  <a:ext cx="258453" cy="144161"/>
                </a:xfrm>
                <a:custGeom>
                  <a:avLst/>
                  <a:gdLst>
                    <a:gd name="connsiteX0" fmla="*/ 1 w 258453"/>
                    <a:gd name="connsiteY0" fmla="*/ 52929 h 144161"/>
                    <a:gd name="connsiteX1" fmla="*/ 88214 w 258453"/>
                    <a:gd name="connsiteY1" fmla="*/ 3982 h 144161"/>
                    <a:gd name="connsiteX2" fmla="*/ 258454 w 258453"/>
                    <a:gd name="connsiteY2" fmla="*/ 52929 h 144161"/>
                    <a:gd name="connsiteX3" fmla="*/ 103275 w 258453"/>
                    <a:gd name="connsiteY3" fmla="*/ 141545 h 144161"/>
                    <a:gd name="connsiteX4" fmla="*/ 1 w 258453"/>
                    <a:gd name="connsiteY4" fmla="*/ 53063 h 1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53" h="144161">
                      <a:moveTo>
                        <a:pt x="1" y="52929"/>
                      </a:moveTo>
                      <a:cubicBezTo>
                        <a:pt x="1" y="52929"/>
                        <a:pt x="33484" y="21328"/>
                        <a:pt x="88214" y="3982"/>
                      </a:cubicBezTo>
                      <a:cubicBezTo>
                        <a:pt x="156525" y="-17265"/>
                        <a:pt x="258319" y="53467"/>
                        <a:pt x="258454" y="52929"/>
                      </a:cubicBezTo>
                      <a:cubicBezTo>
                        <a:pt x="257378" y="51853"/>
                        <a:pt x="161904" y="162388"/>
                        <a:pt x="103275" y="141545"/>
                      </a:cubicBezTo>
                      <a:cubicBezTo>
                        <a:pt x="43435" y="119357"/>
                        <a:pt x="-268" y="53332"/>
                        <a:pt x="1" y="53063"/>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89" name="Freeform: Shape 188">
                  <a:extLst>
                    <a:ext uri="{FF2B5EF4-FFF2-40B4-BE49-F238E27FC236}">
                      <a16:creationId xmlns:a16="http://schemas.microsoft.com/office/drawing/2014/main" id="{0BB78FFA-FE63-8066-4C34-9B6DFB115B3A}"/>
                    </a:ext>
                  </a:extLst>
                </p:cNvPr>
                <p:cNvSpPr/>
                <p:nvPr/>
              </p:nvSpPr>
              <p:spPr>
                <a:xfrm>
                  <a:off x="978283" y="908921"/>
                  <a:ext cx="136337" cy="40180"/>
                </a:xfrm>
                <a:custGeom>
                  <a:avLst/>
                  <a:gdLst>
                    <a:gd name="connsiteX0" fmla="*/ 134 w 136337"/>
                    <a:gd name="connsiteY0" fmla="*/ 26733 h 40180"/>
                    <a:gd name="connsiteX1" fmla="*/ 134 w 136337"/>
                    <a:gd name="connsiteY1" fmla="*/ 18800 h 40180"/>
                    <a:gd name="connsiteX2" fmla="*/ 807 w 136337"/>
                    <a:gd name="connsiteY2" fmla="*/ 13824 h 40180"/>
                    <a:gd name="connsiteX3" fmla="*/ 807 w 136337"/>
                    <a:gd name="connsiteY3" fmla="*/ 9790 h 40180"/>
                    <a:gd name="connsiteX4" fmla="*/ 4706 w 136337"/>
                    <a:gd name="connsiteY4" fmla="*/ 646 h 40180"/>
                    <a:gd name="connsiteX5" fmla="*/ 12909 w 136337"/>
                    <a:gd name="connsiteY5" fmla="*/ 3201 h 40180"/>
                    <a:gd name="connsiteX6" fmla="*/ 19767 w 136337"/>
                    <a:gd name="connsiteY6" fmla="*/ 4949 h 40180"/>
                    <a:gd name="connsiteX7" fmla="*/ 21919 w 136337"/>
                    <a:gd name="connsiteY7" fmla="*/ 6428 h 40180"/>
                    <a:gd name="connsiteX8" fmla="*/ 25415 w 136337"/>
                    <a:gd name="connsiteY8" fmla="*/ 6428 h 40180"/>
                    <a:gd name="connsiteX9" fmla="*/ 27029 w 136337"/>
                    <a:gd name="connsiteY9" fmla="*/ 7908 h 40180"/>
                    <a:gd name="connsiteX10" fmla="*/ 32004 w 136337"/>
                    <a:gd name="connsiteY10" fmla="*/ 9252 h 40180"/>
                    <a:gd name="connsiteX11" fmla="*/ 36307 w 136337"/>
                    <a:gd name="connsiteY11" fmla="*/ 11135 h 40180"/>
                    <a:gd name="connsiteX12" fmla="*/ 40745 w 136337"/>
                    <a:gd name="connsiteY12" fmla="*/ 12480 h 40180"/>
                    <a:gd name="connsiteX13" fmla="*/ 45989 w 136337"/>
                    <a:gd name="connsiteY13" fmla="*/ 10597 h 40180"/>
                    <a:gd name="connsiteX14" fmla="*/ 49754 w 136337"/>
                    <a:gd name="connsiteY14" fmla="*/ 10597 h 40180"/>
                    <a:gd name="connsiteX15" fmla="*/ 53519 w 136337"/>
                    <a:gd name="connsiteY15" fmla="*/ 10597 h 40180"/>
                    <a:gd name="connsiteX16" fmla="*/ 56747 w 136337"/>
                    <a:gd name="connsiteY16" fmla="*/ 13959 h 40180"/>
                    <a:gd name="connsiteX17" fmla="*/ 63605 w 136337"/>
                    <a:gd name="connsiteY17" fmla="*/ 15707 h 40180"/>
                    <a:gd name="connsiteX18" fmla="*/ 65756 w 136337"/>
                    <a:gd name="connsiteY18" fmla="*/ 17186 h 40180"/>
                    <a:gd name="connsiteX19" fmla="*/ 67639 w 136337"/>
                    <a:gd name="connsiteY19" fmla="*/ 16379 h 40180"/>
                    <a:gd name="connsiteX20" fmla="*/ 69118 w 136337"/>
                    <a:gd name="connsiteY20" fmla="*/ 17724 h 40180"/>
                    <a:gd name="connsiteX21" fmla="*/ 76514 w 136337"/>
                    <a:gd name="connsiteY21" fmla="*/ 18531 h 40180"/>
                    <a:gd name="connsiteX22" fmla="*/ 82834 w 136337"/>
                    <a:gd name="connsiteY22" fmla="*/ 20279 h 40180"/>
                    <a:gd name="connsiteX23" fmla="*/ 88616 w 136337"/>
                    <a:gd name="connsiteY23" fmla="*/ 17993 h 40180"/>
                    <a:gd name="connsiteX24" fmla="*/ 91440 w 136337"/>
                    <a:gd name="connsiteY24" fmla="*/ 19607 h 40180"/>
                    <a:gd name="connsiteX25" fmla="*/ 95340 w 136337"/>
                    <a:gd name="connsiteY25" fmla="*/ 24179 h 40180"/>
                    <a:gd name="connsiteX26" fmla="*/ 96146 w 136337"/>
                    <a:gd name="connsiteY26" fmla="*/ 23775 h 40180"/>
                    <a:gd name="connsiteX27" fmla="*/ 98836 w 136337"/>
                    <a:gd name="connsiteY27" fmla="*/ 26465 h 40180"/>
                    <a:gd name="connsiteX28" fmla="*/ 108921 w 136337"/>
                    <a:gd name="connsiteY28" fmla="*/ 28347 h 40180"/>
                    <a:gd name="connsiteX29" fmla="*/ 119006 w 136337"/>
                    <a:gd name="connsiteY29" fmla="*/ 29154 h 40180"/>
                    <a:gd name="connsiteX30" fmla="*/ 125058 w 136337"/>
                    <a:gd name="connsiteY30" fmla="*/ 31305 h 40180"/>
                    <a:gd name="connsiteX31" fmla="*/ 131109 w 136337"/>
                    <a:gd name="connsiteY31" fmla="*/ 31305 h 40180"/>
                    <a:gd name="connsiteX32" fmla="*/ 136219 w 136337"/>
                    <a:gd name="connsiteY32" fmla="*/ 34936 h 40180"/>
                    <a:gd name="connsiteX33" fmla="*/ 132454 w 136337"/>
                    <a:gd name="connsiteY33" fmla="*/ 40181 h 40180"/>
                    <a:gd name="connsiteX34" fmla="*/ 122906 w 136337"/>
                    <a:gd name="connsiteY34" fmla="*/ 37357 h 40180"/>
                    <a:gd name="connsiteX35" fmla="*/ 119410 w 136337"/>
                    <a:gd name="connsiteY35" fmla="*/ 38298 h 40180"/>
                    <a:gd name="connsiteX36" fmla="*/ 114031 w 136337"/>
                    <a:gd name="connsiteY36" fmla="*/ 36819 h 40180"/>
                    <a:gd name="connsiteX37" fmla="*/ 111073 w 136337"/>
                    <a:gd name="connsiteY37" fmla="*/ 37895 h 40180"/>
                    <a:gd name="connsiteX38" fmla="*/ 108518 w 136337"/>
                    <a:gd name="connsiteY38" fmla="*/ 36953 h 40180"/>
                    <a:gd name="connsiteX39" fmla="*/ 105559 w 136337"/>
                    <a:gd name="connsiteY39" fmla="*/ 37491 h 40180"/>
                    <a:gd name="connsiteX40" fmla="*/ 97626 w 136337"/>
                    <a:gd name="connsiteY40" fmla="*/ 36012 h 40180"/>
                    <a:gd name="connsiteX41" fmla="*/ 88885 w 136337"/>
                    <a:gd name="connsiteY41" fmla="*/ 31709 h 40180"/>
                    <a:gd name="connsiteX42" fmla="*/ 77724 w 136337"/>
                    <a:gd name="connsiteY42" fmla="*/ 31978 h 40180"/>
                    <a:gd name="connsiteX43" fmla="*/ 71673 w 136337"/>
                    <a:gd name="connsiteY43" fmla="*/ 35340 h 40180"/>
                    <a:gd name="connsiteX44" fmla="*/ 67504 w 136337"/>
                    <a:gd name="connsiteY44" fmla="*/ 34667 h 40180"/>
                    <a:gd name="connsiteX45" fmla="*/ 66159 w 136337"/>
                    <a:gd name="connsiteY45" fmla="*/ 32785 h 40180"/>
                    <a:gd name="connsiteX46" fmla="*/ 60781 w 136337"/>
                    <a:gd name="connsiteY46" fmla="*/ 32381 h 40180"/>
                    <a:gd name="connsiteX47" fmla="*/ 54057 w 136337"/>
                    <a:gd name="connsiteY47" fmla="*/ 30095 h 40180"/>
                    <a:gd name="connsiteX48" fmla="*/ 53385 w 136337"/>
                    <a:gd name="connsiteY48" fmla="*/ 31037 h 40180"/>
                    <a:gd name="connsiteX49" fmla="*/ 52444 w 136337"/>
                    <a:gd name="connsiteY49" fmla="*/ 30902 h 40180"/>
                    <a:gd name="connsiteX50" fmla="*/ 48544 w 136337"/>
                    <a:gd name="connsiteY50" fmla="*/ 34667 h 40180"/>
                    <a:gd name="connsiteX51" fmla="*/ 41148 w 136337"/>
                    <a:gd name="connsiteY51" fmla="*/ 28482 h 40180"/>
                    <a:gd name="connsiteX52" fmla="*/ 28642 w 136337"/>
                    <a:gd name="connsiteY52" fmla="*/ 25927 h 40180"/>
                    <a:gd name="connsiteX53" fmla="*/ 28104 w 136337"/>
                    <a:gd name="connsiteY53" fmla="*/ 25254 h 40180"/>
                    <a:gd name="connsiteX54" fmla="*/ 27432 w 136337"/>
                    <a:gd name="connsiteY54" fmla="*/ 26196 h 40180"/>
                    <a:gd name="connsiteX55" fmla="*/ 26356 w 136337"/>
                    <a:gd name="connsiteY55" fmla="*/ 24313 h 40180"/>
                    <a:gd name="connsiteX56" fmla="*/ 21919 w 136337"/>
                    <a:gd name="connsiteY56" fmla="*/ 22968 h 40180"/>
                    <a:gd name="connsiteX57" fmla="*/ 18557 w 136337"/>
                    <a:gd name="connsiteY57" fmla="*/ 23506 h 40180"/>
                    <a:gd name="connsiteX58" fmla="*/ 16405 w 136337"/>
                    <a:gd name="connsiteY58" fmla="*/ 22027 h 40180"/>
                    <a:gd name="connsiteX59" fmla="*/ 8337 w 136337"/>
                    <a:gd name="connsiteY59" fmla="*/ 24179 h 40180"/>
                    <a:gd name="connsiteX60" fmla="*/ 1614 w 136337"/>
                    <a:gd name="connsiteY60" fmla="*/ 27137 h 40180"/>
                    <a:gd name="connsiteX61" fmla="*/ 0 w 136337"/>
                    <a:gd name="connsiteY61" fmla="*/ 26330 h 4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6337" h="40180">
                      <a:moveTo>
                        <a:pt x="134" y="26733"/>
                      </a:moveTo>
                      <a:cubicBezTo>
                        <a:pt x="134" y="23910"/>
                        <a:pt x="672" y="20682"/>
                        <a:pt x="134" y="18800"/>
                      </a:cubicBezTo>
                      <a:cubicBezTo>
                        <a:pt x="403" y="17052"/>
                        <a:pt x="807" y="15169"/>
                        <a:pt x="807" y="13824"/>
                      </a:cubicBezTo>
                      <a:cubicBezTo>
                        <a:pt x="134" y="13286"/>
                        <a:pt x="1614" y="9925"/>
                        <a:pt x="807" y="9790"/>
                      </a:cubicBezTo>
                      <a:cubicBezTo>
                        <a:pt x="2420" y="6025"/>
                        <a:pt x="3227" y="4008"/>
                        <a:pt x="4706" y="646"/>
                      </a:cubicBezTo>
                      <a:cubicBezTo>
                        <a:pt x="8068" y="-1371"/>
                        <a:pt x="10354" y="1856"/>
                        <a:pt x="12909" y="3201"/>
                      </a:cubicBezTo>
                      <a:cubicBezTo>
                        <a:pt x="15061" y="4277"/>
                        <a:pt x="17616" y="4008"/>
                        <a:pt x="19767" y="4949"/>
                      </a:cubicBezTo>
                      <a:cubicBezTo>
                        <a:pt x="20574" y="5218"/>
                        <a:pt x="21112" y="6160"/>
                        <a:pt x="21919" y="6428"/>
                      </a:cubicBezTo>
                      <a:cubicBezTo>
                        <a:pt x="22994" y="6832"/>
                        <a:pt x="24339" y="6160"/>
                        <a:pt x="25415" y="6428"/>
                      </a:cubicBezTo>
                      <a:cubicBezTo>
                        <a:pt x="25953" y="6563"/>
                        <a:pt x="26491" y="7639"/>
                        <a:pt x="27029" y="7908"/>
                      </a:cubicBezTo>
                      <a:cubicBezTo>
                        <a:pt x="28508" y="8445"/>
                        <a:pt x="30256" y="8715"/>
                        <a:pt x="32004" y="9252"/>
                      </a:cubicBezTo>
                      <a:cubicBezTo>
                        <a:pt x="33483" y="9790"/>
                        <a:pt x="34962" y="10732"/>
                        <a:pt x="36307" y="11135"/>
                      </a:cubicBezTo>
                      <a:cubicBezTo>
                        <a:pt x="37786" y="11673"/>
                        <a:pt x="39400" y="12480"/>
                        <a:pt x="40745" y="12480"/>
                      </a:cubicBezTo>
                      <a:cubicBezTo>
                        <a:pt x="41955" y="12480"/>
                        <a:pt x="44241" y="10732"/>
                        <a:pt x="45989" y="10597"/>
                      </a:cubicBezTo>
                      <a:cubicBezTo>
                        <a:pt x="47065" y="10463"/>
                        <a:pt x="48409" y="10597"/>
                        <a:pt x="49754" y="10597"/>
                      </a:cubicBezTo>
                      <a:cubicBezTo>
                        <a:pt x="50964" y="10597"/>
                        <a:pt x="52578" y="10194"/>
                        <a:pt x="53519" y="10597"/>
                      </a:cubicBezTo>
                      <a:cubicBezTo>
                        <a:pt x="54729" y="11269"/>
                        <a:pt x="55536" y="13152"/>
                        <a:pt x="56747" y="13959"/>
                      </a:cubicBezTo>
                      <a:cubicBezTo>
                        <a:pt x="58360" y="15035"/>
                        <a:pt x="61184" y="14900"/>
                        <a:pt x="63605" y="15707"/>
                      </a:cubicBezTo>
                      <a:cubicBezTo>
                        <a:pt x="64277" y="15976"/>
                        <a:pt x="65084" y="17186"/>
                        <a:pt x="65756" y="17186"/>
                      </a:cubicBezTo>
                      <a:cubicBezTo>
                        <a:pt x="66294" y="17186"/>
                        <a:pt x="67101" y="16379"/>
                        <a:pt x="67639" y="16379"/>
                      </a:cubicBezTo>
                      <a:cubicBezTo>
                        <a:pt x="68177" y="16379"/>
                        <a:pt x="68580" y="17590"/>
                        <a:pt x="69118" y="17724"/>
                      </a:cubicBezTo>
                      <a:cubicBezTo>
                        <a:pt x="71269" y="18531"/>
                        <a:pt x="74093" y="17858"/>
                        <a:pt x="76514" y="18531"/>
                      </a:cubicBezTo>
                      <a:cubicBezTo>
                        <a:pt x="78934" y="19069"/>
                        <a:pt x="80951" y="20413"/>
                        <a:pt x="82834" y="20279"/>
                      </a:cubicBezTo>
                      <a:cubicBezTo>
                        <a:pt x="84448" y="20145"/>
                        <a:pt x="86868" y="17858"/>
                        <a:pt x="88616" y="17993"/>
                      </a:cubicBezTo>
                      <a:cubicBezTo>
                        <a:pt x="89557" y="17993"/>
                        <a:pt x="90633" y="19069"/>
                        <a:pt x="91440" y="19607"/>
                      </a:cubicBezTo>
                      <a:cubicBezTo>
                        <a:pt x="92381" y="20145"/>
                        <a:pt x="93457" y="23372"/>
                        <a:pt x="95340" y="24179"/>
                      </a:cubicBezTo>
                      <a:cubicBezTo>
                        <a:pt x="95474" y="24179"/>
                        <a:pt x="95878" y="23372"/>
                        <a:pt x="96146" y="23775"/>
                      </a:cubicBezTo>
                      <a:cubicBezTo>
                        <a:pt x="96415" y="24179"/>
                        <a:pt x="97895" y="26061"/>
                        <a:pt x="98836" y="26465"/>
                      </a:cubicBezTo>
                      <a:cubicBezTo>
                        <a:pt x="101525" y="27540"/>
                        <a:pt x="105425" y="27406"/>
                        <a:pt x="108921" y="28347"/>
                      </a:cubicBezTo>
                      <a:cubicBezTo>
                        <a:pt x="112283" y="29154"/>
                        <a:pt x="115510" y="29154"/>
                        <a:pt x="119006" y="29154"/>
                      </a:cubicBezTo>
                      <a:cubicBezTo>
                        <a:pt x="121292" y="29154"/>
                        <a:pt x="124251" y="27944"/>
                        <a:pt x="125058" y="31305"/>
                      </a:cubicBezTo>
                      <a:cubicBezTo>
                        <a:pt x="126268" y="30364"/>
                        <a:pt x="128554" y="31305"/>
                        <a:pt x="131109" y="31305"/>
                      </a:cubicBezTo>
                      <a:cubicBezTo>
                        <a:pt x="133529" y="31305"/>
                        <a:pt x="137026" y="30633"/>
                        <a:pt x="136219" y="34936"/>
                      </a:cubicBezTo>
                      <a:cubicBezTo>
                        <a:pt x="135546" y="38836"/>
                        <a:pt x="133798" y="37626"/>
                        <a:pt x="132454" y="40181"/>
                      </a:cubicBezTo>
                      <a:cubicBezTo>
                        <a:pt x="129495" y="38567"/>
                        <a:pt x="126402" y="37357"/>
                        <a:pt x="122906" y="37357"/>
                      </a:cubicBezTo>
                      <a:cubicBezTo>
                        <a:pt x="121830" y="37357"/>
                        <a:pt x="120486" y="38432"/>
                        <a:pt x="119410" y="38298"/>
                      </a:cubicBezTo>
                      <a:cubicBezTo>
                        <a:pt x="117527" y="38298"/>
                        <a:pt x="115779" y="36684"/>
                        <a:pt x="114031" y="36819"/>
                      </a:cubicBezTo>
                      <a:cubicBezTo>
                        <a:pt x="112955" y="36819"/>
                        <a:pt x="111879" y="37895"/>
                        <a:pt x="111073" y="37895"/>
                      </a:cubicBezTo>
                      <a:cubicBezTo>
                        <a:pt x="110131" y="37895"/>
                        <a:pt x="109325" y="37088"/>
                        <a:pt x="108518" y="36953"/>
                      </a:cubicBezTo>
                      <a:cubicBezTo>
                        <a:pt x="107576" y="36819"/>
                        <a:pt x="106501" y="37626"/>
                        <a:pt x="105559" y="37491"/>
                      </a:cubicBezTo>
                      <a:cubicBezTo>
                        <a:pt x="102870" y="37357"/>
                        <a:pt x="100718" y="33860"/>
                        <a:pt x="97626" y="36012"/>
                      </a:cubicBezTo>
                      <a:cubicBezTo>
                        <a:pt x="94936" y="33457"/>
                        <a:pt x="91843" y="32650"/>
                        <a:pt x="88885" y="31709"/>
                      </a:cubicBezTo>
                      <a:cubicBezTo>
                        <a:pt x="85523" y="30633"/>
                        <a:pt x="81489" y="31305"/>
                        <a:pt x="77724" y="31978"/>
                      </a:cubicBezTo>
                      <a:cubicBezTo>
                        <a:pt x="76110" y="32247"/>
                        <a:pt x="73555" y="35071"/>
                        <a:pt x="71673" y="35340"/>
                      </a:cubicBezTo>
                      <a:cubicBezTo>
                        <a:pt x="70731" y="35474"/>
                        <a:pt x="68311" y="35205"/>
                        <a:pt x="67504" y="34667"/>
                      </a:cubicBezTo>
                      <a:cubicBezTo>
                        <a:pt x="66832" y="34264"/>
                        <a:pt x="66832" y="33054"/>
                        <a:pt x="66159" y="32785"/>
                      </a:cubicBezTo>
                      <a:cubicBezTo>
                        <a:pt x="64411" y="31978"/>
                        <a:pt x="62529" y="32785"/>
                        <a:pt x="60781" y="32381"/>
                      </a:cubicBezTo>
                      <a:cubicBezTo>
                        <a:pt x="58495" y="32112"/>
                        <a:pt x="56343" y="29557"/>
                        <a:pt x="54057" y="30095"/>
                      </a:cubicBezTo>
                      <a:cubicBezTo>
                        <a:pt x="53788" y="30095"/>
                        <a:pt x="53654" y="30902"/>
                        <a:pt x="53385" y="31037"/>
                      </a:cubicBezTo>
                      <a:cubicBezTo>
                        <a:pt x="52981" y="31171"/>
                        <a:pt x="52712" y="30633"/>
                        <a:pt x="52444" y="30902"/>
                      </a:cubicBezTo>
                      <a:cubicBezTo>
                        <a:pt x="51233" y="31709"/>
                        <a:pt x="50023" y="33457"/>
                        <a:pt x="48544" y="34667"/>
                      </a:cubicBezTo>
                      <a:cubicBezTo>
                        <a:pt x="45317" y="34802"/>
                        <a:pt x="43703" y="30095"/>
                        <a:pt x="41148" y="28482"/>
                      </a:cubicBezTo>
                      <a:cubicBezTo>
                        <a:pt x="37652" y="26196"/>
                        <a:pt x="33214" y="26733"/>
                        <a:pt x="28642" y="25927"/>
                      </a:cubicBezTo>
                      <a:cubicBezTo>
                        <a:pt x="28373" y="25927"/>
                        <a:pt x="28373" y="25254"/>
                        <a:pt x="28104" y="25254"/>
                      </a:cubicBezTo>
                      <a:cubicBezTo>
                        <a:pt x="27970" y="25254"/>
                        <a:pt x="27298" y="26196"/>
                        <a:pt x="27432" y="26196"/>
                      </a:cubicBezTo>
                      <a:cubicBezTo>
                        <a:pt x="27029" y="25927"/>
                        <a:pt x="26760" y="24716"/>
                        <a:pt x="26356" y="24313"/>
                      </a:cubicBezTo>
                      <a:cubicBezTo>
                        <a:pt x="25415" y="23506"/>
                        <a:pt x="23532" y="23103"/>
                        <a:pt x="21919" y="22968"/>
                      </a:cubicBezTo>
                      <a:cubicBezTo>
                        <a:pt x="20843" y="22968"/>
                        <a:pt x="19498" y="23775"/>
                        <a:pt x="18557" y="23506"/>
                      </a:cubicBezTo>
                      <a:cubicBezTo>
                        <a:pt x="17616" y="23372"/>
                        <a:pt x="17212" y="22027"/>
                        <a:pt x="16405" y="22027"/>
                      </a:cubicBezTo>
                      <a:cubicBezTo>
                        <a:pt x="14254" y="22027"/>
                        <a:pt x="11296" y="23910"/>
                        <a:pt x="8337" y="24179"/>
                      </a:cubicBezTo>
                      <a:cubicBezTo>
                        <a:pt x="5782" y="24448"/>
                        <a:pt x="3765" y="24179"/>
                        <a:pt x="1614" y="27137"/>
                      </a:cubicBezTo>
                      <a:cubicBezTo>
                        <a:pt x="807" y="27271"/>
                        <a:pt x="941" y="26061"/>
                        <a:pt x="0" y="26330"/>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75" name="Graphic 29">
                <a:extLst>
                  <a:ext uri="{FF2B5EF4-FFF2-40B4-BE49-F238E27FC236}">
                    <a16:creationId xmlns:a16="http://schemas.microsoft.com/office/drawing/2014/main" id="{1E5CD0CE-00F9-B826-1AE4-3721BB186F56}"/>
                  </a:ext>
                </a:extLst>
              </p:cNvPr>
              <p:cNvGrpSpPr/>
              <p:nvPr/>
            </p:nvGrpSpPr>
            <p:grpSpPr>
              <a:xfrm>
                <a:off x="1034652" y="606857"/>
                <a:ext cx="114140" cy="252686"/>
                <a:chOff x="1034652" y="606857"/>
                <a:chExt cx="114140" cy="252686"/>
              </a:xfrm>
              <a:grpFill/>
            </p:grpSpPr>
            <p:sp>
              <p:nvSpPr>
                <p:cNvPr id="186" name="Freeform: Shape 185">
                  <a:extLst>
                    <a:ext uri="{FF2B5EF4-FFF2-40B4-BE49-F238E27FC236}">
                      <a16:creationId xmlns:a16="http://schemas.microsoft.com/office/drawing/2014/main" id="{3F8CF7DA-03E1-3274-F8C7-5D18330A11C6}"/>
                    </a:ext>
                  </a:extLst>
                </p:cNvPr>
                <p:cNvSpPr/>
                <p:nvPr/>
              </p:nvSpPr>
              <p:spPr>
                <a:xfrm>
                  <a:off x="1034652" y="606857"/>
                  <a:ext cx="114140" cy="195670"/>
                </a:xfrm>
                <a:custGeom>
                  <a:avLst/>
                  <a:gdLst>
                    <a:gd name="connsiteX0" fmla="*/ 26062 w 114140"/>
                    <a:gd name="connsiteY0" fmla="*/ 195537 h 195670"/>
                    <a:gd name="connsiteX1" fmla="*/ 81867 w 114140"/>
                    <a:gd name="connsiteY1" fmla="*/ 142421 h 195670"/>
                    <a:gd name="connsiteX2" fmla="*/ 114140 w 114140"/>
                    <a:gd name="connsiteY2" fmla="*/ 16 h 195670"/>
                    <a:gd name="connsiteX3" fmla="*/ 378 w 114140"/>
                    <a:gd name="connsiteY3" fmla="*/ 93070 h 195670"/>
                    <a:gd name="connsiteX4" fmla="*/ 25927 w 114140"/>
                    <a:gd name="connsiteY4" fmla="*/ 195671 h 19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40" h="195670">
                      <a:moveTo>
                        <a:pt x="26062" y="195537"/>
                      </a:moveTo>
                      <a:cubicBezTo>
                        <a:pt x="26062" y="195537"/>
                        <a:pt x="53897" y="177786"/>
                        <a:pt x="81867" y="142421"/>
                      </a:cubicBezTo>
                      <a:cubicBezTo>
                        <a:pt x="115888" y="98718"/>
                        <a:pt x="113602" y="420"/>
                        <a:pt x="114140" y="16"/>
                      </a:cubicBezTo>
                      <a:cubicBezTo>
                        <a:pt x="114275" y="-925"/>
                        <a:pt x="4412" y="39147"/>
                        <a:pt x="378" y="93070"/>
                      </a:cubicBezTo>
                      <a:cubicBezTo>
                        <a:pt x="-3656" y="146051"/>
                        <a:pt x="25927" y="195671"/>
                        <a:pt x="25927" y="195671"/>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87" name="Freeform: Shape 186">
                  <a:extLst>
                    <a:ext uri="{FF2B5EF4-FFF2-40B4-BE49-F238E27FC236}">
                      <a16:creationId xmlns:a16="http://schemas.microsoft.com/office/drawing/2014/main" id="{F9461420-DCA7-4AFE-21B5-DC5269A7F664}"/>
                    </a:ext>
                  </a:extLst>
                </p:cNvPr>
                <p:cNvSpPr/>
                <p:nvPr/>
              </p:nvSpPr>
              <p:spPr>
                <a:xfrm>
                  <a:off x="1037644" y="749663"/>
                  <a:ext cx="37457" cy="109881"/>
                </a:xfrm>
                <a:custGeom>
                  <a:avLst/>
                  <a:gdLst>
                    <a:gd name="connsiteX0" fmla="*/ 24414 w 37457"/>
                    <a:gd name="connsiteY0" fmla="*/ 108536 h 109881"/>
                    <a:gd name="connsiteX1" fmla="*/ 17153 w 37457"/>
                    <a:gd name="connsiteY1" fmla="*/ 109343 h 109881"/>
                    <a:gd name="connsiteX2" fmla="*/ 12580 w 37457"/>
                    <a:gd name="connsiteY2" fmla="*/ 109343 h 109881"/>
                    <a:gd name="connsiteX3" fmla="*/ 8950 w 37457"/>
                    <a:gd name="connsiteY3" fmla="*/ 109881 h 109881"/>
                    <a:gd name="connsiteX4" fmla="*/ 613 w 37457"/>
                    <a:gd name="connsiteY4" fmla="*/ 107864 h 109881"/>
                    <a:gd name="connsiteX5" fmla="*/ 2764 w 37457"/>
                    <a:gd name="connsiteY5" fmla="*/ 101141 h 109881"/>
                    <a:gd name="connsiteX6" fmla="*/ 4243 w 37457"/>
                    <a:gd name="connsiteY6" fmla="*/ 95493 h 109881"/>
                    <a:gd name="connsiteX7" fmla="*/ 5588 w 37457"/>
                    <a:gd name="connsiteY7" fmla="*/ 93610 h 109881"/>
                    <a:gd name="connsiteX8" fmla="*/ 5588 w 37457"/>
                    <a:gd name="connsiteY8" fmla="*/ 90786 h 109881"/>
                    <a:gd name="connsiteX9" fmla="*/ 6933 w 37457"/>
                    <a:gd name="connsiteY9" fmla="*/ 89307 h 109881"/>
                    <a:gd name="connsiteX10" fmla="*/ 8143 w 37457"/>
                    <a:gd name="connsiteY10" fmla="*/ 85273 h 109881"/>
                    <a:gd name="connsiteX11" fmla="*/ 9891 w 37457"/>
                    <a:gd name="connsiteY11" fmla="*/ 81642 h 109881"/>
                    <a:gd name="connsiteX12" fmla="*/ 11101 w 37457"/>
                    <a:gd name="connsiteY12" fmla="*/ 78012 h 109881"/>
                    <a:gd name="connsiteX13" fmla="*/ 9353 w 37457"/>
                    <a:gd name="connsiteY13" fmla="*/ 74112 h 109881"/>
                    <a:gd name="connsiteX14" fmla="*/ 9353 w 37457"/>
                    <a:gd name="connsiteY14" fmla="*/ 71154 h 109881"/>
                    <a:gd name="connsiteX15" fmla="*/ 9353 w 37457"/>
                    <a:gd name="connsiteY15" fmla="*/ 68195 h 109881"/>
                    <a:gd name="connsiteX16" fmla="*/ 12446 w 37457"/>
                    <a:gd name="connsiteY16" fmla="*/ 65371 h 109881"/>
                    <a:gd name="connsiteX17" fmla="*/ 14060 w 37457"/>
                    <a:gd name="connsiteY17" fmla="*/ 59724 h 109881"/>
                    <a:gd name="connsiteX18" fmla="*/ 15404 w 37457"/>
                    <a:gd name="connsiteY18" fmla="*/ 57841 h 109881"/>
                    <a:gd name="connsiteX19" fmla="*/ 14732 w 37457"/>
                    <a:gd name="connsiteY19" fmla="*/ 56362 h 109881"/>
                    <a:gd name="connsiteX20" fmla="*/ 15942 w 37457"/>
                    <a:gd name="connsiteY20" fmla="*/ 55152 h 109881"/>
                    <a:gd name="connsiteX21" fmla="*/ 16615 w 37457"/>
                    <a:gd name="connsiteY21" fmla="*/ 49235 h 109881"/>
                    <a:gd name="connsiteX22" fmla="*/ 18228 w 37457"/>
                    <a:gd name="connsiteY22" fmla="*/ 43991 h 109881"/>
                    <a:gd name="connsiteX23" fmla="*/ 16077 w 37457"/>
                    <a:gd name="connsiteY23" fmla="*/ 39553 h 109881"/>
                    <a:gd name="connsiteX24" fmla="*/ 17556 w 37457"/>
                    <a:gd name="connsiteY24" fmla="*/ 37133 h 109881"/>
                    <a:gd name="connsiteX25" fmla="*/ 21859 w 37457"/>
                    <a:gd name="connsiteY25" fmla="*/ 33636 h 109881"/>
                    <a:gd name="connsiteX26" fmla="*/ 21456 w 37457"/>
                    <a:gd name="connsiteY26" fmla="*/ 32964 h 109881"/>
                    <a:gd name="connsiteX27" fmla="*/ 24010 w 37457"/>
                    <a:gd name="connsiteY27" fmla="*/ 30678 h 109881"/>
                    <a:gd name="connsiteX28" fmla="*/ 25759 w 37457"/>
                    <a:gd name="connsiteY28" fmla="*/ 22475 h 109881"/>
                    <a:gd name="connsiteX29" fmla="*/ 26565 w 37457"/>
                    <a:gd name="connsiteY29" fmla="*/ 14273 h 109881"/>
                    <a:gd name="connsiteX30" fmla="*/ 28717 w 37457"/>
                    <a:gd name="connsiteY30" fmla="*/ 9297 h 109881"/>
                    <a:gd name="connsiteX31" fmla="*/ 28717 w 37457"/>
                    <a:gd name="connsiteY31" fmla="*/ 4456 h 109881"/>
                    <a:gd name="connsiteX32" fmla="*/ 32348 w 37457"/>
                    <a:gd name="connsiteY32" fmla="*/ 19 h 109881"/>
                    <a:gd name="connsiteX33" fmla="*/ 37458 w 37457"/>
                    <a:gd name="connsiteY33" fmla="*/ 2708 h 109881"/>
                    <a:gd name="connsiteX34" fmla="*/ 34634 w 37457"/>
                    <a:gd name="connsiteY34" fmla="*/ 10642 h 109881"/>
                    <a:gd name="connsiteX35" fmla="*/ 35575 w 37457"/>
                    <a:gd name="connsiteY35" fmla="*/ 13331 h 109881"/>
                    <a:gd name="connsiteX36" fmla="*/ 34096 w 37457"/>
                    <a:gd name="connsiteY36" fmla="*/ 17769 h 109881"/>
                    <a:gd name="connsiteX37" fmla="*/ 35172 w 37457"/>
                    <a:gd name="connsiteY37" fmla="*/ 20055 h 109881"/>
                    <a:gd name="connsiteX38" fmla="*/ 34230 w 37457"/>
                    <a:gd name="connsiteY38" fmla="*/ 22206 h 109881"/>
                    <a:gd name="connsiteX39" fmla="*/ 34768 w 37457"/>
                    <a:gd name="connsiteY39" fmla="*/ 24492 h 109881"/>
                    <a:gd name="connsiteX40" fmla="*/ 33423 w 37457"/>
                    <a:gd name="connsiteY40" fmla="*/ 30947 h 109881"/>
                    <a:gd name="connsiteX41" fmla="*/ 29255 w 37457"/>
                    <a:gd name="connsiteY41" fmla="*/ 38343 h 109881"/>
                    <a:gd name="connsiteX42" fmla="*/ 29524 w 37457"/>
                    <a:gd name="connsiteY42" fmla="*/ 47083 h 109881"/>
                    <a:gd name="connsiteX43" fmla="*/ 32751 w 37457"/>
                    <a:gd name="connsiteY43" fmla="*/ 51655 h 109881"/>
                    <a:gd name="connsiteX44" fmla="*/ 32079 w 37457"/>
                    <a:gd name="connsiteY44" fmla="*/ 55017 h 109881"/>
                    <a:gd name="connsiteX45" fmla="*/ 30331 w 37457"/>
                    <a:gd name="connsiteY45" fmla="*/ 56227 h 109881"/>
                    <a:gd name="connsiteX46" fmla="*/ 29927 w 37457"/>
                    <a:gd name="connsiteY46" fmla="*/ 60530 h 109881"/>
                    <a:gd name="connsiteX47" fmla="*/ 27776 w 37457"/>
                    <a:gd name="connsiteY47" fmla="*/ 66044 h 109881"/>
                    <a:gd name="connsiteX48" fmla="*/ 28717 w 37457"/>
                    <a:gd name="connsiteY48" fmla="*/ 66582 h 109881"/>
                    <a:gd name="connsiteX49" fmla="*/ 28583 w 37457"/>
                    <a:gd name="connsiteY49" fmla="*/ 67388 h 109881"/>
                    <a:gd name="connsiteX50" fmla="*/ 32079 w 37457"/>
                    <a:gd name="connsiteY50" fmla="*/ 70078 h 109881"/>
                    <a:gd name="connsiteX51" fmla="*/ 26296 w 37457"/>
                    <a:gd name="connsiteY51" fmla="*/ 76398 h 109881"/>
                    <a:gd name="connsiteX52" fmla="*/ 23876 w 37457"/>
                    <a:gd name="connsiteY52" fmla="*/ 86483 h 109881"/>
                    <a:gd name="connsiteX53" fmla="*/ 23204 w 37457"/>
                    <a:gd name="connsiteY53" fmla="*/ 87021 h 109881"/>
                    <a:gd name="connsiteX54" fmla="*/ 24145 w 37457"/>
                    <a:gd name="connsiteY54" fmla="*/ 87559 h 109881"/>
                    <a:gd name="connsiteX55" fmla="*/ 22397 w 37457"/>
                    <a:gd name="connsiteY55" fmla="*/ 88635 h 109881"/>
                    <a:gd name="connsiteX56" fmla="*/ 21187 w 37457"/>
                    <a:gd name="connsiteY56" fmla="*/ 92266 h 109881"/>
                    <a:gd name="connsiteX57" fmla="*/ 21725 w 37457"/>
                    <a:gd name="connsiteY57" fmla="*/ 94820 h 109881"/>
                    <a:gd name="connsiteX58" fmla="*/ 20380 w 37457"/>
                    <a:gd name="connsiteY58" fmla="*/ 96703 h 109881"/>
                    <a:gd name="connsiteX59" fmla="*/ 22397 w 37457"/>
                    <a:gd name="connsiteY59" fmla="*/ 102754 h 109881"/>
                    <a:gd name="connsiteX60" fmla="*/ 25086 w 37457"/>
                    <a:gd name="connsiteY60" fmla="*/ 107730 h 109881"/>
                    <a:gd name="connsiteX61" fmla="*/ 24414 w 37457"/>
                    <a:gd name="connsiteY61" fmla="*/ 109074 h 10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457" h="109881">
                      <a:moveTo>
                        <a:pt x="24414" y="108536"/>
                      </a:moveTo>
                      <a:cubicBezTo>
                        <a:pt x="21859" y="108671"/>
                        <a:pt x="18901" y="108671"/>
                        <a:pt x="17153" y="109343"/>
                      </a:cubicBezTo>
                      <a:cubicBezTo>
                        <a:pt x="15539" y="109343"/>
                        <a:pt x="13791" y="109343"/>
                        <a:pt x="12580" y="109343"/>
                      </a:cubicBezTo>
                      <a:cubicBezTo>
                        <a:pt x="12177" y="109881"/>
                        <a:pt x="9084" y="109074"/>
                        <a:pt x="8950" y="109881"/>
                      </a:cubicBezTo>
                      <a:cubicBezTo>
                        <a:pt x="5588" y="108940"/>
                        <a:pt x="3705" y="108536"/>
                        <a:pt x="613" y="107864"/>
                      </a:cubicBezTo>
                      <a:cubicBezTo>
                        <a:pt x="-1270" y="105444"/>
                        <a:pt x="1688" y="103292"/>
                        <a:pt x="2764" y="101141"/>
                      </a:cubicBezTo>
                      <a:cubicBezTo>
                        <a:pt x="3705" y="99258"/>
                        <a:pt x="3436" y="97375"/>
                        <a:pt x="4243" y="95493"/>
                      </a:cubicBezTo>
                      <a:cubicBezTo>
                        <a:pt x="4512" y="94820"/>
                        <a:pt x="5319" y="94283"/>
                        <a:pt x="5588" y="93610"/>
                      </a:cubicBezTo>
                      <a:cubicBezTo>
                        <a:pt x="5991" y="92669"/>
                        <a:pt x="5319" y="91728"/>
                        <a:pt x="5588" y="90786"/>
                      </a:cubicBezTo>
                      <a:cubicBezTo>
                        <a:pt x="5723" y="90248"/>
                        <a:pt x="6664" y="89845"/>
                        <a:pt x="6933" y="89307"/>
                      </a:cubicBezTo>
                      <a:cubicBezTo>
                        <a:pt x="7471" y="88097"/>
                        <a:pt x="7605" y="86618"/>
                        <a:pt x="8143" y="85273"/>
                      </a:cubicBezTo>
                      <a:cubicBezTo>
                        <a:pt x="8681" y="84063"/>
                        <a:pt x="9488" y="82853"/>
                        <a:pt x="9891" y="81642"/>
                      </a:cubicBezTo>
                      <a:cubicBezTo>
                        <a:pt x="10295" y="80432"/>
                        <a:pt x="11101" y="78953"/>
                        <a:pt x="11101" y="78012"/>
                      </a:cubicBezTo>
                      <a:cubicBezTo>
                        <a:pt x="11101" y="77070"/>
                        <a:pt x="9488" y="75457"/>
                        <a:pt x="9353" y="74112"/>
                      </a:cubicBezTo>
                      <a:cubicBezTo>
                        <a:pt x="9353" y="73171"/>
                        <a:pt x="9353" y="72229"/>
                        <a:pt x="9353" y="71154"/>
                      </a:cubicBezTo>
                      <a:cubicBezTo>
                        <a:pt x="9353" y="70212"/>
                        <a:pt x="8950" y="68868"/>
                        <a:pt x="9353" y="68195"/>
                      </a:cubicBezTo>
                      <a:cubicBezTo>
                        <a:pt x="9891" y="67120"/>
                        <a:pt x="11774" y="66313"/>
                        <a:pt x="12446" y="65371"/>
                      </a:cubicBezTo>
                      <a:cubicBezTo>
                        <a:pt x="13387" y="64027"/>
                        <a:pt x="13253" y="61741"/>
                        <a:pt x="14060" y="59724"/>
                      </a:cubicBezTo>
                      <a:cubicBezTo>
                        <a:pt x="14329" y="59186"/>
                        <a:pt x="15404" y="58513"/>
                        <a:pt x="15404" y="57841"/>
                      </a:cubicBezTo>
                      <a:cubicBezTo>
                        <a:pt x="15404" y="57438"/>
                        <a:pt x="14598" y="56765"/>
                        <a:pt x="14732" y="56362"/>
                      </a:cubicBezTo>
                      <a:cubicBezTo>
                        <a:pt x="14732" y="55958"/>
                        <a:pt x="15808" y="55555"/>
                        <a:pt x="15942" y="55152"/>
                      </a:cubicBezTo>
                      <a:cubicBezTo>
                        <a:pt x="16615" y="53403"/>
                        <a:pt x="16077" y="51118"/>
                        <a:pt x="16615" y="49235"/>
                      </a:cubicBezTo>
                      <a:cubicBezTo>
                        <a:pt x="17153" y="47352"/>
                        <a:pt x="18363" y="45470"/>
                        <a:pt x="18228" y="43991"/>
                      </a:cubicBezTo>
                      <a:cubicBezTo>
                        <a:pt x="18228" y="42780"/>
                        <a:pt x="15942" y="41032"/>
                        <a:pt x="16077" y="39553"/>
                      </a:cubicBezTo>
                      <a:cubicBezTo>
                        <a:pt x="16077" y="38881"/>
                        <a:pt x="17153" y="37939"/>
                        <a:pt x="17556" y="37133"/>
                      </a:cubicBezTo>
                      <a:cubicBezTo>
                        <a:pt x="18094" y="36326"/>
                        <a:pt x="21052" y="35250"/>
                        <a:pt x="21859" y="33636"/>
                      </a:cubicBezTo>
                      <a:cubicBezTo>
                        <a:pt x="21859" y="33636"/>
                        <a:pt x="21187" y="33233"/>
                        <a:pt x="21456" y="32964"/>
                      </a:cubicBezTo>
                      <a:cubicBezTo>
                        <a:pt x="21859" y="32695"/>
                        <a:pt x="23607" y="31350"/>
                        <a:pt x="24010" y="30678"/>
                      </a:cubicBezTo>
                      <a:cubicBezTo>
                        <a:pt x="25086" y="28392"/>
                        <a:pt x="24952" y="25299"/>
                        <a:pt x="25759" y="22475"/>
                      </a:cubicBezTo>
                      <a:cubicBezTo>
                        <a:pt x="26565" y="19786"/>
                        <a:pt x="26565" y="17231"/>
                        <a:pt x="26565" y="14273"/>
                      </a:cubicBezTo>
                      <a:cubicBezTo>
                        <a:pt x="26565" y="12524"/>
                        <a:pt x="25355" y="10104"/>
                        <a:pt x="28717" y="9297"/>
                      </a:cubicBezTo>
                      <a:cubicBezTo>
                        <a:pt x="27776" y="8356"/>
                        <a:pt x="28717" y="6473"/>
                        <a:pt x="28717" y="4456"/>
                      </a:cubicBezTo>
                      <a:cubicBezTo>
                        <a:pt x="28717" y="2439"/>
                        <a:pt x="28045" y="-250"/>
                        <a:pt x="32348" y="19"/>
                      </a:cubicBezTo>
                      <a:cubicBezTo>
                        <a:pt x="36113" y="288"/>
                        <a:pt x="34903" y="1767"/>
                        <a:pt x="37458" y="2708"/>
                      </a:cubicBezTo>
                      <a:cubicBezTo>
                        <a:pt x="35978" y="5128"/>
                        <a:pt x="34634" y="7683"/>
                        <a:pt x="34634" y="10642"/>
                      </a:cubicBezTo>
                      <a:cubicBezTo>
                        <a:pt x="34634" y="11449"/>
                        <a:pt x="35575" y="12524"/>
                        <a:pt x="35575" y="13331"/>
                      </a:cubicBezTo>
                      <a:cubicBezTo>
                        <a:pt x="35575" y="14810"/>
                        <a:pt x="33961" y="16290"/>
                        <a:pt x="34096" y="17769"/>
                      </a:cubicBezTo>
                      <a:cubicBezTo>
                        <a:pt x="34096" y="18576"/>
                        <a:pt x="35172" y="19383"/>
                        <a:pt x="35172" y="20055"/>
                      </a:cubicBezTo>
                      <a:cubicBezTo>
                        <a:pt x="35172" y="20727"/>
                        <a:pt x="34365" y="21534"/>
                        <a:pt x="34230" y="22206"/>
                      </a:cubicBezTo>
                      <a:cubicBezTo>
                        <a:pt x="34096" y="23013"/>
                        <a:pt x="34768" y="23685"/>
                        <a:pt x="34768" y="24492"/>
                      </a:cubicBezTo>
                      <a:cubicBezTo>
                        <a:pt x="34634" y="26644"/>
                        <a:pt x="31272" y="28526"/>
                        <a:pt x="33423" y="30947"/>
                      </a:cubicBezTo>
                      <a:cubicBezTo>
                        <a:pt x="31003" y="33233"/>
                        <a:pt x="30196" y="35788"/>
                        <a:pt x="29255" y="38343"/>
                      </a:cubicBezTo>
                      <a:cubicBezTo>
                        <a:pt x="28179" y="41032"/>
                        <a:pt x="28851" y="44260"/>
                        <a:pt x="29524" y="47083"/>
                      </a:cubicBezTo>
                      <a:cubicBezTo>
                        <a:pt x="29793" y="48428"/>
                        <a:pt x="32348" y="50176"/>
                        <a:pt x="32751" y="51655"/>
                      </a:cubicBezTo>
                      <a:cubicBezTo>
                        <a:pt x="32886" y="52462"/>
                        <a:pt x="32617" y="54345"/>
                        <a:pt x="32079" y="55017"/>
                      </a:cubicBezTo>
                      <a:cubicBezTo>
                        <a:pt x="31675" y="55555"/>
                        <a:pt x="30600" y="55690"/>
                        <a:pt x="30331" y="56227"/>
                      </a:cubicBezTo>
                      <a:cubicBezTo>
                        <a:pt x="29524" y="57707"/>
                        <a:pt x="30331" y="59051"/>
                        <a:pt x="29927" y="60530"/>
                      </a:cubicBezTo>
                      <a:cubicBezTo>
                        <a:pt x="29658" y="62413"/>
                        <a:pt x="27238" y="64296"/>
                        <a:pt x="27776" y="66044"/>
                      </a:cubicBezTo>
                      <a:cubicBezTo>
                        <a:pt x="27776" y="66313"/>
                        <a:pt x="28583" y="66313"/>
                        <a:pt x="28717" y="66582"/>
                      </a:cubicBezTo>
                      <a:cubicBezTo>
                        <a:pt x="28851" y="66851"/>
                        <a:pt x="28313" y="67120"/>
                        <a:pt x="28583" y="67388"/>
                      </a:cubicBezTo>
                      <a:cubicBezTo>
                        <a:pt x="29255" y="68330"/>
                        <a:pt x="31003" y="69137"/>
                        <a:pt x="32079" y="70078"/>
                      </a:cubicBezTo>
                      <a:cubicBezTo>
                        <a:pt x="32213" y="72498"/>
                        <a:pt x="27776" y="74246"/>
                        <a:pt x="26296" y="76398"/>
                      </a:cubicBezTo>
                      <a:cubicBezTo>
                        <a:pt x="24145" y="79356"/>
                        <a:pt x="24683" y="82853"/>
                        <a:pt x="23876" y="86483"/>
                      </a:cubicBezTo>
                      <a:cubicBezTo>
                        <a:pt x="23876" y="86618"/>
                        <a:pt x="23204" y="86752"/>
                        <a:pt x="23204" y="87021"/>
                      </a:cubicBezTo>
                      <a:cubicBezTo>
                        <a:pt x="23204" y="87021"/>
                        <a:pt x="24145" y="87559"/>
                        <a:pt x="24145" y="87559"/>
                      </a:cubicBezTo>
                      <a:cubicBezTo>
                        <a:pt x="24010" y="87963"/>
                        <a:pt x="22800" y="88231"/>
                        <a:pt x="22397" y="88635"/>
                      </a:cubicBezTo>
                      <a:cubicBezTo>
                        <a:pt x="21590" y="89442"/>
                        <a:pt x="21321" y="90921"/>
                        <a:pt x="21187" y="92266"/>
                      </a:cubicBezTo>
                      <a:cubicBezTo>
                        <a:pt x="21187" y="93207"/>
                        <a:pt x="21859" y="94148"/>
                        <a:pt x="21725" y="94820"/>
                      </a:cubicBezTo>
                      <a:cubicBezTo>
                        <a:pt x="21725" y="95493"/>
                        <a:pt x="20380" y="96031"/>
                        <a:pt x="20380" y="96703"/>
                      </a:cubicBezTo>
                      <a:cubicBezTo>
                        <a:pt x="20380" y="98451"/>
                        <a:pt x="22128" y="100603"/>
                        <a:pt x="22397" y="102754"/>
                      </a:cubicBezTo>
                      <a:cubicBezTo>
                        <a:pt x="22666" y="104637"/>
                        <a:pt x="22397" y="106385"/>
                        <a:pt x="25086" y="107730"/>
                      </a:cubicBezTo>
                      <a:cubicBezTo>
                        <a:pt x="25221" y="108402"/>
                        <a:pt x="24010" y="108402"/>
                        <a:pt x="24414" y="109074"/>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sp>
            <p:nvSpPr>
              <p:cNvPr id="176" name="Freeform: Shape 175">
                <a:extLst>
                  <a:ext uri="{FF2B5EF4-FFF2-40B4-BE49-F238E27FC236}">
                    <a16:creationId xmlns:a16="http://schemas.microsoft.com/office/drawing/2014/main" id="{6D524496-E288-E40D-1347-A33E11A9299E}"/>
                  </a:ext>
                </a:extLst>
              </p:cNvPr>
              <p:cNvSpPr/>
              <p:nvPr/>
            </p:nvSpPr>
            <p:spPr>
              <a:xfrm>
                <a:off x="1194781" y="657115"/>
                <a:ext cx="204396" cy="121062"/>
              </a:xfrm>
              <a:custGeom>
                <a:avLst/>
                <a:gdLst>
                  <a:gd name="connsiteX0" fmla="*/ 0 w 204396"/>
                  <a:gd name="connsiteY0" fmla="*/ 112333 h 121062"/>
                  <a:gd name="connsiteX1" fmla="*/ 50292 w 204396"/>
                  <a:gd name="connsiteY1" fmla="*/ 36761 h 121062"/>
                  <a:gd name="connsiteX2" fmla="*/ 204395 w 204396"/>
                  <a:gd name="connsiteY2" fmla="*/ 1933 h 121062"/>
                  <a:gd name="connsiteX3" fmla="*/ 105963 w 204396"/>
                  <a:gd name="connsiteY3" fmla="*/ 118519 h 121062"/>
                  <a:gd name="connsiteX4" fmla="*/ 0 w 204396"/>
                  <a:gd name="connsiteY4" fmla="*/ 112333 h 121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96" h="121062">
                    <a:moveTo>
                      <a:pt x="0" y="112333"/>
                    </a:moveTo>
                    <a:cubicBezTo>
                      <a:pt x="0" y="112333"/>
                      <a:pt x="13581" y="74816"/>
                      <a:pt x="50292" y="36761"/>
                    </a:cubicBezTo>
                    <a:cubicBezTo>
                      <a:pt x="96684" y="-11648"/>
                      <a:pt x="204799" y="1530"/>
                      <a:pt x="204395" y="1933"/>
                    </a:cubicBezTo>
                    <a:cubicBezTo>
                      <a:pt x="203185" y="2202"/>
                      <a:pt x="160827" y="110316"/>
                      <a:pt x="105963" y="118519"/>
                    </a:cubicBezTo>
                    <a:cubicBezTo>
                      <a:pt x="49889" y="126722"/>
                      <a:pt x="0" y="112468"/>
                      <a:pt x="0" y="112333"/>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nvGrpSpPr>
              <p:cNvPr id="177" name="Graphic 29">
                <a:extLst>
                  <a:ext uri="{FF2B5EF4-FFF2-40B4-BE49-F238E27FC236}">
                    <a16:creationId xmlns:a16="http://schemas.microsoft.com/office/drawing/2014/main" id="{258D9016-ED73-C74A-95F0-3C6E21298D74}"/>
                  </a:ext>
                </a:extLst>
              </p:cNvPr>
              <p:cNvGrpSpPr/>
              <p:nvPr/>
            </p:nvGrpSpPr>
            <p:grpSpPr>
              <a:xfrm>
                <a:off x="213474" y="1537393"/>
                <a:ext cx="352119" cy="542337"/>
                <a:chOff x="213474" y="1537393"/>
                <a:chExt cx="352119" cy="542337"/>
              </a:xfrm>
              <a:grpFill/>
            </p:grpSpPr>
            <p:sp>
              <p:nvSpPr>
                <p:cNvPr id="184" name="Freeform: Shape 183">
                  <a:extLst>
                    <a:ext uri="{FF2B5EF4-FFF2-40B4-BE49-F238E27FC236}">
                      <a16:creationId xmlns:a16="http://schemas.microsoft.com/office/drawing/2014/main" id="{EC4BD0A0-7A47-AFBA-9D95-A0A3DC8DDEDC}"/>
                    </a:ext>
                  </a:extLst>
                </p:cNvPr>
                <p:cNvSpPr/>
                <p:nvPr/>
              </p:nvSpPr>
              <p:spPr>
                <a:xfrm>
                  <a:off x="213474" y="1537393"/>
                  <a:ext cx="256645" cy="439789"/>
                </a:xfrm>
                <a:custGeom>
                  <a:avLst/>
                  <a:gdLst>
                    <a:gd name="connsiteX0" fmla="*/ 256511 w 256645"/>
                    <a:gd name="connsiteY0" fmla="*/ 439736 h 439789"/>
                    <a:gd name="connsiteX1" fmla="*/ 232171 w 256645"/>
                    <a:gd name="connsiteY1" fmla="*/ 253898 h 439789"/>
                    <a:gd name="connsiteX2" fmla="*/ 35172 w 256645"/>
                    <a:gd name="connsiteY2" fmla="*/ 18 h 439789"/>
                    <a:gd name="connsiteX3" fmla="*/ 45661 w 256645"/>
                    <a:gd name="connsiteY3" fmla="*/ 376401 h 439789"/>
                    <a:gd name="connsiteX4" fmla="*/ 256645 w 256645"/>
                    <a:gd name="connsiteY4" fmla="*/ 439736 h 439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45" h="439789">
                      <a:moveTo>
                        <a:pt x="256511" y="439736"/>
                      </a:moveTo>
                      <a:cubicBezTo>
                        <a:pt x="256645" y="439468"/>
                        <a:pt x="257317" y="358382"/>
                        <a:pt x="232171" y="253898"/>
                      </a:cubicBezTo>
                      <a:cubicBezTo>
                        <a:pt x="200167" y="126017"/>
                        <a:pt x="35172" y="1631"/>
                        <a:pt x="35172" y="18"/>
                      </a:cubicBezTo>
                      <a:cubicBezTo>
                        <a:pt x="30600" y="-2672"/>
                        <a:pt x="-47931" y="303518"/>
                        <a:pt x="45661" y="376401"/>
                      </a:cubicBezTo>
                      <a:cubicBezTo>
                        <a:pt x="133604" y="447401"/>
                        <a:pt x="256780" y="439199"/>
                        <a:pt x="256645" y="439736"/>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85" name="Freeform: Shape 184">
                  <a:extLst>
                    <a:ext uri="{FF2B5EF4-FFF2-40B4-BE49-F238E27FC236}">
                      <a16:creationId xmlns:a16="http://schemas.microsoft.com/office/drawing/2014/main" id="{3617DF8C-4D94-3C7E-371B-C050CD91C6BA}"/>
                    </a:ext>
                  </a:extLst>
                </p:cNvPr>
                <p:cNvSpPr/>
                <p:nvPr/>
              </p:nvSpPr>
              <p:spPr>
                <a:xfrm>
                  <a:off x="388107" y="1887437"/>
                  <a:ext cx="177485" cy="192292"/>
                </a:xfrm>
                <a:custGeom>
                  <a:avLst/>
                  <a:gdLst>
                    <a:gd name="connsiteX0" fmla="*/ 177082 w 177485"/>
                    <a:gd name="connsiteY0" fmla="*/ 161230 h 192292"/>
                    <a:gd name="connsiteX1" fmla="*/ 173720 w 177485"/>
                    <a:gd name="connsiteY1" fmla="*/ 171988 h 192292"/>
                    <a:gd name="connsiteX2" fmla="*/ 170762 w 177485"/>
                    <a:gd name="connsiteY2" fmla="*/ 178174 h 192292"/>
                    <a:gd name="connsiteX3" fmla="*/ 169283 w 177485"/>
                    <a:gd name="connsiteY3" fmla="*/ 183687 h 192292"/>
                    <a:gd name="connsiteX4" fmla="*/ 160408 w 177485"/>
                    <a:gd name="connsiteY4" fmla="*/ 192293 h 192292"/>
                    <a:gd name="connsiteX5" fmla="*/ 150323 w 177485"/>
                    <a:gd name="connsiteY5" fmla="*/ 180728 h 192292"/>
                    <a:gd name="connsiteX6" fmla="*/ 141716 w 177485"/>
                    <a:gd name="connsiteY6" fmla="*/ 171450 h 192292"/>
                    <a:gd name="connsiteX7" fmla="*/ 139430 w 177485"/>
                    <a:gd name="connsiteY7" fmla="*/ 167147 h 192292"/>
                    <a:gd name="connsiteX8" fmla="*/ 134724 w 177485"/>
                    <a:gd name="connsiteY8" fmla="*/ 163516 h 192292"/>
                    <a:gd name="connsiteX9" fmla="*/ 132976 w 177485"/>
                    <a:gd name="connsiteY9" fmla="*/ 159885 h 192292"/>
                    <a:gd name="connsiteX10" fmla="*/ 126925 w 177485"/>
                    <a:gd name="connsiteY10" fmla="*/ 152893 h 192292"/>
                    <a:gd name="connsiteX11" fmla="*/ 121815 w 177485"/>
                    <a:gd name="connsiteY11" fmla="*/ 145901 h 192292"/>
                    <a:gd name="connsiteX12" fmla="*/ 116436 w 177485"/>
                    <a:gd name="connsiteY12" fmla="*/ 139446 h 192292"/>
                    <a:gd name="connsiteX13" fmla="*/ 108637 w 177485"/>
                    <a:gd name="connsiteY13" fmla="*/ 136757 h 192292"/>
                    <a:gd name="connsiteX14" fmla="*/ 103661 w 177485"/>
                    <a:gd name="connsiteY14" fmla="*/ 132722 h 192292"/>
                    <a:gd name="connsiteX15" fmla="*/ 98686 w 177485"/>
                    <a:gd name="connsiteY15" fmla="*/ 128688 h 192292"/>
                    <a:gd name="connsiteX16" fmla="*/ 95862 w 177485"/>
                    <a:gd name="connsiteY16" fmla="*/ 120620 h 192292"/>
                    <a:gd name="connsiteX17" fmla="*/ 87525 w 177485"/>
                    <a:gd name="connsiteY17" fmla="*/ 110938 h 192292"/>
                    <a:gd name="connsiteX18" fmla="*/ 85373 w 177485"/>
                    <a:gd name="connsiteY18" fmla="*/ 106501 h 192292"/>
                    <a:gd name="connsiteX19" fmla="*/ 82415 w 177485"/>
                    <a:gd name="connsiteY19" fmla="*/ 105559 h 192292"/>
                    <a:gd name="connsiteX20" fmla="*/ 81070 w 177485"/>
                    <a:gd name="connsiteY20" fmla="*/ 102063 h 192292"/>
                    <a:gd name="connsiteX21" fmla="*/ 71657 w 177485"/>
                    <a:gd name="connsiteY21" fmla="*/ 93188 h 192292"/>
                    <a:gd name="connsiteX22" fmla="*/ 63992 w 177485"/>
                    <a:gd name="connsiteY22" fmla="*/ 83910 h 192292"/>
                    <a:gd name="connsiteX23" fmla="*/ 55252 w 177485"/>
                    <a:gd name="connsiteY23" fmla="*/ 80951 h 192292"/>
                    <a:gd name="connsiteX24" fmla="*/ 52159 w 177485"/>
                    <a:gd name="connsiteY24" fmla="*/ 75438 h 192292"/>
                    <a:gd name="connsiteX25" fmla="*/ 49201 w 177485"/>
                    <a:gd name="connsiteY25" fmla="*/ 64546 h 192292"/>
                    <a:gd name="connsiteX26" fmla="*/ 47856 w 177485"/>
                    <a:gd name="connsiteY26" fmla="*/ 64142 h 192292"/>
                    <a:gd name="connsiteX27" fmla="*/ 45704 w 177485"/>
                    <a:gd name="connsiteY27" fmla="*/ 57419 h 192292"/>
                    <a:gd name="connsiteX28" fmla="*/ 33333 w 177485"/>
                    <a:gd name="connsiteY28" fmla="*/ 43703 h 192292"/>
                    <a:gd name="connsiteX29" fmla="*/ 20424 w 177485"/>
                    <a:gd name="connsiteY29" fmla="*/ 31466 h 192292"/>
                    <a:gd name="connsiteX30" fmla="*/ 13700 w 177485"/>
                    <a:gd name="connsiteY30" fmla="*/ 21515 h 192292"/>
                    <a:gd name="connsiteX31" fmla="*/ 5901 w 177485"/>
                    <a:gd name="connsiteY31" fmla="*/ 14792 h 192292"/>
                    <a:gd name="connsiteX32" fmla="*/ 1195 w 177485"/>
                    <a:gd name="connsiteY32" fmla="*/ 3631 h 192292"/>
                    <a:gd name="connsiteX33" fmla="*/ 8860 w 177485"/>
                    <a:gd name="connsiteY33" fmla="*/ 0 h 192292"/>
                    <a:gd name="connsiteX34" fmla="*/ 19886 w 177485"/>
                    <a:gd name="connsiteY34" fmla="*/ 14926 h 192292"/>
                    <a:gd name="connsiteX35" fmla="*/ 24996 w 177485"/>
                    <a:gd name="connsiteY35" fmla="*/ 17347 h 192292"/>
                    <a:gd name="connsiteX36" fmla="*/ 31316 w 177485"/>
                    <a:gd name="connsiteY36" fmla="*/ 25549 h 192292"/>
                    <a:gd name="connsiteX37" fmla="*/ 35754 w 177485"/>
                    <a:gd name="connsiteY37" fmla="*/ 27298 h 192292"/>
                    <a:gd name="connsiteX38" fmla="*/ 38578 w 177485"/>
                    <a:gd name="connsiteY38" fmla="*/ 31601 h 192292"/>
                    <a:gd name="connsiteX39" fmla="*/ 42612 w 177485"/>
                    <a:gd name="connsiteY39" fmla="*/ 33887 h 192292"/>
                    <a:gd name="connsiteX40" fmla="*/ 52294 w 177485"/>
                    <a:gd name="connsiteY40" fmla="*/ 44644 h 192292"/>
                    <a:gd name="connsiteX41" fmla="*/ 61706 w 177485"/>
                    <a:gd name="connsiteY41" fmla="*/ 60377 h 192292"/>
                    <a:gd name="connsiteX42" fmla="*/ 76498 w 177485"/>
                    <a:gd name="connsiteY42" fmla="*/ 71942 h 192292"/>
                    <a:gd name="connsiteX43" fmla="*/ 86046 w 177485"/>
                    <a:gd name="connsiteY43" fmla="*/ 73555 h 192292"/>
                    <a:gd name="connsiteX44" fmla="*/ 91156 w 177485"/>
                    <a:gd name="connsiteY44" fmla="*/ 78934 h 192292"/>
                    <a:gd name="connsiteX45" fmla="*/ 91962 w 177485"/>
                    <a:gd name="connsiteY45" fmla="*/ 82968 h 192292"/>
                    <a:gd name="connsiteX46" fmla="*/ 98955 w 177485"/>
                    <a:gd name="connsiteY46" fmla="*/ 89288 h 192292"/>
                    <a:gd name="connsiteX47" fmla="*/ 106889 w 177485"/>
                    <a:gd name="connsiteY47" fmla="*/ 99643 h 192292"/>
                    <a:gd name="connsiteX48" fmla="*/ 108368 w 177485"/>
                    <a:gd name="connsiteY48" fmla="*/ 98970 h 192292"/>
                    <a:gd name="connsiteX49" fmla="*/ 109578 w 177485"/>
                    <a:gd name="connsiteY49" fmla="*/ 100181 h 192292"/>
                    <a:gd name="connsiteX50" fmla="*/ 116436 w 177485"/>
                    <a:gd name="connsiteY50" fmla="*/ 98970 h 192292"/>
                    <a:gd name="connsiteX51" fmla="*/ 123294 w 177485"/>
                    <a:gd name="connsiteY51" fmla="*/ 115376 h 192292"/>
                    <a:gd name="connsiteX52" fmla="*/ 138758 w 177485"/>
                    <a:gd name="connsiteY52" fmla="*/ 131916 h 192292"/>
                    <a:gd name="connsiteX53" fmla="*/ 139296 w 177485"/>
                    <a:gd name="connsiteY53" fmla="*/ 133395 h 192292"/>
                    <a:gd name="connsiteX54" fmla="*/ 140775 w 177485"/>
                    <a:gd name="connsiteY54" fmla="*/ 132722 h 192292"/>
                    <a:gd name="connsiteX55" fmla="*/ 141448 w 177485"/>
                    <a:gd name="connsiteY55" fmla="*/ 136353 h 192292"/>
                    <a:gd name="connsiteX56" fmla="*/ 146826 w 177485"/>
                    <a:gd name="connsiteY56" fmla="*/ 142673 h 192292"/>
                    <a:gd name="connsiteX57" fmla="*/ 151667 w 177485"/>
                    <a:gd name="connsiteY57" fmla="*/ 145363 h 192292"/>
                    <a:gd name="connsiteX58" fmla="*/ 153953 w 177485"/>
                    <a:gd name="connsiteY58" fmla="*/ 149666 h 192292"/>
                    <a:gd name="connsiteX59" fmla="*/ 165518 w 177485"/>
                    <a:gd name="connsiteY59" fmla="*/ 154910 h 192292"/>
                    <a:gd name="connsiteX60" fmla="*/ 175737 w 177485"/>
                    <a:gd name="connsiteY60" fmla="*/ 157599 h 192292"/>
                    <a:gd name="connsiteX61" fmla="*/ 177486 w 177485"/>
                    <a:gd name="connsiteY61" fmla="*/ 160289 h 19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7485" h="192292">
                      <a:moveTo>
                        <a:pt x="177082" y="161230"/>
                      </a:moveTo>
                      <a:cubicBezTo>
                        <a:pt x="175737" y="164861"/>
                        <a:pt x="173855" y="168895"/>
                        <a:pt x="173720" y="171988"/>
                      </a:cubicBezTo>
                      <a:cubicBezTo>
                        <a:pt x="172645" y="174139"/>
                        <a:pt x="171434" y="176291"/>
                        <a:pt x="170762" y="178174"/>
                      </a:cubicBezTo>
                      <a:cubicBezTo>
                        <a:pt x="171434" y="179518"/>
                        <a:pt x="168073" y="182745"/>
                        <a:pt x="169283" y="183687"/>
                      </a:cubicBezTo>
                      <a:cubicBezTo>
                        <a:pt x="165652" y="187183"/>
                        <a:pt x="163635" y="189200"/>
                        <a:pt x="160408" y="192293"/>
                      </a:cubicBezTo>
                      <a:cubicBezTo>
                        <a:pt x="155029" y="191621"/>
                        <a:pt x="153281" y="185032"/>
                        <a:pt x="150323" y="180728"/>
                      </a:cubicBezTo>
                      <a:cubicBezTo>
                        <a:pt x="147768" y="177098"/>
                        <a:pt x="144271" y="174812"/>
                        <a:pt x="141716" y="171450"/>
                      </a:cubicBezTo>
                      <a:cubicBezTo>
                        <a:pt x="140775" y="170240"/>
                        <a:pt x="140372" y="168357"/>
                        <a:pt x="139430" y="167147"/>
                      </a:cubicBezTo>
                      <a:cubicBezTo>
                        <a:pt x="138086" y="165533"/>
                        <a:pt x="136069" y="165264"/>
                        <a:pt x="134724" y="163516"/>
                      </a:cubicBezTo>
                      <a:cubicBezTo>
                        <a:pt x="133917" y="162709"/>
                        <a:pt x="133783" y="160827"/>
                        <a:pt x="132976" y="159885"/>
                      </a:cubicBezTo>
                      <a:cubicBezTo>
                        <a:pt x="131228" y="157599"/>
                        <a:pt x="128942" y="155582"/>
                        <a:pt x="126925" y="152893"/>
                      </a:cubicBezTo>
                      <a:cubicBezTo>
                        <a:pt x="125177" y="150607"/>
                        <a:pt x="123563" y="147918"/>
                        <a:pt x="121815" y="145901"/>
                      </a:cubicBezTo>
                      <a:cubicBezTo>
                        <a:pt x="119932" y="143615"/>
                        <a:pt x="118184" y="140791"/>
                        <a:pt x="116436" y="139446"/>
                      </a:cubicBezTo>
                      <a:cubicBezTo>
                        <a:pt x="114688" y="138236"/>
                        <a:pt x="111057" y="138236"/>
                        <a:pt x="108637" y="136757"/>
                      </a:cubicBezTo>
                      <a:cubicBezTo>
                        <a:pt x="107023" y="135815"/>
                        <a:pt x="105409" y="134067"/>
                        <a:pt x="103661" y="132722"/>
                      </a:cubicBezTo>
                      <a:cubicBezTo>
                        <a:pt x="102048" y="131512"/>
                        <a:pt x="99627" y="130302"/>
                        <a:pt x="98686" y="128688"/>
                      </a:cubicBezTo>
                      <a:cubicBezTo>
                        <a:pt x="97341" y="126537"/>
                        <a:pt x="97072" y="122906"/>
                        <a:pt x="95862" y="120620"/>
                      </a:cubicBezTo>
                      <a:cubicBezTo>
                        <a:pt x="94114" y="117393"/>
                        <a:pt x="90214" y="114569"/>
                        <a:pt x="87525" y="110938"/>
                      </a:cubicBezTo>
                      <a:cubicBezTo>
                        <a:pt x="86718" y="109862"/>
                        <a:pt x="86315" y="107308"/>
                        <a:pt x="85373" y="106501"/>
                      </a:cubicBezTo>
                      <a:cubicBezTo>
                        <a:pt x="84701" y="105963"/>
                        <a:pt x="83087" y="106232"/>
                        <a:pt x="82415" y="105559"/>
                      </a:cubicBezTo>
                      <a:cubicBezTo>
                        <a:pt x="81743" y="104887"/>
                        <a:pt x="81743" y="102870"/>
                        <a:pt x="81070" y="102063"/>
                      </a:cubicBezTo>
                      <a:cubicBezTo>
                        <a:pt x="78650" y="98836"/>
                        <a:pt x="74481" y="96550"/>
                        <a:pt x="71657" y="93188"/>
                      </a:cubicBezTo>
                      <a:cubicBezTo>
                        <a:pt x="68833" y="89826"/>
                        <a:pt x="66682" y="85792"/>
                        <a:pt x="63992" y="83910"/>
                      </a:cubicBezTo>
                      <a:cubicBezTo>
                        <a:pt x="61841" y="82431"/>
                        <a:pt x="57538" y="83103"/>
                        <a:pt x="55252" y="80951"/>
                      </a:cubicBezTo>
                      <a:cubicBezTo>
                        <a:pt x="54042" y="79875"/>
                        <a:pt x="53100" y="77186"/>
                        <a:pt x="52159" y="75438"/>
                      </a:cubicBezTo>
                      <a:cubicBezTo>
                        <a:pt x="51083" y="73555"/>
                        <a:pt x="51218" y="67908"/>
                        <a:pt x="49201" y="64546"/>
                      </a:cubicBezTo>
                      <a:cubicBezTo>
                        <a:pt x="49066" y="64277"/>
                        <a:pt x="47990" y="64949"/>
                        <a:pt x="47856" y="64142"/>
                      </a:cubicBezTo>
                      <a:cubicBezTo>
                        <a:pt x="47721" y="63336"/>
                        <a:pt x="46780" y="58898"/>
                        <a:pt x="45704" y="57419"/>
                      </a:cubicBezTo>
                      <a:cubicBezTo>
                        <a:pt x="42612" y="52981"/>
                        <a:pt x="37502" y="48813"/>
                        <a:pt x="33333" y="43703"/>
                      </a:cubicBezTo>
                      <a:cubicBezTo>
                        <a:pt x="29434" y="38862"/>
                        <a:pt x="25130" y="35231"/>
                        <a:pt x="20424" y="31466"/>
                      </a:cubicBezTo>
                      <a:cubicBezTo>
                        <a:pt x="17466" y="29046"/>
                        <a:pt x="12894" y="27566"/>
                        <a:pt x="13700" y="21515"/>
                      </a:cubicBezTo>
                      <a:cubicBezTo>
                        <a:pt x="11549" y="21515"/>
                        <a:pt x="9128" y="17481"/>
                        <a:pt x="5901" y="14792"/>
                      </a:cubicBezTo>
                      <a:cubicBezTo>
                        <a:pt x="2674" y="12102"/>
                        <a:pt x="-2302" y="9144"/>
                        <a:pt x="1195" y="3631"/>
                      </a:cubicBezTo>
                      <a:cubicBezTo>
                        <a:pt x="4153" y="-1345"/>
                        <a:pt x="5632" y="2286"/>
                        <a:pt x="8860" y="0"/>
                      </a:cubicBezTo>
                      <a:cubicBezTo>
                        <a:pt x="11818" y="5648"/>
                        <a:pt x="15180" y="10892"/>
                        <a:pt x="19886" y="14926"/>
                      </a:cubicBezTo>
                      <a:cubicBezTo>
                        <a:pt x="21231" y="16136"/>
                        <a:pt x="23517" y="16002"/>
                        <a:pt x="24996" y="17347"/>
                      </a:cubicBezTo>
                      <a:cubicBezTo>
                        <a:pt x="27416" y="19498"/>
                        <a:pt x="28761" y="23801"/>
                        <a:pt x="31316" y="25549"/>
                      </a:cubicBezTo>
                      <a:cubicBezTo>
                        <a:pt x="32661" y="26625"/>
                        <a:pt x="34678" y="26222"/>
                        <a:pt x="35754" y="27298"/>
                      </a:cubicBezTo>
                      <a:cubicBezTo>
                        <a:pt x="36964" y="28373"/>
                        <a:pt x="37502" y="30390"/>
                        <a:pt x="38578" y="31601"/>
                      </a:cubicBezTo>
                      <a:cubicBezTo>
                        <a:pt x="39653" y="32811"/>
                        <a:pt x="41536" y="32945"/>
                        <a:pt x="42612" y="33887"/>
                      </a:cubicBezTo>
                      <a:cubicBezTo>
                        <a:pt x="46108" y="37114"/>
                        <a:pt x="47049" y="44375"/>
                        <a:pt x="52294" y="44644"/>
                      </a:cubicBezTo>
                      <a:cubicBezTo>
                        <a:pt x="54445" y="51233"/>
                        <a:pt x="58210" y="55671"/>
                        <a:pt x="61706" y="60377"/>
                      </a:cubicBezTo>
                      <a:cubicBezTo>
                        <a:pt x="65472" y="65487"/>
                        <a:pt x="71254" y="68849"/>
                        <a:pt x="76498" y="71942"/>
                      </a:cubicBezTo>
                      <a:cubicBezTo>
                        <a:pt x="78784" y="73286"/>
                        <a:pt x="83491" y="71942"/>
                        <a:pt x="86046" y="73555"/>
                      </a:cubicBezTo>
                      <a:cubicBezTo>
                        <a:pt x="87390" y="74362"/>
                        <a:pt x="90349" y="77321"/>
                        <a:pt x="91156" y="78934"/>
                      </a:cubicBezTo>
                      <a:cubicBezTo>
                        <a:pt x="91828" y="80279"/>
                        <a:pt x="91290" y="81892"/>
                        <a:pt x="91962" y="82968"/>
                      </a:cubicBezTo>
                      <a:cubicBezTo>
                        <a:pt x="93845" y="86061"/>
                        <a:pt x="96669" y="87002"/>
                        <a:pt x="98955" y="89288"/>
                      </a:cubicBezTo>
                      <a:cubicBezTo>
                        <a:pt x="101913" y="92247"/>
                        <a:pt x="103527" y="98029"/>
                        <a:pt x="106889" y="99643"/>
                      </a:cubicBezTo>
                      <a:cubicBezTo>
                        <a:pt x="107292" y="99777"/>
                        <a:pt x="107830" y="98970"/>
                        <a:pt x="108368" y="98970"/>
                      </a:cubicBezTo>
                      <a:cubicBezTo>
                        <a:pt x="108906" y="98970"/>
                        <a:pt x="109040" y="100181"/>
                        <a:pt x="109578" y="100181"/>
                      </a:cubicBezTo>
                      <a:cubicBezTo>
                        <a:pt x="111595" y="100449"/>
                        <a:pt x="114016" y="99239"/>
                        <a:pt x="116436" y="98970"/>
                      </a:cubicBezTo>
                      <a:cubicBezTo>
                        <a:pt x="120739" y="102063"/>
                        <a:pt x="120605" y="110400"/>
                        <a:pt x="123294" y="115376"/>
                      </a:cubicBezTo>
                      <a:cubicBezTo>
                        <a:pt x="126925" y="122368"/>
                        <a:pt x="133110" y="126133"/>
                        <a:pt x="138758" y="131916"/>
                      </a:cubicBezTo>
                      <a:cubicBezTo>
                        <a:pt x="139027" y="132185"/>
                        <a:pt x="138758" y="133126"/>
                        <a:pt x="139296" y="133395"/>
                      </a:cubicBezTo>
                      <a:cubicBezTo>
                        <a:pt x="139430" y="133395"/>
                        <a:pt x="140775" y="132857"/>
                        <a:pt x="140775" y="132722"/>
                      </a:cubicBezTo>
                      <a:cubicBezTo>
                        <a:pt x="141313" y="133529"/>
                        <a:pt x="141044" y="135412"/>
                        <a:pt x="141448" y="136353"/>
                      </a:cubicBezTo>
                      <a:cubicBezTo>
                        <a:pt x="142254" y="138505"/>
                        <a:pt x="144675" y="140925"/>
                        <a:pt x="146826" y="142673"/>
                      </a:cubicBezTo>
                      <a:cubicBezTo>
                        <a:pt x="148306" y="143884"/>
                        <a:pt x="150457" y="144152"/>
                        <a:pt x="151667" y="145363"/>
                      </a:cubicBezTo>
                      <a:cubicBezTo>
                        <a:pt x="152743" y="146438"/>
                        <a:pt x="152743" y="148590"/>
                        <a:pt x="153953" y="149666"/>
                      </a:cubicBezTo>
                      <a:cubicBezTo>
                        <a:pt x="156777" y="152086"/>
                        <a:pt x="161618" y="152355"/>
                        <a:pt x="165518" y="154910"/>
                      </a:cubicBezTo>
                      <a:cubicBezTo>
                        <a:pt x="169014" y="157062"/>
                        <a:pt x="171703" y="159482"/>
                        <a:pt x="175737" y="157599"/>
                      </a:cubicBezTo>
                      <a:cubicBezTo>
                        <a:pt x="176948" y="158272"/>
                        <a:pt x="176141" y="159751"/>
                        <a:pt x="177486" y="160289"/>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78" name="Graphic 29">
                <a:extLst>
                  <a:ext uri="{FF2B5EF4-FFF2-40B4-BE49-F238E27FC236}">
                    <a16:creationId xmlns:a16="http://schemas.microsoft.com/office/drawing/2014/main" id="{3665EA1E-81B8-88D7-7311-68543F858D94}"/>
                  </a:ext>
                </a:extLst>
              </p:cNvPr>
              <p:cNvGrpSpPr/>
              <p:nvPr/>
            </p:nvGrpSpPr>
            <p:grpSpPr>
              <a:xfrm>
                <a:off x="175311" y="2293538"/>
                <a:ext cx="567379" cy="381082"/>
                <a:chOff x="175311" y="2293538"/>
                <a:chExt cx="567379" cy="381082"/>
              </a:xfrm>
              <a:grpFill/>
            </p:grpSpPr>
            <p:sp>
              <p:nvSpPr>
                <p:cNvPr id="182" name="Freeform: Shape 181">
                  <a:extLst>
                    <a:ext uri="{FF2B5EF4-FFF2-40B4-BE49-F238E27FC236}">
                      <a16:creationId xmlns:a16="http://schemas.microsoft.com/office/drawing/2014/main" id="{1F10B100-5453-A432-BF7B-D4DC20BB3315}"/>
                    </a:ext>
                  </a:extLst>
                </p:cNvPr>
                <p:cNvSpPr/>
                <p:nvPr/>
              </p:nvSpPr>
              <p:spPr>
                <a:xfrm>
                  <a:off x="175311" y="2293538"/>
                  <a:ext cx="435329" cy="381082"/>
                </a:xfrm>
                <a:custGeom>
                  <a:avLst/>
                  <a:gdLst>
                    <a:gd name="connsiteX0" fmla="*/ 435330 w 435329"/>
                    <a:gd name="connsiteY0" fmla="*/ 311031 h 381082"/>
                    <a:gd name="connsiteX1" fmla="*/ 318878 w 435329"/>
                    <a:gd name="connsiteY1" fmla="*/ 134874 h 381082"/>
                    <a:gd name="connsiteX2" fmla="*/ 452 w 435329"/>
                    <a:gd name="connsiteY2" fmla="*/ 0 h 381082"/>
                    <a:gd name="connsiteX3" fmla="*/ 201351 w 435329"/>
                    <a:gd name="connsiteY3" fmla="*/ 379476 h 381082"/>
                    <a:gd name="connsiteX4" fmla="*/ 435330 w 435329"/>
                    <a:gd name="connsiteY4" fmla="*/ 311031 h 38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29" h="381082">
                      <a:moveTo>
                        <a:pt x="435330" y="311031"/>
                      </a:moveTo>
                      <a:cubicBezTo>
                        <a:pt x="435330" y="310627"/>
                        <a:pt x="395258" y="227121"/>
                        <a:pt x="318878" y="134874"/>
                      </a:cubicBezTo>
                      <a:cubicBezTo>
                        <a:pt x="224211" y="21112"/>
                        <a:pt x="1124" y="269"/>
                        <a:pt x="452" y="0"/>
                      </a:cubicBezTo>
                      <a:cubicBezTo>
                        <a:pt x="-6809" y="269"/>
                        <a:pt x="74007" y="366836"/>
                        <a:pt x="201351" y="379476"/>
                      </a:cubicBezTo>
                      <a:cubicBezTo>
                        <a:pt x="320761" y="393595"/>
                        <a:pt x="435061" y="309955"/>
                        <a:pt x="435330" y="311031"/>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83" name="Freeform: Shape 182">
                  <a:extLst>
                    <a:ext uri="{FF2B5EF4-FFF2-40B4-BE49-F238E27FC236}">
                      <a16:creationId xmlns:a16="http://schemas.microsoft.com/office/drawing/2014/main" id="{BF06529B-096A-6916-CAF7-66D836E54F8B}"/>
                    </a:ext>
                  </a:extLst>
                </p:cNvPr>
                <p:cNvSpPr/>
                <p:nvPr/>
              </p:nvSpPr>
              <p:spPr>
                <a:xfrm>
                  <a:off x="489340" y="2558983"/>
                  <a:ext cx="253350" cy="101851"/>
                </a:xfrm>
                <a:custGeom>
                  <a:avLst/>
                  <a:gdLst>
                    <a:gd name="connsiteX0" fmla="*/ 249317 w 253350"/>
                    <a:gd name="connsiteY0" fmla="*/ 64680 h 101851"/>
                    <a:gd name="connsiteX1" fmla="*/ 251603 w 253350"/>
                    <a:gd name="connsiteY1" fmla="*/ 76245 h 101851"/>
                    <a:gd name="connsiteX2" fmla="*/ 252006 w 253350"/>
                    <a:gd name="connsiteY2" fmla="*/ 83372 h 101851"/>
                    <a:gd name="connsiteX3" fmla="*/ 253351 w 253350"/>
                    <a:gd name="connsiteY3" fmla="*/ 89154 h 101851"/>
                    <a:gd name="connsiteX4" fmla="*/ 249317 w 253350"/>
                    <a:gd name="connsiteY4" fmla="*/ 101391 h 101851"/>
                    <a:gd name="connsiteX5" fmla="*/ 233584 w 253350"/>
                    <a:gd name="connsiteY5" fmla="*/ 95743 h 101851"/>
                    <a:gd name="connsiteX6" fmla="*/ 220540 w 253350"/>
                    <a:gd name="connsiteY6" fmla="*/ 91440 h 101851"/>
                    <a:gd name="connsiteX7" fmla="*/ 216103 w 253350"/>
                    <a:gd name="connsiteY7" fmla="*/ 88616 h 101851"/>
                    <a:gd name="connsiteX8" fmla="*/ 209783 w 253350"/>
                    <a:gd name="connsiteY8" fmla="*/ 87675 h 101851"/>
                    <a:gd name="connsiteX9" fmla="*/ 206286 w 253350"/>
                    <a:gd name="connsiteY9" fmla="*/ 85120 h 101851"/>
                    <a:gd name="connsiteX10" fmla="*/ 196873 w 253350"/>
                    <a:gd name="connsiteY10" fmla="*/ 81758 h 101851"/>
                    <a:gd name="connsiteX11" fmla="*/ 188402 w 253350"/>
                    <a:gd name="connsiteY11" fmla="*/ 77724 h 101851"/>
                    <a:gd name="connsiteX12" fmla="*/ 179930 w 253350"/>
                    <a:gd name="connsiteY12" fmla="*/ 74497 h 101851"/>
                    <a:gd name="connsiteX13" fmla="*/ 171055 w 253350"/>
                    <a:gd name="connsiteY13" fmla="*/ 75976 h 101851"/>
                    <a:gd name="connsiteX14" fmla="*/ 164197 w 253350"/>
                    <a:gd name="connsiteY14" fmla="*/ 74766 h 101851"/>
                    <a:gd name="connsiteX15" fmla="*/ 157339 w 253350"/>
                    <a:gd name="connsiteY15" fmla="*/ 73556 h 101851"/>
                    <a:gd name="connsiteX16" fmla="*/ 150481 w 253350"/>
                    <a:gd name="connsiteY16" fmla="*/ 67505 h 101851"/>
                    <a:gd name="connsiteX17" fmla="*/ 137437 w 253350"/>
                    <a:gd name="connsiteY17" fmla="*/ 62798 h 101851"/>
                    <a:gd name="connsiteX18" fmla="*/ 133134 w 253350"/>
                    <a:gd name="connsiteY18" fmla="*/ 59839 h 101851"/>
                    <a:gd name="connsiteX19" fmla="*/ 129907 w 253350"/>
                    <a:gd name="connsiteY19" fmla="*/ 60512 h 101851"/>
                    <a:gd name="connsiteX20" fmla="*/ 126949 w 253350"/>
                    <a:gd name="connsiteY20" fmla="*/ 57957 h 101851"/>
                    <a:gd name="connsiteX21" fmla="*/ 113367 w 253350"/>
                    <a:gd name="connsiteY21" fmla="*/ 54461 h 101851"/>
                    <a:gd name="connsiteX22" fmla="*/ 101265 w 253350"/>
                    <a:gd name="connsiteY22" fmla="*/ 49754 h 101851"/>
                    <a:gd name="connsiteX23" fmla="*/ 91314 w 253350"/>
                    <a:gd name="connsiteY23" fmla="*/ 51502 h 101851"/>
                    <a:gd name="connsiteX24" fmla="*/ 85666 w 253350"/>
                    <a:gd name="connsiteY24" fmla="*/ 48006 h 101851"/>
                    <a:gd name="connsiteX25" fmla="*/ 77195 w 253350"/>
                    <a:gd name="connsiteY25" fmla="*/ 39400 h 101851"/>
                    <a:gd name="connsiteX26" fmla="*/ 75715 w 253350"/>
                    <a:gd name="connsiteY26" fmla="*/ 39803 h 101851"/>
                    <a:gd name="connsiteX27" fmla="*/ 70202 w 253350"/>
                    <a:gd name="connsiteY27" fmla="*/ 34693 h 101851"/>
                    <a:gd name="connsiteX28" fmla="*/ 51376 w 253350"/>
                    <a:gd name="connsiteY28" fmla="*/ 28239 h 101851"/>
                    <a:gd name="connsiteX29" fmla="*/ 32819 w 253350"/>
                    <a:gd name="connsiteY29" fmla="*/ 23398 h 101851"/>
                    <a:gd name="connsiteX30" fmla="*/ 21255 w 253350"/>
                    <a:gd name="connsiteY30" fmla="*/ 17616 h 101851"/>
                    <a:gd name="connsiteX31" fmla="*/ 10363 w 253350"/>
                    <a:gd name="connsiteY31" fmla="*/ 15330 h 101851"/>
                    <a:gd name="connsiteX32" fmla="*/ 8 w 253350"/>
                    <a:gd name="connsiteY32" fmla="*/ 7262 h 101851"/>
                    <a:gd name="connsiteX33" fmla="*/ 5522 w 253350"/>
                    <a:gd name="connsiteY33" fmla="*/ 0 h 101851"/>
                    <a:gd name="connsiteX34" fmla="*/ 23675 w 253350"/>
                    <a:gd name="connsiteY34" fmla="*/ 8337 h 101851"/>
                    <a:gd name="connsiteX35" fmla="*/ 29726 w 253350"/>
                    <a:gd name="connsiteY35" fmla="*/ 8068 h 101851"/>
                    <a:gd name="connsiteX36" fmla="*/ 39946 w 253350"/>
                    <a:gd name="connsiteY36" fmla="*/ 12506 h 101851"/>
                    <a:gd name="connsiteX37" fmla="*/ 45191 w 253350"/>
                    <a:gd name="connsiteY37" fmla="*/ 11833 h 101851"/>
                    <a:gd name="connsiteX38" fmla="*/ 50031 w 253350"/>
                    <a:gd name="connsiteY38" fmla="*/ 14389 h 101851"/>
                    <a:gd name="connsiteX39" fmla="*/ 55141 w 253350"/>
                    <a:gd name="connsiteY39" fmla="*/ 14389 h 101851"/>
                    <a:gd name="connsiteX40" fmla="*/ 69933 w 253350"/>
                    <a:gd name="connsiteY40" fmla="*/ 19498 h 101851"/>
                    <a:gd name="connsiteX41" fmla="*/ 87011 w 253350"/>
                    <a:gd name="connsiteY41" fmla="*/ 29449 h 101851"/>
                    <a:gd name="connsiteX42" fmla="*/ 107047 w 253350"/>
                    <a:gd name="connsiteY42" fmla="*/ 32811 h 101851"/>
                    <a:gd name="connsiteX43" fmla="*/ 117132 w 253350"/>
                    <a:gd name="connsiteY43" fmla="*/ 29584 h 101851"/>
                    <a:gd name="connsiteX44" fmla="*/ 124797 w 253350"/>
                    <a:gd name="connsiteY44" fmla="*/ 32004 h 101851"/>
                    <a:gd name="connsiteX45" fmla="*/ 127756 w 253350"/>
                    <a:gd name="connsiteY45" fmla="*/ 35366 h 101851"/>
                    <a:gd name="connsiteX46" fmla="*/ 137706 w 253350"/>
                    <a:gd name="connsiteY46" fmla="*/ 37652 h 101851"/>
                    <a:gd name="connsiteX47" fmla="*/ 150616 w 253350"/>
                    <a:gd name="connsiteY47" fmla="*/ 43300 h 101851"/>
                    <a:gd name="connsiteX48" fmla="*/ 151691 w 253350"/>
                    <a:gd name="connsiteY48" fmla="*/ 41955 h 101851"/>
                    <a:gd name="connsiteX49" fmla="*/ 153439 w 253350"/>
                    <a:gd name="connsiteY49" fmla="*/ 42493 h 101851"/>
                    <a:gd name="connsiteX50" fmla="*/ 159491 w 253350"/>
                    <a:gd name="connsiteY50" fmla="*/ 37921 h 101851"/>
                    <a:gd name="connsiteX51" fmla="*/ 174551 w 253350"/>
                    <a:gd name="connsiteY51" fmla="*/ 49754 h 101851"/>
                    <a:gd name="connsiteX52" fmla="*/ 197815 w 253350"/>
                    <a:gd name="connsiteY52" fmla="*/ 57419 h 101851"/>
                    <a:gd name="connsiteX53" fmla="*/ 199025 w 253350"/>
                    <a:gd name="connsiteY53" fmla="*/ 58629 h 101851"/>
                    <a:gd name="connsiteX54" fmla="*/ 200101 w 253350"/>
                    <a:gd name="connsiteY54" fmla="*/ 57285 h 101851"/>
                    <a:gd name="connsiteX55" fmla="*/ 202521 w 253350"/>
                    <a:gd name="connsiteY55" fmla="*/ 60377 h 101851"/>
                    <a:gd name="connsiteX56" fmla="*/ 210993 w 253350"/>
                    <a:gd name="connsiteY56" fmla="*/ 63605 h 101851"/>
                    <a:gd name="connsiteX57" fmla="*/ 216910 w 253350"/>
                    <a:gd name="connsiteY57" fmla="*/ 63605 h 101851"/>
                    <a:gd name="connsiteX58" fmla="*/ 221213 w 253350"/>
                    <a:gd name="connsiteY58" fmla="*/ 66429 h 101851"/>
                    <a:gd name="connsiteX59" fmla="*/ 235063 w 253350"/>
                    <a:gd name="connsiteY59" fmla="*/ 65487 h 101851"/>
                    <a:gd name="connsiteX60" fmla="*/ 246359 w 253350"/>
                    <a:gd name="connsiteY60" fmla="*/ 63067 h 101851"/>
                    <a:gd name="connsiteX61" fmla="*/ 249451 w 253350"/>
                    <a:gd name="connsiteY61" fmla="*/ 64680 h 10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3350" h="101851">
                      <a:moveTo>
                        <a:pt x="249317" y="64680"/>
                      </a:moveTo>
                      <a:cubicBezTo>
                        <a:pt x="249855" y="68715"/>
                        <a:pt x="250124" y="73286"/>
                        <a:pt x="251603" y="76245"/>
                      </a:cubicBezTo>
                      <a:cubicBezTo>
                        <a:pt x="251603" y="78665"/>
                        <a:pt x="251603" y="81355"/>
                        <a:pt x="252006" y="83372"/>
                      </a:cubicBezTo>
                      <a:cubicBezTo>
                        <a:pt x="253351" y="84313"/>
                        <a:pt x="251737" y="88885"/>
                        <a:pt x="253351" y="89154"/>
                      </a:cubicBezTo>
                      <a:cubicBezTo>
                        <a:pt x="251603" y="94129"/>
                        <a:pt x="250796" y="96953"/>
                        <a:pt x="249317" y="101391"/>
                      </a:cubicBezTo>
                      <a:cubicBezTo>
                        <a:pt x="243804" y="103408"/>
                        <a:pt x="238694" y="98298"/>
                        <a:pt x="233584" y="95743"/>
                      </a:cubicBezTo>
                      <a:cubicBezTo>
                        <a:pt x="229281" y="93592"/>
                        <a:pt x="224709" y="93323"/>
                        <a:pt x="220540" y="91440"/>
                      </a:cubicBezTo>
                      <a:cubicBezTo>
                        <a:pt x="219061" y="90768"/>
                        <a:pt x="217716" y="89289"/>
                        <a:pt x="216103" y="88616"/>
                      </a:cubicBezTo>
                      <a:cubicBezTo>
                        <a:pt x="214086" y="87809"/>
                        <a:pt x="211934" y="88482"/>
                        <a:pt x="209783" y="87675"/>
                      </a:cubicBezTo>
                      <a:cubicBezTo>
                        <a:pt x="208572" y="87272"/>
                        <a:pt x="207497" y="85658"/>
                        <a:pt x="206286" y="85120"/>
                      </a:cubicBezTo>
                      <a:cubicBezTo>
                        <a:pt x="203462" y="83910"/>
                        <a:pt x="200235" y="83103"/>
                        <a:pt x="196873" y="81758"/>
                      </a:cubicBezTo>
                      <a:cubicBezTo>
                        <a:pt x="194050" y="80548"/>
                        <a:pt x="191091" y="78800"/>
                        <a:pt x="188402" y="77724"/>
                      </a:cubicBezTo>
                      <a:cubicBezTo>
                        <a:pt x="185443" y="76514"/>
                        <a:pt x="182216" y="74900"/>
                        <a:pt x="179930" y="74497"/>
                      </a:cubicBezTo>
                      <a:cubicBezTo>
                        <a:pt x="177644" y="74093"/>
                        <a:pt x="174148" y="76110"/>
                        <a:pt x="171055" y="75976"/>
                      </a:cubicBezTo>
                      <a:cubicBezTo>
                        <a:pt x="169038" y="75976"/>
                        <a:pt x="166617" y="75169"/>
                        <a:pt x="164197" y="74766"/>
                      </a:cubicBezTo>
                      <a:cubicBezTo>
                        <a:pt x="162046" y="74362"/>
                        <a:pt x="159087" y="74497"/>
                        <a:pt x="157339" y="73556"/>
                      </a:cubicBezTo>
                      <a:cubicBezTo>
                        <a:pt x="154919" y="72211"/>
                        <a:pt x="152901" y="68983"/>
                        <a:pt x="150481" y="67505"/>
                      </a:cubicBezTo>
                      <a:cubicBezTo>
                        <a:pt x="147254" y="65353"/>
                        <a:pt x="142009" y="64680"/>
                        <a:pt x="137437" y="62798"/>
                      </a:cubicBezTo>
                      <a:cubicBezTo>
                        <a:pt x="136093" y="62260"/>
                        <a:pt x="134479" y="60109"/>
                        <a:pt x="133134" y="59839"/>
                      </a:cubicBezTo>
                      <a:cubicBezTo>
                        <a:pt x="132059" y="59705"/>
                        <a:pt x="130848" y="60781"/>
                        <a:pt x="129907" y="60512"/>
                      </a:cubicBezTo>
                      <a:cubicBezTo>
                        <a:pt x="128831" y="60243"/>
                        <a:pt x="127890" y="58360"/>
                        <a:pt x="126949" y="57957"/>
                      </a:cubicBezTo>
                      <a:cubicBezTo>
                        <a:pt x="122915" y="56209"/>
                        <a:pt x="117805" y="56209"/>
                        <a:pt x="113367" y="54461"/>
                      </a:cubicBezTo>
                      <a:cubicBezTo>
                        <a:pt x="108930" y="52847"/>
                        <a:pt x="104761" y="50158"/>
                        <a:pt x="101265" y="49754"/>
                      </a:cubicBezTo>
                      <a:cubicBezTo>
                        <a:pt x="98441" y="49485"/>
                        <a:pt x="94676" y="52175"/>
                        <a:pt x="91314" y="51502"/>
                      </a:cubicBezTo>
                      <a:cubicBezTo>
                        <a:pt x="89566" y="51099"/>
                        <a:pt x="87414" y="49082"/>
                        <a:pt x="85666" y="48006"/>
                      </a:cubicBezTo>
                      <a:cubicBezTo>
                        <a:pt x="83649" y="46796"/>
                        <a:pt x="80960" y="41417"/>
                        <a:pt x="77195" y="39400"/>
                      </a:cubicBezTo>
                      <a:cubicBezTo>
                        <a:pt x="76926" y="39266"/>
                        <a:pt x="76253" y="40341"/>
                        <a:pt x="75715" y="39803"/>
                      </a:cubicBezTo>
                      <a:cubicBezTo>
                        <a:pt x="75177" y="39131"/>
                        <a:pt x="71950" y="35500"/>
                        <a:pt x="70202" y="34693"/>
                      </a:cubicBezTo>
                      <a:cubicBezTo>
                        <a:pt x="64958" y="32004"/>
                        <a:pt x="57965" y="30928"/>
                        <a:pt x="51376" y="28239"/>
                      </a:cubicBezTo>
                      <a:cubicBezTo>
                        <a:pt x="45191" y="25684"/>
                        <a:pt x="39274" y="24608"/>
                        <a:pt x="32819" y="23398"/>
                      </a:cubicBezTo>
                      <a:cubicBezTo>
                        <a:pt x="28785" y="22726"/>
                        <a:pt x="23541" y="23532"/>
                        <a:pt x="21255" y="17616"/>
                      </a:cubicBezTo>
                      <a:cubicBezTo>
                        <a:pt x="19238" y="18692"/>
                        <a:pt x="14800" y="16271"/>
                        <a:pt x="10363" y="15330"/>
                      </a:cubicBezTo>
                      <a:cubicBezTo>
                        <a:pt x="5925" y="14389"/>
                        <a:pt x="-260" y="14389"/>
                        <a:pt x="8" y="7262"/>
                      </a:cubicBezTo>
                      <a:cubicBezTo>
                        <a:pt x="277" y="1076"/>
                        <a:pt x="3639" y="3765"/>
                        <a:pt x="5522" y="0"/>
                      </a:cubicBezTo>
                      <a:cubicBezTo>
                        <a:pt x="11304" y="3631"/>
                        <a:pt x="17086" y="6993"/>
                        <a:pt x="23675" y="8337"/>
                      </a:cubicBezTo>
                      <a:cubicBezTo>
                        <a:pt x="25558" y="8741"/>
                        <a:pt x="27709" y="7530"/>
                        <a:pt x="29726" y="8068"/>
                      </a:cubicBezTo>
                      <a:cubicBezTo>
                        <a:pt x="33223" y="8875"/>
                        <a:pt x="36719" y="12102"/>
                        <a:pt x="39946" y="12506"/>
                      </a:cubicBezTo>
                      <a:cubicBezTo>
                        <a:pt x="41829" y="12775"/>
                        <a:pt x="43442" y="11430"/>
                        <a:pt x="45191" y="11833"/>
                      </a:cubicBezTo>
                      <a:cubicBezTo>
                        <a:pt x="46804" y="12237"/>
                        <a:pt x="48552" y="13851"/>
                        <a:pt x="50031" y="14389"/>
                      </a:cubicBezTo>
                      <a:cubicBezTo>
                        <a:pt x="51780" y="14926"/>
                        <a:pt x="53528" y="14119"/>
                        <a:pt x="55141" y="14389"/>
                      </a:cubicBezTo>
                      <a:cubicBezTo>
                        <a:pt x="60117" y="15599"/>
                        <a:pt x="64689" y="21919"/>
                        <a:pt x="69933" y="19498"/>
                      </a:cubicBezTo>
                      <a:cubicBezTo>
                        <a:pt x="75312" y="24474"/>
                        <a:pt x="81229" y="26760"/>
                        <a:pt x="87011" y="29449"/>
                      </a:cubicBezTo>
                      <a:cubicBezTo>
                        <a:pt x="93331" y="32273"/>
                        <a:pt x="100458" y="32542"/>
                        <a:pt x="107047" y="32811"/>
                      </a:cubicBezTo>
                      <a:cubicBezTo>
                        <a:pt x="110005" y="32811"/>
                        <a:pt x="113771" y="29449"/>
                        <a:pt x="117132" y="29584"/>
                      </a:cubicBezTo>
                      <a:cubicBezTo>
                        <a:pt x="118880" y="29584"/>
                        <a:pt x="123183" y="30928"/>
                        <a:pt x="124797" y="32004"/>
                      </a:cubicBezTo>
                      <a:cubicBezTo>
                        <a:pt x="126142" y="32945"/>
                        <a:pt x="126411" y="34693"/>
                        <a:pt x="127756" y="35366"/>
                      </a:cubicBezTo>
                      <a:cubicBezTo>
                        <a:pt x="131117" y="37249"/>
                        <a:pt x="134345" y="36711"/>
                        <a:pt x="137706" y="37652"/>
                      </a:cubicBezTo>
                      <a:cubicBezTo>
                        <a:pt x="142009" y="38862"/>
                        <a:pt x="146581" y="43434"/>
                        <a:pt x="150616" y="43300"/>
                      </a:cubicBezTo>
                      <a:cubicBezTo>
                        <a:pt x="151019" y="43300"/>
                        <a:pt x="151153" y="42224"/>
                        <a:pt x="151691" y="41955"/>
                      </a:cubicBezTo>
                      <a:cubicBezTo>
                        <a:pt x="152229" y="41820"/>
                        <a:pt x="152901" y="42762"/>
                        <a:pt x="153439" y="42493"/>
                      </a:cubicBezTo>
                      <a:cubicBezTo>
                        <a:pt x="155456" y="41686"/>
                        <a:pt x="157205" y="39400"/>
                        <a:pt x="159491" y="37921"/>
                      </a:cubicBezTo>
                      <a:cubicBezTo>
                        <a:pt x="165138" y="38593"/>
                        <a:pt x="169441" y="46392"/>
                        <a:pt x="174551" y="49754"/>
                      </a:cubicBezTo>
                      <a:cubicBezTo>
                        <a:pt x="181678" y="54326"/>
                        <a:pt x="189477" y="54864"/>
                        <a:pt x="197815" y="57419"/>
                      </a:cubicBezTo>
                      <a:cubicBezTo>
                        <a:pt x="198218" y="57419"/>
                        <a:pt x="198487" y="58629"/>
                        <a:pt x="199025" y="58629"/>
                      </a:cubicBezTo>
                      <a:cubicBezTo>
                        <a:pt x="199294" y="58629"/>
                        <a:pt x="200101" y="57419"/>
                        <a:pt x="200101" y="57285"/>
                      </a:cubicBezTo>
                      <a:cubicBezTo>
                        <a:pt x="201042" y="57688"/>
                        <a:pt x="201714" y="59705"/>
                        <a:pt x="202521" y="60377"/>
                      </a:cubicBezTo>
                      <a:cubicBezTo>
                        <a:pt x="204404" y="61856"/>
                        <a:pt x="208034" y="63067"/>
                        <a:pt x="210993" y="63605"/>
                      </a:cubicBezTo>
                      <a:cubicBezTo>
                        <a:pt x="213010" y="64008"/>
                        <a:pt x="215161" y="63201"/>
                        <a:pt x="216910" y="63605"/>
                      </a:cubicBezTo>
                      <a:cubicBezTo>
                        <a:pt x="218523" y="64008"/>
                        <a:pt x="219599" y="66025"/>
                        <a:pt x="221213" y="66429"/>
                      </a:cubicBezTo>
                      <a:cubicBezTo>
                        <a:pt x="225112" y="67235"/>
                        <a:pt x="229953" y="65084"/>
                        <a:pt x="235063" y="65487"/>
                      </a:cubicBezTo>
                      <a:cubicBezTo>
                        <a:pt x="239501" y="65891"/>
                        <a:pt x="243400" y="66563"/>
                        <a:pt x="246359" y="63067"/>
                      </a:cubicBezTo>
                      <a:cubicBezTo>
                        <a:pt x="247838" y="63067"/>
                        <a:pt x="247838" y="64815"/>
                        <a:pt x="249451" y="64680"/>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79" name="Graphic 29">
                <a:extLst>
                  <a:ext uri="{FF2B5EF4-FFF2-40B4-BE49-F238E27FC236}">
                    <a16:creationId xmlns:a16="http://schemas.microsoft.com/office/drawing/2014/main" id="{C0FA0C48-9408-D2E8-BB0F-35F764855C65}"/>
                  </a:ext>
                </a:extLst>
              </p:cNvPr>
              <p:cNvGrpSpPr/>
              <p:nvPr/>
            </p:nvGrpSpPr>
            <p:grpSpPr>
              <a:xfrm>
                <a:off x="395770" y="2947850"/>
                <a:ext cx="699636" cy="284925"/>
                <a:chOff x="395770" y="2947850"/>
                <a:chExt cx="699636" cy="284925"/>
              </a:xfrm>
              <a:grpFill/>
            </p:grpSpPr>
            <p:sp>
              <p:nvSpPr>
                <p:cNvPr id="180" name="Freeform: Shape 179">
                  <a:extLst>
                    <a:ext uri="{FF2B5EF4-FFF2-40B4-BE49-F238E27FC236}">
                      <a16:creationId xmlns:a16="http://schemas.microsoft.com/office/drawing/2014/main" id="{4800988D-F423-FC05-F9E1-5E1F2C738DA0}"/>
                    </a:ext>
                  </a:extLst>
                </p:cNvPr>
                <p:cNvSpPr/>
                <p:nvPr/>
              </p:nvSpPr>
              <p:spPr>
                <a:xfrm>
                  <a:off x="395770" y="2947850"/>
                  <a:ext cx="555215" cy="284925"/>
                </a:xfrm>
                <a:custGeom>
                  <a:avLst/>
                  <a:gdLst>
                    <a:gd name="connsiteX0" fmla="*/ 555215 w 555215"/>
                    <a:gd name="connsiteY0" fmla="*/ 116070 h 284925"/>
                    <a:gd name="connsiteX1" fmla="*/ 353644 w 555215"/>
                    <a:gd name="connsiteY1" fmla="*/ 12931 h 284925"/>
                    <a:gd name="connsiteX2" fmla="*/ 121 w 555215"/>
                    <a:gd name="connsiteY2" fmla="*/ 104237 h 284925"/>
                    <a:gd name="connsiteX3" fmla="*/ 393178 w 555215"/>
                    <a:gd name="connsiteY3" fmla="*/ 268560 h 284925"/>
                    <a:gd name="connsiteX4" fmla="*/ 555215 w 555215"/>
                    <a:gd name="connsiteY4" fmla="*/ 116204 h 284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5" h="284925">
                      <a:moveTo>
                        <a:pt x="555215" y="116070"/>
                      </a:moveTo>
                      <a:cubicBezTo>
                        <a:pt x="554946" y="115801"/>
                        <a:pt x="473188" y="56365"/>
                        <a:pt x="353644" y="12931"/>
                      </a:cubicBezTo>
                      <a:cubicBezTo>
                        <a:pt x="204382" y="-43278"/>
                        <a:pt x="-551" y="101816"/>
                        <a:pt x="121" y="104237"/>
                      </a:cubicBezTo>
                      <a:cubicBezTo>
                        <a:pt x="-6737" y="110288"/>
                        <a:pt x="280089" y="348435"/>
                        <a:pt x="393178" y="268560"/>
                      </a:cubicBezTo>
                      <a:cubicBezTo>
                        <a:pt x="499410" y="195811"/>
                        <a:pt x="553736" y="115129"/>
                        <a:pt x="555215" y="116204"/>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81" name="Freeform: Shape 180">
                  <a:extLst>
                    <a:ext uri="{FF2B5EF4-FFF2-40B4-BE49-F238E27FC236}">
                      <a16:creationId xmlns:a16="http://schemas.microsoft.com/office/drawing/2014/main" id="{EC149B44-4082-893D-2F41-37FAA7CFCD05}"/>
                    </a:ext>
                  </a:extLst>
                </p:cNvPr>
                <p:cNvSpPr/>
                <p:nvPr/>
              </p:nvSpPr>
              <p:spPr>
                <a:xfrm>
                  <a:off x="821583" y="3003812"/>
                  <a:ext cx="273824" cy="105597"/>
                </a:xfrm>
                <a:custGeom>
                  <a:avLst/>
                  <a:gdLst>
                    <a:gd name="connsiteX0" fmla="*/ 256343 w 273824"/>
                    <a:gd name="connsiteY0" fmla="*/ 0 h 105597"/>
                    <a:gd name="connsiteX1" fmla="*/ 264008 w 273824"/>
                    <a:gd name="connsiteY1" fmla="*/ 8875 h 105597"/>
                    <a:gd name="connsiteX2" fmla="*/ 267773 w 273824"/>
                    <a:gd name="connsiteY2" fmla="*/ 14926 h 105597"/>
                    <a:gd name="connsiteX3" fmla="*/ 271807 w 273824"/>
                    <a:gd name="connsiteY3" fmla="*/ 19229 h 105597"/>
                    <a:gd name="connsiteX4" fmla="*/ 273824 w 273824"/>
                    <a:gd name="connsiteY4" fmla="*/ 32408 h 105597"/>
                    <a:gd name="connsiteX5" fmla="*/ 256612 w 273824"/>
                    <a:gd name="connsiteY5" fmla="*/ 36711 h 105597"/>
                    <a:gd name="connsiteX6" fmla="*/ 242627 w 273824"/>
                    <a:gd name="connsiteY6" fmla="*/ 40745 h 105597"/>
                    <a:gd name="connsiteX7" fmla="*/ 237248 w 273824"/>
                    <a:gd name="connsiteY7" fmla="*/ 40879 h 105597"/>
                    <a:gd name="connsiteX8" fmla="*/ 230928 w 273824"/>
                    <a:gd name="connsiteY8" fmla="*/ 43838 h 105597"/>
                    <a:gd name="connsiteX9" fmla="*/ 226491 w 273824"/>
                    <a:gd name="connsiteY9" fmla="*/ 43703 h 105597"/>
                    <a:gd name="connsiteX10" fmla="*/ 216136 w 273824"/>
                    <a:gd name="connsiteY10" fmla="*/ 46392 h 105597"/>
                    <a:gd name="connsiteX11" fmla="*/ 206455 w 273824"/>
                    <a:gd name="connsiteY11" fmla="*/ 48006 h 105597"/>
                    <a:gd name="connsiteX12" fmla="*/ 197042 w 273824"/>
                    <a:gd name="connsiteY12" fmla="*/ 50292 h 105597"/>
                    <a:gd name="connsiteX13" fmla="*/ 189646 w 273824"/>
                    <a:gd name="connsiteY13" fmla="*/ 57016 h 105597"/>
                    <a:gd name="connsiteX14" fmla="*/ 182788 w 273824"/>
                    <a:gd name="connsiteY14" fmla="*/ 60108 h 105597"/>
                    <a:gd name="connsiteX15" fmla="*/ 175930 w 273824"/>
                    <a:gd name="connsiteY15" fmla="*/ 63201 h 105597"/>
                    <a:gd name="connsiteX16" fmla="*/ 166651 w 273824"/>
                    <a:gd name="connsiteY16" fmla="*/ 61991 h 105597"/>
                    <a:gd name="connsiteX17" fmla="*/ 152532 w 273824"/>
                    <a:gd name="connsiteY17" fmla="*/ 65756 h 105597"/>
                    <a:gd name="connsiteX18" fmla="*/ 147153 w 273824"/>
                    <a:gd name="connsiteY18" fmla="*/ 65756 h 105597"/>
                    <a:gd name="connsiteX19" fmla="*/ 144464 w 273824"/>
                    <a:gd name="connsiteY19" fmla="*/ 68311 h 105597"/>
                    <a:gd name="connsiteX20" fmla="*/ 140430 w 273824"/>
                    <a:gd name="connsiteY20" fmla="*/ 67908 h 105597"/>
                    <a:gd name="connsiteX21" fmla="*/ 126445 w 273824"/>
                    <a:gd name="connsiteY21" fmla="*/ 73152 h 105597"/>
                    <a:gd name="connsiteX22" fmla="*/ 113132 w 273824"/>
                    <a:gd name="connsiteY22" fmla="*/ 76379 h 105597"/>
                    <a:gd name="connsiteX23" fmla="*/ 105064 w 273824"/>
                    <a:gd name="connsiteY23" fmla="*/ 84044 h 105597"/>
                    <a:gd name="connsiteX24" fmla="*/ 98206 w 273824"/>
                    <a:gd name="connsiteY24" fmla="*/ 84448 h 105597"/>
                    <a:gd name="connsiteX25" fmla="*/ 86238 w 273824"/>
                    <a:gd name="connsiteY25" fmla="*/ 82027 h 105597"/>
                    <a:gd name="connsiteX26" fmla="*/ 85162 w 273824"/>
                    <a:gd name="connsiteY26" fmla="*/ 83237 h 105597"/>
                    <a:gd name="connsiteX27" fmla="*/ 77632 w 273824"/>
                    <a:gd name="connsiteY27" fmla="*/ 82027 h 105597"/>
                    <a:gd name="connsiteX28" fmla="*/ 57461 w 273824"/>
                    <a:gd name="connsiteY28" fmla="*/ 88078 h 105597"/>
                    <a:gd name="connsiteX29" fmla="*/ 38366 w 273824"/>
                    <a:gd name="connsiteY29" fmla="*/ 95474 h 105597"/>
                    <a:gd name="connsiteX30" fmla="*/ 25188 w 273824"/>
                    <a:gd name="connsiteY30" fmla="*/ 97626 h 105597"/>
                    <a:gd name="connsiteX31" fmla="*/ 14296 w 273824"/>
                    <a:gd name="connsiteY31" fmla="*/ 102601 h 105597"/>
                    <a:gd name="connsiteX32" fmla="*/ 984 w 273824"/>
                    <a:gd name="connsiteY32" fmla="*/ 101929 h 105597"/>
                    <a:gd name="connsiteX33" fmla="*/ 2194 w 273824"/>
                    <a:gd name="connsiteY33" fmla="*/ 91843 h 105597"/>
                    <a:gd name="connsiteX34" fmla="*/ 22768 w 273824"/>
                    <a:gd name="connsiteY34" fmla="*/ 87809 h 105597"/>
                    <a:gd name="connsiteX35" fmla="*/ 28012 w 273824"/>
                    <a:gd name="connsiteY35" fmla="*/ 83641 h 105597"/>
                    <a:gd name="connsiteX36" fmla="*/ 39442 w 273824"/>
                    <a:gd name="connsiteY36" fmla="*/ 81220 h 105597"/>
                    <a:gd name="connsiteX37" fmla="*/ 43745 w 273824"/>
                    <a:gd name="connsiteY37" fmla="*/ 77321 h 105597"/>
                    <a:gd name="connsiteX38" fmla="*/ 49393 w 273824"/>
                    <a:gd name="connsiteY38" fmla="*/ 76514 h 105597"/>
                    <a:gd name="connsiteX39" fmla="*/ 54099 w 273824"/>
                    <a:gd name="connsiteY39" fmla="*/ 73421 h 105597"/>
                    <a:gd name="connsiteX40" fmla="*/ 69967 w 273824"/>
                    <a:gd name="connsiteY40" fmla="*/ 68715 h 105597"/>
                    <a:gd name="connsiteX41" fmla="*/ 90406 w 273824"/>
                    <a:gd name="connsiteY41" fmla="*/ 66966 h 105597"/>
                    <a:gd name="connsiteX42" fmla="*/ 110308 w 273824"/>
                    <a:gd name="connsiteY42" fmla="*/ 57553 h 105597"/>
                    <a:gd name="connsiteX43" fmla="*/ 117838 w 273824"/>
                    <a:gd name="connsiteY43" fmla="*/ 48409 h 105597"/>
                    <a:gd name="connsiteX44" fmla="*/ 126041 w 273824"/>
                    <a:gd name="connsiteY44" fmla="*/ 45855 h 105597"/>
                    <a:gd name="connsiteX45" fmla="*/ 130344 w 273824"/>
                    <a:gd name="connsiteY45" fmla="*/ 47065 h 105597"/>
                    <a:gd name="connsiteX46" fmla="*/ 140564 w 273824"/>
                    <a:gd name="connsiteY46" fmla="*/ 43031 h 105597"/>
                    <a:gd name="connsiteX47" fmla="*/ 155087 w 273824"/>
                    <a:gd name="connsiteY47" fmla="*/ 40207 h 105597"/>
                    <a:gd name="connsiteX48" fmla="*/ 155356 w 273824"/>
                    <a:gd name="connsiteY48" fmla="*/ 38459 h 105597"/>
                    <a:gd name="connsiteX49" fmla="*/ 157238 w 273824"/>
                    <a:gd name="connsiteY49" fmla="*/ 37921 h 105597"/>
                    <a:gd name="connsiteX50" fmla="*/ 160466 w 273824"/>
                    <a:gd name="connsiteY50" fmla="*/ 30122 h 105597"/>
                    <a:gd name="connsiteX51" fmla="*/ 180098 w 273824"/>
                    <a:gd name="connsiteY51" fmla="*/ 31466 h 105597"/>
                    <a:gd name="connsiteX52" fmla="*/ 205244 w 273824"/>
                    <a:gd name="connsiteY52" fmla="*/ 24205 h 105597"/>
                    <a:gd name="connsiteX53" fmla="*/ 206992 w 273824"/>
                    <a:gd name="connsiteY53" fmla="*/ 24474 h 105597"/>
                    <a:gd name="connsiteX54" fmla="*/ 207261 w 273824"/>
                    <a:gd name="connsiteY54" fmla="*/ 22726 h 105597"/>
                    <a:gd name="connsiteX55" fmla="*/ 211027 w 273824"/>
                    <a:gd name="connsiteY55" fmla="*/ 23936 h 105597"/>
                    <a:gd name="connsiteX56" fmla="*/ 220440 w 273824"/>
                    <a:gd name="connsiteY56" fmla="*/ 21650 h 105597"/>
                    <a:gd name="connsiteX57" fmla="*/ 225953 w 273824"/>
                    <a:gd name="connsiteY57" fmla="*/ 18154 h 105597"/>
                    <a:gd name="connsiteX58" fmla="*/ 231332 w 273824"/>
                    <a:gd name="connsiteY58" fmla="*/ 18154 h 105597"/>
                    <a:gd name="connsiteX59" fmla="*/ 243703 w 273824"/>
                    <a:gd name="connsiteY59" fmla="*/ 9144 h 105597"/>
                    <a:gd name="connsiteX60" fmla="*/ 252981 w 273824"/>
                    <a:gd name="connsiteY60" fmla="*/ 403 h 105597"/>
                    <a:gd name="connsiteX61" fmla="*/ 256612 w 273824"/>
                    <a:gd name="connsiteY61" fmla="*/ 0 h 10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3824" h="105597">
                      <a:moveTo>
                        <a:pt x="256343" y="0"/>
                      </a:moveTo>
                      <a:cubicBezTo>
                        <a:pt x="258764" y="3227"/>
                        <a:pt x="261184" y="7127"/>
                        <a:pt x="264008" y="8875"/>
                      </a:cubicBezTo>
                      <a:cubicBezTo>
                        <a:pt x="265218" y="11027"/>
                        <a:pt x="266428" y="13447"/>
                        <a:pt x="267773" y="14926"/>
                      </a:cubicBezTo>
                      <a:cubicBezTo>
                        <a:pt x="269387" y="14926"/>
                        <a:pt x="270059" y="19902"/>
                        <a:pt x="271807" y="19229"/>
                      </a:cubicBezTo>
                      <a:cubicBezTo>
                        <a:pt x="272614" y="24608"/>
                        <a:pt x="273152" y="27701"/>
                        <a:pt x="273824" y="32408"/>
                      </a:cubicBezTo>
                      <a:cubicBezTo>
                        <a:pt x="269790" y="37517"/>
                        <a:pt x="262529" y="35904"/>
                        <a:pt x="256612" y="36711"/>
                      </a:cubicBezTo>
                      <a:cubicBezTo>
                        <a:pt x="251637" y="37383"/>
                        <a:pt x="247334" y="39803"/>
                        <a:pt x="242627" y="40745"/>
                      </a:cubicBezTo>
                      <a:cubicBezTo>
                        <a:pt x="240879" y="41148"/>
                        <a:pt x="238862" y="40610"/>
                        <a:pt x="237248" y="40879"/>
                      </a:cubicBezTo>
                      <a:cubicBezTo>
                        <a:pt x="234962" y="41417"/>
                        <a:pt x="233349" y="43299"/>
                        <a:pt x="230928" y="43838"/>
                      </a:cubicBezTo>
                      <a:cubicBezTo>
                        <a:pt x="229718" y="44106"/>
                        <a:pt x="227835" y="43434"/>
                        <a:pt x="226491" y="43703"/>
                      </a:cubicBezTo>
                      <a:cubicBezTo>
                        <a:pt x="223263" y="44241"/>
                        <a:pt x="219902" y="45586"/>
                        <a:pt x="216136" y="46392"/>
                      </a:cubicBezTo>
                      <a:cubicBezTo>
                        <a:pt x="213044" y="47065"/>
                        <a:pt x="209413" y="47334"/>
                        <a:pt x="206455" y="48006"/>
                      </a:cubicBezTo>
                      <a:cubicBezTo>
                        <a:pt x="203227" y="48678"/>
                        <a:pt x="199462" y="49082"/>
                        <a:pt x="197042" y="50292"/>
                      </a:cubicBezTo>
                      <a:cubicBezTo>
                        <a:pt x="194756" y="51368"/>
                        <a:pt x="192470" y="55268"/>
                        <a:pt x="189646" y="57016"/>
                      </a:cubicBezTo>
                      <a:cubicBezTo>
                        <a:pt x="187763" y="58091"/>
                        <a:pt x="185208" y="59033"/>
                        <a:pt x="182788" y="60108"/>
                      </a:cubicBezTo>
                      <a:cubicBezTo>
                        <a:pt x="180636" y="61184"/>
                        <a:pt x="177947" y="62932"/>
                        <a:pt x="175930" y="63201"/>
                      </a:cubicBezTo>
                      <a:cubicBezTo>
                        <a:pt x="173106" y="63470"/>
                        <a:pt x="169610" y="61856"/>
                        <a:pt x="166651" y="61991"/>
                      </a:cubicBezTo>
                      <a:cubicBezTo>
                        <a:pt x="162617" y="61991"/>
                        <a:pt x="157642" y="64680"/>
                        <a:pt x="152532" y="65756"/>
                      </a:cubicBezTo>
                      <a:cubicBezTo>
                        <a:pt x="151053" y="66025"/>
                        <a:pt x="148498" y="65218"/>
                        <a:pt x="147153" y="65756"/>
                      </a:cubicBezTo>
                      <a:cubicBezTo>
                        <a:pt x="146077" y="66159"/>
                        <a:pt x="145539" y="67908"/>
                        <a:pt x="144464" y="68311"/>
                      </a:cubicBezTo>
                      <a:cubicBezTo>
                        <a:pt x="143388" y="68715"/>
                        <a:pt x="141640" y="67639"/>
                        <a:pt x="140430" y="67908"/>
                      </a:cubicBezTo>
                      <a:cubicBezTo>
                        <a:pt x="135858" y="68849"/>
                        <a:pt x="131285" y="71942"/>
                        <a:pt x="126445" y="73152"/>
                      </a:cubicBezTo>
                      <a:cubicBezTo>
                        <a:pt x="121604" y="74362"/>
                        <a:pt x="116494" y="74631"/>
                        <a:pt x="113132" y="76379"/>
                      </a:cubicBezTo>
                      <a:cubicBezTo>
                        <a:pt x="110443" y="77859"/>
                        <a:pt x="108425" y="82699"/>
                        <a:pt x="105064" y="84044"/>
                      </a:cubicBezTo>
                      <a:cubicBezTo>
                        <a:pt x="103316" y="84716"/>
                        <a:pt x="100357" y="84313"/>
                        <a:pt x="98206" y="84448"/>
                      </a:cubicBezTo>
                      <a:cubicBezTo>
                        <a:pt x="95785" y="84448"/>
                        <a:pt x="90675" y="81489"/>
                        <a:pt x="86238" y="82027"/>
                      </a:cubicBezTo>
                      <a:cubicBezTo>
                        <a:pt x="85834" y="82027"/>
                        <a:pt x="85969" y="83506"/>
                        <a:pt x="85162" y="83237"/>
                      </a:cubicBezTo>
                      <a:cubicBezTo>
                        <a:pt x="84221" y="82968"/>
                        <a:pt x="79649" y="81758"/>
                        <a:pt x="77632" y="82027"/>
                      </a:cubicBezTo>
                      <a:cubicBezTo>
                        <a:pt x="71581" y="82968"/>
                        <a:pt x="64723" y="86330"/>
                        <a:pt x="57461" y="88078"/>
                      </a:cubicBezTo>
                      <a:cubicBezTo>
                        <a:pt x="50603" y="89826"/>
                        <a:pt x="44686" y="92381"/>
                        <a:pt x="38366" y="95474"/>
                      </a:cubicBezTo>
                      <a:cubicBezTo>
                        <a:pt x="34332" y="97357"/>
                        <a:pt x="30164" y="101525"/>
                        <a:pt x="25188" y="97626"/>
                      </a:cubicBezTo>
                      <a:cubicBezTo>
                        <a:pt x="23978" y="99912"/>
                        <a:pt x="18734" y="100449"/>
                        <a:pt x="14296" y="102601"/>
                      </a:cubicBezTo>
                      <a:cubicBezTo>
                        <a:pt x="9859" y="104618"/>
                        <a:pt x="4211" y="108518"/>
                        <a:pt x="984" y="101929"/>
                      </a:cubicBezTo>
                      <a:cubicBezTo>
                        <a:pt x="-1840" y="96146"/>
                        <a:pt x="2328" y="96415"/>
                        <a:pt x="2194" y="91843"/>
                      </a:cubicBezTo>
                      <a:cubicBezTo>
                        <a:pt x="9186" y="91440"/>
                        <a:pt x="16179" y="90633"/>
                        <a:pt x="22768" y="87809"/>
                      </a:cubicBezTo>
                      <a:cubicBezTo>
                        <a:pt x="24785" y="87002"/>
                        <a:pt x="25995" y="84582"/>
                        <a:pt x="28012" y="83641"/>
                      </a:cubicBezTo>
                      <a:cubicBezTo>
                        <a:pt x="31508" y="82162"/>
                        <a:pt x="36349" y="82834"/>
                        <a:pt x="39442" y="81220"/>
                      </a:cubicBezTo>
                      <a:cubicBezTo>
                        <a:pt x="41190" y="80279"/>
                        <a:pt x="41997" y="77993"/>
                        <a:pt x="43745" y="77321"/>
                      </a:cubicBezTo>
                      <a:cubicBezTo>
                        <a:pt x="45359" y="76648"/>
                        <a:pt x="47779" y="77052"/>
                        <a:pt x="49393" y="76514"/>
                      </a:cubicBezTo>
                      <a:cubicBezTo>
                        <a:pt x="51275" y="75976"/>
                        <a:pt x="52351" y="74093"/>
                        <a:pt x="54099" y="73421"/>
                      </a:cubicBezTo>
                      <a:cubicBezTo>
                        <a:pt x="59209" y="71404"/>
                        <a:pt x="66471" y="74093"/>
                        <a:pt x="69967" y="68715"/>
                      </a:cubicBezTo>
                      <a:cubicBezTo>
                        <a:pt x="77363" y="69790"/>
                        <a:pt x="83952" y="68177"/>
                        <a:pt x="90406" y="66966"/>
                      </a:cubicBezTo>
                      <a:cubicBezTo>
                        <a:pt x="97533" y="65622"/>
                        <a:pt x="104122" y="61319"/>
                        <a:pt x="110308" y="57553"/>
                      </a:cubicBezTo>
                      <a:cubicBezTo>
                        <a:pt x="112998" y="55805"/>
                        <a:pt x="114746" y="50292"/>
                        <a:pt x="117838" y="48409"/>
                      </a:cubicBezTo>
                      <a:cubicBezTo>
                        <a:pt x="119452" y="47334"/>
                        <a:pt x="124024" y="45855"/>
                        <a:pt x="126041" y="45855"/>
                      </a:cubicBezTo>
                      <a:cubicBezTo>
                        <a:pt x="127789" y="45855"/>
                        <a:pt x="128865" y="47199"/>
                        <a:pt x="130344" y="47065"/>
                      </a:cubicBezTo>
                      <a:cubicBezTo>
                        <a:pt x="134244" y="46796"/>
                        <a:pt x="137068" y="44241"/>
                        <a:pt x="140564" y="43031"/>
                      </a:cubicBezTo>
                      <a:cubicBezTo>
                        <a:pt x="145136" y="41552"/>
                        <a:pt x="151456" y="42762"/>
                        <a:pt x="155087" y="40207"/>
                      </a:cubicBezTo>
                      <a:cubicBezTo>
                        <a:pt x="155490" y="39938"/>
                        <a:pt x="155087" y="38862"/>
                        <a:pt x="155356" y="38459"/>
                      </a:cubicBezTo>
                      <a:cubicBezTo>
                        <a:pt x="155759" y="37921"/>
                        <a:pt x="156835" y="38459"/>
                        <a:pt x="157238" y="37921"/>
                      </a:cubicBezTo>
                      <a:cubicBezTo>
                        <a:pt x="158718" y="36038"/>
                        <a:pt x="159121" y="32811"/>
                        <a:pt x="160466" y="30122"/>
                      </a:cubicBezTo>
                      <a:cubicBezTo>
                        <a:pt x="165979" y="27298"/>
                        <a:pt x="173644" y="31601"/>
                        <a:pt x="180098" y="31466"/>
                      </a:cubicBezTo>
                      <a:cubicBezTo>
                        <a:pt x="188839" y="31332"/>
                        <a:pt x="196235" y="27029"/>
                        <a:pt x="205244" y="24205"/>
                      </a:cubicBezTo>
                      <a:cubicBezTo>
                        <a:pt x="205648" y="24205"/>
                        <a:pt x="206320" y="24877"/>
                        <a:pt x="206992" y="24474"/>
                      </a:cubicBezTo>
                      <a:cubicBezTo>
                        <a:pt x="207261" y="24339"/>
                        <a:pt x="207396" y="22726"/>
                        <a:pt x="207261" y="22726"/>
                      </a:cubicBezTo>
                      <a:cubicBezTo>
                        <a:pt x="208337" y="22591"/>
                        <a:pt x="209816" y="23801"/>
                        <a:pt x="211027" y="23936"/>
                      </a:cubicBezTo>
                      <a:cubicBezTo>
                        <a:pt x="213447" y="24205"/>
                        <a:pt x="217347" y="22995"/>
                        <a:pt x="220440" y="21650"/>
                      </a:cubicBezTo>
                      <a:cubicBezTo>
                        <a:pt x="222457" y="20709"/>
                        <a:pt x="224205" y="18826"/>
                        <a:pt x="225953" y="18154"/>
                      </a:cubicBezTo>
                      <a:cubicBezTo>
                        <a:pt x="227701" y="17616"/>
                        <a:pt x="229718" y="18692"/>
                        <a:pt x="231332" y="18154"/>
                      </a:cubicBezTo>
                      <a:cubicBezTo>
                        <a:pt x="235366" y="16540"/>
                        <a:pt x="238728" y="11833"/>
                        <a:pt x="243703" y="9144"/>
                      </a:cubicBezTo>
                      <a:cubicBezTo>
                        <a:pt x="248006" y="6858"/>
                        <a:pt x="251906" y="5245"/>
                        <a:pt x="252981" y="403"/>
                      </a:cubicBezTo>
                      <a:cubicBezTo>
                        <a:pt x="254326" y="-403"/>
                        <a:pt x="255267" y="1076"/>
                        <a:pt x="256612" y="0"/>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grpSp>
          <p:nvGrpSpPr>
            <p:cNvPr id="127" name="Graphic 29">
              <a:extLst>
                <a:ext uri="{FF2B5EF4-FFF2-40B4-BE49-F238E27FC236}">
                  <a16:creationId xmlns:a16="http://schemas.microsoft.com/office/drawing/2014/main" id="{B456FB14-36E4-AF5B-DA27-C52C392151F5}"/>
                </a:ext>
              </a:extLst>
            </p:cNvPr>
            <p:cNvGrpSpPr/>
            <p:nvPr/>
          </p:nvGrpSpPr>
          <p:grpSpPr>
            <a:xfrm>
              <a:off x="2022851" y="607126"/>
              <a:ext cx="1448568" cy="2663206"/>
              <a:chOff x="2022851" y="607126"/>
              <a:chExt cx="1448568" cy="2663206"/>
            </a:xfrm>
            <a:grpFill/>
          </p:grpSpPr>
          <p:sp>
            <p:nvSpPr>
              <p:cNvPr id="128" name="Freeform: Shape 127">
                <a:extLst>
                  <a:ext uri="{FF2B5EF4-FFF2-40B4-BE49-F238E27FC236}">
                    <a16:creationId xmlns:a16="http://schemas.microsoft.com/office/drawing/2014/main" id="{B37F89DF-1B6A-B8B0-9060-4D501D157B01}"/>
                  </a:ext>
                </a:extLst>
              </p:cNvPr>
              <p:cNvSpPr/>
              <p:nvPr/>
            </p:nvSpPr>
            <p:spPr>
              <a:xfrm>
                <a:off x="2022851" y="724535"/>
                <a:ext cx="1089615" cy="2545797"/>
              </a:xfrm>
              <a:custGeom>
                <a:avLst/>
                <a:gdLst>
                  <a:gd name="connsiteX0" fmla="*/ 359574 w 1089615"/>
                  <a:gd name="connsiteY0" fmla="*/ 941 h 2545797"/>
                  <a:gd name="connsiteX1" fmla="*/ 493911 w 1089615"/>
                  <a:gd name="connsiteY1" fmla="*/ 91843 h 2545797"/>
                  <a:gd name="connsiteX2" fmla="*/ 511526 w 1089615"/>
                  <a:gd name="connsiteY2" fmla="*/ 104753 h 2545797"/>
                  <a:gd name="connsiteX3" fmla="*/ 530755 w 1089615"/>
                  <a:gd name="connsiteY3" fmla="*/ 120486 h 2545797"/>
                  <a:gd name="connsiteX4" fmla="*/ 572441 w 1089615"/>
                  <a:gd name="connsiteY4" fmla="*/ 155851 h 2545797"/>
                  <a:gd name="connsiteX5" fmla="*/ 643711 w 1089615"/>
                  <a:gd name="connsiteY5" fmla="*/ 219187 h 2545797"/>
                  <a:gd name="connsiteX6" fmla="*/ 866394 w 1089615"/>
                  <a:gd name="connsiteY6" fmla="*/ 490280 h 2545797"/>
                  <a:gd name="connsiteX7" fmla="*/ 1006512 w 1089615"/>
                  <a:gd name="connsiteY7" fmla="*/ 810992 h 2545797"/>
                  <a:gd name="connsiteX8" fmla="*/ 1059628 w 1089615"/>
                  <a:gd name="connsiteY8" fmla="*/ 1149992 h 2545797"/>
                  <a:gd name="connsiteX9" fmla="*/ 1059628 w 1089615"/>
                  <a:gd name="connsiteY9" fmla="*/ 1234306 h 2545797"/>
                  <a:gd name="connsiteX10" fmla="*/ 1058149 w 1089615"/>
                  <a:gd name="connsiteY10" fmla="*/ 1276126 h 2545797"/>
                  <a:gd name="connsiteX11" fmla="*/ 1054787 w 1089615"/>
                  <a:gd name="connsiteY11" fmla="*/ 1317678 h 2545797"/>
                  <a:gd name="connsiteX12" fmla="*/ 1050619 w 1089615"/>
                  <a:gd name="connsiteY12" fmla="*/ 1358960 h 2545797"/>
                  <a:gd name="connsiteX13" fmla="*/ 1045374 w 1089615"/>
                  <a:gd name="connsiteY13" fmla="*/ 1399839 h 2545797"/>
                  <a:gd name="connsiteX14" fmla="*/ 1031120 w 1089615"/>
                  <a:gd name="connsiteY14" fmla="*/ 1480521 h 2545797"/>
                  <a:gd name="connsiteX15" fmla="*/ 1022111 w 1089615"/>
                  <a:gd name="connsiteY15" fmla="*/ 1520056 h 2545797"/>
                  <a:gd name="connsiteX16" fmla="*/ 1012295 w 1089615"/>
                  <a:gd name="connsiteY16" fmla="*/ 1558111 h 2545797"/>
                  <a:gd name="connsiteX17" fmla="*/ 1001940 w 1089615"/>
                  <a:gd name="connsiteY17" fmla="*/ 1595090 h 2545797"/>
                  <a:gd name="connsiteX18" fmla="*/ 990107 w 1089615"/>
                  <a:gd name="connsiteY18" fmla="*/ 1631128 h 2545797"/>
                  <a:gd name="connsiteX19" fmla="*/ 964692 w 1089615"/>
                  <a:gd name="connsiteY19" fmla="*/ 1702532 h 2545797"/>
                  <a:gd name="connsiteX20" fmla="*/ 934571 w 1089615"/>
                  <a:gd name="connsiteY20" fmla="*/ 1775146 h 2545797"/>
                  <a:gd name="connsiteX21" fmla="*/ 904987 w 1089615"/>
                  <a:gd name="connsiteY21" fmla="*/ 1835792 h 2545797"/>
                  <a:gd name="connsiteX22" fmla="*/ 872311 w 1089615"/>
                  <a:gd name="connsiteY22" fmla="*/ 1893749 h 2545797"/>
                  <a:gd name="connsiteX23" fmla="*/ 836407 w 1089615"/>
                  <a:gd name="connsiteY23" fmla="*/ 1949286 h 2545797"/>
                  <a:gd name="connsiteX24" fmla="*/ 817985 w 1089615"/>
                  <a:gd name="connsiteY24" fmla="*/ 1976718 h 2545797"/>
                  <a:gd name="connsiteX25" fmla="*/ 798486 w 1089615"/>
                  <a:gd name="connsiteY25" fmla="*/ 2003478 h 2545797"/>
                  <a:gd name="connsiteX26" fmla="*/ 763389 w 1089615"/>
                  <a:gd name="connsiteY26" fmla="*/ 2051887 h 2545797"/>
                  <a:gd name="connsiteX27" fmla="*/ 726141 w 1089615"/>
                  <a:gd name="connsiteY27" fmla="*/ 2098145 h 2545797"/>
                  <a:gd name="connsiteX28" fmla="*/ 688489 w 1089615"/>
                  <a:gd name="connsiteY28" fmla="*/ 2140100 h 2545797"/>
                  <a:gd name="connsiteX29" fmla="*/ 648417 w 1089615"/>
                  <a:gd name="connsiteY29" fmla="*/ 2179768 h 2545797"/>
                  <a:gd name="connsiteX30" fmla="*/ 615337 w 1089615"/>
                  <a:gd name="connsiteY30" fmla="*/ 2212445 h 2545797"/>
                  <a:gd name="connsiteX31" fmla="*/ 580241 w 1089615"/>
                  <a:gd name="connsiteY31" fmla="*/ 2244180 h 2545797"/>
                  <a:gd name="connsiteX32" fmla="*/ 534386 w 1089615"/>
                  <a:gd name="connsiteY32" fmla="*/ 2280756 h 2545797"/>
                  <a:gd name="connsiteX33" fmla="*/ 486918 w 1089615"/>
                  <a:gd name="connsiteY33" fmla="*/ 2314239 h 2545797"/>
                  <a:gd name="connsiteX34" fmla="*/ 448191 w 1089615"/>
                  <a:gd name="connsiteY34" fmla="*/ 2342074 h 2545797"/>
                  <a:gd name="connsiteX35" fmla="*/ 406235 w 1089615"/>
                  <a:gd name="connsiteY35" fmla="*/ 2368968 h 2545797"/>
                  <a:gd name="connsiteX36" fmla="*/ 373962 w 1089615"/>
                  <a:gd name="connsiteY36" fmla="*/ 2388601 h 2545797"/>
                  <a:gd name="connsiteX37" fmla="*/ 336176 w 1089615"/>
                  <a:gd name="connsiteY37" fmla="*/ 2409713 h 2545797"/>
                  <a:gd name="connsiteX38" fmla="*/ 249712 w 1089615"/>
                  <a:gd name="connsiteY38" fmla="*/ 2453282 h 2545797"/>
                  <a:gd name="connsiteX39" fmla="*/ 156658 w 1089615"/>
                  <a:gd name="connsiteY39" fmla="*/ 2489992 h 2545797"/>
                  <a:gd name="connsiteX40" fmla="*/ 68714 w 1089615"/>
                  <a:gd name="connsiteY40" fmla="*/ 2513793 h 2545797"/>
                  <a:gd name="connsiteX41" fmla="*/ 0 w 1089615"/>
                  <a:gd name="connsiteY41" fmla="*/ 2545797 h 2545797"/>
                  <a:gd name="connsiteX42" fmla="*/ 54192 w 1089615"/>
                  <a:gd name="connsiteY42" fmla="*/ 2538132 h 2545797"/>
                  <a:gd name="connsiteX43" fmla="*/ 82699 w 1089615"/>
                  <a:gd name="connsiteY43" fmla="*/ 2532619 h 2545797"/>
                  <a:gd name="connsiteX44" fmla="*/ 97222 w 1089615"/>
                  <a:gd name="connsiteY44" fmla="*/ 2529392 h 2545797"/>
                  <a:gd name="connsiteX45" fmla="*/ 111745 w 1089615"/>
                  <a:gd name="connsiteY45" fmla="*/ 2525492 h 2545797"/>
                  <a:gd name="connsiteX46" fmla="*/ 231020 w 1089615"/>
                  <a:gd name="connsiteY46" fmla="*/ 2484344 h 2545797"/>
                  <a:gd name="connsiteX47" fmla="*/ 290591 w 1089615"/>
                  <a:gd name="connsiteY47" fmla="*/ 2458122 h 2545797"/>
                  <a:gd name="connsiteX48" fmla="*/ 348548 w 1089615"/>
                  <a:gd name="connsiteY48" fmla="*/ 2428405 h 2545797"/>
                  <a:gd name="connsiteX49" fmla="*/ 376921 w 1089615"/>
                  <a:gd name="connsiteY49" fmla="*/ 2413344 h 2545797"/>
                  <a:gd name="connsiteX50" fmla="*/ 404353 w 1089615"/>
                  <a:gd name="connsiteY50" fmla="*/ 2397476 h 2545797"/>
                  <a:gd name="connsiteX51" fmla="*/ 457200 w 1089615"/>
                  <a:gd name="connsiteY51" fmla="*/ 2366548 h 2545797"/>
                  <a:gd name="connsiteX52" fmla="*/ 496062 w 1089615"/>
                  <a:gd name="connsiteY52" fmla="*/ 2336965 h 2545797"/>
                  <a:gd name="connsiteX53" fmla="*/ 538555 w 1089615"/>
                  <a:gd name="connsiteY53" fmla="*/ 2305633 h 2545797"/>
                  <a:gd name="connsiteX54" fmla="*/ 581989 w 1089615"/>
                  <a:gd name="connsiteY54" fmla="*/ 2271343 h 2545797"/>
                  <a:gd name="connsiteX55" fmla="*/ 624481 w 1089615"/>
                  <a:gd name="connsiteY55" fmla="*/ 2235036 h 2545797"/>
                  <a:gd name="connsiteX56" fmla="*/ 680018 w 1089615"/>
                  <a:gd name="connsiteY56" fmla="*/ 2180441 h 2545797"/>
                  <a:gd name="connsiteX57" fmla="*/ 707046 w 1089615"/>
                  <a:gd name="connsiteY57" fmla="*/ 2152336 h 2545797"/>
                  <a:gd name="connsiteX58" fmla="*/ 732596 w 1089615"/>
                  <a:gd name="connsiteY58" fmla="*/ 2123425 h 2545797"/>
                  <a:gd name="connsiteX59" fmla="*/ 781139 w 1089615"/>
                  <a:gd name="connsiteY59" fmla="*/ 2067351 h 2545797"/>
                  <a:gd name="connsiteX60" fmla="*/ 824574 w 1089615"/>
                  <a:gd name="connsiteY60" fmla="*/ 2014908 h 2545797"/>
                  <a:gd name="connsiteX61" fmla="*/ 843668 w 1089615"/>
                  <a:gd name="connsiteY61" fmla="*/ 1984786 h 2545797"/>
                  <a:gd name="connsiteX62" fmla="*/ 863032 w 1089615"/>
                  <a:gd name="connsiteY62" fmla="*/ 1955337 h 2545797"/>
                  <a:gd name="connsiteX63" fmla="*/ 901625 w 1089615"/>
                  <a:gd name="connsiteY63" fmla="*/ 1895901 h 2545797"/>
                  <a:gd name="connsiteX64" fmla="*/ 940756 w 1089615"/>
                  <a:gd name="connsiteY64" fmla="*/ 1818984 h 2545797"/>
                  <a:gd name="connsiteX65" fmla="*/ 959044 w 1089615"/>
                  <a:gd name="connsiteY65" fmla="*/ 1781063 h 2545797"/>
                  <a:gd name="connsiteX66" fmla="*/ 976660 w 1089615"/>
                  <a:gd name="connsiteY66" fmla="*/ 1742739 h 2545797"/>
                  <a:gd name="connsiteX67" fmla="*/ 993603 w 1089615"/>
                  <a:gd name="connsiteY67" fmla="*/ 1704146 h 2545797"/>
                  <a:gd name="connsiteX68" fmla="*/ 1008260 w 1089615"/>
                  <a:gd name="connsiteY68" fmla="*/ 1664612 h 2545797"/>
                  <a:gd name="connsiteX69" fmla="*/ 1023590 w 1089615"/>
                  <a:gd name="connsiteY69" fmla="*/ 1614051 h 2545797"/>
                  <a:gd name="connsiteX70" fmla="*/ 1030179 w 1089615"/>
                  <a:gd name="connsiteY70" fmla="*/ 1588232 h 2545797"/>
                  <a:gd name="connsiteX71" fmla="*/ 1036634 w 1089615"/>
                  <a:gd name="connsiteY71" fmla="*/ 1563221 h 2545797"/>
                  <a:gd name="connsiteX72" fmla="*/ 1056401 w 1089615"/>
                  <a:gd name="connsiteY72" fmla="*/ 1490203 h 2545797"/>
                  <a:gd name="connsiteX73" fmla="*/ 1071327 w 1089615"/>
                  <a:gd name="connsiteY73" fmla="*/ 1416648 h 2545797"/>
                  <a:gd name="connsiteX74" fmla="*/ 1080337 w 1089615"/>
                  <a:gd name="connsiteY74" fmla="*/ 1336907 h 2545797"/>
                  <a:gd name="connsiteX75" fmla="*/ 1085178 w 1089615"/>
                  <a:gd name="connsiteY75" fmla="*/ 1255821 h 2545797"/>
                  <a:gd name="connsiteX76" fmla="*/ 1089615 w 1089615"/>
                  <a:gd name="connsiteY76" fmla="*/ 1180114 h 2545797"/>
                  <a:gd name="connsiteX77" fmla="*/ 1087195 w 1089615"/>
                  <a:gd name="connsiteY77" fmla="*/ 1107903 h 2545797"/>
                  <a:gd name="connsiteX78" fmla="*/ 1084774 w 1089615"/>
                  <a:gd name="connsiteY78" fmla="*/ 1071327 h 2545797"/>
                  <a:gd name="connsiteX79" fmla="*/ 1080605 w 1089615"/>
                  <a:gd name="connsiteY79" fmla="*/ 1034886 h 2545797"/>
                  <a:gd name="connsiteX80" fmla="*/ 1070251 w 1089615"/>
                  <a:gd name="connsiteY80" fmla="*/ 962137 h 2545797"/>
                  <a:gd name="connsiteX81" fmla="*/ 1055998 w 1089615"/>
                  <a:gd name="connsiteY81" fmla="*/ 890733 h 2545797"/>
                  <a:gd name="connsiteX82" fmla="*/ 1047795 w 1089615"/>
                  <a:gd name="connsiteY82" fmla="*/ 850930 h 2545797"/>
                  <a:gd name="connsiteX83" fmla="*/ 1037844 w 1089615"/>
                  <a:gd name="connsiteY83" fmla="*/ 812068 h 2545797"/>
                  <a:gd name="connsiteX84" fmla="*/ 1026952 w 1089615"/>
                  <a:gd name="connsiteY84" fmla="*/ 776971 h 2545797"/>
                  <a:gd name="connsiteX85" fmla="*/ 1014715 w 1089615"/>
                  <a:gd name="connsiteY85" fmla="*/ 742681 h 2545797"/>
                  <a:gd name="connsiteX86" fmla="*/ 987821 w 1089615"/>
                  <a:gd name="connsiteY86" fmla="*/ 675177 h 2545797"/>
                  <a:gd name="connsiteX87" fmla="*/ 899070 w 1089615"/>
                  <a:gd name="connsiteY87" fmla="*/ 488935 h 2545797"/>
                  <a:gd name="connsiteX88" fmla="*/ 881858 w 1089615"/>
                  <a:gd name="connsiteY88" fmla="*/ 460293 h 2545797"/>
                  <a:gd name="connsiteX89" fmla="*/ 863705 w 1089615"/>
                  <a:gd name="connsiteY89" fmla="*/ 432995 h 2545797"/>
                  <a:gd name="connsiteX90" fmla="*/ 826859 w 1089615"/>
                  <a:gd name="connsiteY90" fmla="*/ 380014 h 2545797"/>
                  <a:gd name="connsiteX91" fmla="*/ 787056 w 1089615"/>
                  <a:gd name="connsiteY91" fmla="*/ 329856 h 2545797"/>
                  <a:gd name="connsiteX92" fmla="*/ 744564 w 1089615"/>
                  <a:gd name="connsiteY92" fmla="*/ 280909 h 2545797"/>
                  <a:gd name="connsiteX93" fmla="*/ 692927 w 1089615"/>
                  <a:gd name="connsiteY93" fmla="*/ 225776 h 2545797"/>
                  <a:gd name="connsiteX94" fmla="*/ 642231 w 1089615"/>
                  <a:gd name="connsiteY94" fmla="*/ 179384 h 2545797"/>
                  <a:gd name="connsiteX95" fmla="*/ 612648 w 1089615"/>
                  <a:gd name="connsiteY95" fmla="*/ 155448 h 2545797"/>
                  <a:gd name="connsiteX96" fmla="*/ 579702 w 1089615"/>
                  <a:gd name="connsiteY96" fmla="*/ 130436 h 2545797"/>
                  <a:gd name="connsiteX97" fmla="*/ 507761 w 1089615"/>
                  <a:gd name="connsiteY97" fmla="*/ 78934 h 2545797"/>
                  <a:gd name="connsiteX98" fmla="*/ 469840 w 1089615"/>
                  <a:gd name="connsiteY98" fmla="*/ 54999 h 2545797"/>
                  <a:gd name="connsiteX99" fmla="*/ 450880 w 1089615"/>
                  <a:gd name="connsiteY99" fmla="*/ 43569 h 2545797"/>
                  <a:gd name="connsiteX100" fmla="*/ 431785 w 1089615"/>
                  <a:gd name="connsiteY100" fmla="*/ 33349 h 2545797"/>
                  <a:gd name="connsiteX101" fmla="*/ 359036 w 1089615"/>
                  <a:gd name="connsiteY101" fmla="*/ 0 h 254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89615" h="2545797">
                    <a:moveTo>
                      <a:pt x="359574" y="941"/>
                    </a:moveTo>
                    <a:cubicBezTo>
                      <a:pt x="368046" y="26760"/>
                      <a:pt x="448325" y="58360"/>
                      <a:pt x="493911" y="91843"/>
                    </a:cubicBezTo>
                    <a:cubicBezTo>
                      <a:pt x="499424" y="95609"/>
                      <a:pt x="505341" y="100046"/>
                      <a:pt x="511526" y="104753"/>
                    </a:cubicBezTo>
                    <a:cubicBezTo>
                      <a:pt x="517712" y="109459"/>
                      <a:pt x="524301" y="114703"/>
                      <a:pt x="530755" y="120486"/>
                    </a:cubicBezTo>
                    <a:cubicBezTo>
                      <a:pt x="543934" y="131916"/>
                      <a:pt x="557918" y="144153"/>
                      <a:pt x="572441" y="155851"/>
                    </a:cubicBezTo>
                    <a:cubicBezTo>
                      <a:pt x="601218" y="178308"/>
                      <a:pt x="627978" y="198882"/>
                      <a:pt x="643711" y="219187"/>
                    </a:cubicBezTo>
                    <a:cubicBezTo>
                      <a:pt x="729906" y="297987"/>
                      <a:pt x="805075" y="390099"/>
                      <a:pt x="866394" y="490280"/>
                    </a:cubicBezTo>
                    <a:cubicBezTo>
                      <a:pt x="927712" y="590595"/>
                      <a:pt x="974239" y="699516"/>
                      <a:pt x="1006512" y="810992"/>
                    </a:cubicBezTo>
                    <a:cubicBezTo>
                      <a:pt x="1038651" y="922603"/>
                      <a:pt x="1056804" y="1037037"/>
                      <a:pt x="1059628" y="1149992"/>
                    </a:cubicBezTo>
                    <a:cubicBezTo>
                      <a:pt x="1061107" y="1178231"/>
                      <a:pt x="1060301" y="1206336"/>
                      <a:pt x="1059628" y="1234306"/>
                    </a:cubicBezTo>
                    <a:cubicBezTo>
                      <a:pt x="1059225" y="1248291"/>
                      <a:pt x="1058687" y="1262275"/>
                      <a:pt x="1058149" y="1276126"/>
                    </a:cubicBezTo>
                    <a:cubicBezTo>
                      <a:pt x="1057477" y="1289976"/>
                      <a:pt x="1055998" y="1303827"/>
                      <a:pt x="1054787" y="1317678"/>
                    </a:cubicBezTo>
                    <a:cubicBezTo>
                      <a:pt x="1053442" y="1331528"/>
                      <a:pt x="1052098" y="1345244"/>
                      <a:pt x="1050619" y="1358960"/>
                    </a:cubicBezTo>
                    <a:cubicBezTo>
                      <a:pt x="1049005" y="1372676"/>
                      <a:pt x="1047795" y="1386392"/>
                      <a:pt x="1045374" y="1399839"/>
                    </a:cubicBezTo>
                    <a:cubicBezTo>
                      <a:pt x="1041071" y="1427002"/>
                      <a:pt x="1036365" y="1453762"/>
                      <a:pt x="1031120" y="1480521"/>
                    </a:cubicBezTo>
                    <a:cubicBezTo>
                      <a:pt x="1028700" y="1494103"/>
                      <a:pt x="1025338" y="1507146"/>
                      <a:pt x="1022111" y="1520056"/>
                    </a:cubicBezTo>
                    <a:cubicBezTo>
                      <a:pt x="1018884" y="1532965"/>
                      <a:pt x="1015656" y="1545605"/>
                      <a:pt x="1012295" y="1558111"/>
                    </a:cubicBezTo>
                    <a:cubicBezTo>
                      <a:pt x="1008933" y="1570617"/>
                      <a:pt x="1005571" y="1582853"/>
                      <a:pt x="1001940" y="1595090"/>
                    </a:cubicBezTo>
                    <a:cubicBezTo>
                      <a:pt x="998041" y="1607192"/>
                      <a:pt x="994141" y="1619161"/>
                      <a:pt x="990107" y="1631128"/>
                    </a:cubicBezTo>
                    <a:cubicBezTo>
                      <a:pt x="981904" y="1654930"/>
                      <a:pt x="973836" y="1678731"/>
                      <a:pt x="964692" y="1702532"/>
                    </a:cubicBezTo>
                    <a:cubicBezTo>
                      <a:pt x="955145" y="1726199"/>
                      <a:pt x="945194" y="1750269"/>
                      <a:pt x="934571" y="1775146"/>
                    </a:cubicBezTo>
                    <a:cubicBezTo>
                      <a:pt x="925964" y="1796258"/>
                      <a:pt x="915341" y="1816025"/>
                      <a:pt x="904987" y="1835792"/>
                    </a:cubicBezTo>
                    <a:cubicBezTo>
                      <a:pt x="894498" y="1855425"/>
                      <a:pt x="884009" y="1874924"/>
                      <a:pt x="872311" y="1893749"/>
                    </a:cubicBezTo>
                    <a:cubicBezTo>
                      <a:pt x="860612" y="1912441"/>
                      <a:pt x="848644" y="1930863"/>
                      <a:pt x="836407" y="1949286"/>
                    </a:cubicBezTo>
                    <a:cubicBezTo>
                      <a:pt x="830221" y="1958430"/>
                      <a:pt x="824305" y="1967708"/>
                      <a:pt x="817985" y="1976718"/>
                    </a:cubicBezTo>
                    <a:cubicBezTo>
                      <a:pt x="811530" y="1985727"/>
                      <a:pt x="805075" y="1994602"/>
                      <a:pt x="798486" y="2003478"/>
                    </a:cubicBezTo>
                    <a:cubicBezTo>
                      <a:pt x="786787" y="2019479"/>
                      <a:pt x="775223" y="2035750"/>
                      <a:pt x="763389" y="2051887"/>
                    </a:cubicBezTo>
                    <a:cubicBezTo>
                      <a:pt x="751556" y="2067889"/>
                      <a:pt x="738916" y="2083218"/>
                      <a:pt x="726141" y="2098145"/>
                    </a:cubicBezTo>
                    <a:cubicBezTo>
                      <a:pt x="713904" y="2112399"/>
                      <a:pt x="701398" y="2126384"/>
                      <a:pt x="688489" y="2140100"/>
                    </a:cubicBezTo>
                    <a:cubicBezTo>
                      <a:pt x="675311" y="2153412"/>
                      <a:pt x="661999" y="2166725"/>
                      <a:pt x="648417" y="2179768"/>
                    </a:cubicBezTo>
                    <a:cubicBezTo>
                      <a:pt x="637122" y="2190795"/>
                      <a:pt x="626364" y="2201687"/>
                      <a:pt x="615337" y="2212445"/>
                    </a:cubicBezTo>
                    <a:cubicBezTo>
                      <a:pt x="604042" y="2222934"/>
                      <a:pt x="592612" y="2233422"/>
                      <a:pt x="580241" y="2244180"/>
                    </a:cubicBezTo>
                    <a:cubicBezTo>
                      <a:pt x="565449" y="2256955"/>
                      <a:pt x="550119" y="2269191"/>
                      <a:pt x="534386" y="2280756"/>
                    </a:cubicBezTo>
                    <a:cubicBezTo>
                      <a:pt x="518518" y="2292051"/>
                      <a:pt x="502382" y="2302944"/>
                      <a:pt x="486918" y="2314239"/>
                    </a:cubicBezTo>
                    <a:cubicBezTo>
                      <a:pt x="474143" y="2323248"/>
                      <a:pt x="461638" y="2333065"/>
                      <a:pt x="448191" y="2342074"/>
                    </a:cubicBezTo>
                    <a:cubicBezTo>
                      <a:pt x="434743" y="2351084"/>
                      <a:pt x="420893" y="2360094"/>
                      <a:pt x="406235" y="2368968"/>
                    </a:cubicBezTo>
                    <a:cubicBezTo>
                      <a:pt x="396419" y="2374885"/>
                      <a:pt x="385662" y="2381474"/>
                      <a:pt x="373962" y="2388601"/>
                    </a:cubicBezTo>
                    <a:cubicBezTo>
                      <a:pt x="362264" y="2395594"/>
                      <a:pt x="349489" y="2402317"/>
                      <a:pt x="336176" y="2409713"/>
                    </a:cubicBezTo>
                    <a:cubicBezTo>
                      <a:pt x="309551" y="2424101"/>
                      <a:pt x="280506" y="2440104"/>
                      <a:pt x="249712" y="2453282"/>
                    </a:cubicBezTo>
                    <a:cubicBezTo>
                      <a:pt x="219052" y="2466863"/>
                      <a:pt x="187721" y="2480445"/>
                      <a:pt x="156658" y="2489992"/>
                    </a:cubicBezTo>
                    <a:cubicBezTo>
                      <a:pt x="125730" y="2499943"/>
                      <a:pt x="95877" y="2509221"/>
                      <a:pt x="68714" y="2513793"/>
                    </a:cubicBezTo>
                    <a:cubicBezTo>
                      <a:pt x="44913" y="2524820"/>
                      <a:pt x="26356" y="2535578"/>
                      <a:pt x="0" y="2545797"/>
                    </a:cubicBezTo>
                    <a:cubicBezTo>
                      <a:pt x="17347" y="2544049"/>
                      <a:pt x="35500" y="2541494"/>
                      <a:pt x="54192" y="2538132"/>
                    </a:cubicBezTo>
                    <a:cubicBezTo>
                      <a:pt x="63604" y="2536519"/>
                      <a:pt x="73017" y="2534636"/>
                      <a:pt x="82699" y="2532619"/>
                    </a:cubicBezTo>
                    <a:cubicBezTo>
                      <a:pt x="87540" y="2531544"/>
                      <a:pt x="92381" y="2530468"/>
                      <a:pt x="97222" y="2529392"/>
                    </a:cubicBezTo>
                    <a:cubicBezTo>
                      <a:pt x="102063" y="2528047"/>
                      <a:pt x="106904" y="2526837"/>
                      <a:pt x="111745" y="2525492"/>
                    </a:cubicBezTo>
                    <a:cubicBezTo>
                      <a:pt x="150607" y="2514331"/>
                      <a:pt x="191352" y="2501825"/>
                      <a:pt x="231020" y="2484344"/>
                    </a:cubicBezTo>
                    <a:cubicBezTo>
                      <a:pt x="250922" y="2475873"/>
                      <a:pt x="270958" y="2467401"/>
                      <a:pt x="290591" y="2458122"/>
                    </a:cubicBezTo>
                    <a:cubicBezTo>
                      <a:pt x="310089" y="2448441"/>
                      <a:pt x="329453" y="2438490"/>
                      <a:pt x="348548" y="2428405"/>
                    </a:cubicBezTo>
                    <a:cubicBezTo>
                      <a:pt x="358095" y="2423429"/>
                      <a:pt x="367508" y="2418454"/>
                      <a:pt x="376921" y="2413344"/>
                    </a:cubicBezTo>
                    <a:cubicBezTo>
                      <a:pt x="386199" y="2408099"/>
                      <a:pt x="395344" y="2402721"/>
                      <a:pt x="404353" y="2397476"/>
                    </a:cubicBezTo>
                    <a:cubicBezTo>
                      <a:pt x="422372" y="2386853"/>
                      <a:pt x="439988" y="2376499"/>
                      <a:pt x="457200" y="2366548"/>
                    </a:cubicBezTo>
                    <a:cubicBezTo>
                      <a:pt x="469571" y="2357538"/>
                      <a:pt x="482346" y="2347050"/>
                      <a:pt x="496062" y="2336965"/>
                    </a:cubicBezTo>
                    <a:cubicBezTo>
                      <a:pt x="509778" y="2326745"/>
                      <a:pt x="524032" y="2316256"/>
                      <a:pt x="538555" y="2305633"/>
                    </a:cubicBezTo>
                    <a:cubicBezTo>
                      <a:pt x="553346" y="2295144"/>
                      <a:pt x="567600" y="2283176"/>
                      <a:pt x="581989" y="2271343"/>
                    </a:cubicBezTo>
                    <a:cubicBezTo>
                      <a:pt x="596377" y="2259509"/>
                      <a:pt x="610765" y="2247407"/>
                      <a:pt x="624481" y="2235036"/>
                    </a:cubicBezTo>
                    <a:cubicBezTo>
                      <a:pt x="643442" y="2217824"/>
                      <a:pt x="661730" y="2198998"/>
                      <a:pt x="680018" y="2180441"/>
                    </a:cubicBezTo>
                    <a:cubicBezTo>
                      <a:pt x="689162" y="2171162"/>
                      <a:pt x="698171" y="2161749"/>
                      <a:pt x="707046" y="2152336"/>
                    </a:cubicBezTo>
                    <a:cubicBezTo>
                      <a:pt x="715652" y="2142655"/>
                      <a:pt x="724258" y="2133107"/>
                      <a:pt x="732596" y="2123425"/>
                    </a:cubicBezTo>
                    <a:cubicBezTo>
                      <a:pt x="749270" y="2104196"/>
                      <a:pt x="765810" y="2085639"/>
                      <a:pt x="781139" y="2067351"/>
                    </a:cubicBezTo>
                    <a:cubicBezTo>
                      <a:pt x="796200" y="2048794"/>
                      <a:pt x="810723" y="2031178"/>
                      <a:pt x="824574" y="2014908"/>
                    </a:cubicBezTo>
                    <a:cubicBezTo>
                      <a:pt x="830625" y="2004553"/>
                      <a:pt x="837348" y="1994871"/>
                      <a:pt x="843668" y="1984786"/>
                    </a:cubicBezTo>
                    <a:cubicBezTo>
                      <a:pt x="849988" y="1974835"/>
                      <a:pt x="856443" y="1965019"/>
                      <a:pt x="863032" y="1955337"/>
                    </a:cubicBezTo>
                    <a:cubicBezTo>
                      <a:pt x="876076" y="1935839"/>
                      <a:pt x="889523" y="1916609"/>
                      <a:pt x="901625" y="1895901"/>
                    </a:cubicBezTo>
                    <a:cubicBezTo>
                      <a:pt x="915745" y="1870889"/>
                      <a:pt x="927578" y="1845205"/>
                      <a:pt x="940756" y="1818984"/>
                    </a:cubicBezTo>
                    <a:cubicBezTo>
                      <a:pt x="947211" y="1806612"/>
                      <a:pt x="953128" y="1793838"/>
                      <a:pt x="959044" y="1781063"/>
                    </a:cubicBezTo>
                    <a:cubicBezTo>
                      <a:pt x="965095" y="1768423"/>
                      <a:pt x="970878" y="1755648"/>
                      <a:pt x="976660" y="1742739"/>
                    </a:cubicBezTo>
                    <a:cubicBezTo>
                      <a:pt x="982442" y="1729964"/>
                      <a:pt x="988224" y="1717055"/>
                      <a:pt x="993603" y="1704146"/>
                    </a:cubicBezTo>
                    <a:cubicBezTo>
                      <a:pt x="998713" y="1691102"/>
                      <a:pt x="1003688" y="1677924"/>
                      <a:pt x="1008260" y="1664612"/>
                    </a:cubicBezTo>
                    <a:cubicBezTo>
                      <a:pt x="1013908" y="1648475"/>
                      <a:pt x="1018884" y="1631263"/>
                      <a:pt x="1023590" y="1614051"/>
                    </a:cubicBezTo>
                    <a:cubicBezTo>
                      <a:pt x="1026011" y="1605445"/>
                      <a:pt x="1028162" y="1596838"/>
                      <a:pt x="1030179" y="1588232"/>
                    </a:cubicBezTo>
                    <a:cubicBezTo>
                      <a:pt x="1032331" y="1579761"/>
                      <a:pt x="1034348" y="1571289"/>
                      <a:pt x="1036634" y="1563221"/>
                    </a:cubicBezTo>
                    <a:cubicBezTo>
                      <a:pt x="1043357" y="1538209"/>
                      <a:pt x="1050484" y="1514273"/>
                      <a:pt x="1056401" y="1490203"/>
                    </a:cubicBezTo>
                    <a:cubicBezTo>
                      <a:pt x="1061914" y="1465998"/>
                      <a:pt x="1067158" y="1441928"/>
                      <a:pt x="1071327" y="1416648"/>
                    </a:cubicBezTo>
                    <a:cubicBezTo>
                      <a:pt x="1076034" y="1390695"/>
                      <a:pt x="1078051" y="1363801"/>
                      <a:pt x="1080337" y="1336907"/>
                    </a:cubicBezTo>
                    <a:cubicBezTo>
                      <a:pt x="1082354" y="1309878"/>
                      <a:pt x="1084505" y="1282849"/>
                      <a:pt x="1085178" y="1255821"/>
                    </a:cubicBezTo>
                    <a:cubicBezTo>
                      <a:pt x="1086119" y="1230406"/>
                      <a:pt x="1089077" y="1205395"/>
                      <a:pt x="1089615" y="1180114"/>
                    </a:cubicBezTo>
                    <a:cubicBezTo>
                      <a:pt x="1089615" y="1156313"/>
                      <a:pt x="1088539" y="1132242"/>
                      <a:pt x="1087195" y="1107903"/>
                    </a:cubicBezTo>
                    <a:cubicBezTo>
                      <a:pt x="1086522" y="1095801"/>
                      <a:pt x="1085715" y="1083564"/>
                      <a:pt x="1084774" y="1071327"/>
                    </a:cubicBezTo>
                    <a:cubicBezTo>
                      <a:pt x="1083698" y="1059091"/>
                      <a:pt x="1082085" y="1046988"/>
                      <a:pt x="1080605" y="1034886"/>
                    </a:cubicBezTo>
                    <a:cubicBezTo>
                      <a:pt x="1077513" y="1010547"/>
                      <a:pt x="1074151" y="986207"/>
                      <a:pt x="1070251" y="962137"/>
                    </a:cubicBezTo>
                    <a:cubicBezTo>
                      <a:pt x="1065814" y="938067"/>
                      <a:pt x="1061107" y="914266"/>
                      <a:pt x="1055998" y="890733"/>
                    </a:cubicBezTo>
                    <a:cubicBezTo>
                      <a:pt x="1053174" y="877690"/>
                      <a:pt x="1050753" y="864243"/>
                      <a:pt x="1047795" y="850930"/>
                    </a:cubicBezTo>
                    <a:cubicBezTo>
                      <a:pt x="1044702" y="837752"/>
                      <a:pt x="1041340" y="824574"/>
                      <a:pt x="1037844" y="812068"/>
                    </a:cubicBezTo>
                    <a:cubicBezTo>
                      <a:pt x="1034482" y="800235"/>
                      <a:pt x="1030717" y="788536"/>
                      <a:pt x="1026952" y="776971"/>
                    </a:cubicBezTo>
                    <a:cubicBezTo>
                      <a:pt x="1023052" y="765407"/>
                      <a:pt x="1019287" y="753842"/>
                      <a:pt x="1014715" y="742681"/>
                    </a:cubicBezTo>
                    <a:cubicBezTo>
                      <a:pt x="1005840" y="720225"/>
                      <a:pt x="996696" y="697902"/>
                      <a:pt x="987821" y="675177"/>
                    </a:cubicBezTo>
                    <a:cubicBezTo>
                      <a:pt x="961868" y="611034"/>
                      <a:pt x="934839" y="548640"/>
                      <a:pt x="899070" y="488935"/>
                    </a:cubicBezTo>
                    <a:cubicBezTo>
                      <a:pt x="893288" y="479253"/>
                      <a:pt x="887775" y="469571"/>
                      <a:pt x="881858" y="460293"/>
                    </a:cubicBezTo>
                    <a:cubicBezTo>
                      <a:pt x="875807" y="451149"/>
                      <a:pt x="869756" y="442005"/>
                      <a:pt x="863705" y="432995"/>
                    </a:cubicBezTo>
                    <a:cubicBezTo>
                      <a:pt x="851602" y="414976"/>
                      <a:pt x="839365" y="397361"/>
                      <a:pt x="826859" y="380014"/>
                    </a:cubicBezTo>
                    <a:cubicBezTo>
                      <a:pt x="813816" y="363071"/>
                      <a:pt x="800638" y="346396"/>
                      <a:pt x="787056" y="329856"/>
                    </a:cubicBezTo>
                    <a:cubicBezTo>
                      <a:pt x="773475" y="313316"/>
                      <a:pt x="759759" y="296642"/>
                      <a:pt x="744564" y="280909"/>
                    </a:cubicBezTo>
                    <a:cubicBezTo>
                      <a:pt x="730310" y="265714"/>
                      <a:pt x="711484" y="245140"/>
                      <a:pt x="692927" y="225776"/>
                    </a:cubicBezTo>
                    <a:cubicBezTo>
                      <a:pt x="673966" y="206950"/>
                      <a:pt x="655006" y="189738"/>
                      <a:pt x="642231" y="179384"/>
                    </a:cubicBezTo>
                    <a:cubicBezTo>
                      <a:pt x="632818" y="171853"/>
                      <a:pt x="623002" y="163785"/>
                      <a:pt x="612648" y="155448"/>
                    </a:cubicBezTo>
                    <a:cubicBezTo>
                      <a:pt x="602025" y="147380"/>
                      <a:pt x="591132" y="139043"/>
                      <a:pt x="579702" y="130436"/>
                    </a:cubicBezTo>
                    <a:cubicBezTo>
                      <a:pt x="556977" y="113359"/>
                      <a:pt x="533176" y="94936"/>
                      <a:pt x="507761" y="78934"/>
                    </a:cubicBezTo>
                    <a:cubicBezTo>
                      <a:pt x="495255" y="70866"/>
                      <a:pt x="482481" y="62798"/>
                      <a:pt x="469840" y="54999"/>
                    </a:cubicBezTo>
                    <a:cubicBezTo>
                      <a:pt x="463520" y="51099"/>
                      <a:pt x="457200" y="47334"/>
                      <a:pt x="450880" y="43569"/>
                    </a:cubicBezTo>
                    <a:cubicBezTo>
                      <a:pt x="444560" y="39938"/>
                      <a:pt x="438105" y="36711"/>
                      <a:pt x="431785" y="33349"/>
                    </a:cubicBezTo>
                    <a:cubicBezTo>
                      <a:pt x="406370" y="20305"/>
                      <a:pt x="381762" y="8875"/>
                      <a:pt x="359036" y="0"/>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nvGrpSpPr>
              <p:cNvPr id="129" name="Graphic 29">
                <a:extLst>
                  <a:ext uri="{FF2B5EF4-FFF2-40B4-BE49-F238E27FC236}">
                    <a16:creationId xmlns:a16="http://schemas.microsoft.com/office/drawing/2014/main" id="{F4BF56BF-580C-4EDD-5F20-855CA924B227}"/>
                  </a:ext>
                </a:extLst>
              </p:cNvPr>
              <p:cNvGrpSpPr/>
              <p:nvPr/>
            </p:nvGrpSpPr>
            <p:grpSpPr>
              <a:xfrm>
                <a:off x="2144733" y="2497905"/>
                <a:ext cx="284219" cy="665793"/>
                <a:chOff x="2144733" y="2497905"/>
                <a:chExt cx="284219" cy="665793"/>
              </a:xfrm>
              <a:grpFill/>
            </p:grpSpPr>
            <p:sp>
              <p:nvSpPr>
                <p:cNvPr id="164" name="Freeform: Shape 163">
                  <a:extLst>
                    <a:ext uri="{FF2B5EF4-FFF2-40B4-BE49-F238E27FC236}">
                      <a16:creationId xmlns:a16="http://schemas.microsoft.com/office/drawing/2014/main" id="{3B96E026-426C-38B6-E96A-7F541B444660}"/>
                    </a:ext>
                  </a:extLst>
                </p:cNvPr>
                <p:cNvSpPr/>
                <p:nvPr/>
              </p:nvSpPr>
              <p:spPr>
                <a:xfrm>
                  <a:off x="2144733" y="2497905"/>
                  <a:ext cx="284219" cy="513306"/>
                </a:xfrm>
                <a:custGeom>
                  <a:avLst/>
                  <a:gdLst>
                    <a:gd name="connsiteX0" fmla="*/ 184845 w 284219"/>
                    <a:gd name="connsiteY0" fmla="*/ 513303 h 513306"/>
                    <a:gd name="connsiteX1" fmla="*/ 278571 w 284219"/>
                    <a:gd name="connsiteY1" fmla="*/ 328944 h 513306"/>
                    <a:gd name="connsiteX2" fmla="*/ 143562 w 284219"/>
                    <a:gd name="connsiteY2" fmla="*/ 29 h 513306"/>
                    <a:gd name="connsiteX3" fmla="*/ 8016 w 284219"/>
                    <a:gd name="connsiteY3" fmla="*/ 302184 h 513306"/>
                    <a:gd name="connsiteX4" fmla="*/ 184711 w 284219"/>
                    <a:gd name="connsiteY4" fmla="*/ 513303 h 51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19" h="513306">
                      <a:moveTo>
                        <a:pt x="184845" y="513303"/>
                      </a:moveTo>
                      <a:cubicBezTo>
                        <a:pt x="184307" y="513707"/>
                        <a:pt x="249256" y="443782"/>
                        <a:pt x="278571" y="328944"/>
                      </a:cubicBezTo>
                      <a:cubicBezTo>
                        <a:pt x="317298" y="181564"/>
                        <a:pt x="144235" y="-2660"/>
                        <a:pt x="143562" y="29"/>
                      </a:cubicBezTo>
                      <a:cubicBezTo>
                        <a:pt x="146386" y="5543"/>
                        <a:pt x="-40393" y="191784"/>
                        <a:pt x="8016" y="302184"/>
                      </a:cubicBezTo>
                      <a:cubicBezTo>
                        <a:pt x="60325" y="417829"/>
                        <a:pt x="183904" y="513976"/>
                        <a:pt x="184711" y="513303"/>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65" name="Freeform: Shape 164">
                  <a:extLst>
                    <a:ext uri="{FF2B5EF4-FFF2-40B4-BE49-F238E27FC236}">
                      <a16:creationId xmlns:a16="http://schemas.microsoft.com/office/drawing/2014/main" id="{C86ACA61-072F-89F1-F96A-BB71DC7D667A}"/>
                    </a:ext>
                  </a:extLst>
                </p:cNvPr>
                <p:cNvSpPr/>
                <p:nvPr/>
              </p:nvSpPr>
              <p:spPr>
                <a:xfrm>
                  <a:off x="2301742" y="2876246"/>
                  <a:ext cx="58419" cy="287451"/>
                </a:xfrm>
                <a:custGeom>
                  <a:avLst/>
                  <a:gdLst>
                    <a:gd name="connsiteX0" fmla="*/ 23936 w 58419"/>
                    <a:gd name="connsiteY0" fmla="*/ 284896 h 287451"/>
                    <a:gd name="connsiteX1" fmla="*/ 34021 w 58419"/>
                    <a:gd name="connsiteY1" fmla="*/ 286644 h 287451"/>
                    <a:gd name="connsiteX2" fmla="*/ 40476 w 58419"/>
                    <a:gd name="connsiteY2" fmla="*/ 286376 h 287451"/>
                    <a:gd name="connsiteX3" fmla="*/ 45586 w 58419"/>
                    <a:gd name="connsiteY3" fmla="*/ 287451 h 287451"/>
                    <a:gd name="connsiteX4" fmla="*/ 57419 w 58419"/>
                    <a:gd name="connsiteY4" fmla="*/ 281131 h 287451"/>
                    <a:gd name="connsiteX5" fmla="*/ 54864 w 58419"/>
                    <a:gd name="connsiteY5" fmla="*/ 262843 h 287451"/>
                    <a:gd name="connsiteX6" fmla="*/ 53116 w 58419"/>
                    <a:gd name="connsiteY6" fmla="*/ 247648 h 287451"/>
                    <a:gd name="connsiteX7" fmla="*/ 51368 w 58419"/>
                    <a:gd name="connsiteY7" fmla="*/ 242673 h 287451"/>
                    <a:gd name="connsiteX8" fmla="*/ 51368 w 58419"/>
                    <a:gd name="connsiteY8" fmla="*/ 235142 h 287451"/>
                    <a:gd name="connsiteX9" fmla="*/ 49620 w 58419"/>
                    <a:gd name="connsiteY9" fmla="*/ 231243 h 287451"/>
                    <a:gd name="connsiteX10" fmla="*/ 48006 w 58419"/>
                    <a:gd name="connsiteY10" fmla="*/ 220350 h 287451"/>
                    <a:gd name="connsiteX11" fmla="*/ 45720 w 58419"/>
                    <a:gd name="connsiteY11" fmla="*/ 210803 h 287451"/>
                    <a:gd name="connsiteX12" fmla="*/ 44106 w 58419"/>
                    <a:gd name="connsiteY12" fmla="*/ 201121 h 287451"/>
                    <a:gd name="connsiteX13" fmla="*/ 46527 w 58419"/>
                    <a:gd name="connsiteY13" fmla="*/ 190498 h 287451"/>
                    <a:gd name="connsiteX14" fmla="*/ 46527 w 58419"/>
                    <a:gd name="connsiteY14" fmla="*/ 182564 h 287451"/>
                    <a:gd name="connsiteX15" fmla="*/ 46392 w 58419"/>
                    <a:gd name="connsiteY15" fmla="*/ 174630 h 287451"/>
                    <a:gd name="connsiteX16" fmla="*/ 41955 w 58419"/>
                    <a:gd name="connsiteY16" fmla="*/ 167234 h 287451"/>
                    <a:gd name="connsiteX17" fmla="*/ 39534 w 58419"/>
                    <a:gd name="connsiteY17" fmla="*/ 152443 h 287451"/>
                    <a:gd name="connsiteX18" fmla="*/ 37517 w 58419"/>
                    <a:gd name="connsiteY18" fmla="*/ 147602 h 287451"/>
                    <a:gd name="connsiteX19" fmla="*/ 38459 w 58419"/>
                    <a:gd name="connsiteY19" fmla="*/ 143702 h 287451"/>
                    <a:gd name="connsiteX20" fmla="*/ 36576 w 58419"/>
                    <a:gd name="connsiteY20" fmla="*/ 140475 h 287451"/>
                    <a:gd name="connsiteX21" fmla="*/ 35231 w 58419"/>
                    <a:gd name="connsiteY21" fmla="*/ 125011 h 287451"/>
                    <a:gd name="connsiteX22" fmla="*/ 32542 w 58419"/>
                    <a:gd name="connsiteY22" fmla="*/ 111429 h 287451"/>
                    <a:gd name="connsiteX23" fmla="*/ 34962 w 58419"/>
                    <a:gd name="connsiteY23" fmla="*/ 99865 h 287451"/>
                    <a:gd name="connsiteX24" fmla="*/ 32542 w 58419"/>
                    <a:gd name="connsiteY24" fmla="*/ 93679 h 287451"/>
                    <a:gd name="connsiteX25" fmla="*/ 26222 w 58419"/>
                    <a:gd name="connsiteY25" fmla="*/ 84804 h 287451"/>
                    <a:gd name="connsiteX26" fmla="*/ 26625 w 58419"/>
                    <a:gd name="connsiteY26" fmla="*/ 83190 h 287451"/>
                    <a:gd name="connsiteX27" fmla="*/ 22860 w 58419"/>
                    <a:gd name="connsiteY27" fmla="*/ 77274 h 287451"/>
                    <a:gd name="connsiteX28" fmla="*/ 19229 w 58419"/>
                    <a:gd name="connsiteY28" fmla="*/ 56296 h 287451"/>
                    <a:gd name="connsiteX29" fmla="*/ 16809 w 58419"/>
                    <a:gd name="connsiteY29" fmla="*/ 35588 h 287451"/>
                    <a:gd name="connsiteX30" fmla="*/ 13044 w 58419"/>
                    <a:gd name="connsiteY30" fmla="*/ 23082 h 287451"/>
                    <a:gd name="connsiteX31" fmla="*/ 11968 w 58419"/>
                    <a:gd name="connsiteY31" fmla="*/ 10980 h 287451"/>
                    <a:gd name="connsiteX32" fmla="*/ 6186 w 58419"/>
                    <a:gd name="connsiteY32" fmla="*/ 87 h 287451"/>
                    <a:gd name="connsiteX33" fmla="*/ 0 w 58419"/>
                    <a:gd name="connsiteY33" fmla="*/ 6811 h 287451"/>
                    <a:gd name="connsiteX34" fmla="*/ 5379 w 58419"/>
                    <a:gd name="connsiteY34" fmla="*/ 26578 h 287451"/>
                    <a:gd name="connsiteX35" fmla="*/ 4572 w 58419"/>
                    <a:gd name="connsiteY35" fmla="*/ 33436 h 287451"/>
                    <a:gd name="connsiteX36" fmla="*/ 7396 w 58419"/>
                    <a:gd name="connsiteY36" fmla="*/ 44597 h 287451"/>
                    <a:gd name="connsiteX37" fmla="*/ 6320 w 58419"/>
                    <a:gd name="connsiteY37" fmla="*/ 50514 h 287451"/>
                    <a:gd name="connsiteX38" fmla="*/ 7934 w 58419"/>
                    <a:gd name="connsiteY38" fmla="*/ 55758 h 287451"/>
                    <a:gd name="connsiteX39" fmla="*/ 7530 w 58419"/>
                    <a:gd name="connsiteY39" fmla="*/ 61541 h 287451"/>
                    <a:gd name="connsiteX40" fmla="*/ 10354 w 58419"/>
                    <a:gd name="connsiteY40" fmla="*/ 78080 h 287451"/>
                    <a:gd name="connsiteX41" fmla="*/ 16809 w 58419"/>
                    <a:gd name="connsiteY41" fmla="*/ 96906 h 287451"/>
                    <a:gd name="connsiteX42" fmla="*/ 17347 w 58419"/>
                    <a:gd name="connsiteY42" fmla="*/ 119766 h 287451"/>
                    <a:gd name="connsiteX43" fmla="*/ 13313 w 58419"/>
                    <a:gd name="connsiteY43" fmla="*/ 131600 h 287451"/>
                    <a:gd name="connsiteX44" fmla="*/ 14388 w 58419"/>
                    <a:gd name="connsiteY44" fmla="*/ 140206 h 287451"/>
                    <a:gd name="connsiteX45" fmla="*/ 16943 w 58419"/>
                    <a:gd name="connsiteY45" fmla="*/ 143299 h 287451"/>
                    <a:gd name="connsiteX46" fmla="*/ 17616 w 58419"/>
                    <a:gd name="connsiteY46" fmla="*/ 154729 h 287451"/>
                    <a:gd name="connsiteX47" fmla="*/ 20709 w 58419"/>
                    <a:gd name="connsiteY47" fmla="*/ 169252 h 287451"/>
                    <a:gd name="connsiteX48" fmla="*/ 19498 w 58419"/>
                    <a:gd name="connsiteY48" fmla="*/ 170596 h 287451"/>
                    <a:gd name="connsiteX49" fmla="*/ 19767 w 58419"/>
                    <a:gd name="connsiteY49" fmla="*/ 172613 h 287451"/>
                    <a:gd name="connsiteX50" fmla="*/ 14926 w 58419"/>
                    <a:gd name="connsiteY50" fmla="*/ 180009 h 287451"/>
                    <a:gd name="connsiteX51" fmla="*/ 22995 w 58419"/>
                    <a:gd name="connsiteY51" fmla="*/ 196684 h 287451"/>
                    <a:gd name="connsiteX52" fmla="*/ 26087 w 58419"/>
                    <a:gd name="connsiteY52" fmla="*/ 223578 h 287451"/>
                    <a:gd name="connsiteX53" fmla="*/ 26894 w 58419"/>
                    <a:gd name="connsiteY53" fmla="*/ 225057 h 287451"/>
                    <a:gd name="connsiteX54" fmla="*/ 25549 w 58419"/>
                    <a:gd name="connsiteY54" fmla="*/ 226402 h 287451"/>
                    <a:gd name="connsiteX55" fmla="*/ 27836 w 58419"/>
                    <a:gd name="connsiteY55" fmla="*/ 229091 h 287451"/>
                    <a:gd name="connsiteX56" fmla="*/ 29315 w 58419"/>
                    <a:gd name="connsiteY56" fmla="*/ 238907 h 287451"/>
                    <a:gd name="connsiteX57" fmla="*/ 28373 w 58419"/>
                    <a:gd name="connsiteY57" fmla="*/ 246034 h 287451"/>
                    <a:gd name="connsiteX58" fmla="*/ 30121 w 58419"/>
                    <a:gd name="connsiteY58" fmla="*/ 251010 h 287451"/>
                    <a:gd name="connsiteX59" fmla="*/ 26894 w 58419"/>
                    <a:gd name="connsiteY59" fmla="*/ 267684 h 287451"/>
                    <a:gd name="connsiteX60" fmla="*/ 22591 w 58419"/>
                    <a:gd name="connsiteY60" fmla="*/ 281400 h 287451"/>
                    <a:gd name="connsiteX61" fmla="*/ 23532 w 58419"/>
                    <a:gd name="connsiteY61" fmla="*/ 284896 h 2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419" h="287451">
                      <a:moveTo>
                        <a:pt x="23936" y="284896"/>
                      </a:moveTo>
                      <a:cubicBezTo>
                        <a:pt x="27566" y="285300"/>
                        <a:pt x="31601" y="285165"/>
                        <a:pt x="34021" y="286644"/>
                      </a:cubicBezTo>
                      <a:cubicBezTo>
                        <a:pt x="36307" y="286510"/>
                        <a:pt x="38593" y="286107"/>
                        <a:pt x="40476" y="286376"/>
                      </a:cubicBezTo>
                      <a:cubicBezTo>
                        <a:pt x="41014" y="287855"/>
                        <a:pt x="45451" y="285434"/>
                        <a:pt x="45586" y="287451"/>
                      </a:cubicBezTo>
                      <a:cubicBezTo>
                        <a:pt x="50426" y="284762"/>
                        <a:pt x="53116" y="283552"/>
                        <a:pt x="57419" y="281131"/>
                      </a:cubicBezTo>
                      <a:cubicBezTo>
                        <a:pt x="60243" y="274273"/>
                        <a:pt x="56343" y="268760"/>
                        <a:pt x="54864" y="262843"/>
                      </a:cubicBezTo>
                      <a:cubicBezTo>
                        <a:pt x="53654" y="258002"/>
                        <a:pt x="54057" y="252489"/>
                        <a:pt x="53116" y="247648"/>
                      </a:cubicBezTo>
                      <a:cubicBezTo>
                        <a:pt x="52713" y="245900"/>
                        <a:pt x="51637" y="244421"/>
                        <a:pt x="51368" y="242673"/>
                      </a:cubicBezTo>
                      <a:cubicBezTo>
                        <a:pt x="50964" y="240252"/>
                        <a:pt x="51906" y="237697"/>
                        <a:pt x="51368" y="235142"/>
                      </a:cubicBezTo>
                      <a:cubicBezTo>
                        <a:pt x="51099" y="233797"/>
                        <a:pt x="49889" y="232722"/>
                        <a:pt x="49620" y="231243"/>
                      </a:cubicBezTo>
                      <a:cubicBezTo>
                        <a:pt x="48947" y="228015"/>
                        <a:pt x="48678" y="224250"/>
                        <a:pt x="48006" y="220350"/>
                      </a:cubicBezTo>
                      <a:cubicBezTo>
                        <a:pt x="47334" y="217123"/>
                        <a:pt x="46258" y="213761"/>
                        <a:pt x="45720" y="210803"/>
                      </a:cubicBezTo>
                      <a:cubicBezTo>
                        <a:pt x="45182" y="207441"/>
                        <a:pt x="44106" y="203810"/>
                        <a:pt x="44106" y="201121"/>
                      </a:cubicBezTo>
                      <a:cubicBezTo>
                        <a:pt x="44106" y="198432"/>
                        <a:pt x="46258" y="194129"/>
                        <a:pt x="46527" y="190498"/>
                      </a:cubicBezTo>
                      <a:cubicBezTo>
                        <a:pt x="46661" y="188077"/>
                        <a:pt x="46527" y="185254"/>
                        <a:pt x="46527" y="182564"/>
                      </a:cubicBezTo>
                      <a:cubicBezTo>
                        <a:pt x="46527" y="180009"/>
                        <a:pt x="46930" y="176513"/>
                        <a:pt x="46392" y="174630"/>
                      </a:cubicBezTo>
                      <a:cubicBezTo>
                        <a:pt x="45586" y="171941"/>
                        <a:pt x="43031" y="169924"/>
                        <a:pt x="41955" y="167234"/>
                      </a:cubicBezTo>
                      <a:cubicBezTo>
                        <a:pt x="40610" y="163604"/>
                        <a:pt x="40610" y="157687"/>
                        <a:pt x="39534" y="152443"/>
                      </a:cubicBezTo>
                      <a:cubicBezTo>
                        <a:pt x="39131" y="150964"/>
                        <a:pt x="37517" y="149216"/>
                        <a:pt x="37517" y="147602"/>
                      </a:cubicBezTo>
                      <a:cubicBezTo>
                        <a:pt x="37517" y="146392"/>
                        <a:pt x="38593" y="144913"/>
                        <a:pt x="38459" y="143702"/>
                      </a:cubicBezTo>
                      <a:cubicBezTo>
                        <a:pt x="38324" y="142492"/>
                        <a:pt x="36845" y="141551"/>
                        <a:pt x="36576" y="140475"/>
                      </a:cubicBezTo>
                      <a:cubicBezTo>
                        <a:pt x="35500" y="135903"/>
                        <a:pt x="36173" y="129986"/>
                        <a:pt x="35231" y="125011"/>
                      </a:cubicBezTo>
                      <a:cubicBezTo>
                        <a:pt x="34290" y="120035"/>
                        <a:pt x="32542" y="115463"/>
                        <a:pt x="32542" y="111429"/>
                      </a:cubicBezTo>
                      <a:cubicBezTo>
                        <a:pt x="32542" y="108202"/>
                        <a:pt x="35366" y="103496"/>
                        <a:pt x="34962" y="99865"/>
                      </a:cubicBezTo>
                      <a:cubicBezTo>
                        <a:pt x="34828" y="97982"/>
                        <a:pt x="33349" y="95562"/>
                        <a:pt x="32542" y="93679"/>
                      </a:cubicBezTo>
                      <a:cubicBezTo>
                        <a:pt x="31735" y="91527"/>
                        <a:pt x="27566" y="88838"/>
                        <a:pt x="26222" y="84804"/>
                      </a:cubicBezTo>
                      <a:cubicBezTo>
                        <a:pt x="26222" y="84401"/>
                        <a:pt x="27163" y="83728"/>
                        <a:pt x="26625" y="83190"/>
                      </a:cubicBezTo>
                      <a:cubicBezTo>
                        <a:pt x="26087" y="82653"/>
                        <a:pt x="23398" y="79291"/>
                        <a:pt x="22860" y="77274"/>
                      </a:cubicBezTo>
                      <a:cubicBezTo>
                        <a:pt x="21246" y="71491"/>
                        <a:pt x="20843" y="63558"/>
                        <a:pt x="19229" y="56296"/>
                      </a:cubicBezTo>
                      <a:cubicBezTo>
                        <a:pt x="17750" y="49438"/>
                        <a:pt x="17212" y="42849"/>
                        <a:pt x="16809" y="35588"/>
                      </a:cubicBezTo>
                      <a:cubicBezTo>
                        <a:pt x="16540" y="31016"/>
                        <a:pt x="17616" y="25099"/>
                        <a:pt x="13044" y="23082"/>
                      </a:cubicBezTo>
                      <a:cubicBezTo>
                        <a:pt x="13985" y="20662"/>
                        <a:pt x="12371" y="15955"/>
                        <a:pt x="11968" y="10980"/>
                      </a:cubicBezTo>
                      <a:cubicBezTo>
                        <a:pt x="11565" y="6004"/>
                        <a:pt x="11968" y="-854"/>
                        <a:pt x="6186" y="87"/>
                      </a:cubicBezTo>
                      <a:cubicBezTo>
                        <a:pt x="1210" y="894"/>
                        <a:pt x="3093" y="4391"/>
                        <a:pt x="0" y="6811"/>
                      </a:cubicBezTo>
                      <a:cubicBezTo>
                        <a:pt x="2555" y="12997"/>
                        <a:pt x="4706" y="19317"/>
                        <a:pt x="5379" y="26578"/>
                      </a:cubicBezTo>
                      <a:cubicBezTo>
                        <a:pt x="5513" y="28730"/>
                        <a:pt x="4438" y="31285"/>
                        <a:pt x="4572" y="33436"/>
                      </a:cubicBezTo>
                      <a:cubicBezTo>
                        <a:pt x="4976" y="37201"/>
                        <a:pt x="7261" y="40967"/>
                        <a:pt x="7396" y="44597"/>
                      </a:cubicBezTo>
                      <a:cubicBezTo>
                        <a:pt x="7396" y="46614"/>
                        <a:pt x="6186" y="48631"/>
                        <a:pt x="6320" y="50514"/>
                      </a:cubicBezTo>
                      <a:cubicBezTo>
                        <a:pt x="6455" y="52397"/>
                        <a:pt x="7665" y="54145"/>
                        <a:pt x="7934" y="55758"/>
                      </a:cubicBezTo>
                      <a:cubicBezTo>
                        <a:pt x="8203" y="57641"/>
                        <a:pt x="7396" y="59658"/>
                        <a:pt x="7530" y="61541"/>
                      </a:cubicBezTo>
                      <a:cubicBezTo>
                        <a:pt x="8068" y="67188"/>
                        <a:pt x="12775" y="71895"/>
                        <a:pt x="10354" y="78080"/>
                      </a:cubicBezTo>
                      <a:cubicBezTo>
                        <a:pt x="13985" y="83863"/>
                        <a:pt x="15330" y="90452"/>
                        <a:pt x="16809" y="96906"/>
                      </a:cubicBezTo>
                      <a:cubicBezTo>
                        <a:pt x="18557" y="103899"/>
                        <a:pt x="17885" y="112236"/>
                        <a:pt x="17347" y="119766"/>
                      </a:cubicBezTo>
                      <a:cubicBezTo>
                        <a:pt x="17078" y="123128"/>
                        <a:pt x="13716" y="127835"/>
                        <a:pt x="13313" y="131600"/>
                      </a:cubicBezTo>
                      <a:cubicBezTo>
                        <a:pt x="13178" y="133617"/>
                        <a:pt x="13716" y="138458"/>
                        <a:pt x="14388" y="140206"/>
                      </a:cubicBezTo>
                      <a:cubicBezTo>
                        <a:pt x="15061" y="141685"/>
                        <a:pt x="16406" y="141954"/>
                        <a:pt x="16943" y="143299"/>
                      </a:cubicBezTo>
                      <a:cubicBezTo>
                        <a:pt x="18154" y="146930"/>
                        <a:pt x="17212" y="150829"/>
                        <a:pt x="17616" y="154729"/>
                      </a:cubicBezTo>
                      <a:cubicBezTo>
                        <a:pt x="18154" y="159704"/>
                        <a:pt x="21381" y="164545"/>
                        <a:pt x="20709" y="169252"/>
                      </a:cubicBezTo>
                      <a:cubicBezTo>
                        <a:pt x="20709" y="169790"/>
                        <a:pt x="19633" y="169924"/>
                        <a:pt x="19498" y="170596"/>
                      </a:cubicBezTo>
                      <a:cubicBezTo>
                        <a:pt x="19229" y="171269"/>
                        <a:pt x="20036" y="171941"/>
                        <a:pt x="19767" y="172613"/>
                      </a:cubicBezTo>
                      <a:cubicBezTo>
                        <a:pt x="18826" y="175034"/>
                        <a:pt x="16540" y="177320"/>
                        <a:pt x="14926" y="180009"/>
                      </a:cubicBezTo>
                      <a:cubicBezTo>
                        <a:pt x="14657" y="186598"/>
                        <a:pt x="20843" y="191036"/>
                        <a:pt x="22995" y="196684"/>
                      </a:cubicBezTo>
                      <a:cubicBezTo>
                        <a:pt x="25953" y="204617"/>
                        <a:pt x="25146" y="213761"/>
                        <a:pt x="26087" y="223578"/>
                      </a:cubicBezTo>
                      <a:cubicBezTo>
                        <a:pt x="26087" y="223981"/>
                        <a:pt x="27029" y="224250"/>
                        <a:pt x="26894" y="225057"/>
                      </a:cubicBezTo>
                      <a:cubicBezTo>
                        <a:pt x="26894" y="225326"/>
                        <a:pt x="25549" y="226536"/>
                        <a:pt x="25549" y="226402"/>
                      </a:cubicBezTo>
                      <a:cubicBezTo>
                        <a:pt x="25818" y="227477"/>
                        <a:pt x="27432" y="228150"/>
                        <a:pt x="27836" y="229091"/>
                      </a:cubicBezTo>
                      <a:cubicBezTo>
                        <a:pt x="28911" y="231243"/>
                        <a:pt x="29315" y="235277"/>
                        <a:pt x="29315" y="238907"/>
                      </a:cubicBezTo>
                      <a:cubicBezTo>
                        <a:pt x="29315" y="241328"/>
                        <a:pt x="28239" y="244017"/>
                        <a:pt x="28373" y="246034"/>
                      </a:cubicBezTo>
                      <a:cubicBezTo>
                        <a:pt x="28508" y="247917"/>
                        <a:pt x="30121" y="249127"/>
                        <a:pt x="30121" y="251010"/>
                      </a:cubicBezTo>
                      <a:cubicBezTo>
                        <a:pt x="30121" y="255716"/>
                        <a:pt x="27432" y="261633"/>
                        <a:pt x="26894" y="267684"/>
                      </a:cubicBezTo>
                      <a:cubicBezTo>
                        <a:pt x="26356" y="272928"/>
                        <a:pt x="26356" y="277500"/>
                        <a:pt x="22591" y="281400"/>
                      </a:cubicBezTo>
                      <a:cubicBezTo>
                        <a:pt x="22322" y="283148"/>
                        <a:pt x="23936" y="283014"/>
                        <a:pt x="23532" y="284896"/>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30" name="Graphic 29">
                <a:extLst>
                  <a:ext uri="{FF2B5EF4-FFF2-40B4-BE49-F238E27FC236}">
                    <a16:creationId xmlns:a16="http://schemas.microsoft.com/office/drawing/2014/main" id="{3C53C188-6255-DA91-B853-A0E80DB3A1EF}"/>
                  </a:ext>
                </a:extLst>
              </p:cNvPr>
              <p:cNvGrpSpPr/>
              <p:nvPr/>
            </p:nvGrpSpPr>
            <p:grpSpPr>
              <a:xfrm>
                <a:off x="2495247" y="2263796"/>
                <a:ext cx="255970" cy="598687"/>
                <a:chOff x="2495247" y="2263796"/>
                <a:chExt cx="255970" cy="598687"/>
              </a:xfrm>
              <a:grpFill/>
            </p:grpSpPr>
            <p:sp>
              <p:nvSpPr>
                <p:cNvPr id="162" name="Freeform: Shape 161">
                  <a:extLst>
                    <a:ext uri="{FF2B5EF4-FFF2-40B4-BE49-F238E27FC236}">
                      <a16:creationId xmlns:a16="http://schemas.microsoft.com/office/drawing/2014/main" id="{93AF48EC-4D04-0BAF-6F7F-7CE2C83A320F}"/>
                    </a:ext>
                  </a:extLst>
                </p:cNvPr>
                <p:cNvSpPr/>
                <p:nvPr/>
              </p:nvSpPr>
              <p:spPr>
                <a:xfrm>
                  <a:off x="2495247" y="2263796"/>
                  <a:ext cx="255970" cy="463951"/>
                </a:xfrm>
                <a:custGeom>
                  <a:avLst/>
                  <a:gdLst>
                    <a:gd name="connsiteX0" fmla="*/ 201301 w 255970"/>
                    <a:gd name="connsiteY0" fmla="*/ 463948 h 463951"/>
                    <a:gd name="connsiteX1" fmla="*/ 255358 w 255970"/>
                    <a:gd name="connsiteY1" fmla="*/ 280395 h 463951"/>
                    <a:gd name="connsiteX2" fmla="*/ 92246 w 255970"/>
                    <a:gd name="connsiteY2" fmla="*/ 24 h 463951"/>
                    <a:gd name="connsiteX3" fmla="*/ 14387 w 255970"/>
                    <a:gd name="connsiteY3" fmla="*/ 307155 h 463951"/>
                    <a:gd name="connsiteX4" fmla="*/ 201167 w 255970"/>
                    <a:gd name="connsiteY4" fmla="*/ 463948 h 46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70" h="463951">
                      <a:moveTo>
                        <a:pt x="201301" y="463948"/>
                      </a:moveTo>
                      <a:cubicBezTo>
                        <a:pt x="201032" y="464351"/>
                        <a:pt x="246483" y="389854"/>
                        <a:pt x="255358" y="280395"/>
                      </a:cubicBezTo>
                      <a:cubicBezTo>
                        <a:pt x="267595" y="140412"/>
                        <a:pt x="92380" y="-2127"/>
                        <a:pt x="92246" y="24"/>
                      </a:cubicBezTo>
                      <a:cubicBezTo>
                        <a:pt x="95473" y="4193"/>
                        <a:pt x="-44242" y="215312"/>
                        <a:pt x="14387" y="307155"/>
                      </a:cubicBezTo>
                      <a:cubicBezTo>
                        <a:pt x="77185" y="402763"/>
                        <a:pt x="200763" y="464486"/>
                        <a:pt x="201167" y="463948"/>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63" name="Freeform: Shape 162">
                  <a:extLst>
                    <a:ext uri="{FF2B5EF4-FFF2-40B4-BE49-F238E27FC236}">
                      <a16:creationId xmlns:a16="http://schemas.microsoft.com/office/drawing/2014/main" id="{3D31DBC5-EC54-294C-DCF3-BCCC81FECC6E}"/>
                    </a:ext>
                  </a:extLst>
                </p:cNvPr>
                <p:cNvSpPr/>
                <p:nvPr/>
              </p:nvSpPr>
              <p:spPr>
                <a:xfrm>
                  <a:off x="2652173" y="2609068"/>
                  <a:ext cx="95811" cy="253415"/>
                </a:xfrm>
                <a:custGeom>
                  <a:avLst/>
                  <a:gdLst>
                    <a:gd name="connsiteX0" fmla="*/ 63201 w 95811"/>
                    <a:gd name="connsiteY0" fmla="*/ 253415 h 253415"/>
                    <a:gd name="connsiteX1" fmla="*/ 73421 w 95811"/>
                    <a:gd name="connsiteY1" fmla="*/ 252474 h 253415"/>
                    <a:gd name="connsiteX2" fmla="*/ 79741 w 95811"/>
                    <a:gd name="connsiteY2" fmla="*/ 250726 h 253415"/>
                    <a:gd name="connsiteX3" fmla="*/ 84851 w 95811"/>
                    <a:gd name="connsiteY3" fmla="*/ 250457 h 253415"/>
                    <a:gd name="connsiteX4" fmla="*/ 95474 w 95811"/>
                    <a:gd name="connsiteY4" fmla="*/ 241985 h 253415"/>
                    <a:gd name="connsiteX5" fmla="*/ 90095 w 95811"/>
                    <a:gd name="connsiteY5" fmla="*/ 226387 h 253415"/>
                    <a:gd name="connsiteX6" fmla="*/ 86061 w 95811"/>
                    <a:gd name="connsiteY6" fmla="*/ 213343 h 253415"/>
                    <a:gd name="connsiteX7" fmla="*/ 83506 w 95811"/>
                    <a:gd name="connsiteY7" fmla="*/ 209309 h 253415"/>
                    <a:gd name="connsiteX8" fmla="*/ 82431 w 95811"/>
                    <a:gd name="connsiteY8" fmla="*/ 202585 h 253415"/>
                    <a:gd name="connsiteX9" fmla="*/ 80144 w 95811"/>
                    <a:gd name="connsiteY9" fmla="*/ 199492 h 253415"/>
                    <a:gd name="connsiteX10" fmla="*/ 76917 w 95811"/>
                    <a:gd name="connsiteY10" fmla="*/ 190214 h 253415"/>
                    <a:gd name="connsiteX11" fmla="*/ 73152 w 95811"/>
                    <a:gd name="connsiteY11" fmla="*/ 182146 h 253415"/>
                    <a:gd name="connsiteX12" fmla="*/ 70059 w 95811"/>
                    <a:gd name="connsiteY12" fmla="*/ 173808 h 253415"/>
                    <a:gd name="connsiteX13" fmla="*/ 70866 w 95811"/>
                    <a:gd name="connsiteY13" fmla="*/ 163723 h 253415"/>
                    <a:gd name="connsiteX14" fmla="*/ 69521 w 95811"/>
                    <a:gd name="connsiteY14" fmla="*/ 156596 h 253415"/>
                    <a:gd name="connsiteX15" fmla="*/ 68177 w 95811"/>
                    <a:gd name="connsiteY15" fmla="*/ 149604 h 253415"/>
                    <a:gd name="connsiteX16" fmla="*/ 62798 w 95811"/>
                    <a:gd name="connsiteY16" fmla="*/ 143956 h 253415"/>
                    <a:gd name="connsiteX17" fmla="*/ 58226 w 95811"/>
                    <a:gd name="connsiteY17" fmla="*/ 131316 h 253415"/>
                    <a:gd name="connsiteX18" fmla="*/ 55536 w 95811"/>
                    <a:gd name="connsiteY18" fmla="*/ 127416 h 253415"/>
                    <a:gd name="connsiteX19" fmla="*/ 55940 w 95811"/>
                    <a:gd name="connsiteY19" fmla="*/ 123651 h 253415"/>
                    <a:gd name="connsiteX20" fmla="*/ 53654 w 95811"/>
                    <a:gd name="connsiteY20" fmla="*/ 121096 h 253415"/>
                    <a:gd name="connsiteX21" fmla="*/ 50158 w 95811"/>
                    <a:gd name="connsiteY21" fmla="*/ 107515 h 253415"/>
                    <a:gd name="connsiteX22" fmla="*/ 45720 w 95811"/>
                    <a:gd name="connsiteY22" fmla="*/ 95950 h 253415"/>
                    <a:gd name="connsiteX23" fmla="*/ 46527 w 95811"/>
                    <a:gd name="connsiteY23" fmla="*/ 84789 h 253415"/>
                    <a:gd name="connsiteX24" fmla="*/ 43299 w 95811"/>
                    <a:gd name="connsiteY24" fmla="*/ 79679 h 253415"/>
                    <a:gd name="connsiteX25" fmla="*/ 35904 w 95811"/>
                    <a:gd name="connsiteY25" fmla="*/ 73090 h 253415"/>
                    <a:gd name="connsiteX26" fmla="*/ 36038 w 95811"/>
                    <a:gd name="connsiteY26" fmla="*/ 71476 h 253415"/>
                    <a:gd name="connsiteX27" fmla="*/ 31601 w 95811"/>
                    <a:gd name="connsiteY27" fmla="*/ 67039 h 253415"/>
                    <a:gd name="connsiteX28" fmla="*/ 25281 w 95811"/>
                    <a:gd name="connsiteY28" fmla="*/ 48751 h 253415"/>
                    <a:gd name="connsiteX29" fmla="*/ 20171 w 95811"/>
                    <a:gd name="connsiteY29" fmla="*/ 30463 h 253415"/>
                    <a:gd name="connsiteX30" fmla="*/ 14792 w 95811"/>
                    <a:gd name="connsiteY30" fmla="*/ 19974 h 253415"/>
                    <a:gd name="connsiteX31" fmla="*/ 12237 w 95811"/>
                    <a:gd name="connsiteY31" fmla="*/ 9082 h 253415"/>
                    <a:gd name="connsiteX32" fmla="*/ 5244 w 95811"/>
                    <a:gd name="connsiteY32" fmla="*/ 476 h 253415"/>
                    <a:gd name="connsiteX33" fmla="*/ 0 w 95811"/>
                    <a:gd name="connsiteY33" fmla="*/ 8141 h 253415"/>
                    <a:gd name="connsiteX34" fmla="*/ 7799 w 95811"/>
                    <a:gd name="connsiteY34" fmla="*/ 24950 h 253415"/>
                    <a:gd name="connsiteX35" fmla="*/ 7934 w 95811"/>
                    <a:gd name="connsiteY35" fmla="*/ 31404 h 253415"/>
                    <a:gd name="connsiteX36" fmla="*/ 12102 w 95811"/>
                    <a:gd name="connsiteY36" fmla="*/ 40952 h 253415"/>
                    <a:gd name="connsiteX37" fmla="*/ 11833 w 95811"/>
                    <a:gd name="connsiteY37" fmla="*/ 46599 h 253415"/>
                    <a:gd name="connsiteX38" fmla="*/ 14119 w 95811"/>
                    <a:gd name="connsiteY38" fmla="*/ 51037 h 253415"/>
                    <a:gd name="connsiteX39" fmla="*/ 14523 w 95811"/>
                    <a:gd name="connsiteY39" fmla="*/ 56416 h 253415"/>
                    <a:gd name="connsiteX40" fmla="*/ 19498 w 95811"/>
                    <a:gd name="connsiteY40" fmla="*/ 70670 h 253415"/>
                    <a:gd name="connsiteX41" fmla="*/ 28373 w 95811"/>
                    <a:gd name="connsiteY41" fmla="*/ 86134 h 253415"/>
                    <a:gd name="connsiteX42" fmla="*/ 32138 w 95811"/>
                    <a:gd name="connsiteY42" fmla="*/ 106708 h 253415"/>
                    <a:gd name="connsiteX43" fmla="*/ 29852 w 95811"/>
                    <a:gd name="connsiteY43" fmla="*/ 118407 h 253415"/>
                    <a:gd name="connsiteX44" fmla="*/ 32138 w 95811"/>
                    <a:gd name="connsiteY44" fmla="*/ 125937 h 253415"/>
                    <a:gd name="connsiteX45" fmla="*/ 35097 w 95811"/>
                    <a:gd name="connsiteY45" fmla="*/ 128088 h 253415"/>
                    <a:gd name="connsiteX46" fmla="*/ 37383 w 95811"/>
                    <a:gd name="connsiteY46" fmla="*/ 138174 h 253415"/>
                    <a:gd name="connsiteX47" fmla="*/ 42493 w 95811"/>
                    <a:gd name="connsiteY47" fmla="*/ 150545 h 253415"/>
                    <a:gd name="connsiteX48" fmla="*/ 41417 w 95811"/>
                    <a:gd name="connsiteY48" fmla="*/ 152024 h 253415"/>
                    <a:gd name="connsiteX49" fmla="*/ 41955 w 95811"/>
                    <a:gd name="connsiteY49" fmla="*/ 153772 h 253415"/>
                    <a:gd name="connsiteX50" fmla="*/ 38324 w 95811"/>
                    <a:gd name="connsiteY50" fmla="*/ 161572 h 253415"/>
                    <a:gd name="connsiteX51" fmla="*/ 48678 w 95811"/>
                    <a:gd name="connsiteY51" fmla="*/ 174615 h 253415"/>
                    <a:gd name="connsiteX52" fmla="*/ 55805 w 95811"/>
                    <a:gd name="connsiteY52" fmla="*/ 197879 h 253415"/>
                    <a:gd name="connsiteX53" fmla="*/ 56881 w 95811"/>
                    <a:gd name="connsiteY53" fmla="*/ 198955 h 253415"/>
                    <a:gd name="connsiteX54" fmla="*/ 55805 w 95811"/>
                    <a:gd name="connsiteY54" fmla="*/ 200434 h 253415"/>
                    <a:gd name="connsiteX55" fmla="*/ 58495 w 95811"/>
                    <a:gd name="connsiteY55" fmla="*/ 202316 h 253415"/>
                    <a:gd name="connsiteX56" fmla="*/ 61453 w 95811"/>
                    <a:gd name="connsiteY56" fmla="*/ 210654 h 253415"/>
                    <a:gd name="connsiteX57" fmla="*/ 61722 w 95811"/>
                    <a:gd name="connsiteY57" fmla="*/ 217242 h 253415"/>
                    <a:gd name="connsiteX58" fmla="*/ 64277 w 95811"/>
                    <a:gd name="connsiteY58" fmla="*/ 221277 h 253415"/>
                    <a:gd name="connsiteX59" fmla="*/ 63739 w 95811"/>
                    <a:gd name="connsiteY59" fmla="*/ 236875 h 253415"/>
                    <a:gd name="connsiteX60" fmla="*/ 61722 w 95811"/>
                    <a:gd name="connsiteY60" fmla="*/ 250053 h 253415"/>
                    <a:gd name="connsiteX61" fmla="*/ 63201 w 95811"/>
                    <a:gd name="connsiteY61" fmla="*/ 253012 h 25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5811" h="253415">
                      <a:moveTo>
                        <a:pt x="63201" y="253415"/>
                      </a:moveTo>
                      <a:cubicBezTo>
                        <a:pt x="66832" y="252877"/>
                        <a:pt x="70731" y="251801"/>
                        <a:pt x="73421" y="252474"/>
                      </a:cubicBezTo>
                      <a:cubicBezTo>
                        <a:pt x="75572" y="251801"/>
                        <a:pt x="77858" y="250860"/>
                        <a:pt x="79741" y="250726"/>
                      </a:cubicBezTo>
                      <a:cubicBezTo>
                        <a:pt x="80548" y="251936"/>
                        <a:pt x="84582" y="248709"/>
                        <a:pt x="84851" y="250457"/>
                      </a:cubicBezTo>
                      <a:cubicBezTo>
                        <a:pt x="89154" y="246961"/>
                        <a:pt x="91709" y="245212"/>
                        <a:pt x="95474" y="241985"/>
                      </a:cubicBezTo>
                      <a:cubicBezTo>
                        <a:pt x="97088" y="235262"/>
                        <a:pt x="92516" y="231228"/>
                        <a:pt x="90095" y="226387"/>
                      </a:cubicBezTo>
                      <a:cubicBezTo>
                        <a:pt x="88078" y="222352"/>
                        <a:pt x="87675" y="217377"/>
                        <a:pt x="86061" y="213343"/>
                      </a:cubicBezTo>
                      <a:cubicBezTo>
                        <a:pt x="85389" y="211864"/>
                        <a:pt x="84044" y="210788"/>
                        <a:pt x="83506" y="209309"/>
                      </a:cubicBezTo>
                      <a:cubicBezTo>
                        <a:pt x="82699" y="207292"/>
                        <a:pt x="83237" y="204737"/>
                        <a:pt x="82431" y="202585"/>
                      </a:cubicBezTo>
                      <a:cubicBezTo>
                        <a:pt x="82027" y="201509"/>
                        <a:pt x="80682" y="200703"/>
                        <a:pt x="80144" y="199492"/>
                      </a:cubicBezTo>
                      <a:cubicBezTo>
                        <a:pt x="78934" y="196803"/>
                        <a:pt x="78262" y="193441"/>
                        <a:pt x="76917" y="190214"/>
                      </a:cubicBezTo>
                      <a:cubicBezTo>
                        <a:pt x="75841" y="187525"/>
                        <a:pt x="74228" y="184701"/>
                        <a:pt x="73152" y="182146"/>
                      </a:cubicBezTo>
                      <a:cubicBezTo>
                        <a:pt x="72076" y="179322"/>
                        <a:pt x="70462" y="176364"/>
                        <a:pt x="70059" y="173808"/>
                      </a:cubicBezTo>
                      <a:cubicBezTo>
                        <a:pt x="69656" y="171388"/>
                        <a:pt x="71135" y="166951"/>
                        <a:pt x="70866" y="163723"/>
                      </a:cubicBezTo>
                      <a:cubicBezTo>
                        <a:pt x="70731" y="161572"/>
                        <a:pt x="69925" y="159151"/>
                        <a:pt x="69521" y="156596"/>
                      </a:cubicBezTo>
                      <a:cubicBezTo>
                        <a:pt x="69118" y="154310"/>
                        <a:pt x="69118" y="151083"/>
                        <a:pt x="68177" y="149604"/>
                      </a:cubicBezTo>
                      <a:cubicBezTo>
                        <a:pt x="66966" y="147452"/>
                        <a:pt x="64142" y="146108"/>
                        <a:pt x="62798" y="143956"/>
                      </a:cubicBezTo>
                      <a:cubicBezTo>
                        <a:pt x="60915" y="140998"/>
                        <a:pt x="60108" y="135619"/>
                        <a:pt x="58226" y="131316"/>
                      </a:cubicBezTo>
                      <a:cubicBezTo>
                        <a:pt x="57688" y="129971"/>
                        <a:pt x="55805" y="128895"/>
                        <a:pt x="55536" y="127416"/>
                      </a:cubicBezTo>
                      <a:cubicBezTo>
                        <a:pt x="55267" y="126341"/>
                        <a:pt x="56209" y="124727"/>
                        <a:pt x="55940" y="123651"/>
                      </a:cubicBezTo>
                      <a:cubicBezTo>
                        <a:pt x="55671" y="122575"/>
                        <a:pt x="54057" y="122172"/>
                        <a:pt x="53654" y="121096"/>
                      </a:cubicBezTo>
                      <a:cubicBezTo>
                        <a:pt x="52040" y="117196"/>
                        <a:pt x="51637" y="111818"/>
                        <a:pt x="50158" y="107515"/>
                      </a:cubicBezTo>
                      <a:cubicBezTo>
                        <a:pt x="48544" y="103211"/>
                        <a:pt x="46123" y="99581"/>
                        <a:pt x="45720" y="95950"/>
                      </a:cubicBezTo>
                      <a:cubicBezTo>
                        <a:pt x="45317" y="92992"/>
                        <a:pt x="47334" y="88151"/>
                        <a:pt x="46527" y="84789"/>
                      </a:cubicBezTo>
                      <a:cubicBezTo>
                        <a:pt x="46123" y="83041"/>
                        <a:pt x="44375" y="81293"/>
                        <a:pt x="43299" y="79679"/>
                      </a:cubicBezTo>
                      <a:cubicBezTo>
                        <a:pt x="42224" y="77931"/>
                        <a:pt x="37786" y="76452"/>
                        <a:pt x="35904" y="73090"/>
                      </a:cubicBezTo>
                      <a:cubicBezTo>
                        <a:pt x="35769" y="72821"/>
                        <a:pt x="36576" y="71880"/>
                        <a:pt x="36038" y="71476"/>
                      </a:cubicBezTo>
                      <a:cubicBezTo>
                        <a:pt x="35500" y="71073"/>
                        <a:pt x="32407" y="68652"/>
                        <a:pt x="31601" y="67039"/>
                      </a:cubicBezTo>
                      <a:cubicBezTo>
                        <a:pt x="29180" y="62198"/>
                        <a:pt x="27835" y="55071"/>
                        <a:pt x="25281" y="48751"/>
                      </a:cubicBezTo>
                      <a:cubicBezTo>
                        <a:pt x="22860" y="42834"/>
                        <a:pt x="21515" y="36918"/>
                        <a:pt x="20171" y="30463"/>
                      </a:cubicBezTo>
                      <a:cubicBezTo>
                        <a:pt x="19364" y="26429"/>
                        <a:pt x="19633" y="20647"/>
                        <a:pt x="14792" y="19974"/>
                      </a:cubicBezTo>
                      <a:cubicBezTo>
                        <a:pt x="15464" y="17554"/>
                        <a:pt x="13312" y="13520"/>
                        <a:pt x="12237" y="9082"/>
                      </a:cubicBezTo>
                      <a:cubicBezTo>
                        <a:pt x="11161" y="4645"/>
                        <a:pt x="10623" y="-1810"/>
                        <a:pt x="5244" y="476"/>
                      </a:cubicBezTo>
                      <a:cubicBezTo>
                        <a:pt x="538" y="2493"/>
                        <a:pt x="2689" y="5182"/>
                        <a:pt x="0" y="8141"/>
                      </a:cubicBezTo>
                      <a:cubicBezTo>
                        <a:pt x="3227" y="13116"/>
                        <a:pt x="6185" y="18495"/>
                        <a:pt x="7799" y="24950"/>
                      </a:cubicBezTo>
                      <a:cubicBezTo>
                        <a:pt x="8203" y="26832"/>
                        <a:pt x="7396" y="29387"/>
                        <a:pt x="7934" y="31404"/>
                      </a:cubicBezTo>
                      <a:cubicBezTo>
                        <a:pt x="8741" y="34766"/>
                        <a:pt x="11564" y="37590"/>
                        <a:pt x="12102" y="40952"/>
                      </a:cubicBezTo>
                      <a:cubicBezTo>
                        <a:pt x="12371" y="42834"/>
                        <a:pt x="11430" y="44986"/>
                        <a:pt x="11833" y="46599"/>
                      </a:cubicBezTo>
                      <a:cubicBezTo>
                        <a:pt x="12237" y="48213"/>
                        <a:pt x="13581" y="49558"/>
                        <a:pt x="14119" y="51037"/>
                      </a:cubicBezTo>
                      <a:cubicBezTo>
                        <a:pt x="14657" y="52651"/>
                        <a:pt x="14119" y="54802"/>
                        <a:pt x="14523" y="56416"/>
                      </a:cubicBezTo>
                      <a:cubicBezTo>
                        <a:pt x="15868" y="61391"/>
                        <a:pt x="21112" y="64618"/>
                        <a:pt x="19498" y="70670"/>
                      </a:cubicBezTo>
                      <a:cubicBezTo>
                        <a:pt x="23801" y="75107"/>
                        <a:pt x="26087" y="80755"/>
                        <a:pt x="28373" y="86134"/>
                      </a:cubicBezTo>
                      <a:cubicBezTo>
                        <a:pt x="31063" y="92051"/>
                        <a:pt x="31601" y="99715"/>
                        <a:pt x="32138" y="106708"/>
                      </a:cubicBezTo>
                      <a:cubicBezTo>
                        <a:pt x="32407" y="109801"/>
                        <a:pt x="29718" y="114911"/>
                        <a:pt x="29852" y="118407"/>
                      </a:cubicBezTo>
                      <a:cubicBezTo>
                        <a:pt x="29852" y="120289"/>
                        <a:pt x="31197" y="124458"/>
                        <a:pt x="32138" y="125937"/>
                      </a:cubicBezTo>
                      <a:cubicBezTo>
                        <a:pt x="32945" y="127147"/>
                        <a:pt x="34424" y="127013"/>
                        <a:pt x="35097" y="128088"/>
                      </a:cubicBezTo>
                      <a:cubicBezTo>
                        <a:pt x="36845" y="131181"/>
                        <a:pt x="36441" y="134812"/>
                        <a:pt x="37383" y="138174"/>
                      </a:cubicBezTo>
                      <a:cubicBezTo>
                        <a:pt x="38593" y="142477"/>
                        <a:pt x="42627" y="146108"/>
                        <a:pt x="42493" y="150545"/>
                      </a:cubicBezTo>
                      <a:cubicBezTo>
                        <a:pt x="42493" y="151083"/>
                        <a:pt x="41551" y="151486"/>
                        <a:pt x="41417" y="152024"/>
                      </a:cubicBezTo>
                      <a:cubicBezTo>
                        <a:pt x="41417" y="152697"/>
                        <a:pt x="42089" y="153100"/>
                        <a:pt x="41955" y="153772"/>
                      </a:cubicBezTo>
                      <a:cubicBezTo>
                        <a:pt x="41417" y="156193"/>
                        <a:pt x="39400" y="158748"/>
                        <a:pt x="38324" y="161572"/>
                      </a:cubicBezTo>
                      <a:cubicBezTo>
                        <a:pt x="39131" y="167488"/>
                        <a:pt x="45720" y="170043"/>
                        <a:pt x="48678" y="174615"/>
                      </a:cubicBezTo>
                      <a:cubicBezTo>
                        <a:pt x="52847" y="181070"/>
                        <a:pt x="53385" y="189407"/>
                        <a:pt x="55805" y="197879"/>
                      </a:cubicBezTo>
                      <a:cubicBezTo>
                        <a:pt x="55805" y="198282"/>
                        <a:pt x="56747" y="198148"/>
                        <a:pt x="56881" y="198955"/>
                      </a:cubicBezTo>
                      <a:cubicBezTo>
                        <a:pt x="56881" y="199224"/>
                        <a:pt x="55805" y="200568"/>
                        <a:pt x="55805" y="200434"/>
                      </a:cubicBezTo>
                      <a:cubicBezTo>
                        <a:pt x="56209" y="201241"/>
                        <a:pt x="57822" y="201509"/>
                        <a:pt x="58495" y="202316"/>
                      </a:cubicBezTo>
                      <a:cubicBezTo>
                        <a:pt x="59839" y="203930"/>
                        <a:pt x="60915" y="207561"/>
                        <a:pt x="61453" y="210654"/>
                      </a:cubicBezTo>
                      <a:cubicBezTo>
                        <a:pt x="61856" y="212805"/>
                        <a:pt x="61184" y="215360"/>
                        <a:pt x="61722" y="217242"/>
                      </a:cubicBezTo>
                      <a:cubicBezTo>
                        <a:pt x="62125" y="218856"/>
                        <a:pt x="63874" y="219528"/>
                        <a:pt x="64277" y="221277"/>
                      </a:cubicBezTo>
                      <a:cubicBezTo>
                        <a:pt x="65084" y="225445"/>
                        <a:pt x="63335" y="231228"/>
                        <a:pt x="63739" y="236875"/>
                      </a:cubicBezTo>
                      <a:cubicBezTo>
                        <a:pt x="64142" y="241716"/>
                        <a:pt x="64815" y="245750"/>
                        <a:pt x="61722" y="250053"/>
                      </a:cubicBezTo>
                      <a:cubicBezTo>
                        <a:pt x="61722" y="251667"/>
                        <a:pt x="63335" y="251129"/>
                        <a:pt x="63201" y="253012"/>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31" name="Graphic 29">
                <a:extLst>
                  <a:ext uri="{FF2B5EF4-FFF2-40B4-BE49-F238E27FC236}">
                    <a16:creationId xmlns:a16="http://schemas.microsoft.com/office/drawing/2014/main" id="{B230E508-AE7D-25BC-AC1D-70D0B3F85EB2}"/>
                  </a:ext>
                </a:extLst>
              </p:cNvPr>
              <p:cNvGrpSpPr/>
              <p:nvPr/>
            </p:nvGrpSpPr>
            <p:grpSpPr>
              <a:xfrm>
                <a:off x="2709704" y="1882591"/>
                <a:ext cx="337947" cy="451154"/>
                <a:chOff x="2709704" y="1882591"/>
                <a:chExt cx="337947" cy="451154"/>
              </a:xfrm>
              <a:grpFill/>
            </p:grpSpPr>
            <p:sp>
              <p:nvSpPr>
                <p:cNvPr id="160" name="Freeform: Shape 159">
                  <a:extLst>
                    <a:ext uri="{FF2B5EF4-FFF2-40B4-BE49-F238E27FC236}">
                      <a16:creationId xmlns:a16="http://schemas.microsoft.com/office/drawing/2014/main" id="{43B78248-5F92-968E-804F-04F3905EE9DE}"/>
                    </a:ext>
                  </a:extLst>
                </p:cNvPr>
                <p:cNvSpPr/>
                <p:nvPr/>
              </p:nvSpPr>
              <p:spPr>
                <a:xfrm>
                  <a:off x="2709704" y="1882591"/>
                  <a:ext cx="254687" cy="348150"/>
                </a:xfrm>
                <a:custGeom>
                  <a:avLst/>
                  <a:gdLst>
                    <a:gd name="connsiteX0" fmla="*/ 252290 w 254687"/>
                    <a:gd name="connsiteY0" fmla="*/ 348150 h 348150"/>
                    <a:gd name="connsiteX1" fmla="*/ 235212 w 254687"/>
                    <a:gd name="connsiteY1" fmla="*/ 178179 h 348150"/>
                    <a:gd name="connsiteX2" fmla="*/ 10377 w 254687"/>
                    <a:gd name="connsiteY2" fmla="*/ 5 h 348150"/>
                    <a:gd name="connsiteX3" fmla="*/ 46281 w 254687"/>
                    <a:gd name="connsiteY3" fmla="*/ 286697 h 348150"/>
                    <a:gd name="connsiteX4" fmla="*/ 252155 w 254687"/>
                    <a:gd name="connsiteY4" fmla="*/ 348015 h 34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87" h="348150">
                      <a:moveTo>
                        <a:pt x="252290" y="348150"/>
                      </a:moveTo>
                      <a:cubicBezTo>
                        <a:pt x="252290" y="348419"/>
                        <a:pt x="264123" y="271098"/>
                        <a:pt x="235212" y="178179"/>
                      </a:cubicBezTo>
                      <a:cubicBezTo>
                        <a:pt x="199039" y="60383"/>
                        <a:pt x="9974" y="-667"/>
                        <a:pt x="10377" y="5"/>
                      </a:cubicBezTo>
                      <a:cubicBezTo>
                        <a:pt x="14142" y="1619"/>
                        <a:pt x="-32654" y="229144"/>
                        <a:pt x="46281" y="286697"/>
                      </a:cubicBezTo>
                      <a:cubicBezTo>
                        <a:pt x="129384" y="345461"/>
                        <a:pt x="252021" y="348822"/>
                        <a:pt x="252155" y="348015"/>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61" name="Freeform: Shape 160">
                  <a:extLst>
                    <a:ext uri="{FF2B5EF4-FFF2-40B4-BE49-F238E27FC236}">
                      <a16:creationId xmlns:a16="http://schemas.microsoft.com/office/drawing/2014/main" id="{534DD5F7-86A4-4CF3-A8B2-EED76C6DE1FC}"/>
                    </a:ext>
                  </a:extLst>
                </p:cNvPr>
                <p:cNvSpPr/>
                <p:nvPr/>
              </p:nvSpPr>
              <p:spPr>
                <a:xfrm>
                  <a:off x="2888034" y="2147143"/>
                  <a:ext cx="159616" cy="186601"/>
                </a:xfrm>
                <a:custGeom>
                  <a:avLst/>
                  <a:gdLst>
                    <a:gd name="connsiteX0" fmla="*/ 134202 w 159616"/>
                    <a:gd name="connsiteY0" fmla="*/ 186468 h 186601"/>
                    <a:gd name="connsiteX1" fmla="*/ 143077 w 159616"/>
                    <a:gd name="connsiteY1" fmla="*/ 180820 h 186601"/>
                    <a:gd name="connsiteX2" fmla="*/ 148187 w 159616"/>
                    <a:gd name="connsiteY2" fmla="*/ 176382 h 186601"/>
                    <a:gd name="connsiteX3" fmla="*/ 152759 w 159616"/>
                    <a:gd name="connsiteY3" fmla="*/ 173693 h 186601"/>
                    <a:gd name="connsiteX4" fmla="*/ 159617 w 159616"/>
                    <a:gd name="connsiteY4" fmla="*/ 161591 h 186601"/>
                    <a:gd name="connsiteX5" fmla="*/ 149666 w 159616"/>
                    <a:gd name="connsiteY5" fmla="*/ 151505 h 186601"/>
                    <a:gd name="connsiteX6" fmla="*/ 141732 w 159616"/>
                    <a:gd name="connsiteY6" fmla="*/ 142765 h 186601"/>
                    <a:gd name="connsiteX7" fmla="*/ 138101 w 159616"/>
                    <a:gd name="connsiteY7" fmla="*/ 140748 h 186601"/>
                    <a:gd name="connsiteX8" fmla="*/ 135009 w 159616"/>
                    <a:gd name="connsiteY8" fmla="*/ 135772 h 186601"/>
                    <a:gd name="connsiteX9" fmla="*/ 131916 w 159616"/>
                    <a:gd name="connsiteY9" fmla="*/ 134428 h 186601"/>
                    <a:gd name="connsiteX10" fmla="*/ 125999 w 159616"/>
                    <a:gd name="connsiteY10" fmla="*/ 128376 h 186601"/>
                    <a:gd name="connsiteX11" fmla="*/ 120082 w 159616"/>
                    <a:gd name="connsiteY11" fmla="*/ 123535 h 186601"/>
                    <a:gd name="connsiteX12" fmla="*/ 114703 w 159616"/>
                    <a:gd name="connsiteY12" fmla="*/ 118156 h 186601"/>
                    <a:gd name="connsiteX13" fmla="*/ 112283 w 159616"/>
                    <a:gd name="connsiteY13" fmla="*/ 109281 h 186601"/>
                    <a:gd name="connsiteX14" fmla="*/ 108787 w 159616"/>
                    <a:gd name="connsiteY14" fmla="*/ 104037 h 186601"/>
                    <a:gd name="connsiteX15" fmla="*/ 105291 w 159616"/>
                    <a:gd name="connsiteY15" fmla="*/ 98793 h 186601"/>
                    <a:gd name="connsiteX16" fmla="*/ 98567 w 159616"/>
                    <a:gd name="connsiteY16" fmla="*/ 96641 h 186601"/>
                    <a:gd name="connsiteX17" fmla="*/ 90499 w 159616"/>
                    <a:gd name="connsiteY17" fmla="*/ 88169 h 186601"/>
                    <a:gd name="connsiteX18" fmla="*/ 86868 w 159616"/>
                    <a:gd name="connsiteY18" fmla="*/ 86152 h 186601"/>
                    <a:gd name="connsiteX19" fmla="*/ 86061 w 159616"/>
                    <a:gd name="connsiteY19" fmla="*/ 82925 h 186601"/>
                    <a:gd name="connsiteX20" fmla="*/ 83237 w 159616"/>
                    <a:gd name="connsiteY20" fmla="*/ 81849 h 186601"/>
                    <a:gd name="connsiteX21" fmla="*/ 75707 w 159616"/>
                    <a:gd name="connsiteY21" fmla="*/ 72033 h 186601"/>
                    <a:gd name="connsiteX22" fmla="*/ 68042 w 159616"/>
                    <a:gd name="connsiteY22" fmla="*/ 64368 h 186601"/>
                    <a:gd name="connsiteX23" fmla="*/ 65353 w 159616"/>
                    <a:gd name="connsiteY23" fmla="*/ 54552 h 186601"/>
                    <a:gd name="connsiteX24" fmla="*/ 60915 w 159616"/>
                    <a:gd name="connsiteY24" fmla="*/ 51728 h 186601"/>
                    <a:gd name="connsiteX25" fmla="*/ 52175 w 159616"/>
                    <a:gd name="connsiteY25" fmla="*/ 49576 h 186601"/>
                    <a:gd name="connsiteX26" fmla="*/ 51906 w 159616"/>
                    <a:gd name="connsiteY26" fmla="*/ 48097 h 186601"/>
                    <a:gd name="connsiteX27" fmla="*/ 46527 w 159616"/>
                    <a:gd name="connsiteY27" fmla="*/ 46484 h 186601"/>
                    <a:gd name="connsiteX28" fmla="*/ 35231 w 159616"/>
                    <a:gd name="connsiteY28" fmla="*/ 33978 h 186601"/>
                    <a:gd name="connsiteX29" fmla="*/ 25012 w 159616"/>
                    <a:gd name="connsiteY29" fmla="*/ 20665 h 186601"/>
                    <a:gd name="connsiteX30" fmla="*/ 16943 w 159616"/>
                    <a:gd name="connsiteY30" fmla="*/ 14076 h 186601"/>
                    <a:gd name="connsiteX31" fmla="*/ 11296 w 159616"/>
                    <a:gd name="connsiteY31" fmla="*/ 5873 h 186601"/>
                    <a:gd name="connsiteX32" fmla="*/ 2421 w 159616"/>
                    <a:gd name="connsiteY32" fmla="*/ 1705 h 186601"/>
                    <a:gd name="connsiteX33" fmla="*/ 0 w 159616"/>
                    <a:gd name="connsiteY33" fmla="*/ 10715 h 186601"/>
                    <a:gd name="connsiteX34" fmla="*/ 12102 w 159616"/>
                    <a:gd name="connsiteY34" fmla="*/ 21606 h 186601"/>
                    <a:gd name="connsiteX35" fmla="*/ 14254 w 159616"/>
                    <a:gd name="connsiteY35" fmla="*/ 27120 h 186601"/>
                    <a:gd name="connsiteX36" fmla="*/ 20978 w 159616"/>
                    <a:gd name="connsiteY36" fmla="*/ 33305 h 186601"/>
                    <a:gd name="connsiteX37" fmla="*/ 22457 w 159616"/>
                    <a:gd name="connsiteY37" fmla="*/ 38281 h 186601"/>
                    <a:gd name="connsiteX38" fmla="*/ 25953 w 159616"/>
                    <a:gd name="connsiteY38" fmla="*/ 40970 h 186601"/>
                    <a:gd name="connsiteX39" fmla="*/ 27970 w 159616"/>
                    <a:gd name="connsiteY39" fmla="*/ 45408 h 186601"/>
                    <a:gd name="connsiteX40" fmla="*/ 36845 w 159616"/>
                    <a:gd name="connsiteY40" fmla="*/ 55359 h 186601"/>
                    <a:gd name="connsiteX41" fmla="*/ 49754 w 159616"/>
                    <a:gd name="connsiteY41" fmla="*/ 64368 h 186601"/>
                    <a:gd name="connsiteX42" fmla="*/ 59571 w 159616"/>
                    <a:gd name="connsiteY42" fmla="*/ 79967 h 186601"/>
                    <a:gd name="connsiteX43" fmla="*/ 61184 w 159616"/>
                    <a:gd name="connsiteY43" fmla="*/ 90859 h 186601"/>
                    <a:gd name="connsiteX44" fmla="*/ 65622 w 159616"/>
                    <a:gd name="connsiteY44" fmla="*/ 96103 h 186601"/>
                    <a:gd name="connsiteX45" fmla="*/ 68983 w 159616"/>
                    <a:gd name="connsiteY45" fmla="*/ 96641 h 186601"/>
                    <a:gd name="connsiteX46" fmla="*/ 74228 w 159616"/>
                    <a:gd name="connsiteY46" fmla="*/ 104037 h 186601"/>
                    <a:gd name="connsiteX47" fmla="*/ 82834 w 159616"/>
                    <a:gd name="connsiteY47" fmla="*/ 111971 h 186601"/>
                    <a:gd name="connsiteX48" fmla="*/ 82296 w 159616"/>
                    <a:gd name="connsiteY48" fmla="*/ 113719 h 186601"/>
                    <a:gd name="connsiteX49" fmla="*/ 83372 w 159616"/>
                    <a:gd name="connsiteY49" fmla="*/ 114929 h 186601"/>
                    <a:gd name="connsiteX50" fmla="*/ 82565 w 159616"/>
                    <a:gd name="connsiteY50" fmla="*/ 123132 h 186601"/>
                    <a:gd name="connsiteX51" fmla="*/ 96146 w 159616"/>
                    <a:gd name="connsiteY51" fmla="*/ 129049 h 186601"/>
                    <a:gd name="connsiteX52" fmla="*/ 109997 w 159616"/>
                    <a:gd name="connsiteY52" fmla="*/ 144916 h 186601"/>
                    <a:gd name="connsiteX53" fmla="*/ 111207 w 159616"/>
                    <a:gd name="connsiteY53" fmla="*/ 145319 h 186601"/>
                    <a:gd name="connsiteX54" fmla="*/ 110669 w 159616"/>
                    <a:gd name="connsiteY54" fmla="*/ 147068 h 186601"/>
                    <a:gd name="connsiteX55" fmla="*/ 113762 w 159616"/>
                    <a:gd name="connsiteY55" fmla="*/ 147336 h 186601"/>
                    <a:gd name="connsiteX56" fmla="*/ 119141 w 159616"/>
                    <a:gd name="connsiteY56" fmla="*/ 152850 h 186601"/>
                    <a:gd name="connsiteX57" fmla="*/ 121427 w 159616"/>
                    <a:gd name="connsiteY57" fmla="*/ 158094 h 186601"/>
                    <a:gd name="connsiteX58" fmla="*/ 124923 w 159616"/>
                    <a:gd name="connsiteY58" fmla="*/ 160111 h 186601"/>
                    <a:gd name="connsiteX59" fmla="*/ 129495 w 159616"/>
                    <a:gd name="connsiteY59" fmla="*/ 173155 h 186601"/>
                    <a:gd name="connsiteX60" fmla="*/ 131916 w 159616"/>
                    <a:gd name="connsiteY60" fmla="*/ 184854 h 186601"/>
                    <a:gd name="connsiteX61" fmla="*/ 134202 w 159616"/>
                    <a:gd name="connsiteY61" fmla="*/ 186602 h 18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9616" h="186601">
                      <a:moveTo>
                        <a:pt x="134202" y="186468"/>
                      </a:moveTo>
                      <a:cubicBezTo>
                        <a:pt x="137295" y="184316"/>
                        <a:pt x="140522" y="181492"/>
                        <a:pt x="143077" y="180820"/>
                      </a:cubicBezTo>
                      <a:cubicBezTo>
                        <a:pt x="144825" y="179206"/>
                        <a:pt x="146573" y="177323"/>
                        <a:pt x="148187" y="176382"/>
                      </a:cubicBezTo>
                      <a:cubicBezTo>
                        <a:pt x="149262" y="176920"/>
                        <a:pt x="151817" y="172482"/>
                        <a:pt x="152759" y="173693"/>
                      </a:cubicBezTo>
                      <a:cubicBezTo>
                        <a:pt x="155582" y="168718"/>
                        <a:pt x="157196" y="166028"/>
                        <a:pt x="159617" y="161591"/>
                      </a:cubicBezTo>
                      <a:cubicBezTo>
                        <a:pt x="158944" y="155270"/>
                        <a:pt x="153431" y="154329"/>
                        <a:pt x="149666" y="151505"/>
                      </a:cubicBezTo>
                      <a:cubicBezTo>
                        <a:pt x="146573" y="149085"/>
                        <a:pt x="144556" y="145319"/>
                        <a:pt x="141732" y="142765"/>
                      </a:cubicBezTo>
                      <a:cubicBezTo>
                        <a:pt x="140656" y="141823"/>
                        <a:pt x="139177" y="141689"/>
                        <a:pt x="138101" y="140748"/>
                      </a:cubicBezTo>
                      <a:cubicBezTo>
                        <a:pt x="136757" y="139537"/>
                        <a:pt x="136353" y="137117"/>
                        <a:pt x="135009" y="135772"/>
                      </a:cubicBezTo>
                      <a:cubicBezTo>
                        <a:pt x="134336" y="134965"/>
                        <a:pt x="132722" y="135100"/>
                        <a:pt x="131916" y="134428"/>
                      </a:cubicBezTo>
                      <a:cubicBezTo>
                        <a:pt x="130033" y="132679"/>
                        <a:pt x="128151" y="130393"/>
                        <a:pt x="125999" y="128376"/>
                      </a:cubicBezTo>
                      <a:cubicBezTo>
                        <a:pt x="124116" y="126628"/>
                        <a:pt x="121830" y="125149"/>
                        <a:pt x="120082" y="123535"/>
                      </a:cubicBezTo>
                      <a:cubicBezTo>
                        <a:pt x="118200" y="121653"/>
                        <a:pt x="115779" y="120039"/>
                        <a:pt x="114703" y="118156"/>
                      </a:cubicBezTo>
                      <a:cubicBezTo>
                        <a:pt x="113628" y="116408"/>
                        <a:pt x="113493" y="111971"/>
                        <a:pt x="112283" y="109281"/>
                      </a:cubicBezTo>
                      <a:cubicBezTo>
                        <a:pt x="111476" y="107533"/>
                        <a:pt x="109997" y="105919"/>
                        <a:pt x="108787" y="104037"/>
                      </a:cubicBezTo>
                      <a:cubicBezTo>
                        <a:pt x="107711" y="102289"/>
                        <a:pt x="106635" y="99734"/>
                        <a:pt x="105291" y="98793"/>
                      </a:cubicBezTo>
                      <a:cubicBezTo>
                        <a:pt x="103542" y="97582"/>
                        <a:pt x="100584" y="97851"/>
                        <a:pt x="98567" y="96641"/>
                      </a:cubicBezTo>
                      <a:cubicBezTo>
                        <a:pt x="95878" y="95028"/>
                        <a:pt x="93457" y="90993"/>
                        <a:pt x="90499" y="88169"/>
                      </a:cubicBezTo>
                      <a:cubicBezTo>
                        <a:pt x="89558" y="87363"/>
                        <a:pt x="87540" y="87228"/>
                        <a:pt x="86868" y="86152"/>
                      </a:cubicBezTo>
                      <a:cubicBezTo>
                        <a:pt x="86330" y="85346"/>
                        <a:pt x="86599" y="83598"/>
                        <a:pt x="86061" y="82925"/>
                      </a:cubicBezTo>
                      <a:cubicBezTo>
                        <a:pt x="85523" y="82253"/>
                        <a:pt x="83910" y="82522"/>
                        <a:pt x="83237" y="81849"/>
                      </a:cubicBezTo>
                      <a:cubicBezTo>
                        <a:pt x="80548" y="79429"/>
                        <a:pt x="78531" y="74991"/>
                        <a:pt x="75707" y="72033"/>
                      </a:cubicBezTo>
                      <a:cubicBezTo>
                        <a:pt x="72883" y="69209"/>
                        <a:pt x="69656" y="67192"/>
                        <a:pt x="68042" y="64368"/>
                      </a:cubicBezTo>
                      <a:cubicBezTo>
                        <a:pt x="66698" y="62082"/>
                        <a:pt x="67101" y="56972"/>
                        <a:pt x="65353" y="54552"/>
                      </a:cubicBezTo>
                      <a:cubicBezTo>
                        <a:pt x="64412" y="53342"/>
                        <a:pt x="62260" y="52669"/>
                        <a:pt x="60915" y="51728"/>
                      </a:cubicBezTo>
                      <a:cubicBezTo>
                        <a:pt x="59436" y="50787"/>
                        <a:pt x="54864" y="51728"/>
                        <a:pt x="52175" y="49576"/>
                      </a:cubicBezTo>
                      <a:cubicBezTo>
                        <a:pt x="51906" y="49442"/>
                        <a:pt x="52444" y="48232"/>
                        <a:pt x="51906" y="48097"/>
                      </a:cubicBezTo>
                      <a:cubicBezTo>
                        <a:pt x="51233" y="48097"/>
                        <a:pt x="47737" y="47425"/>
                        <a:pt x="46527" y="46484"/>
                      </a:cubicBezTo>
                      <a:cubicBezTo>
                        <a:pt x="42896" y="43525"/>
                        <a:pt x="39400" y="38146"/>
                        <a:pt x="35231" y="33978"/>
                      </a:cubicBezTo>
                      <a:cubicBezTo>
                        <a:pt x="31197" y="30078"/>
                        <a:pt x="28239" y="25641"/>
                        <a:pt x="25012" y="20665"/>
                      </a:cubicBezTo>
                      <a:cubicBezTo>
                        <a:pt x="22995" y="17572"/>
                        <a:pt x="21515" y="12597"/>
                        <a:pt x="16943" y="14076"/>
                      </a:cubicBezTo>
                      <a:cubicBezTo>
                        <a:pt x="16943" y="11656"/>
                        <a:pt x="13582" y="9235"/>
                        <a:pt x="11296" y="5873"/>
                      </a:cubicBezTo>
                      <a:cubicBezTo>
                        <a:pt x="9009" y="2512"/>
                        <a:pt x="6589" y="-2732"/>
                        <a:pt x="2421" y="1705"/>
                      </a:cubicBezTo>
                      <a:cubicBezTo>
                        <a:pt x="-1210" y="5605"/>
                        <a:pt x="1614" y="6949"/>
                        <a:pt x="0" y="10715"/>
                      </a:cubicBezTo>
                      <a:cubicBezTo>
                        <a:pt x="4438" y="13538"/>
                        <a:pt x="8741" y="16766"/>
                        <a:pt x="12102" y="21606"/>
                      </a:cubicBezTo>
                      <a:cubicBezTo>
                        <a:pt x="13178" y="23086"/>
                        <a:pt x="13178" y="25641"/>
                        <a:pt x="14254" y="27120"/>
                      </a:cubicBezTo>
                      <a:cubicBezTo>
                        <a:pt x="16002" y="29675"/>
                        <a:pt x="19498" y="30751"/>
                        <a:pt x="20978" y="33305"/>
                      </a:cubicBezTo>
                      <a:cubicBezTo>
                        <a:pt x="21784" y="34785"/>
                        <a:pt x="21650" y="37071"/>
                        <a:pt x="22457" y="38281"/>
                      </a:cubicBezTo>
                      <a:cubicBezTo>
                        <a:pt x="23398" y="39491"/>
                        <a:pt x="25012" y="40029"/>
                        <a:pt x="25953" y="40970"/>
                      </a:cubicBezTo>
                      <a:cubicBezTo>
                        <a:pt x="27029" y="42046"/>
                        <a:pt x="27029" y="44198"/>
                        <a:pt x="27970" y="45408"/>
                      </a:cubicBezTo>
                      <a:cubicBezTo>
                        <a:pt x="30659" y="49039"/>
                        <a:pt x="36442" y="49308"/>
                        <a:pt x="36845" y="55359"/>
                      </a:cubicBezTo>
                      <a:cubicBezTo>
                        <a:pt x="42089" y="57107"/>
                        <a:pt x="45855" y="60872"/>
                        <a:pt x="49754" y="64368"/>
                      </a:cubicBezTo>
                      <a:cubicBezTo>
                        <a:pt x="53923" y="68133"/>
                        <a:pt x="56881" y="74319"/>
                        <a:pt x="59571" y="79967"/>
                      </a:cubicBezTo>
                      <a:cubicBezTo>
                        <a:pt x="60781" y="82522"/>
                        <a:pt x="59974" y="88035"/>
                        <a:pt x="61184" y="90859"/>
                      </a:cubicBezTo>
                      <a:cubicBezTo>
                        <a:pt x="61856" y="92338"/>
                        <a:pt x="64277" y="95296"/>
                        <a:pt x="65622" y="96103"/>
                      </a:cubicBezTo>
                      <a:cubicBezTo>
                        <a:pt x="66698" y="96641"/>
                        <a:pt x="68042" y="95969"/>
                        <a:pt x="68983" y="96641"/>
                      </a:cubicBezTo>
                      <a:cubicBezTo>
                        <a:pt x="71538" y="98389"/>
                        <a:pt x="72345" y="101616"/>
                        <a:pt x="74228" y="104037"/>
                      </a:cubicBezTo>
                      <a:cubicBezTo>
                        <a:pt x="76648" y="107130"/>
                        <a:pt x="81355" y="108206"/>
                        <a:pt x="82834" y="111971"/>
                      </a:cubicBezTo>
                      <a:cubicBezTo>
                        <a:pt x="82968" y="112374"/>
                        <a:pt x="82296" y="113181"/>
                        <a:pt x="82296" y="113719"/>
                      </a:cubicBezTo>
                      <a:cubicBezTo>
                        <a:pt x="82296" y="114391"/>
                        <a:pt x="83237" y="114391"/>
                        <a:pt x="83372" y="114929"/>
                      </a:cubicBezTo>
                      <a:cubicBezTo>
                        <a:pt x="83641" y="117215"/>
                        <a:pt x="82699" y="120308"/>
                        <a:pt x="82565" y="123132"/>
                      </a:cubicBezTo>
                      <a:cubicBezTo>
                        <a:pt x="85120" y="127704"/>
                        <a:pt x="91978" y="126628"/>
                        <a:pt x="96146" y="129049"/>
                      </a:cubicBezTo>
                      <a:cubicBezTo>
                        <a:pt x="101929" y="132410"/>
                        <a:pt x="105156" y="139134"/>
                        <a:pt x="109997" y="144916"/>
                      </a:cubicBezTo>
                      <a:cubicBezTo>
                        <a:pt x="110266" y="145185"/>
                        <a:pt x="110938" y="144782"/>
                        <a:pt x="111207" y="145319"/>
                      </a:cubicBezTo>
                      <a:cubicBezTo>
                        <a:pt x="111207" y="145588"/>
                        <a:pt x="110804" y="147068"/>
                        <a:pt x="110669" y="147068"/>
                      </a:cubicBezTo>
                      <a:cubicBezTo>
                        <a:pt x="111342" y="147605"/>
                        <a:pt x="112821" y="147068"/>
                        <a:pt x="113762" y="147336"/>
                      </a:cubicBezTo>
                      <a:cubicBezTo>
                        <a:pt x="115510" y="148009"/>
                        <a:pt x="117662" y="150429"/>
                        <a:pt x="119141" y="152850"/>
                      </a:cubicBezTo>
                      <a:cubicBezTo>
                        <a:pt x="120217" y="154463"/>
                        <a:pt x="120486" y="156884"/>
                        <a:pt x="121427" y="158094"/>
                      </a:cubicBezTo>
                      <a:cubicBezTo>
                        <a:pt x="122368" y="159305"/>
                        <a:pt x="124116" y="158901"/>
                        <a:pt x="124923" y="160111"/>
                      </a:cubicBezTo>
                      <a:cubicBezTo>
                        <a:pt x="126940" y="163204"/>
                        <a:pt x="127344" y="168852"/>
                        <a:pt x="129495" y="173155"/>
                      </a:cubicBezTo>
                      <a:cubicBezTo>
                        <a:pt x="131378" y="176920"/>
                        <a:pt x="133395" y="179878"/>
                        <a:pt x="131916" y="184854"/>
                      </a:cubicBezTo>
                      <a:cubicBezTo>
                        <a:pt x="132454" y="186199"/>
                        <a:pt x="133664" y="184854"/>
                        <a:pt x="134202" y="186602"/>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32" name="Graphic 29">
                <a:extLst>
                  <a:ext uri="{FF2B5EF4-FFF2-40B4-BE49-F238E27FC236}">
                    <a16:creationId xmlns:a16="http://schemas.microsoft.com/office/drawing/2014/main" id="{74BAE0D5-6886-2199-14C5-1AA69F45317C}"/>
                  </a:ext>
                </a:extLst>
              </p:cNvPr>
              <p:cNvGrpSpPr/>
              <p:nvPr/>
            </p:nvGrpSpPr>
            <p:grpSpPr>
              <a:xfrm>
                <a:off x="2698565" y="1516788"/>
                <a:ext cx="397092" cy="275847"/>
                <a:chOff x="2698565" y="1516788"/>
                <a:chExt cx="397092" cy="275847"/>
              </a:xfrm>
              <a:grpFill/>
            </p:grpSpPr>
            <p:sp>
              <p:nvSpPr>
                <p:cNvPr id="158" name="Freeform: Shape 157">
                  <a:extLst>
                    <a:ext uri="{FF2B5EF4-FFF2-40B4-BE49-F238E27FC236}">
                      <a16:creationId xmlns:a16="http://schemas.microsoft.com/office/drawing/2014/main" id="{BE405C9F-1D1B-EE52-4774-DEB877697F7E}"/>
                    </a:ext>
                  </a:extLst>
                </p:cNvPr>
                <p:cNvSpPr/>
                <p:nvPr/>
              </p:nvSpPr>
              <p:spPr>
                <a:xfrm>
                  <a:off x="2698565" y="1516788"/>
                  <a:ext cx="302290" cy="235467"/>
                </a:xfrm>
                <a:custGeom>
                  <a:avLst/>
                  <a:gdLst>
                    <a:gd name="connsiteX0" fmla="*/ 302291 w 302290"/>
                    <a:gd name="connsiteY0" fmla="*/ 211301 h 235467"/>
                    <a:gd name="connsiteX1" fmla="*/ 237207 w 302290"/>
                    <a:gd name="connsiteY1" fmla="*/ 78041 h 235467"/>
                    <a:gd name="connsiteX2" fmla="*/ 1 w 302290"/>
                    <a:gd name="connsiteY2" fmla="*/ 48 h 235467"/>
                    <a:gd name="connsiteX3" fmla="*/ 114570 w 302290"/>
                    <a:gd name="connsiteY3" fmla="*/ 228379 h 235467"/>
                    <a:gd name="connsiteX4" fmla="*/ 302291 w 302290"/>
                    <a:gd name="connsiteY4" fmla="*/ 211301 h 23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90" h="235467">
                      <a:moveTo>
                        <a:pt x="302291" y="211301"/>
                      </a:moveTo>
                      <a:cubicBezTo>
                        <a:pt x="302291" y="211570"/>
                        <a:pt x="288440" y="144873"/>
                        <a:pt x="237207" y="78041"/>
                      </a:cubicBezTo>
                      <a:cubicBezTo>
                        <a:pt x="172795" y="-5734"/>
                        <a:pt x="-403" y="183"/>
                        <a:pt x="1" y="48"/>
                      </a:cubicBezTo>
                      <a:cubicBezTo>
                        <a:pt x="3094" y="48"/>
                        <a:pt x="31736" y="205116"/>
                        <a:pt x="114570" y="228379"/>
                      </a:cubicBezTo>
                      <a:cubicBezTo>
                        <a:pt x="200900" y="251105"/>
                        <a:pt x="302425" y="211974"/>
                        <a:pt x="302291" y="211301"/>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59" name="Freeform: Shape 158">
                  <a:extLst>
                    <a:ext uri="{FF2B5EF4-FFF2-40B4-BE49-F238E27FC236}">
                      <a16:creationId xmlns:a16="http://schemas.microsoft.com/office/drawing/2014/main" id="{03C782DF-DB74-EED1-FB90-B37FCE524BCA}"/>
                    </a:ext>
                  </a:extLst>
                </p:cNvPr>
                <p:cNvSpPr/>
                <p:nvPr/>
              </p:nvSpPr>
              <p:spPr>
                <a:xfrm>
                  <a:off x="2916593" y="1681307"/>
                  <a:ext cx="179063" cy="111328"/>
                </a:xfrm>
                <a:custGeom>
                  <a:avLst/>
                  <a:gdLst>
                    <a:gd name="connsiteX0" fmla="*/ 164406 w 179063"/>
                    <a:gd name="connsiteY0" fmla="*/ 111328 h 111328"/>
                    <a:gd name="connsiteX1" fmla="*/ 170458 w 179063"/>
                    <a:gd name="connsiteY1" fmla="*/ 102319 h 111328"/>
                    <a:gd name="connsiteX2" fmla="*/ 173550 w 179063"/>
                    <a:gd name="connsiteY2" fmla="*/ 96133 h 111328"/>
                    <a:gd name="connsiteX3" fmla="*/ 176643 w 179063"/>
                    <a:gd name="connsiteY3" fmla="*/ 91695 h 111328"/>
                    <a:gd name="connsiteX4" fmla="*/ 179064 w 179063"/>
                    <a:gd name="connsiteY4" fmla="*/ 77979 h 111328"/>
                    <a:gd name="connsiteX5" fmla="*/ 167768 w 179063"/>
                    <a:gd name="connsiteY5" fmla="*/ 73542 h 111328"/>
                    <a:gd name="connsiteX6" fmla="*/ 158490 w 179063"/>
                    <a:gd name="connsiteY6" fmla="*/ 69373 h 111328"/>
                    <a:gd name="connsiteX7" fmla="*/ 154859 w 179063"/>
                    <a:gd name="connsiteY7" fmla="*/ 69104 h 111328"/>
                    <a:gd name="connsiteX8" fmla="*/ 150825 w 179063"/>
                    <a:gd name="connsiteY8" fmla="*/ 66012 h 111328"/>
                    <a:gd name="connsiteX9" fmla="*/ 147866 w 179063"/>
                    <a:gd name="connsiteY9" fmla="*/ 66012 h 111328"/>
                    <a:gd name="connsiteX10" fmla="*/ 141143 w 179063"/>
                    <a:gd name="connsiteY10" fmla="*/ 63188 h 111328"/>
                    <a:gd name="connsiteX11" fmla="*/ 134689 w 179063"/>
                    <a:gd name="connsiteY11" fmla="*/ 61439 h 111328"/>
                    <a:gd name="connsiteX12" fmla="*/ 128503 w 179063"/>
                    <a:gd name="connsiteY12" fmla="*/ 59019 h 111328"/>
                    <a:gd name="connsiteX13" fmla="*/ 123931 w 179063"/>
                    <a:gd name="connsiteY13" fmla="*/ 52295 h 111328"/>
                    <a:gd name="connsiteX14" fmla="*/ 119493 w 179063"/>
                    <a:gd name="connsiteY14" fmla="*/ 49068 h 111328"/>
                    <a:gd name="connsiteX15" fmla="*/ 115056 w 179063"/>
                    <a:gd name="connsiteY15" fmla="*/ 45841 h 111328"/>
                    <a:gd name="connsiteX16" fmla="*/ 108736 w 179063"/>
                    <a:gd name="connsiteY16" fmla="*/ 46782 h 111328"/>
                    <a:gd name="connsiteX17" fmla="*/ 99457 w 179063"/>
                    <a:gd name="connsiteY17" fmla="*/ 42882 h 111328"/>
                    <a:gd name="connsiteX18" fmla="*/ 95826 w 179063"/>
                    <a:gd name="connsiteY18" fmla="*/ 42748 h 111328"/>
                    <a:gd name="connsiteX19" fmla="*/ 94213 w 179063"/>
                    <a:gd name="connsiteY19" fmla="*/ 40193 h 111328"/>
                    <a:gd name="connsiteX20" fmla="*/ 91523 w 179063"/>
                    <a:gd name="connsiteY20" fmla="*/ 40462 h 111328"/>
                    <a:gd name="connsiteX21" fmla="*/ 82514 w 179063"/>
                    <a:gd name="connsiteY21" fmla="*/ 34949 h 111328"/>
                    <a:gd name="connsiteX22" fmla="*/ 73908 w 179063"/>
                    <a:gd name="connsiteY22" fmla="*/ 31452 h 111328"/>
                    <a:gd name="connsiteX23" fmla="*/ 68932 w 179063"/>
                    <a:gd name="connsiteY23" fmla="*/ 23922 h 111328"/>
                    <a:gd name="connsiteX24" fmla="*/ 64360 w 179063"/>
                    <a:gd name="connsiteY24" fmla="*/ 23250 h 111328"/>
                    <a:gd name="connsiteX25" fmla="*/ 56292 w 179063"/>
                    <a:gd name="connsiteY25" fmla="*/ 25132 h 111328"/>
                    <a:gd name="connsiteX26" fmla="*/ 55620 w 179063"/>
                    <a:gd name="connsiteY26" fmla="*/ 23922 h 111328"/>
                    <a:gd name="connsiteX27" fmla="*/ 50510 w 179063"/>
                    <a:gd name="connsiteY27" fmla="*/ 24729 h 111328"/>
                    <a:gd name="connsiteX28" fmla="*/ 37466 w 179063"/>
                    <a:gd name="connsiteY28" fmla="*/ 18274 h 111328"/>
                    <a:gd name="connsiteX29" fmla="*/ 25095 w 179063"/>
                    <a:gd name="connsiteY29" fmla="*/ 10610 h 111328"/>
                    <a:gd name="connsiteX30" fmla="*/ 16489 w 179063"/>
                    <a:gd name="connsiteY30" fmla="*/ 8055 h 111328"/>
                    <a:gd name="connsiteX31" fmla="*/ 9496 w 179063"/>
                    <a:gd name="connsiteY31" fmla="*/ 3079 h 111328"/>
                    <a:gd name="connsiteX32" fmla="*/ 756 w 179063"/>
                    <a:gd name="connsiteY32" fmla="*/ 3079 h 111328"/>
                    <a:gd name="connsiteX33" fmla="*/ 1159 w 179063"/>
                    <a:gd name="connsiteY33" fmla="*/ 12223 h 111328"/>
                    <a:gd name="connsiteX34" fmla="*/ 14472 w 179063"/>
                    <a:gd name="connsiteY34" fmla="*/ 17064 h 111328"/>
                    <a:gd name="connsiteX35" fmla="*/ 17833 w 179063"/>
                    <a:gd name="connsiteY35" fmla="*/ 21098 h 111328"/>
                    <a:gd name="connsiteX36" fmla="*/ 25229 w 179063"/>
                    <a:gd name="connsiteY36" fmla="*/ 23922 h 111328"/>
                    <a:gd name="connsiteX37" fmla="*/ 27919 w 179063"/>
                    <a:gd name="connsiteY37" fmla="*/ 27687 h 111328"/>
                    <a:gd name="connsiteX38" fmla="*/ 31549 w 179063"/>
                    <a:gd name="connsiteY38" fmla="*/ 28629 h 111328"/>
                    <a:gd name="connsiteX39" fmla="*/ 34508 w 179063"/>
                    <a:gd name="connsiteY39" fmla="*/ 31722 h 111328"/>
                    <a:gd name="connsiteX40" fmla="*/ 44728 w 179063"/>
                    <a:gd name="connsiteY40" fmla="*/ 36831 h 111328"/>
                    <a:gd name="connsiteX41" fmla="*/ 58175 w 179063"/>
                    <a:gd name="connsiteY41" fmla="*/ 39386 h 111328"/>
                    <a:gd name="connsiteX42" fmla="*/ 70815 w 179063"/>
                    <a:gd name="connsiteY42" fmla="*/ 49203 h 111328"/>
                    <a:gd name="connsiteX43" fmla="*/ 75252 w 179063"/>
                    <a:gd name="connsiteY43" fmla="*/ 58212 h 111328"/>
                    <a:gd name="connsiteX44" fmla="*/ 80497 w 179063"/>
                    <a:gd name="connsiteY44" fmla="*/ 60902 h 111328"/>
                    <a:gd name="connsiteX45" fmla="*/ 83455 w 179063"/>
                    <a:gd name="connsiteY45" fmla="*/ 59960 h 111328"/>
                    <a:gd name="connsiteX46" fmla="*/ 90044 w 179063"/>
                    <a:gd name="connsiteY46" fmla="*/ 64263 h 111328"/>
                    <a:gd name="connsiteX47" fmla="*/ 99592 w 179063"/>
                    <a:gd name="connsiteY47" fmla="*/ 67625 h 111328"/>
                    <a:gd name="connsiteX48" fmla="*/ 99592 w 179063"/>
                    <a:gd name="connsiteY48" fmla="*/ 69373 h 111328"/>
                    <a:gd name="connsiteX49" fmla="*/ 100802 w 179063"/>
                    <a:gd name="connsiteY49" fmla="*/ 70046 h 111328"/>
                    <a:gd name="connsiteX50" fmla="*/ 102416 w 179063"/>
                    <a:gd name="connsiteY50" fmla="*/ 77710 h 111328"/>
                    <a:gd name="connsiteX51" fmla="*/ 115593 w 179063"/>
                    <a:gd name="connsiteY51" fmla="*/ 77038 h 111328"/>
                    <a:gd name="connsiteX52" fmla="*/ 131865 w 179063"/>
                    <a:gd name="connsiteY52" fmla="*/ 84972 h 111328"/>
                    <a:gd name="connsiteX53" fmla="*/ 133075 w 179063"/>
                    <a:gd name="connsiteY53" fmla="*/ 84703 h 111328"/>
                    <a:gd name="connsiteX54" fmla="*/ 133075 w 179063"/>
                    <a:gd name="connsiteY54" fmla="*/ 86451 h 111328"/>
                    <a:gd name="connsiteX55" fmla="*/ 135764 w 179063"/>
                    <a:gd name="connsiteY55" fmla="*/ 85241 h 111328"/>
                    <a:gd name="connsiteX56" fmla="*/ 141950 w 179063"/>
                    <a:gd name="connsiteY56" fmla="*/ 87796 h 111328"/>
                    <a:gd name="connsiteX57" fmla="*/ 145446 w 179063"/>
                    <a:gd name="connsiteY57" fmla="*/ 91426 h 111328"/>
                    <a:gd name="connsiteX58" fmla="*/ 149077 w 179063"/>
                    <a:gd name="connsiteY58" fmla="*/ 91695 h 111328"/>
                    <a:gd name="connsiteX59" fmla="*/ 156607 w 179063"/>
                    <a:gd name="connsiteY59" fmla="*/ 101108 h 111328"/>
                    <a:gd name="connsiteX60" fmla="*/ 161986 w 179063"/>
                    <a:gd name="connsiteY60" fmla="*/ 110387 h 111328"/>
                    <a:gd name="connsiteX61" fmla="*/ 164406 w 179063"/>
                    <a:gd name="connsiteY61" fmla="*/ 110925 h 11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9063" h="111328">
                      <a:moveTo>
                        <a:pt x="164406" y="111328"/>
                      </a:moveTo>
                      <a:cubicBezTo>
                        <a:pt x="166423" y="108101"/>
                        <a:pt x="168440" y="104067"/>
                        <a:pt x="170458" y="102319"/>
                      </a:cubicBezTo>
                      <a:cubicBezTo>
                        <a:pt x="171533" y="100167"/>
                        <a:pt x="172475" y="97747"/>
                        <a:pt x="173550" y="96133"/>
                      </a:cubicBezTo>
                      <a:cubicBezTo>
                        <a:pt x="174626" y="96133"/>
                        <a:pt x="175567" y="91023"/>
                        <a:pt x="176643" y="91695"/>
                      </a:cubicBezTo>
                      <a:cubicBezTo>
                        <a:pt x="177585" y="86048"/>
                        <a:pt x="178257" y="82955"/>
                        <a:pt x="179064" y="77979"/>
                      </a:cubicBezTo>
                      <a:cubicBezTo>
                        <a:pt x="176643" y="72735"/>
                        <a:pt x="171668" y="74349"/>
                        <a:pt x="167768" y="73542"/>
                      </a:cubicBezTo>
                      <a:cubicBezTo>
                        <a:pt x="164406" y="72869"/>
                        <a:pt x="161717" y="70315"/>
                        <a:pt x="158490" y="69373"/>
                      </a:cubicBezTo>
                      <a:cubicBezTo>
                        <a:pt x="157279" y="68970"/>
                        <a:pt x="155935" y="69508"/>
                        <a:pt x="154859" y="69104"/>
                      </a:cubicBezTo>
                      <a:cubicBezTo>
                        <a:pt x="153380" y="68566"/>
                        <a:pt x="152439" y="66684"/>
                        <a:pt x="150825" y="66012"/>
                      </a:cubicBezTo>
                      <a:cubicBezTo>
                        <a:pt x="150018" y="65742"/>
                        <a:pt x="148808" y="66415"/>
                        <a:pt x="147866" y="66012"/>
                      </a:cubicBezTo>
                      <a:cubicBezTo>
                        <a:pt x="145715" y="65339"/>
                        <a:pt x="143563" y="63994"/>
                        <a:pt x="141143" y="63188"/>
                      </a:cubicBezTo>
                      <a:cubicBezTo>
                        <a:pt x="139126" y="62515"/>
                        <a:pt x="136706" y="62246"/>
                        <a:pt x="134689" y="61439"/>
                      </a:cubicBezTo>
                      <a:cubicBezTo>
                        <a:pt x="132537" y="60633"/>
                        <a:pt x="129982" y="60229"/>
                        <a:pt x="128503" y="59019"/>
                      </a:cubicBezTo>
                      <a:cubicBezTo>
                        <a:pt x="127023" y="57943"/>
                        <a:pt x="125813" y="54044"/>
                        <a:pt x="123931" y="52295"/>
                      </a:cubicBezTo>
                      <a:cubicBezTo>
                        <a:pt x="122720" y="51085"/>
                        <a:pt x="120972" y="50278"/>
                        <a:pt x="119493" y="49068"/>
                      </a:cubicBezTo>
                      <a:cubicBezTo>
                        <a:pt x="118149" y="47992"/>
                        <a:pt x="116400" y="46110"/>
                        <a:pt x="115056" y="45841"/>
                      </a:cubicBezTo>
                      <a:cubicBezTo>
                        <a:pt x="113173" y="45437"/>
                        <a:pt x="110753" y="47051"/>
                        <a:pt x="108736" y="46782"/>
                      </a:cubicBezTo>
                      <a:cubicBezTo>
                        <a:pt x="106046" y="46513"/>
                        <a:pt x="102819" y="43958"/>
                        <a:pt x="99457" y="42882"/>
                      </a:cubicBezTo>
                      <a:cubicBezTo>
                        <a:pt x="98516" y="42479"/>
                        <a:pt x="96633" y="43286"/>
                        <a:pt x="95826" y="42748"/>
                      </a:cubicBezTo>
                      <a:cubicBezTo>
                        <a:pt x="95154" y="42345"/>
                        <a:pt x="94885" y="40597"/>
                        <a:pt x="94213" y="40193"/>
                      </a:cubicBezTo>
                      <a:cubicBezTo>
                        <a:pt x="93540" y="39790"/>
                        <a:pt x="92330" y="40731"/>
                        <a:pt x="91523" y="40462"/>
                      </a:cubicBezTo>
                      <a:cubicBezTo>
                        <a:pt x="88565" y="39521"/>
                        <a:pt x="85607" y="36293"/>
                        <a:pt x="82514" y="34949"/>
                      </a:cubicBezTo>
                      <a:cubicBezTo>
                        <a:pt x="79286" y="33604"/>
                        <a:pt x="75925" y="33201"/>
                        <a:pt x="73908" y="31452"/>
                      </a:cubicBezTo>
                      <a:cubicBezTo>
                        <a:pt x="72160" y="29973"/>
                        <a:pt x="71084" y="25267"/>
                        <a:pt x="68932" y="23922"/>
                      </a:cubicBezTo>
                      <a:cubicBezTo>
                        <a:pt x="67856" y="23250"/>
                        <a:pt x="65839" y="23519"/>
                        <a:pt x="64360" y="23250"/>
                      </a:cubicBezTo>
                      <a:cubicBezTo>
                        <a:pt x="62747" y="23115"/>
                        <a:pt x="59250" y="25670"/>
                        <a:pt x="56292" y="25132"/>
                      </a:cubicBezTo>
                      <a:cubicBezTo>
                        <a:pt x="56023" y="25132"/>
                        <a:pt x="56158" y="23788"/>
                        <a:pt x="55620" y="23922"/>
                      </a:cubicBezTo>
                      <a:cubicBezTo>
                        <a:pt x="55082" y="24191"/>
                        <a:pt x="51855" y="25132"/>
                        <a:pt x="50510" y="24729"/>
                      </a:cubicBezTo>
                      <a:cubicBezTo>
                        <a:pt x="46610" y="23653"/>
                        <a:pt x="42173" y="20157"/>
                        <a:pt x="37466" y="18274"/>
                      </a:cubicBezTo>
                      <a:cubicBezTo>
                        <a:pt x="33029" y="16392"/>
                        <a:pt x="29263" y="13702"/>
                        <a:pt x="25095" y="10610"/>
                      </a:cubicBezTo>
                      <a:cubicBezTo>
                        <a:pt x="22540" y="8727"/>
                        <a:pt x="19985" y="4693"/>
                        <a:pt x="16489" y="8055"/>
                      </a:cubicBezTo>
                      <a:cubicBezTo>
                        <a:pt x="15682" y="5903"/>
                        <a:pt x="12320" y="5096"/>
                        <a:pt x="9496" y="3079"/>
                      </a:cubicBezTo>
                      <a:cubicBezTo>
                        <a:pt x="6672" y="1062"/>
                        <a:pt x="3042" y="-2703"/>
                        <a:pt x="756" y="3079"/>
                      </a:cubicBezTo>
                      <a:cubicBezTo>
                        <a:pt x="-1261" y="8055"/>
                        <a:pt x="1428" y="8055"/>
                        <a:pt x="1159" y="12223"/>
                      </a:cubicBezTo>
                      <a:cubicBezTo>
                        <a:pt x="5731" y="12896"/>
                        <a:pt x="10303" y="14106"/>
                        <a:pt x="14472" y="17064"/>
                      </a:cubicBezTo>
                      <a:cubicBezTo>
                        <a:pt x="15682" y="18005"/>
                        <a:pt x="16489" y="20292"/>
                        <a:pt x="17833" y="21098"/>
                      </a:cubicBezTo>
                      <a:cubicBezTo>
                        <a:pt x="20119" y="22577"/>
                        <a:pt x="23212" y="22174"/>
                        <a:pt x="25229" y="23922"/>
                      </a:cubicBezTo>
                      <a:cubicBezTo>
                        <a:pt x="26305" y="24863"/>
                        <a:pt x="26843" y="27015"/>
                        <a:pt x="27919" y="27687"/>
                      </a:cubicBezTo>
                      <a:cubicBezTo>
                        <a:pt x="28995" y="28360"/>
                        <a:pt x="30608" y="28225"/>
                        <a:pt x="31549" y="28629"/>
                      </a:cubicBezTo>
                      <a:cubicBezTo>
                        <a:pt x="32760" y="29167"/>
                        <a:pt x="33432" y="31049"/>
                        <a:pt x="34508" y="31722"/>
                      </a:cubicBezTo>
                      <a:cubicBezTo>
                        <a:pt x="37735" y="33873"/>
                        <a:pt x="42710" y="31722"/>
                        <a:pt x="44728" y="36831"/>
                      </a:cubicBezTo>
                      <a:cubicBezTo>
                        <a:pt x="49703" y="36159"/>
                        <a:pt x="53872" y="37907"/>
                        <a:pt x="58175" y="39386"/>
                      </a:cubicBezTo>
                      <a:cubicBezTo>
                        <a:pt x="62747" y="41000"/>
                        <a:pt x="67050" y="45303"/>
                        <a:pt x="70815" y="49203"/>
                      </a:cubicBezTo>
                      <a:cubicBezTo>
                        <a:pt x="72563" y="50951"/>
                        <a:pt x="73370" y="56195"/>
                        <a:pt x="75252" y="58212"/>
                      </a:cubicBezTo>
                      <a:cubicBezTo>
                        <a:pt x="76194" y="59288"/>
                        <a:pt x="79152" y="60902"/>
                        <a:pt x="80497" y="60902"/>
                      </a:cubicBezTo>
                      <a:cubicBezTo>
                        <a:pt x="81573" y="60902"/>
                        <a:pt x="82514" y="59691"/>
                        <a:pt x="83455" y="59960"/>
                      </a:cubicBezTo>
                      <a:cubicBezTo>
                        <a:pt x="86010" y="60498"/>
                        <a:pt x="87758" y="62919"/>
                        <a:pt x="90044" y="64263"/>
                      </a:cubicBezTo>
                      <a:cubicBezTo>
                        <a:pt x="93003" y="65877"/>
                        <a:pt x="97306" y="64936"/>
                        <a:pt x="99592" y="67625"/>
                      </a:cubicBezTo>
                      <a:cubicBezTo>
                        <a:pt x="99860" y="67894"/>
                        <a:pt x="99457" y="68970"/>
                        <a:pt x="99592" y="69373"/>
                      </a:cubicBezTo>
                      <a:cubicBezTo>
                        <a:pt x="99860" y="69911"/>
                        <a:pt x="100533" y="69508"/>
                        <a:pt x="100802" y="70046"/>
                      </a:cubicBezTo>
                      <a:cubicBezTo>
                        <a:pt x="101609" y="71928"/>
                        <a:pt x="101743" y="75021"/>
                        <a:pt x="102416" y="77710"/>
                      </a:cubicBezTo>
                      <a:cubicBezTo>
                        <a:pt x="105912" y="80669"/>
                        <a:pt x="111425" y="76769"/>
                        <a:pt x="115593" y="77038"/>
                      </a:cubicBezTo>
                      <a:cubicBezTo>
                        <a:pt x="121510" y="77442"/>
                        <a:pt x="126082" y="82013"/>
                        <a:pt x="131865" y="84972"/>
                      </a:cubicBezTo>
                      <a:cubicBezTo>
                        <a:pt x="132133" y="85106"/>
                        <a:pt x="132671" y="84299"/>
                        <a:pt x="133075" y="84703"/>
                      </a:cubicBezTo>
                      <a:cubicBezTo>
                        <a:pt x="133209" y="84837"/>
                        <a:pt x="133075" y="86451"/>
                        <a:pt x="133075" y="86451"/>
                      </a:cubicBezTo>
                      <a:cubicBezTo>
                        <a:pt x="133747" y="86585"/>
                        <a:pt x="134957" y="85375"/>
                        <a:pt x="135764" y="85241"/>
                      </a:cubicBezTo>
                      <a:cubicBezTo>
                        <a:pt x="137512" y="85106"/>
                        <a:pt x="139933" y="86317"/>
                        <a:pt x="141950" y="87796"/>
                      </a:cubicBezTo>
                      <a:cubicBezTo>
                        <a:pt x="143295" y="88737"/>
                        <a:pt x="144236" y="90754"/>
                        <a:pt x="145446" y="91426"/>
                      </a:cubicBezTo>
                      <a:cubicBezTo>
                        <a:pt x="146522" y="92099"/>
                        <a:pt x="148001" y="91023"/>
                        <a:pt x="149077" y="91695"/>
                      </a:cubicBezTo>
                      <a:cubicBezTo>
                        <a:pt x="151632" y="93443"/>
                        <a:pt x="153514" y="98284"/>
                        <a:pt x="156607" y="101108"/>
                      </a:cubicBezTo>
                      <a:cubicBezTo>
                        <a:pt x="159296" y="103529"/>
                        <a:pt x="161852" y="105277"/>
                        <a:pt x="161986" y="110387"/>
                      </a:cubicBezTo>
                      <a:cubicBezTo>
                        <a:pt x="162793" y="111328"/>
                        <a:pt x="163600" y="109714"/>
                        <a:pt x="164406" y="110925"/>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33" name="Graphic 29">
                <a:extLst>
                  <a:ext uri="{FF2B5EF4-FFF2-40B4-BE49-F238E27FC236}">
                    <a16:creationId xmlns:a16="http://schemas.microsoft.com/office/drawing/2014/main" id="{E9BC31C5-8252-6554-C266-816F70808E6E}"/>
                  </a:ext>
                </a:extLst>
              </p:cNvPr>
              <p:cNvGrpSpPr/>
              <p:nvPr/>
            </p:nvGrpSpPr>
            <p:grpSpPr>
              <a:xfrm>
                <a:off x="3041869" y="1001368"/>
                <a:ext cx="198135" cy="555943"/>
                <a:chOff x="3041869" y="1001368"/>
                <a:chExt cx="198135" cy="555943"/>
              </a:xfrm>
              <a:grpFill/>
            </p:grpSpPr>
            <p:sp>
              <p:nvSpPr>
                <p:cNvPr id="156" name="Freeform: Shape 155">
                  <a:extLst>
                    <a:ext uri="{FF2B5EF4-FFF2-40B4-BE49-F238E27FC236}">
                      <a16:creationId xmlns:a16="http://schemas.microsoft.com/office/drawing/2014/main" id="{95EE7544-A95A-E277-DAD8-CD3C3BEED48D}"/>
                    </a:ext>
                  </a:extLst>
                </p:cNvPr>
                <p:cNvSpPr/>
                <p:nvPr/>
              </p:nvSpPr>
              <p:spPr>
                <a:xfrm>
                  <a:off x="3043687" y="1001368"/>
                  <a:ext cx="196317" cy="440836"/>
                </a:xfrm>
                <a:custGeom>
                  <a:avLst/>
                  <a:gdLst>
                    <a:gd name="connsiteX0" fmla="*/ 48877 w 196317"/>
                    <a:gd name="connsiteY0" fmla="*/ 440702 h 440836"/>
                    <a:gd name="connsiteX1" fmla="*/ 2754 w 196317"/>
                    <a:gd name="connsiteY1" fmla="*/ 285792 h 440836"/>
                    <a:gd name="connsiteX2" fmla="*/ 66762 w 196317"/>
                    <a:gd name="connsiteY2" fmla="*/ 42 h 440836"/>
                    <a:gd name="connsiteX3" fmla="*/ 188727 w 196317"/>
                    <a:gd name="connsiteY3" fmla="*/ 294936 h 440836"/>
                    <a:gd name="connsiteX4" fmla="*/ 48877 w 196317"/>
                    <a:gd name="connsiteY4" fmla="*/ 440837 h 44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17" h="440836">
                      <a:moveTo>
                        <a:pt x="48877" y="440702"/>
                      </a:moveTo>
                      <a:cubicBezTo>
                        <a:pt x="48608" y="440568"/>
                        <a:pt x="19294" y="378174"/>
                        <a:pt x="2754" y="285792"/>
                      </a:cubicBezTo>
                      <a:cubicBezTo>
                        <a:pt x="-16072" y="172971"/>
                        <a:pt x="67837" y="1790"/>
                        <a:pt x="66762" y="42"/>
                      </a:cubicBezTo>
                      <a:cubicBezTo>
                        <a:pt x="68510" y="-3320"/>
                        <a:pt x="233102" y="195294"/>
                        <a:pt x="188727" y="294936"/>
                      </a:cubicBezTo>
                      <a:cubicBezTo>
                        <a:pt x="147041" y="391486"/>
                        <a:pt x="48474" y="440837"/>
                        <a:pt x="48877" y="440837"/>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57" name="Freeform: Shape 156">
                  <a:extLst>
                    <a:ext uri="{FF2B5EF4-FFF2-40B4-BE49-F238E27FC236}">
                      <a16:creationId xmlns:a16="http://schemas.microsoft.com/office/drawing/2014/main" id="{AE19F432-7197-D3C7-2B3C-229AA7F36EB5}"/>
                    </a:ext>
                  </a:extLst>
                </p:cNvPr>
                <p:cNvSpPr/>
                <p:nvPr/>
              </p:nvSpPr>
              <p:spPr>
                <a:xfrm>
                  <a:off x="3041869" y="1338710"/>
                  <a:ext cx="86077" cy="218602"/>
                </a:xfrm>
                <a:custGeom>
                  <a:avLst/>
                  <a:gdLst>
                    <a:gd name="connsiteX0" fmla="*/ 269 w 86077"/>
                    <a:gd name="connsiteY0" fmla="*/ 199507 h 218602"/>
                    <a:gd name="connsiteX1" fmla="*/ 7799 w 86077"/>
                    <a:gd name="connsiteY1" fmla="*/ 207038 h 218602"/>
                    <a:gd name="connsiteX2" fmla="*/ 13044 w 86077"/>
                    <a:gd name="connsiteY2" fmla="*/ 210937 h 218602"/>
                    <a:gd name="connsiteX3" fmla="*/ 16674 w 86077"/>
                    <a:gd name="connsiteY3" fmla="*/ 214972 h 218602"/>
                    <a:gd name="connsiteX4" fmla="*/ 27970 w 86077"/>
                    <a:gd name="connsiteY4" fmla="*/ 218602 h 218602"/>
                    <a:gd name="connsiteX5" fmla="*/ 31601 w 86077"/>
                    <a:gd name="connsiteY5" fmla="*/ 205021 h 218602"/>
                    <a:gd name="connsiteX6" fmla="*/ 34962 w 86077"/>
                    <a:gd name="connsiteY6" fmla="*/ 193994 h 218602"/>
                    <a:gd name="connsiteX7" fmla="*/ 34962 w 86077"/>
                    <a:gd name="connsiteY7" fmla="*/ 189557 h 218602"/>
                    <a:gd name="connsiteX8" fmla="*/ 37383 w 86077"/>
                    <a:gd name="connsiteY8" fmla="*/ 184716 h 218602"/>
                    <a:gd name="connsiteX9" fmla="*/ 37248 w 86077"/>
                    <a:gd name="connsiteY9" fmla="*/ 181085 h 218602"/>
                    <a:gd name="connsiteX10" fmla="*/ 39400 w 86077"/>
                    <a:gd name="connsiteY10" fmla="*/ 173017 h 218602"/>
                    <a:gd name="connsiteX11" fmla="*/ 40610 w 86077"/>
                    <a:gd name="connsiteY11" fmla="*/ 165217 h 218602"/>
                    <a:gd name="connsiteX12" fmla="*/ 42493 w 86077"/>
                    <a:gd name="connsiteY12" fmla="*/ 157822 h 218602"/>
                    <a:gd name="connsiteX13" fmla="*/ 48006 w 86077"/>
                    <a:gd name="connsiteY13" fmla="*/ 152443 h 218602"/>
                    <a:gd name="connsiteX14" fmla="*/ 50561 w 86077"/>
                    <a:gd name="connsiteY14" fmla="*/ 147198 h 218602"/>
                    <a:gd name="connsiteX15" fmla="*/ 53116 w 86077"/>
                    <a:gd name="connsiteY15" fmla="*/ 141954 h 218602"/>
                    <a:gd name="connsiteX16" fmla="*/ 52040 w 86077"/>
                    <a:gd name="connsiteY16" fmla="*/ 134155 h 218602"/>
                    <a:gd name="connsiteX17" fmla="*/ 54998 w 86077"/>
                    <a:gd name="connsiteY17" fmla="*/ 122859 h 218602"/>
                    <a:gd name="connsiteX18" fmla="*/ 54998 w 86077"/>
                    <a:gd name="connsiteY18" fmla="*/ 118422 h 218602"/>
                    <a:gd name="connsiteX19" fmla="*/ 57150 w 86077"/>
                    <a:gd name="connsiteY19" fmla="*/ 116539 h 218602"/>
                    <a:gd name="connsiteX20" fmla="*/ 56747 w 86077"/>
                    <a:gd name="connsiteY20" fmla="*/ 113177 h 218602"/>
                    <a:gd name="connsiteX21" fmla="*/ 61050 w 86077"/>
                    <a:gd name="connsiteY21" fmla="*/ 102151 h 218602"/>
                    <a:gd name="connsiteX22" fmla="*/ 63604 w 86077"/>
                    <a:gd name="connsiteY22" fmla="*/ 91527 h 218602"/>
                    <a:gd name="connsiteX23" fmla="*/ 69790 w 86077"/>
                    <a:gd name="connsiteY23" fmla="*/ 85611 h 218602"/>
                    <a:gd name="connsiteX24" fmla="*/ 70059 w 86077"/>
                    <a:gd name="connsiteY24" fmla="*/ 79963 h 218602"/>
                    <a:gd name="connsiteX25" fmla="*/ 68042 w 86077"/>
                    <a:gd name="connsiteY25" fmla="*/ 69878 h 218602"/>
                    <a:gd name="connsiteX26" fmla="*/ 68983 w 86077"/>
                    <a:gd name="connsiteY26" fmla="*/ 69071 h 218602"/>
                    <a:gd name="connsiteX27" fmla="*/ 67908 w 86077"/>
                    <a:gd name="connsiteY27" fmla="*/ 62751 h 218602"/>
                    <a:gd name="connsiteX28" fmla="*/ 72614 w 86077"/>
                    <a:gd name="connsiteY28" fmla="*/ 46614 h 218602"/>
                    <a:gd name="connsiteX29" fmla="*/ 78396 w 86077"/>
                    <a:gd name="connsiteY29" fmla="*/ 31419 h 218602"/>
                    <a:gd name="connsiteX30" fmla="*/ 80010 w 86077"/>
                    <a:gd name="connsiteY30" fmla="*/ 20662 h 218602"/>
                    <a:gd name="connsiteX31" fmla="*/ 83775 w 86077"/>
                    <a:gd name="connsiteY31" fmla="*/ 12055 h 218602"/>
                    <a:gd name="connsiteX32" fmla="*/ 83103 w 86077"/>
                    <a:gd name="connsiteY32" fmla="*/ 1029 h 218602"/>
                    <a:gd name="connsiteX33" fmla="*/ 75034 w 86077"/>
                    <a:gd name="connsiteY33" fmla="*/ 1298 h 218602"/>
                    <a:gd name="connsiteX34" fmla="*/ 71942 w 86077"/>
                    <a:gd name="connsiteY34" fmla="*/ 17838 h 218602"/>
                    <a:gd name="connsiteX35" fmla="*/ 68580 w 86077"/>
                    <a:gd name="connsiteY35" fmla="*/ 21872 h 218602"/>
                    <a:gd name="connsiteX36" fmla="*/ 66697 w 86077"/>
                    <a:gd name="connsiteY36" fmla="*/ 31150 h 218602"/>
                    <a:gd name="connsiteX37" fmla="*/ 63604 w 86077"/>
                    <a:gd name="connsiteY37" fmla="*/ 34377 h 218602"/>
                    <a:gd name="connsiteX38" fmla="*/ 63067 w 86077"/>
                    <a:gd name="connsiteY38" fmla="*/ 38950 h 218602"/>
                    <a:gd name="connsiteX39" fmla="*/ 60646 w 86077"/>
                    <a:gd name="connsiteY39" fmla="*/ 42446 h 218602"/>
                    <a:gd name="connsiteX40" fmla="*/ 56881 w 86077"/>
                    <a:gd name="connsiteY40" fmla="*/ 55086 h 218602"/>
                    <a:gd name="connsiteX41" fmla="*/ 55536 w 86077"/>
                    <a:gd name="connsiteY41" fmla="*/ 71626 h 218602"/>
                    <a:gd name="connsiteX42" fmla="*/ 47871 w 86077"/>
                    <a:gd name="connsiteY42" fmla="*/ 86955 h 218602"/>
                    <a:gd name="connsiteX43" fmla="*/ 40341 w 86077"/>
                    <a:gd name="connsiteY43" fmla="*/ 92200 h 218602"/>
                    <a:gd name="connsiteX44" fmla="*/ 38324 w 86077"/>
                    <a:gd name="connsiteY44" fmla="*/ 98655 h 218602"/>
                    <a:gd name="connsiteX45" fmla="*/ 39400 w 86077"/>
                    <a:gd name="connsiteY45" fmla="*/ 102285 h 218602"/>
                    <a:gd name="connsiteX46" fmla="*/ 36172 w 86077"/>
                    <a:gd name="connsiteY46" fmla="*/ 110219 h 218602"/>
                    <a:gd name="connsiteX47" fmla="*/ 33887 w 86077"/>
                    <a:gd name="connsiteY47" fmla="*/ 121783 h 218602"/>
                    <a:gd name="connsiteX48" fmla="*/ 32407 w 86077"/>
                    <a:gd name="connsiteY48" fmla="*/ 121783 h 218602"/>
                    <a:gd name="connsiteX49" fmla="*/ 31869 w 86077"/>
                    <a:gd name="connsiteY49" fmla="*/ 123263 h 218602"/>
                    <a:gd name="connsiteX50" fmla="*/ 25415 w 86077"/>
                    <a:gd name="connsiteY50" fmla="*/ 125011 h 218602"/>
                    <a:gd name="connsiteX51" fmla="*/ 26625 w 86077"/>
                    <a:gd name="connsiteY51" fmla="*/ 141147 h 218602"/>
                    <a:gd name="connsiteX52" fmla="*/ 20574 w 86077"/>
                    <a:gd name="connsiteY52" fmla="*/ 160780 h 218602"/>
                    <a:gd name="connsiteX53" fmla="*/ 20843 w 86077"/>
                    <a:gd name="connsiteY53" fmla="*/ 162259 h 218602"/>
                    <a:gd name="connsiteX54" fmla="*/ 19364 w 86077"/>
                    <a:gd name="connsiteY54" fmla="*/ 162259 h 218602"/>
                    <a:gd name="connsiteX55" fmla="*/ 20439 w 86077"/>
                    <a:gd name="connsiteY55" fmla="*/ 165486 h 218602"/>
                    <a:gd name="connsiteX56" fmla="*/ 18557 w 86077"/>
                    <a:gd name="connsiteY56" fmla="*/ 172882 h 218602"/>
                    <a:gd name="connsiteX57" fmla="*/ 15598 w 86077"/>
                    <a:gd name="connsiteY57" fmla="*/ 176916 h 218602"/>
                    <a:gd name="connsiteX58" fmla="*/ 15598 w 86077"/>
                    <a:gd name="connsiteY58" fmla="*/ 181354 h 218602"/>
                    <a:gd name="connsiteX59" fmla="*/ 7934 w 86077"/>
                    <a:gd name="connsiteY59" fmla="*/ 190229 h 218602"/>
                    <a:gd name="connsiteX60" fmla="*/ 403 w 86077"/>
                    <a:gd name="connsiteY60" fmla="*/ 196549 h 218602"/>
                    <a:gd name="connsiteX61" fmla="*/ 0 w 86077"/>
                    <a:gd name="connsiteY61" fmla="*/ 199507 h 21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6077" h="218602">
                      <a:moveTo>
                        <a:pt x="269" y="199507"/>
                      </a:moveTo>
                      <a:cubicBezTo>
                        <a:pt x="3093" y="202062"/>
                        <a:pt x="6320" y="204483"/>
                        <a:pt x="7799" y="207038"/>
                      </a:cubicBezTo>
                      <a:cubicBezTo>
                        <a:pt x="9682" y="208382"/>
                        <a:pt x="11699" y="209727"/>
                        <a:pt x="13044" y="210937"/>
                      </a:cubicBezTo>
                      <a:cubicBezTo>
                        <a:pt x="13044" y="212282"/>
                        <a:pt x="17347" y="213627"/>
                        <a:pt x="16674" y="214972"/>
                      </a:cubicBezTo>
                      <a:cubicBezTo>
                        <a:pt x="21381" y="216316"/>
                        <a:pt x="23801" y="217392"/>
                        <a:pt x="27970" y="218602"/>
                      </a:cubicBezTo>
                      <a:cubicBezTo>
                        <a:pt x="32273" y="215913"/>
                        <a:pt x="30928" y="209862"/>
                        <a:pt x="31601" y="205021"/>
                      </a:cubicBezTo>
                      <a:cubicBezTo>
                        <a:pt x="32138" y="200987"/>
                        <a:pt x="34155" y="197759"/>
                        <a:pt x="34962" y="193994"/>
                      </a:cubicBezTo>
                      <a:cubicBezTo>
                        <a:pt x="35231" y="192649"/>
                        <a:pt x="34828" y="190901"/>
                        <a:pt x="34962" y="189557"/>
                      </a:cubicBezTo>
                      <a:cubicBezTo>
                        <a:pt x="35366" y="187808"/>
                        <a:pt x="36979" y="186598"/>
                        <a:pt x="37383" y="184716"/>
                      </a:cubicBezTo>
                      <a:cubicBezTo>
                        <a:pt x="37652" y="183774"/>
                        <a:pt x="36979" y="182161"/>
                        <a:pt x="37248" y="181085"/>
                      </a:cubicBezTo>
                      <a:cubicBezTo>
                        <a:pt x="37786" y="178530"/>
                        <a:pt x="38862" y="175975"/>
                        <a:pt x="39400" y="173017"/>
                      </a:cubicBezTo>
                      <a:cubicBezTo>
                        <a:pt x="39938" y="170462"/>
                        <a:pt x="40072" y="167638"/>
                        <a:pt x="40610" y="165217"/>
                      </a:cubicBezTo>
                      <a:cubicBezTo>
                        <a:pt x="41148" y="162662"/>
                        <a:pt x="41551" y="159570"/>
                        <a:pt x="42493" y="157822"/>
                      </a:cubicBezTo>
                      <a:cubicBezTo>
                        <a:pt x="43434" y="156073"/>
                        <a:pt x="46527" y="154729"/>
                        <a:pt x="48006" y="152443"/>
                      </a:cubicBezTo>
                      <a:cubicBezTo>
                        <a:pt x="48947" y="150963"/>
                        <a:pt x="49620" y="148946"/>
                        <a:pt x="50561" y="147198"/>
                      </a:cubicBezTo>
                      <a:cubicBezTo>
                        <a:pt x="51368" y="145585"/>
                        <a:pt x="52981" y="143568"/>
                        <a:pt x="53116" y="141954"/>
                      </a:cubicBezTo>
                      <a:cubicBezTo>
                        <a:pt x="53385" y="139668"/>
                        <a:pt x="52040" y="136575"/>
                        <a:pt x="52040" y="134155"/>
                      </a:cubicBezTo>
                      <a:cubicBezTo>
                        <a:pt x="52040" y="130927"/>
                        <a:pt x="54191" y="127028"/>
                        <a:pt x="54998" y="122859"/>
                      </a:cubicBezTo>
                      <a:cubicBezTo>
                        <a:pt x="55267" y="121649"/>
                        <a:pt x="54461" y="119497"/>
                        <a:pt x="54998" y="118422"/>
                      </a:cubicBezTo>
                      <a:cubicBezTo>
                        <a:pt x="55402" y="117615"/>
                        <a:pt x="56747" y="117346"/>
                        <a:pt x="57150" y="116539"/>
                      </a:cubicBezTo>
                      <a:cubicBezTo>
                        <a:pt x="57419" y="115732"/>
                        <a:pt x="56612" y="114119"/>
                        <a:pt x="56747" y="113177"/>
                      </a:cubicBezTo>
                      <a:cubicBezTo>
                        <a:pt x="57419" y="109547"/>
                        <a:pt x="59974" y="106050"/>
                        <a:pt x="61050" y="102151"/>
                      </a:cubicBezTo>
                      <a:cubicBezTo>
                        <a:pt x="62125" y="98251"/>
                        <a:pt x="62125" y="94082"/>
                        <a:pt x="63604" y="91527"/>
                      </a:cubicBezTo>
                      <a:cubicBezTo>
                        <a:pt x="64815" y="89376"/>
                        <a:pt x="68714" y="88166"/>
                        <a:pt x="69790" y="85611"/>
                      </a:cubicBezTo>
                      <a:cubicBezTo>
                        <a:pt x="70328" y="84266"/>
                        <a:pt x="70059" y="81711"/>
                        <a:pt x="70059" y="79963"/>
                      </a:cubicBezTo>
                      <a:cubicBezTo>
                        <a:pt x="70059" y="77946"/>
                        <a:pt x="67638" y="73508"/>
                        <a:pt x="68042" y="69878"/>
                      </a:cubicBezTo>
                      <a:cubicBezTo>
                        <a:pt x="68042" y="69609"/>
                        <a:pt x="69252" y="69878"/>
                        <a:pt x="68983" y="69071"/>
                      </a:cubicBezTo>
                      <a:cubicBezTo>
                        <a:pt x="68714" y="68399"/>
                        <a:pt x="67773" y="64365"/>
                        <a:pt x="67908" y="62751"/>
                      </a:cubicBezTo>
                      <a:cubicBezTo>
                        <a:pt x="68580" y="57910"/>
                        <a:pt x="71269" y="52397"/>
                        <a:pt x="72614" y="46614"/>
                      </a:cubicBezTo>
                      <a:cubicBezTo>
                        <a:pt x="73959" y="41101"/>
                        <a:pt x="75976" y="36529"/>
                        <a:pt x="78396" y="31419"/>
                      </a:cubicBezTo>
                      <a:cubicBezTo>
                        <a:pt x="79875" y="28326"/>
                        <a:pt x="83103" y="25099"/>
                        <a:pt x="80010" y="20662"/>
                      </a:cubicBezTo>
                      <a:cubicBezTo>
                        <a:pt x="81758" y="19720"/>
                        <a:pt x="82296" y="15552"/>
                        <a:pt x="83775" y="12055"/>
                      </a:cubicBezTo>
                      <a:cubicBezTo>
                        <a:pt x="85389" y="8559"/>
                        <a:pt x="88347" y="4122"/>
                        <a:pt x="83103" y="1029"/>
                      </a:cubicBezTo>
                      <a:cubicBezTo>
                        <a:pt x="78531" y="-1661"/>
                        <a:pt x="78665" y="1836"/>
                        <a:pt x="75034" y="1298"/>
                      </a:cubicBezTo>
                      <a:cubicBezTo>
                        <a:pt x="74900" y="7080"/>
                        <a:pt x="74228" y="12728"/>
                        <a:pt x="71942" y="17838"/>
                      </a:cubicBezTo>
                      <a:cubicBezTo>
                        <a:pt x="71269" y="19317"/>
                        <a:pt x="69387" y="20258"/>
                        <a:pt x="68580" y="21872"/>
                      </a:cubicBezTo>
                      <a:cubicBezTo>
                        <a:pt x="67370" y="24561"/>
                        <a:pt x="68042" y="28595"/>
                        <a:pt x="66697" y="31150"/>
                      </a:cubicBezTo>
                      <a:cubicBezTo>
                        <a:pt x="65891" y="32495"/>
                        <a:pt x="64142" y="33033"/>
                        <a:pt x="63604" y="34377"/>
                      </a:cubicBezTo>
                      <a:cubicBezTo>
                        <a:pt x="63067" y="35722"/>
                        <a:pt x="63470" y="37605"/>
                        <a:pt x="63067" y="38950"/>
                      </a:cubicBezTo>
                      <a:cubicBezTo>
                        <a:pt x="62663" y="40429"/>
                        <a:pt x="61050" y="41235"/>
                        <a:pt x="60646" y="42446"/>
                      </a:cubicBezTo>
                      <a:cubicBezTo>
                        <a:pt x="59032" y="46480"/>
                        <a:pt x="61318" y="52665"/>
                        <a:pt x="56881" y="55086"/>
                      </a:cubicBezTo>
                      <a:cubicBezTo>
                        <a:pt x="57822" y="61272"/>
                        <a:pt x="56612" y="66382"/>
                        <a:pt x="55536" y="71626"/>
                      </a:cubicBezTo>
                      <a:cubicBezTo>
                        <a:pt x="54461" y="77274"/>
                        <a:pt x="51099" y="82383"/>
                        <a:pt x="47871" y="86955"/>
                      </a:cubicBezTo>
                      <a:cubicBezTo>
                        <a:pt x="46527" y="88973"/>
                        <a:pt x="41955" y="89914"/>
                        <a:pt x="40341" y="92200"/>
                      </a:cubicBezTo>
                      <a:cubicBezTo>
                        <a:pt x="39534" y="93410"/>
                        <a:pt x="38324" y="96906"/>
                        <a:pt x="38324" y="98655"/>
                      </a:cubicBezTo>
                      <a:cubicBezTo>
                        <a:pt x="38324" y="99999"/>
                        <a:pt x="39400" y="101075"/>
                        <a:pt x="39400" y="102285"/>
                      </a:cubicBezTo>
                      <a:cubicBezTo>
                        <a:pt x="39131" y="105512"/>
                        <a:pt x="37114" y="107530"/>
                        <a:pt x="36172" y="110219"/>
                      </a:cubicBezTo>
                      <a:cubicBezTo>
                        <a:pt x="34962" y="113850"/>
                        <a:pt x="36038" y="119094"/>
                        <a:pt x="33887" y="121783"/>
                      </a:cubicBezTo>
                      <a:cubicBezTo>
                        <a:pt x="33618" y="122052"/>
                        <a:pt x="32811" y="121515"/>
                        <a:pt x="32407" y="121783"/>
                      </a:cubicBezTo>
                      <a:cubicBezTo>
                        <a:pt x="32004" y="122052"/>
                        <a:pt x="32407" y="122994"/>
                        <a:pt x="31869" y="123263"/>
                      </a:cubicBezTo>
                      <a:cubicBezTo>
                        <a:pt x="30256" y="124204"/>
                        <a:pt x="27701" y="124204"/>
                        <a:pt x="25415" y="125011"/>
                      </a:cubicBezTo>
                      <a:cubicBezTo>
                        <a:pt x="23129" y="129179"/>
                        <a:pt x="26625" y="136037"/>
                        <a:pt x="26625" y="141147"/>
                      </a:cubicBezTo>
                      <a:cubicBezTo>
                        <a:pt x="26491" y="148274"/>
                        <a:pt x="22860" y="153787"/>
                        <a:pt x="20574" y="160780"/>
                      </a:cubicBezTo>
                      <a:cubicBezTo>
                        <a:pt x="20574" y="161049"/>
                        <a:pt x="21112" y="161856"/>
                        <a:pt x="20843" y="162259"/>
                      </a:cubicBezTo>
                      <a:cubicBezTo>
                        <a:pt x="20843" y="162393"/>
                        <a:pt x="19364" y="162259"/>
                        <a:pt x="19364" y="162259"/>
                      </a:cubicBezTo>
                      <a:cubicBezTo>
                        <a:pt x="19364" y="163066"/>
                        <a:pt x="20305" y="164545"/>
                        <a:pt x="20439" y="165486"/>
                      </a:cubicBezTo>
                      <a:cubicBezTo>
                        <a:pt x="20708" y="167503"/>
                        <a:pt x="19633" y="170596"/>
                        <a:pt x="18557" y="172882"/>
                      </a:cubicBezTo>
                      <a:cubicBezTo>
                        <a:pt x="17750" y="174496"/>
                        <a:pt x="16136" y="175572"/>
                        <a:pt x="15598" y="176916"/>
                      </a:cubicBezTo>
                      <a:cubicBezTo>
                        <a:pt x="15061" y="178261"/>
                        <a:pt x="16002" y="180009"/>
                        <a:pt x="15598" y="181354"/>
                      </a:cubicBezTo>
                      <a:cubicBezTo>
                        <a:pt x="14119" y="184447"/>
                        <a:pt x="10220" y="186598"/>
                        <a:pt x="7934" y="190229"/>
                      </a:cubicBezTo>
                      <a:cubicBezTo>
                        <a:pt x="5917" y="193456"/>
                        <a:pt x="4572" y="196415"/>
                        <a:pt x="403" y="196549"/>
                      </a:cubicBezTo>
                      <a:cubicBezTo>
                        <a:pt x="-269" y="197490"/>
                        <a:pt x="1076" y="198432"/>
                        <a:pt x="0" y="199507"/>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34" name="Graphic 29">
                <a:extLst>
                  <a:ext uri="{FF2B5EF4-FFF2-40B4-BE49-F238E27FC236}">
                    <a16:creationId xmlns:a16="http://schemas.microsoft.com/office/drawing/2014/main" id="{E43DE477-7181-6D31-F029-A556955F2C08}"/>
                  </a:ext>
                </a:extLst>
              </p:cNvPr>
              <p:cNvGrpSpPr/>
              <p:nvPr/>
            </p:nvGrpSpPr>
            <p:grpSpPr>
              <a:xfrm>
                <a:off x="2595829" y="1191679"/>
                <a:ext cx="362532" cy="169987"/>
                <a:chOff x="2595829" y="1191679"/>
                <a:chExt cx="362532" cy="169987"/>
              </a:xfrm>
              <a:grpFill/>
            </p:grpSpPr>
            <p:sp>
              <p:nvSpPr>
                <p:cNvPr id="154" name="Freeform: Shape 153">
                  <a:extLst>
                    <a:ext uri="{FF2B5EF4-FFF2-40B4-BE49-F238E27FC236}">
                      <a16:creationId xmlns:a16="http://schemas.microsoft.com/office/drawing/2014/main" id="{6C811815-6689-BA19-76DB-43A24B884539}"/>
                    </a:ext>
                  </a:extLst>
                </p:cNvPr>
                <p:cNvSpPr/>
                <p:nvPr/>
              </p:nvSpPr>
              <p:spPr>
                <a:xfrm>
                  <a:off x="2595829" y="1191679"/>
                  <a:ext cx="280910" cy="169987"/>
                </a:xfrm>
                <a:custGeom>
                  <a:avLst/>
                  <a:gdLst>
                    <a:gd name="connsiteX0" fmla="*/ 280909 w 280910"/>
                    <a:gd name="connsiteY0" fmla="*/ 112156 h 169987"/>
                    <a:gd name="connsiteX1" fmla="*/ 201437 w 280910"/>
                    <a:gd name="connsiteY1" fmla="*/ 24481 h 169987"/>
                    <a:gd name="connsiteX2" fmla="*/ 0 w 280910"/>
                    <a:gd name="connsiteY2" fmla="*/ 15875 h 169987"/>
                    <a:gd name="connsiteX3" fmla="*/ 138908 w 280910"/>
                    <a:gd name="connsiteY3" fmla="*/ 169978 h 169987"/>
                    <a:gd name="connsiteX4" fmla="*/ 280909 w 280910"/>
                    <a:gd name="connsiteY4" fmla="*/ 112156 h 169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10" h="169987">
                      <a:moveTo>
                        <a:pt x="280909" y="112156"/>
                      </a:moveTo>
                      <a:cubicBezTo>
                        <a:pt x="280909" y="112156"/>
                        <a:pt x="255360" y="64419"/>
                        <a:pt x="201437" y="24481"/>
                      </a:cubicBezTo>
                      <a:cubicBezTo>
                        <a:pt x="133798" y="-25273"/>
                        <a:pt x="-134" y="16278"/>
                        <a:pt x="0" y="15875"/>
                      </a:cubicBezTo>
                      <a:cubicBezTo>
                        <a:pt x="1883" y="15203"/>
                        <a:pt x="68715" y="171323"/>
                        <a:pt x="138908" y="169978"/>
                      </a:cubicBezTo>
                      <a:cubicBezTo>
                        <a:pt x="211119" y="167692"/>
                        <a:pt x="281178" y="112694"/>
                        <a:pt x="280909" y="112156"/>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55" name="Freeform: Shape 154">
                  <a:extLst>
                    <a:ext uri="{FF2B5EF4-FFF2-40B4-BE49-F238E27FC236}">
                      <a16:creationId xmlns:a16="http://schemas.microsoft.com/office/drawing/2014/main" id="{6A07622F-762A-701D-FE97-716ED718B414}"/>
                    </a:ext>
                  </a:extLst>
                </p:cNvPr>
                <p:cNvSpPr/>
                <p:nvPr/>
              </p:nvSpPr>
              <p:spPr>
                <a:xfrm>
                  <a:off x="2802694" y="1285647"/>
                  <a:ext cx="155668" cy="51910"/>
                </a:xfrm>
                <a:custGeom>
                  <a:avLst/>
                  <a:gdLst>
                    <a:gd name="connsiteX0" fmla="*/ 150289 w 155668"/>
                    <a:gd name="connsiteY0" fmla="*/ 51268 h 51910"/>
                    <a:gd name="connsiteX1" fmla="*/ 153113 w 155668"/>
                    <a:gd name="connsiteY1" fmla="*/ 40914 h 51910"/>
                    <a:gd name="connsiteX2" fmla="*/ 154189 w 155668"/>
                    <a:gd name="connsiteY2" fmla="*/ 34056 h 51910"/>
                    <a:gd name="connsiteX3" fmla="*/ 155668 w 155668"/>
                    <a:gd name="connsiteY3" fmla="*/ 28811 h 51910"/>
                    <a:gd name="connsiteX4" fmla="*/ 154727 w 155668"/>
                    <a:gd name="connsiteY4" fmla="*/ 15230 h 51910"/>
                    <a:gd name="connsiteX5" fmla="*/ 144910 w 155668"/>
                    <a:gd name="connsiteY5" fmla="*/ 14961 h 51910"/>
                    <a:gd name="connsiteX6" fmla="*/ 136842 w 155668"/>
                    <a:gd name="connsiteY6" fmla="*/ 14154 h 51910"/>
                    <a:gd name="connsiteX7" fmla="*/ 134018 w 155668"/>
                    <a:gd name="connsiteY7" fmla="*/ 15230 h 51910"/>
                    <a:gd name="connsiteX8" fmla="*/ 130253 w 155668"/>
                    <a:gd name="connsiteY8" fmla="*/ 13751 h 51910"/>
                    <a:gd name="connsiteX9" fmla="*/ 127967 w 155668"/>
                    <a:gd name="connsiteY9" fmla="*/ 14826 h 51910"/>
                    <a:gd name="connsiteX10" fmla="*/ 122050 w 155668"/>
                    <a:gd name="connsiteY10" fmla="*/ 14557 h 51910"/>
                    <a:gd name="connsiteX11" fmla="*/ 116672 w 155668"/>
                    <a:gd name="connsiteY11" fmla="*/ 15095 h 51910"/>
                    <a:gd name="connsiteX12" fmla="*/ 111427 w 155668"/>
                    <a:gd name="connsiteY12" fmla="*/ 14961 h 51910"/>
                    <a:gd name="connsiteX13" fmla="*/ 106452 w 155668"/>
                    <a:gd name="connsiteY13" fmla="*/ 10254 h 51910"/>
                    <a:gd name="connsiteX14" fmla="*/ 102418 w 155668"/>
                    <a:gd name="connsiteY14" fmla="*/ 8775 h 51910"/>
                    <a:gd name="connsiteX15" fmla="*/ 98383 w 155668"/>
                    <a:gd name="connsiteY15" fmla="*/ 7296 h 51910"/>
                    <a:gd name="connsiteX16" fmla="*/ 93677 w 155668"/>
                    <a:gd name="connsiteY16" fmla="*/ 10254 h 51910"/>
                    <a:gd name="connsiteX17" fmla="*/ 85609 w 155668"/>
                    <a:gd name="connsiteY17" fmla="*/ 9582 h 51910"/>
                    <a:gd name="connsiteX18" fmla="*/ 82785 w 155668"/>
                    <a:gd name="connsiteY18" fmla="*/ 10658 h 51910"/>
                    <a:gd name="connsiteX19" fmla="*/ 80902 w 155668"/>
                    <a:gd name="connsiteY19" fmla="*/ 8775 h 51910"/>
                    <a:gd name="connsiteX20" fmla="*/ 78885 w 155668"/>
                    <a:gd name="connsiteY20" fmla="*/ 9985 h 51910"/>
                    <a:gd name="connsiteX21" fmla="*/ 70683 w 155668"/>
                    <a:gd name="connsiteY21" fmla="*/ 7834 h 51910"/>
                    <a:gd name="connsiteX22" fmla="*/ 63152 w 155668"/>
                    <a:gd name="connsiteY22" fmla="*/ 7296 h 51910"/>
                    <a:gd name="connsiteX23" fmla="*/ 57639 w 155668"/>
                    <a:gd name="connsiteY23" fmla="*/ 1783 h 51910"/>
                    <a:gd name="connsiteX24" fmla="*/ 54008 w 155668"/>
                    <a:gd name="connsiteY24" fmla="*/ 2724 h 51910"/>
                    <a:gd name="connsiteX25" fmla="*/ 48092 w 155668"/>
                    <a:gd name="connsiteY25" fmla="*/ 7027 h 51910"/>
                    <a:gd name="connsiteX26" fmla="*/ 47285 w 155668"/>
                    <a:gd name="connsiteY26" fmla="*/ 6086 h 51910"/>
                    <a:gd name="connsiteX27" fmla="*/ 43520 w 155668"/>
                    <a:gd name="connsiteY27" fmla="*/ 8506 h 51910"/>
                    <a:gd name="connsiteX28" fmla="*/ 31955 w 155668"/>
                    <a:gd name="connsiteY28" fmla="*/ 6624 h 51910"/>
                    <a:gd name="connsiteX29" fmla="*/ 20794 w 155668"/>
                    <a:gd name="connsiteY29" fmla="*/ 3396 h 51910"/>
                    <a:gd name="connsiteX30" fmla="*/ 13533 w 155668"/>
                    <a:gd name="connsiteY30" fmla="*/ 3800 h 51910"/>
                    <a:gd name="connsiteX31" fmla="*/ 6943 w 155668"/>
                    <a:gd name="connsiteY31" fmla="*/ 1379 h 51910"/>
                    <a:gd name="connsiteX32" fmla="*/ 86 w 155668"/>
                    <a:gd name="connsiteY32" fmla="*/ 4069 h 51910"/>
                    <a:gd name="connsiteX33" fmla="*/ 2237 w 155668"/>
                    <a:gd name="connsiteY33" fmla="*/ 12540 h 51910"/>
                    <a:gd name="connsiteX34" fmla="*/ 13667 w 155668"/>
                    <a:gd name="connsiteY34" fmla="*/ 12809 h 51910"/>
                    <a:gd name="connsiteX35" fmla="*/ 17163 w 155668"/>
                    <a:gd name="connsiteY35" fmla="*/ 15633 h 51910"/>
                    <a:gd name="connsiteX36" fmla="*/ 23618 w 155668"/>
                    <a:gd name="connsiteY36" fmla="*/ 15902 h 51910"/>
                    <a:gd name="connsiteX37" fmla="*/ 26442 w 155668"/>
                    <a:gd name="connsiteY37" fmla="*/ 18592 h 51910"/>
                    <a:gd name="connsiteX38" fmla="*/ 29535 w 155668"/>
                    <a:gd name="connsiteY38" fmla="*/ 18323 h 51910"/>
                    <a:gd name="connsiteX39" fmla="*/ 32493 w 155668"/>
                    <a:gd name="connsiteY39" fmla="*/ 20340 h 51910"/>
                    <a:gd name="connsiteX40" fmla="*/ 41637 w 155668"/>
                    <a:gd name="connsiteY40" fmla="*/ 21819 h 51910"/>
                    <a:gd name="connsiteX41" fmla="*/ 52663 w 155668"/>
                    <a:gd name="connsiteY41" fmla="*/ 19936 h 51910"/>
                    <a:gd name="connsiteX42" fmla="*/ 64632 w 155668"/>
                    <a:gd name="connsiteY42" fmla="*/ 25046 h 51910"/>
                    <a:gd name="connsiteX43" fmla="*/ 70010 w 155668"/>
                    <a:gd name="connsiteY43" fmla="*/ 32039 h 51910"/>
                    <a:gd name="connsiteX44" fmla="*/ 74717 w 155668"/>
                    <a:gd name="connsiteY44" fmla="*/ 32845 h 51910"/>
                    <a:gd name="connsiteX45" fmla="*/ 76868 w 155668"/>
                    <a:gd name="connsiteY45" fmla="*/ 30963 h 51910"/>
                    <a:gd name="connsiteX46" fmla="*/ 82919 w 155668"/>
                    <a:gd name="connsiteY46" fmla="*/ 32845 h 51910"/>
                    <a:gd name="connsiteX47" fmla="*/ 90988 w 155668"/>
                    <a:gd name="connsiteY47" fmla="*/ 32845 h 51910"/>
                    <a:gd name="connsiteX48" fmla="*/ 91391 w 155668"/>
                    <a:gd name="connsiteY48" fmla="*/ 34459 h 51910"/>
                    <a:gd name="connsiteX49" fmla="*/ 92467 w 155668"/>
                    <a:gd name="connsiteY49" fmla="*/ 34593 h 51910"/>
                    <a:gd name="connsiteX50" fmla="*/ 95291 w 155668"/>
                    <a:gd name="connsiteY50" fmla="*/ 41183 h 51910"/>
                    <a:gd name="connsiteX51" fmla="*/ 105510 w 155668"/>
                    <a:gd name="connsiteY51" fmla="*/ 36207 h 51910"/>
                    <a:gd name="connsiteX52" fmla="*/ 119899 w 155668"/>
                    <a:gd name="connsiteY52" fmla="*/ 38224 h 51910"/>
                    <a:gd name="connsiteX53" fmla="*/ 120840 w 155668"/>
                    <a:gd name="connsiteY53" fmla="*/ 37686 h 51910"/>
                    <a:gd name="connsiteX54" fmla="*/ 121243 w 155668"/>
                    <a:gd name="connsiteY54" fmla="*/ 39300 h 51910"/>
                    <a:gd name="connsiteX55" fmla="*/ 123126 w 155668"/>
                    <a:gd name="connsiteY55" fmla="*/ 37283 h 51910"/>
                    <a:gd name="connsiteX56" fmla="*/ 128370 w 155668"/>
                    <a:gd name="connsiteY56" fmla="*/ 37552 h 51910"/>
                    <a:gd name="connsiteX57" fmla="*/ 131867 w 155668"/>
                    <a:gd name="connsiteY57" fmla="*/ 39838 h 51910"/>
                    <a:gd name="connsiteX58" fmla="*/ 134691 w 155668"/>
                    <a:gd name="connsiteY58" fmla="*/ 38897 h 51910"/>
                    <a:gd name="connsiteX59" fmla="*/ 142624 w 155668"/>
                    <a:gd name="connsiteY59" fmla="*/ 45082 h 51910"/>
                    <a:gd name="connsiteX60" fmla="*/ 148810 w 155668"/>
                    <a:gd name="connsiteY60" fmla="*/ 51806 h 51910"/>
                    <a:gd name="connsiteX61" fmla="*/ 150827 w 155668"/>
                    <a:gd name="connsiteY61" fmla="*/ 51402 h 5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668" h="51910">
                      <a:moveTo>
                        <a:pt x="150289" y="51268"/>
                      </a:moveTo>
                      <a:cubicBezTo>
                        <a:pt x="151230" y="47503"/>
                        <a:pt x="151903" y="43200"/>
                        <a:pt x="153113" y="40914"/>
                      </a:cubicBezTo>
                      <a:cubicBezTo>
                        <a:pt x="153516" y="38493"/>
                        <a:pt x="153786" y="35938"/>
                        <a:pt x="154189" y="34056"/>
                      </a:cubicBezTo>
                      <a:cubicBezTo>
                        <a:pt x="154996" y="33652"/>
                        <a:pt x="154727" y="28677"/>
                        <a:pt x="155668" y="28811"/>
                      </a:cubicBezTo>
                      <a:cubicBezTo>
                        <a:pt x="155265" y="23298"/>
                        <a:pt x="155130" y="20205"/>
                        <a:pt x="154727" y="15230"/>
                      </a:cubicBezTo>
                      <a:cubicBezTo>
                        <a:pt x="151769" y="11196"/>
                        <a:pt x="148272" y="14288"/>
                        <a:pt x="144910" y="14961"/>
                      </a:cubicBezTo>
                      <a:cubicBezTo>
                        <a:pt x="142221" y="15499"/>
                        <a:pt x="139532" y="14020"/>
                        <a:pt x="136842" y="14154"/>
                      </a:cubicBezTo>
                      <a:cubicBezTo>
                        <a:pt x="135901" y="14154"/>
                        <a:pt x="134960" y="15230"/>
                        <a:pt x="134018" y="15230"/>
                      </a:cubicBezTo>
                      <a:cubicBezTo>
                        <a:pt x="132673" y="15230"/>
                        <a:pt x="131598" y="13751"/>
                        <a:pt x="130253" y="13751"/>
                      </a:cubicBezTo>
                      <a:cubicBezTo>
                        <a:pt x="129581" y="13751"/>
                        <a:pt x="128774" y="14826"/>
                        <a:pt x="127967" y="14826"/>
                      </a:cubicBezTo>
                      <a:cubicBezTo>
                        <a:pt x="126219" y="14826"/>
                        <a:pt x="124202" y="14423"/>
                        <a:pt x="122050" y="14557"/>
                      </a:cubicBezTo>
                      <a:cubicBezTo>
                        <a:pt x="120302" y="14557"/>
                        <a:pt x="118285" y="15095"/>
                        <a:pt x="116672" y="15095"/>
                      </a:cubicBezTo>
                      <a:cubicBezTo>
                        <a:pt x="114789" y="15095"/>
                        <a:pt x="112772" y="15499"/>
                        <a:pt x="111427" y="14961"/>
                      </a:cubicBezTo>
                      <a:cubicBezTo>
                        <a:pt x="110083" y="14423"/>
                        <a:pt x="108200" y="11196"/>
                        <a:pt x="106452" y="10254"/>
                      </a:cubicBezTo>
                      <a:cubicBezTo>
                        <a:pt x="105242" y="9582"/>
                        <a:pt x="103762" y="9313"/>
                        <a:pt x="102418" y="8775"/>
                      </a:cubicBezTo>
                      <a:cubicBezTo>
                        <a:pt x="101073" y="8237"/>
                        <a:pt x="99459" y="7027"/>
                        <a:pt x="98383" y="7296"/>
                      </a:cubicBezTo>
                      <a:cubicBezTo>
                        <a:pt x="96904" y="7565"/>
                        <a:pt x="95291" y="9851"/>
                        <a:pt x="93677" y="10254"/>
                      </a:cubicBezTo>
                      <a:cubicBezTo>
                        <a:pt x="91526" y="10927"/>
                        <a:pt x="88433" y="9582"/>
                        <a:pt x="85609" y="9582"/>
                      </a:cubicBezTo>
                      <a:cubicBezTo>
                        <a:pt x="84802" y="9582"/>
                        <a:pt x="83592" y="10927"/>
                        <a:pt x="82785" y="10658"/>
                      </a:cubicBezTo>
                      <a:cubicBezTo>
                        <a:pt x="82113" y="10389"/>
                        <a:pt x="81575" y="8910"/>
                        <a:pt x="80902" y="8775"/>
                      </a:cubicBezTo>
                      <a:cubicBezTo>
                        <a:pt x="80230" y="8775"/>
                        <a:pt x="79558" y="9985"/>
                        <a:pt x="78885" y="9985"/>
                      </a:cubicBezTo>
                      <a:cubicBezTo>
                        <a:pt x="76330" y="9985"/>
                        <a:pt x="73372" y="8103"/>
                        <a:pt x="70683" y="7834"/>
                      </a:cubicBezTo>
                      <a:cubicBezTo>
                        <a:pt x="67859" y="7565"/>
                        <a:pt x="65169" y="8372"/>
                        <a:pt x="63152" y="7296"/>
                      </a:cubicBezTo>
                      <a:cubicBezTo>
                        <a:pt x="61539" y="6489"/>
                        <a:pt x="59656" y="2455"/>
                        <a:pt x="57639" y="1783"/>
                      </a:cubicBezTo>
                      <a:cubicBezTo>
                        <a:pt x="56563" y="1514"/>
                        <a:pt x="55084" y="2321"/>
                        <a:pt x="54008" y="2724"/>
                      </a:cubicBezTo>
                      <a:cubicBezTo>
                        <a:pt x="52798" y="2993"/>
                        <a:pt x="50512" y="6758"/>
                        <a:pt x="48092" y="7027"/>
                      </a:cubicBezTo>
                      <a:cubicBezTo>
                        <a:pt x="47957" y="7027"/>
                        <a:pt x="47688" y="5817"/>
                        <a:pt x="47285" y="6086"/>
                      </a:cubicBezTo>
                      <a:cubicBezTo>
                        <a:pt x="46881" y="6489"/>
                        <a:pt x="44595" y="8372"/>
                        <a:pt x="43520" y="8506"/>
                      </a:cubicBezTo>
                      <a:cubicBezTo>
                        <a:pt x="40158" y="8775"/>
                        <a:pt x="35989" y="7027"/>
                        <a:pt x="31955" y="6624"/>
                      </a:cubicBezTo>
                      <a:cubicBezTo>
                        <a:pt x="28056" y="6355"/>
                        <a:pt x="24559" y="5010"/>
                        <a:pt x="20794" y="3396"/>
                      </a:cubicBezTo>
                      <a:cubicBezTo>
                        <a:pt x="18373" y="2455"/>
                        <a:pt x="15550" y="-503"/>
                        <a:pt x="13533" y="3800"/>
                      </a:cubicBezTo>
                      <a:cubicBezTo>
                        <a:pt x="12457" y="2052"/>
                        <a:pt x="9633" y="2321"/>
                        <a:pt x="6943" y="1379"/>
                      </a:cubicBezTo>
                      <a:cubicBezTo>
                        <a:pt x="4254" y="303"/>
                        <a:pt x="758" y="-2117"/>
                        <a:pt x="86" y="4069"/>
                      </a:cubicBezTo>
                      <a:cubicBezTo>
                        <a:pt x="-452" y="9448"/>
                        <a:pt x="1699" y="8506"/>
                        <a:pt x="2237" y="12540"/>
                      </a:cubicBezTo>
                      <a:cubicBezTo>
                        <a:pt x="6002" y="11733"/>
                        <a:pt x="9767" y="11330"/>
                        <a:pt x="13667" y="12809"/>
                      </a:cubicBezTo>
                      <a:cubicBezTo>
                        <a:pt x="14877" y="13213"/>
                        <a:pt x="15819" y="15095"/>
                        <a:pt x="17163" y="15633"/>
                      </a:cubicBezTo>
                      <a:cubicBezTo>
                        <a:pt x="19180" y="16305"/>
                        <a:pt x="21601" y="14961"/>
                        <a:pt x="23618" y="15902"/>
                      </a:cubicBezTo>
                      <a:cubicBezTo>
                        <a:pt x="24694" y="16440"/>
                        <a:pt x="25500" y="18323"/>
                        <a:pt x="26442" y="18592"/>
                      </a:cubicBezTo>
                      <a:cubicBezTo>
                        <a:pt x="27383" y="18860"/>
                        <a:pt x="28593" y="18188"/>
                        <a:pt x="29535" y="18323"/>
                      </a:cubicBezTo>
                      <a:cubicBezTo>
                        <a:pt x="30610" y="18457"/>
                        <a:pt x="31417" y="19936"/>
                        <a:pt x="32493" y="20340"/>
                      </a:cubicBezTo>
                      <a:cubicBezTo>
                        <a:pt x="35451" y="21281"/>
                        <a:pt x="38948" y="17650"/>
                        <a:pt x="41637" y="21819"/>
                      </a:cubicBezTo>
                      <a:cubicBezTo>
                        <a:pt x="45402" y="19667"/>
                        <a:pt x="49033" y="19936"/>
                        <a:pt x="52663" y="19936"/>
                      </a:cubicBezTo>
                      <a:cubicBezTo>
                        <a:pt x="56563" y="19936"/>
                        <a:pt x="60732" y="22626"/>
                        <a:pt x="64632" y="25046"/>
                      </a:cubicBezTo>
                      <a:cubicBezTo>
                        <a:pt x="66380" y="26122"/>
                        <a:pt x="68128" y="30828"/>
                        <a:pt x="70010" y="32039"/>
                      </a:cubicBezTo>
                      <a:cubicBezTo>
                        <a:pt x="70952" y="32711"/>
                        <a:pt x="73641" y="33249"/>
                        <a:pt x="74717" y="32845"/>
                      </a:cubicBezTo>
                      <a:cubicBezTo>
                        <a:pt x="75658" y="32576"/>
                        <a:pt x="76062" y="31097"/>
                        <a:pt x="76868" y="30963"/>
                      </a:cubicBezTo>
                      <a:cubicBezTo>
                        <a:pt x="79020" y="30559"/>
                        <a:pt x="80902" y="32308"/>
                        <a:pt x="82919" y="32845"/>
                      </a:cubicBezTo>
                      <a:cubicBezTo>
                        <a:pt x="85609" y="33383"/>
                        <a:pt x="88702" y="30963"/>
                        <a:pt x="90988" y="32845"/>
                      </a:cubicBezTo>
                      <a:cubicBezTo>
                        <a:pt x="91257" y="32980"/>
                        <a:pt x="91122" y="34056"/>
                        <a:pt x="91391" y="34459"/>
                      </a:cubicBezTo>
                      <a:cubicBezTo>
                        <a:pt x="91660" y="34862"/>
                        <a:pt x="92198" y="34190"/>
                        <a:pt x="92467" y="34593"/>
                      </a:cubicBezTo>
                      <a:cubicBezTo>
                        <a:pt x="93543" y="36073"/>
                        <a:pt x="94215" y="39031"/>
                        <a:pt x="95291" y="41183"/>
                      </a:cubicBezTo>
                      <a:cubicBezTo>
                        <a:pt x="98653" y="42796"/>
                        <a:pt x="102149" y="37283"/>
                        <a:pt x="105510" y="36207"/>
                      </a:cubicBezTo>
                      <a:cubicBezTo>
                        <a:pt x="110217" y="34728"/>
                        <a:pt x="114789" y="37283"/>
                        <a:pt x="119899" y="38224"/>
                      </a:cubicBezTo>
                      <a:cubicBezTo>
                        <a:pt x="120168" y="38224"/>
                        <a:pt x="120437" y="37417"/>
                        <a:pt x="120840" y="37686"/>
                      </a:cubicBezTo>
                      <a:cubicBezTo>
                        <a:pt x="120975" y="37686"/>
                        <a:pt x="121378" y="39300"/>
                        <a:pt x="121243" y="39300"/>
                      </a:cubicBezTo>
                      <a:cubicBezTo>
                        <a:pt x="121782" y="39300"/>
                        <a:pt x="122454" y="37686"/>
                        <a:pt x="123126" y="37283"/>
                      </a:cubicBezTo>
                      <a:cubicBezTo>
                        <a:pt x="124471" y="36611"/>
                        <a:pt x="126622" y="36880"/>
                        <a:pt x="128370" y="37552"/>
                      </a:cubicBezTo>
                      <a:cubicBezTo>
                        <a:pt x="129581" y="37955"/>
                        <a:pt x="130791" y="39569"/>
                        <a:pt x="131867" y="39838"/>
                      </a:cubicBezTo>
                      <a:cubicBezTo>
                        <a:pt x="132943" y="39972"/>
                        <a:pt x="133749" y="38493"/>
                        <a:pt x="134691" y="38897"/>
                      </a:cubicBezTo>
                      <a:cubicBezTo>
                        <a:pt x="137111" y="39703"/>
                        <a:pt x="139532" y="43603"/>
                        <a:pt x="142624" y="45082"/>
                      </a:cubicBezTo>
                      <a:cubicBezTo>
                        <a:pt x="145314" y="46427"/>
                        <a:pt x="147600" y="47234"/>
                        <a:pt x="148810" y="51806"/>
                      </a:cubicBezTo>
                      <a:cubicBezTo>
                        <a:pt x="149617" y="52344"/>
                        <a:pt x="149886" y="50595"/>
                        <a:pt x="150827" y="51402"/>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35" name="Graphic 29">
                <a:extLst>
                  <a:ext uri="{FF2B5EF4-FFF2-40B4-BE49-F238E27FC236}">
                    <a16:creationId xmlns:a16="http://schemas.microsoft.com/office/drawing/2014/main" id="{28974546-5FC6-07E3-4EF3-CE4D70F6FF33}"/>
                  </a:ext>
                </a:extLst>
              </p:cNvPr>
              <p:cNvGrpSpPr/>
              <p:nvPr/>
            </p:nvGrpSpPr>
            <p:grpSpPr>
              <a:xfrm>
                <a:off x="2761265" y="695046"/>
                <a:ext cx="163850" cy="434783"/>
                <a:chOff x="2761265" y="695046"/>
                <a:chExt cx="163850" cy="434783"/>
              </a:xfrm>
              <a:grpFill/>
            </p:grpSpPr>
            <p:sp>
              <p:nvSpPr>
                <p:cNvPr id="152" name="Freeform: Shape 151">
                  <a:extLst>
                    <a:ext uri="{FF2B5EF4-FFF2-40B4-BE49-F238E27FC236}">
                      <a16:creationId xmlns:a16="http://schemas.microsoft.com/office/drawing/2014/main" id="{BAF5C989-1D88-0915-55BF-B8BBCF9B653F}"/>
                    </a:ext>
                  </a:extLst>
                </p:cNvPr>
                <p:cNvSpPr/>
                <p:nvPr/>
              </p:nvSpPr>
              <p:spPr>
                <a:xfrm>
                  <a:off x="2761265" y="695046"/>
                  <a:ext cx="163850" cy="341058"/>
                </a:xfrm>
                <a:custGeom>
                  <a:avLst/>
                  <a:gdLst>
                    <a:gd name="connsiteX0" fmla="*/ 90462 w 163850"/>
                    <a:gd name="connsiteY0" fmla="*/ 340923 h 341058"/>
                    <a:gd name="connsiteX1" fmla="*/ 20672 w 163850"/>
                    <a:gd name="connsiteY1" fmla="*/ 235633 h 341058"/>
                    <a:gd name="connsiteX2" fmla="*/ 9108 w 163850"/>
                    <a:gd name="connsiteY2" fmla="*/ 41 h 341058"/>
                    <a:gd name="connsiteX3" fmla="*/ 163345 w 163850"/>
                    <a:gd name="connsiteY3" fmla="*/ 191527 h 341058"/>
                    <a:gd name="connsiteX4" fmla="*/ 90462 w 163850"/>
                    <a:gd name="connsiteY4" fmla="*/ 341058 h 3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50" h="341058">
                      <a:moveTo>
                        <a:pt x="90462" y="340923"/>
                      </a:moveTo>
                      <a:cubicBezTo>
                        <a:pt x="90328" y="340923"/>
                        <a:pt x="53483" y="301658"/>
                        <a:pt x="20672" y="235633"/>
                      </a:cubicBezTo>
                      <a:cubicBezTo>
                        <a:pt x="-18459" y="154547"/>
                        <a:pt x="10184" y="1251"/>
                        <a:pt x="9108" y="41"/>
                      </a:cubicBezTo>
                      <a:cubicBezTo>
                        <a:pt x="9377" y="-2380"/>
                        <a:pt x="174103" y="104121"/>
                        <a:pt x="163345" y="191527"/>
                      </a:cubicBezTo>
                      <a:cubicBezTo>
                        <a:pt x="153529" y="276512"/>
                        <a:pt x="90328" y="341192"/>
                        <a:pt x="90462" y="341058"/>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53" name="Freeform: Shape 152">
                  <a:extLst>
                    <a:ext uri="{FF2B5EF4-FFF2-40B4-BE49-F238E27FC236}">
                      <a16:creationId xmlns:a16="http://schemas.microsoft.com/office/drawing/2014/main" id="{6C5FA7F0-D85F-477E-1EF4-F127DD6A00AB}"/>
                    </a:ext>
                  </a:extLst>
                </p:cNvPr>
                <p:cNvSpPr/>
                <p:nvPr/>
              </p:nvSpPr>
              <p:spPr>
                <a:xfrm>
                  <a:off x="2836757" y="948952"/>
                  <a:ext cx="24983" cy="180878"/>
                </a:xfrm>
                <a:custGeom>
                  <a:avLst/>
                  <a:gdLst>
                    <a:gd name="connsiteX0" fmla="*/ 44 w 24983"/>
                    <a:gd name="connsiteY0" fmla="*/ 174020 h 180878"/>
                    <a:gd name="connsiteX1" fmla="*/ 7036 w 24983"/>
                    <a:gd name="connsiteY1" fmla="*/ 177517 h 180878"/>
                    <a:gd name="connsiteX2" fmla="*/ 11474 w 24983"/>
                    <a:gd name="connsiteY2" fmla="*/ 178996 h 180878"/>
                    <a:gd name="connsiteX3" fmla="*/ 14970 w 24983"/>
                    <a:gd name="connsiteY3" fmla="*/ 180878 h 180878"/>
                    <a:gd name="connsiteX4" fmla="*/ 23710 w 24983"/>
                    <a:gd name="connsiteY4" fmla="*/ 180340 h 180878"/>
                    <a:gd name="connsiteX5" fmla="*/ 23307 w 24983"/>
                    <a:gd name="connsiteY5" fmla="*/ 169045 h 180878"/>
                    <a:gd name="connsiteX6" fmla="*/ 23307 w 24983"/>
                    <a:gd name="connsiteY6" fmla="*/ 159767 h 180878"/>
                    <a:gd name="connsiteX7" fmla="*/ 22500 w 24983"/>
                    <a:gd name="connsiteY7" fmla="*/ 156405 h 180878"/>
                    <a:gd name="connsiteX8" fmla="*/ 23173 w 24983"/>
                    <a:gd name="connsiteY8" fmla="*/ 152102 h 180878"/>
                    <a:gd name="connsiteX9" fmla="*/ 22231 w 24983"/>
                    <a:gd name="connsiteY9" fmla="*/ 149412 h 180878"/>
                    <a:gd name="connsiteX10" fmla="*/ 21962 w 24983"/>
                    <a:gd name="connsiteY10" fmla="*/ 142689 h 180878"/>
                    <a:gd name="connsiteX11" fmla="*/ 21156 w 24983"/>
                    <a:gd name="connsiteY11" fmla="*/ 136503 h 180878"/>
                    <a:gd name="connsiteX12" fmla="*/ 20887 w 24983"/>
                    <a:gd name="connsiteY12" fmla="*/ 130317 h 180878"/>
                    <a:gd name="connsiteX13" fmla="*/ 23576 w 24983"/>
                    <a:gd name="connsiteY13" fmla="*/ 124670 h 180878"/>
                    <a:gd name="connsiteX14" fmla="*/ 24249 w 24983"/>
                    <a:gd name="connsiteY14" fmla="*/ 119963 h 180878"/>
                    <a:gd name="connsiteX15" fmla="*/ 24921 w 24983"/>
                    <a:gd name="connsiteY15" fmla="*/ 115257 h 180878"/>
                    <a:gd name="connsiteX16" fmla="*/ 22500 w 24983"/>
                    <a:gd name="connsiteY16" fmla="*/ 109743 h 180878"/>
                    <a:gd name="connsiteX17" fmla="*/ 22231 w 24983"/>
                    <a:gd name="connsiteY17" fmla="*/ 100330 h 180878"/>
                    <a:gd name="connsiteX18" fmla="*/ 21290 w 24983"/>
                    <a:gd name="connsiteY18" fmla="*/ 96969 h 180878"/>
                    <a:gd name="connsiteX19" fmla="*/ 22366 w 24983"/>
                    <a:gd name="connsiteY19" fmla="*/ 94952 h 180878"/>
                    <a:gd name="connsiteX20" fmla="*/ 21425 w 24983"/>
                    <a:gd name="connsiteY20" fmla="*/ 92531 h 180878"/>
                    <a:gd name="connsiteX21" fmla="*/ 22097 w 24983"/>
                    <a:gd name="connsiteY21" fmla="*/ 82984 h 180878"/>
                    <a:gd name="connsiteX22" fmla="*/ 21693 w 24983"/>
                    <a:gd name="connsiteY22" fmla="*/ 74243 h 180878"/>
                    <a:gd name="connsiteX23" fmla="*/ 24786 w 24983"/>
                    <a:gd name="connsiteY23" fmla="*/ 67923 h 180878"/>
                    <a:gd name="connsiteX24" fmla="*/ 23845 w 24983"/>
                    <a:gd name="connsiteY24" fmla="*/ 63620 h 180878"/>
                    <a:gd name="connsiteX25" fmla="*/ 20349 w 24983"/>
                    <a:gd name="connsiteY25" fmla="*/ 56627 h 180878"/>
                    <a:gd name="connsiteX26" fmla="*/ 20887 w 24983"/>
                    <a:gd name="connsiteY26" fmla="*/ 55686 h 180878"/>
                    <a:gd name="connsiteX27" fmla="*/ 18870 w 24983"/>
                    <a:gd name="connsiteY27" fmla="*/ 51249 h 180878"/>
                    <a:gd name="connsiteX28" fmla="*/ 18870 w 24983"/>
                    <a:gd name="connsiteY28" fmla="*/ 37667 h 180878"/>
                    <a:gd name="connsiteX29" fmla="*/ 19811 w 24983"/>
                    <a:gd name="connsiteY29" fmla="*/ 24624 h 180878"/>
                    <a:gd name="connsiteX30" fmla="*/ 18600 w 24983"/>
                    <a:gd name="connsiteY30" fmla="*/ 16017 h 180878"/>
                    <a:gd name="connsiteX31" fmla="*/ 19407 w 24983"/>
                    <a:gd name="connsiteY31" fmla="*/ 8353 h 180878"/>
                    <a:gd name="connsiteX32" fmla="*/ 16718 w 24983"/>
                    <a:gd name="connsiteY32" fmla="*/ 150 h 180878"/>
                    <a:gd name="connsiteX33" fmla="*/ 11205 w 24983"/>
                    <a:gd name="connsiteY33" fmla="*/ 2570 h 180878"/>
                    <a:gd name="connsiteX34" fmla="*/ 12549 w 24983"/>
                    <a:gd name="connsiteY34" fmla="*/ 16017 h 180878"/>
                    <a:gd name="connsiteX35" fmla="*/ 11070 w 24983"/>
                    <a:gd name="connsiteY35" fmla="*/ 20052 h 180878"/>
                    <a:gd name="connsiteX36" fmla="*/ 11743 w 24983"/>
                    <a:gd name="connsiteY36" fmla="*/ 27582 h 180878"/>
                    <a:gd name="connsiteX37" fmla="*/ 10263 w 24983"/>
                    <a:gd name="connsiteY37" fmla="*/ 30944 h 180878"/>
                    <a:gd name="connsiteX38" fmla="*/ 10801 w 24983"/>
                    <a:gd name="connsiteY38" fmla="*/ 34574 h 180878"/>
                    <a:gd name="connsiteX39" fmla="*/ 9860 w 24983"/>
                    <a:gd name="connsiteY39" fmla="*/ 37936 h 180878"/>
                    <a:gd name="connsiteX40" fmla="*/ 9860 w 24983"/>
                    <a:gd name="connsiteY40" fmla="*/ 48559 h 180878"/>
                    <a:gd name="connsiteX41" fmla="*/ 12415 w 24983"/>
                    <a:gd name="connsiteY41" fmla="*/ 61469 h 180878"/>
                    <a:gd name="connsiteX42" fmla="*/ 10263 w 24983"/>
                    <a:gd name="connsiteY42" fmla="*/ 75184 h 180878"/>
                    <a:gd name="connsiteX43" fmla="*/ 6095 w 24983"/>
                    <a:gd name="connsiteY43" fmla="*/ 81236 h 180878"/>
                    <a:gd name="connsiteX44" fmla="*/ 6095 w 24983"/>
                    <a:gd name="connsiteY44" fmla="*/ 86614 h 180878"/>
                    <a:gd name="connsiteX45" fmla="*/ 7574 w 24983"/>
                    <a:gd name="connsiteY45" fmla="*/ 89035 h 180878"/>
                    <a:gd name="connsiteX46" fmla="*/ 6902 w 24983"/>
                    <a:gd name="connsiteY46" fmla="*/ 95893 h 180878"/>
                    <a:gd name="connsiteX47" fmla="*/ 7709 w 24983"/>
                    <a:gd name="connsiteY47" fmla="*/ 105306 h 180878"/>
                    <a:gd name="connsiteX48" fmla="*/ 6633 w 24983"/>
                    <a:gd name="connsiteY48" fmla="*/ 105709 h 180878"/>
                    <a:gd name="connsiteX49" fmla="*/ 6633 w 24983"/>
                    <a:gd name="connsiteY49" fmla="*/ 106919 h 180878"/>
                    <a:gd name="connsiteX50" fmla="*/ 2464 w 24983"/>
                    <a:gd name="connsiteY50" fmla="*/ 110012 h 180878"/>
                    <a:gd name="connsiteX51" fmla="*/ 6767 w 24983"/>
                    <a:gd name="connsiteY51" fmla="*/ 121846 h 180878"/>
                    <a:gd name="connsiteX52" fmla="*/ 6767 w 24983"/>
                    <a:gd name="connsiteY52" fmla="*/ 138386 h 180878"/>
                    <a:gd name="connsiteX53" fmla="*/ 7170 w 24983"/>
                    <a:gd name="connsiteY53" fmla="*/ 139461 h 180878"/>
                    <a:gd name="connsiteX54" fmla="*/ 6095 w 24983"/>
                    <a:gd name="connsiteY54" fmla="*/ 139865 h 180878"/>
                    <a:gd name="connsiteX55" fmla="*/ 7574 w 24983"/>
                    <a:gd name="connsiteY55" fmla="*/ 142016 h 180878"/>
                    <a:gd name="connsiteX56" fmla="*/ 7843 w 24983"/>
                    <a:gd name="connsiteY56" fmla="*/ 148067 h 180878"/>
                    <a:gd name="connsiteX57" fmla="*/ 6633 w 24983"/>
                    <a:gd name="connsiteY57" fmla="*/ 151967 h 180878"/>
                    <a:gd name="connsiteX58" fmla="*/ 7440 w 24983"/>
                    <a:gd name="connsiteY58" fmla="*/ 155329 h 180878"/>
                    <a:gd name="connsiteX59" fmla="*/ 3943 w 24983"/>
                    <a:gd name="connsiteY59" fmla="*/ 164204 h 180878"/>
                    <a:gd name="connsiteX60" fmla="*/ 44 w 24983"/>
                    <a:gd name="connsiteY60" fmla="*/ 171062 h 180878"/>
                    <a:gd name="connsiteX61" fmla="*/ 447 w 24983"/>
                    <a:gd name="connsiteY61" fmla="*/ 173348 h 18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983" h="180878">
                      <a:moveTo>
                        <a:pt x="44" y="174020"/>
                      </a:moveTo>
                      <a:cubicBezTo>
                        <a:pt x="2464" y="175096"/>
                        <a:pt x="5423" y="176037"/>
                        <a:pt x="7036" y="177517"/>
                      </a:cubicBezTo>
                      <a:cubicBezTo>
                        <a:pt x="8650" y="178054"/>
                        <a:pt x="10263" y="178458"/>
                        <a:pt x="11474" y="178996"/>
                      </a:cubicBezTo>
                      <a:cubicBezTo>
                        <a:pt x="11743" y="179937"/>
                        <a:pt x="14970" y="179803"/>
                        <a:pt x="14970" y="180878"/>
                      </a:cubicBezTo>
                      <a:cubicBezTo>
                        <a:pt x="18600" y="180609"/>
                        <a:pt x="20483" y="180609"/>
                        <a:pt x="23710" y="180340"/>
                      </a:cubicBezTo>
                      <a:cubicBezTo>
                        <a:pt x="26131" y="177113"/>
                        <a:pt x="23845" y="172945"/>
                        <a:pt x="23307" y="169045"/>
                      </a:cubicBezTo>
                      <a:cubicBezTo>
                        <a:pt x="22769" y="165952"/>
                        <a:pt x="23576" y="162859"/>
                        <a:pt x="23307" y="159767"/>
                      </a:cubicBezTo>
                      <a:cubicBezTo>
                        <a:pt x="23307" y="158691"/>
                        <a:pt x="22500" y="157480"/>
                        <a:pt x="22500" y="156405"/>
                      </a:cubicBezTo>
                      <a:cubicBezTo>
                        <a:pt x="22500" y="154926"/>
                        <a:pt x="23307" y="153715"/>
                        <a:pt x="23173" y="152102"/>
                      </a:cubicBezTo>
                      <a:cubicBezTo>
                        <a:pt x="23173" y="151295"/>
                        <a:pt x="22366" y="150219"/>
                        <a:pt x="22231" y="149412"/>
                      </a:cubicBezTo>
                      <a:cubicBezTo>
                        <a:pt x="21962" y="147261"/>
                        <a:pt x="22231" y="145109"/>
                        <a:pt x="21962" y="142689"/>
                      </a:cubicBezTo>
                      <a:cubicBezTo>
                        <a:pt x="21828" y="140672"/>
                        <a:pt x="21290" y="138386"/>
                        <a:pt x="21156" y="136503"/>
                      </a:cubicBezTo>
                      <a:cubicBezTo>
                        <a:pt x="21156" y="134352"/>
                        <a:pt x="20618" y="131931"/>
                        <a:pt x="20887" y="130317"/>
                      </a:cubicBezTo>
                      <a:cubicBezTo>
                        <a:pt x="21156" y="128704"/>
                        <a:pt x="23038" y="126821"/>
                        <a:pt x="23576" y="124670"/>
                      </a:cubicBezTo>
                      <a:cubicBezTo>
                        <a:pt x="23979" y="123325"/>
                        <a:pt x="23979" y="121577"/>
                        <a:pt x="24249" y="119963"/>
                      </a:cubicBezTo>
                      <a:cubicBezTo>
                        <a:pt x="24517" y="118484"/>
                        <a:pt x="25190" y="116601"/>
                        <a:pt x="24921" y="115257"/>
                      </a:cubicBezTo>
                      <a:cubicBezTo>
                        <a:pt x="24652" y="113509"/>
                        <a:pt x="23038" y="111626"/>
                        <a:pt x="22500" y="109743"/>
                      </a:cubicBezTo>
                      <a:cubicBezTo>
                        <a:pt x="21828" y="107189"/>
                        <a:pt x="22500" y="103692"/>
                        <a:pt x="22231" y="100330"/>
                      </a:cubicBezTo>
                      <a:cubicBezTo>
                        <a:pt x="22231" y="99389"/>
                        <a:pt x="21156" y="97910"/>
                        <a:pt x="21290" y="96969"/>
                      </a:cubicBezTo>
                      <a:cubicBezTo>
                        <a:pt x="21290" y="96296"/>
                        <a:pt x="22366" y="95624"/>
                        <a:pt x="22366" y="94952"/>
                      </a:cubicBezTo>
                      <a:cubicBezTo>
                        <a:pt x="22366" y="94279"/>
                        <a:pt x="21425" y="93338"/>
                        <a:pt x="21425" y="92531"/>
                      </a:cubicBezTo>
                      <a:cubicBezTo>
                        <a:pt x="21156" y="89573"/>
                        <a:pt x="22231" y="86211"/>
                        <a:pt x="22097" y="82984"/>
                      </a:cubicBezTo>
                      <a:cubicBezTo>
                        <a:pt x="22097" y="79757"/>
                        <a:pt x="21156" y="76529"/>
                        <a:pt x="21693" y="74243"/>
                      </a:cubicBezTo>
                      <a:cubicBezTo>
                        <a:pt x="22097" y="72361"/>
                        <a:pt x="24652" y="70344"/>
                        <a:pt x="24786" y="67923"/>
                      </a:cubicBezTo>
                      <a:cubicBezTo>
                        <a:pt x="24786" y="66713"/>
                        <a:pt x="24114" y="64965"/>
                        <a:pt x="23845" y="63620"/>
                      </a:cubicBezTo>
                      <a:cubicBezTo>
                        <a:pt x="23442" y="62141"/>
                        <a:pt x="20752" y="59451"/>
                        <a:pt x="20349" y="56627"/>
                      </a:cubicBezTo>
                      <a:cubicBezTo>
                        <a:pt x="20349" y="56359"/>
                        <a:pt x="21156" y="56224"/>
                        <a:pt x="20887" y="55686"/>
                      </a:cubicBezTo>
                      <a:cubicBezTo>
                        <a:pt x="20618" y="55148"/>
                        <a:pt x="19004" y="52459"/>
                        <a:pt x="18870" y="51249"/>
                      </a:cubicBezTo>
                      <a:cubicBezTo>
                        <a:pt x="18332" y="47349"/>
                        <a:pt x="19004" y="42508"/>
                        <a:pt x="18870" y="37667"/>
                      </a:cubicBezTo>
                      <a:cubicBezTo>
                        <a:pt x="18600" y="33095"/>
                        <a:pt x="19139" y="29061"/>
                        <a:pt x="19811" y="24624"/>
                      </a:cubicBezTo>
                      <a:cubicBezTo>
                        <a:pt x="20214" y="21800"/>
                        <a:pt x="21828" y="18572"/>
                        <a:pt x="18600" y="16017"/>
                      </a:cubicBezTo>
                      <a:cubicBezTo>
                        <a:pt x="19676" y="14807"/>
                        <a:pt x="19139" y="11445"/>
                        <a:pt x="19407" y="8353"/>
                      </a:cubicBezTo>
                      <a:cubicBezTo>
                        <a:pt x="19811" y="5260"/>
                        <a:pt x="21021" y="1091"/>
                        <a:pt x="16718" y="150"/>
                      </a:cubicBezTo>
                      <a:cubicBezTo>
                        <a:pt x="12953" y="-657"/>
                        <a:pt x="13760" y="2032"/>
                        <a:pt x="11205" y="2570"/>
                      </a:cubicBezTo>
                      <a:cubicBezTo>
                        <a:pt x="12280" y="7008"/>
                        <a:pt x="12953" y="11445"/>
                        <a:pt x="12549" y="16017"/>
                      </a:cubicBezTo>
                      <a:cubicBezTo>
                        <a:pt x="12415" y="17362"/>
                        <a:pt x="11205" y="18572"/>
                        <a:pt x="11070" y="20052"/>
                      </a:cubicBezTo>
                      <a:cubicBezTo>
                        <a:pt x="10801" y="22472"/>
                        <a:pt x="12146" y="25296"/>
                        <a:pt x="11743" y="27582"/>
                      </a:cubicBezTo>
                      <a:cubicBezTo>
                        <a:pt x="11474" y="28792"/>
                        <a:pt x="10398" y="29733"/>
                        <a:pt x="10263" y="30944"/>
                      </a:cubicBezTo>
                      <a:cubicBezTo>
                        <a:pt x="10263" y="32154"/>
                        <a:pt x="10801" y="33499"/>
                        <a:pt x="10801" y="34574"/>
                      </a:cubicBezTo>
                      <a:cubicBezTo>
                        <a:pt x="10801" y="35785"/>
                        <a:pt x="9860" y="36860"/>
                        <a:pt x="9860" y="37936"/>
                      </a:cubicBezTo>
                      <a:cubicBezTo>
                        <a:pt x="9591" y="41432"/>
                        <a:pt x="12415" y="45467"/>
                        <a:pt x="9860" y="48559"/>
                      </a:cubicBezTo>
                      <a:cubicBezTo>
                        <a:pt x="11743" y="52997"/>
                        <a:pt x="12012" y="57300"/>
                        <a:pt x="12415" y="61469"/>
                      </a:cubicBezTo>
                      <a:cubicBezTo>
                        <a:pt x="12819" y="66040"/>
                        <a:pt x="11474" y="70881"/>
                        <a:pt x="10263" y="75184"/>
                      </a:cubicBezTo>
                      <a:cubicBezTo>
                        <a:pt x="9726" y="77067"/>
                        <a:pt x="6767" y="79084"/>
                        <a:pt x="6095" y="81236"/>
                      </a:cubicBezTo>
                      <a:cubicBezTo>
                        <a:pt x="5826" y="82311"/>
                        <a:pt x="5692" y="85404"/>
                        <a:pt x="6095" y="86614"/>
                      </a:cubicBezTo>
                      <a:cubicBezTo>
                        <a:pt x="6364" y="87690"/>
                        <a:pt x="7440" y="88094"/>
                        <a:pt x="7574" y="89035"/>
                      </a:cubicBezTo>
                      <a:cubicBezTo>
                        <a:pt x="8112" y="91590"/>
                        <a:pt x="7036" y="93607"/>
                        <a:pt x="6902" y="95893"/>
                      </a:cubicBezTo>
                      <a:cubicBezTo>
                        <a:pt x="6902" y="98986"/>
                        <a:pt x="8650" y="102617"/>
                        <a:pt x="7709" y="105306"/>
                      </a:cubicBezTo>
                      <a:cubicBezTo>
                        <a:pt x="7709" y="105575"/>
                        <a:pt x="6902" y="105440"/>
                        <a:pt x="6633" y="105709"/>
                      </a:cubicBezTo>
                      <a:cubicBezTo>
                        <a:pt x="6364" y="105978"/>
                        <a:pt x="6902" y="106651"/>
                        <a:pt x="6633" y="106919"/>
                      </a:cubicBezTo>
                      <a:cubicBezTo>
                        <a:pt x="5692" y="108130"/>
                        <a:pt x="3943" y="108802"/>
                        <a:pt x="2464" y="110012"/>
                      </a:cubicBezTo>
                      <a:cubicBezTo>
                        <a:pt x="1657" y="113912"/>
                        <a:pt x="5692" y="117946"/>
                        <a:pt x="6767" y="121846"/>
                      </a:cubicBezTo>
                      <a:cubicBezTo>
                        <a:pt x="8246" y="127225"/>
                        <a:pt x="6767" y="132469"/>
                        <a:pt x="6767" y="138386"/>
                      </a:cubicBezTo>
                      <a:cubicBezTo>
                        <a:pt x="6767" y="138655"/>
                        <a:pt x="7305" y="138924"/>
                        <a:pt x="7170" y="139461"/>
                      </a:cubicBezTo>
                      <a:cubicBezTo>
                        <a:pt x="7170" y="139596"/>
                        <a:pt x="6095" y="139999"/>
                        <a:pt x="6095" y="139865"/>
                      </a:cubicBezTo>
                      <a:cubicBezTo>
                        <a:pt x="6095" y="140537"/>
                        <a:pt x="7305" y="141344"/>
                        <a:pt x="7574" y="142016"/>
                      </a:cubicBezTo>
                      <a:cubicBezTo>
                        <a:pt x="8112" y="143496"/>
                        <a:pt x="8112" y="146050"/>
                        <a:pt x="7843" y="148067"/>
                      </a:cubicBezTo>
                      <a:cubicBezTo>
                        <a:pt x="7709" y="149412"/>
                        <a:pt x="6633" y="150757"/>
                        <a:pt x="6633" y="151967"/>
                      </a:cubicBezTo>
                      <a:cubicBezTo>
                        <a:pt x="6633" y="153177"/>
                        <a:pt x="7574" y="154253"/>
                        <a:pt x="7440" y="155329"/>
                      </a:cubicBezTo>
                      <a:cubicBezTo>
                        <a:pt x="7036" y="158018"/>
                        <a:pt x="4750" y="160842"/>
                        <a:pt x="3943" y="164204"/>
                      </a:cubicBezTo>
                      <a:cubicBezTo>
                        <a:pt x="3271" y="167162"/>
                        <a:pt x="2867" y="169852"/>
                        <a:pt x="44" y="171062"/>
                      </a:cubicBezTo>
                      <a:cubicBezTo>
                        <a:pt x="-225" y="172003"/>
                        <a:pt x="850" y="172272"/>
                        <a:pt x="447" y="173348"/>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36" name="Graphic 29">
                <a:extLst>
                  <a:ext uri="{FF2B5EF4-FFF2-40B4-BE49-F238E27FC236}">
                    <a16:creationId xmlns:a16="http://schemas.microsoft.com/office/drawing/2014/main" id="{7431EBF3-F521-A8F0-ABB1-E3A23C858FA3}"/>
                  </a:ext>
                </a:extLst>
              </p:cNvPr>
              <p:cNvGrpSpPr/>
              <p:nvPr/>
            </p:nvGrpSpPr>
            <p:grpSpPr>
              <a:xfrm>
                <a:off x="2336705" y="881164"/>
                <a:ext cx="329856" cy="144010"/>
                <a:chOff x="2336705" y="881164"/>
                <a:chExt cx="329856" cy="144010"/>
              </a:xfrm>
              <a:grpFill/>
            </p:grpSpPr>
            <p:sp>
              <p:nvSpPr>
                <p:cNvPr id="150" name="Freeform: Shape 149">
                  <a:extLst>
                    <a:ext uri="{FF2B5EF4-FFF2-40B4-BE49-F238E27FC236}">
                      <a16:creationId xmlns:a16="http://schemas.microsoft.com/office/drawing/2014/main" id="{A27F5EE8-DC15-29D2-F973-A2D099AAABFD}"/>
                    </a:ext>
                  </a:extLst>
                </p:cNvPr>
                <p:cNvSpPr/>
                <p:nvPr/>
              </p:nvSpPr>
              <p:spPr>
                <a:xfrm>
                  <a:off x="2336705" y="881164"/>
                  <a:ext cx="258453" cy="144010"/>
                </a:xfrm>
                <a:custGeom>
                  <a:avLst/>
                  <a:gdLst>
                    <a:gd name="connsiteX0" fmla="*/ 258452 w 258453"/>
                    <a:gd name="connsiteY0" fmla="*/ 52742 h 144010"/>
                    <a:gd name="connsiteX1" fmla="*/ 170240 w 258453"/>
                    <a:gd name="connsiteY1" fmla="*/ 3930 h 144010"/>
                    <a:gd name="connsiteX2" fmla="*/ 0 w 258453"/>
                    <a:gd name="connsiteY2" fmla="*/ 53011 h 144010"/>
                    <a:gd name="connsiteX3" fmla="*/ 155314 w 258453"/>
                    <a:gd name="connsiteY3" fmla="*/ 141359 h 144010"/>
                    <a:gd name="connsiteX4" fmla="*/ 258452 w 258453"/>
                    <a:gd name="connsiteY4" fmla="*/ 52742 h 1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53" h="144010">
                      <a:moveTo>
                        <a:pt x="258452" y="52742"/>
                      </a:moveTo>
                      <a:cubicBezTo>
                        <a:pt x="258452" y="52742"/>
                        <a:pt x="224969" y="21142"/>
                        <a:pt x="170240" y="3930"/>
                      </a:cubicBezTo>
                      <a:cubicBezTo>
                        <a:pt x="101929" y="-17182"/>
                        <a:pt x="269" y="53684"/>
                        <a:pt x="0" y="53011"/>
                      </a:cubicBezTo>
                      <a:cubicBezTo>
                        <a:pt x="1076" y="51936"/>
                        <a:pt x="96685" y="162336"/>
                        <a:pt x="155314" y="141359"/>
                      </a:cubicBezTo>
                      <a:cubicBezTo>
                        <a:pt x="215153" y="119036"/>
                        <a:pt x="258722" y="53011"/>
                        <a:pt x="258452" y="52742"/>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51" name="Freeform: Shape 150">
                  <a:extLst>
                    <a:ext uri="{FF2B5EF4-FFF2-40B4-BE49-F238E27FC236}">
                      <a16:creationId xmlns:a16="http://schemas.microsoft.com/office/drawing/2014/main" id="{E82E780D-9AB6-5CFF-1DEB-4F51F9C92F1B}"/>
                    </a:ext>
                  </a:extLst>
                </p:cNvPr>
                <p:cNvSpPr/>
                <p:nvPr/>
              </p:nvSpPr>
              <p:spPr>
                <a:xfrm>
                  <a:off x="2530224" y="909055"/>
                  <a:ext cx="136337" cy="40180"/>
                </a:xfrm>
                <a:custGeom>
                  <a:avLst/>
                  <a:gdLst>
                    <a:gd name="connsiteX0" fmla="*/ 136068 w 136337"/>
                    <a:gd name="connsiteY0" fmla="*/ 26734 h 40180"/>
                    <a:gd name="connsiteX1" fmla="*/ 136068 w 136337"/>
                    <a:gd name="connsiteY1" fmla="*/ 18800 h 40180"/>
                    <a:gd name="connsiteX2" fmla="*/ 135396 w 136337"/>
                    <a:gd name="connsiteY2" fmla="*/ 13824 h 40180"/>
                    <a:gd name="connsiteX3" fmla="*/ 135396 w 136337"/>
                    <a:gd name="connsiteY3" fmla="*/ 9790 h 40180"/>
                    <a:gd name="connsiteX4" fmla="*/ 131496 w 136337"/>
                    <a:gd name="connsiteY4" fmla="*/ 646 h 40180"/>
                    <a:gd name="connsiteX5" fmla="*/ 123293 w 136337"/>
                    <a:gd name="connsiteY5" fmla="*/ 3201 h 40180"/>
                    <a:gd name="connsiteX6" fmla="*/ 116435 w 136337"/>
                    <a:gd name="connsiteY6" fmla="*/ 4949 h 40180"/>
                    <a:gd name="connsiteX7" fmla="*/ 114284 w 136337"/>
                    <a:gd name="connsiteY7" fmla="*/ 6428 h 40180"/>
                    <a:gd name="connsiteX8" fmla="*/ 110788 w 136337"/>
                    <a:gd name="connsiteY8" fmla="*/ 6428 h 40180"/>
                    <a:gd name="connsiteX9" fmla="*/ 109174 w 136337"/>
                    <a:gd name="connsiteY9" fmla="*/ 7908 h 40180"/>
                    <a:gd name="connsiteX10" fmla="*/ 104199 w 136337"/>
                    <a:gd name="connsiteY10" fmla="*/ 9252 h 40180"/>
                    <a:gd name="connsiteX11" fmla="*/ 99895 w 136337"/>
                    <a:gd name="connsiteY11" fmla="*/ 11135 h 40180"/>
                    <a:gd name="connsiteX12" fmla="*/ 95458 w 136337"/>
                    <a:gd name="connsiteY12" fmla="*/ 12480 h 40180"/>
                    <a:gd name="connsiteX13" fmla="*/ 90214 w 136337"/>
                    <a:gd name="connsiteY13" fmla="*/ 10597 h 40180"/>
                    <a:gd name="connsiteX14" fmla="*/ 86448 w 136337"/>
                    <a:gd name="connsiteY14" fmla="*/ 10597 h 40180"/>
                    <a:gd name="connsiteX15" fmla="*/ 82683 w 136337"/>
                    <a:gd name="connsiteY15" fmla="*/ 10597 h 40180"/>
                    <a:gd name="connsiteX16" fmla="*/ 79456 w 136337"/>
                    <a:gd name="connsiteY16" fmla="*/ 13959 h 40180"/>
                    <a:gd name="connsiteX17" fmla="*/ 72598 w 136337"/>
                    <a:gd name="connsiteY17" fmla="*/ 15707 h 40180"/>
                    <a:gd name="connsiteX18" fmla="*/ 70446 w 136337"/>
                    <a:gd name="connsiteY18" fmla="*/ 17186 h 40180"/>
                    <a:gd name="connsiteX19" fmla="*/ 68564 w 136337"/>
                    <a:gd name="connsiteY19" fmla="*/ 16379 h 40180"/>
                    <a:gd name="connsiteX20" fmla="*/ 67085 w 136337"/>
                    <a:gd name="connsiteY20" fmla="*/ 17724 h 40180"/>
                    <a:gd name="connsiteX21" fmla="*/ 59689 w 136337"/>
                    <a:gd name="connsiteY21" fmla="*/ 18531 h 40180"/>
                    <a:gd name="connsiteX22" fmla="*/ 53369 w 136337"/>
                    <a:gd name="connsiteY22" fmla="*/ 20279 h 40180"/>
                    <a:gd name="connsiteX23" fmla="*/ 47586 w 136337"/>
                    <a:gd name="connsiteY23" fmla="*/ 17993 h 40180"/>
                    <a:gd name="connsiteX24" fmla="*/ 44762 w 136337"/>
                    <a:gd name="connsiteY24" fmla="*/ 19607 h 40180"/>
                    <a:gd name="connsiteX25" fmla="*/ 40863 w 136337"/>
                    <a:gd name="connsiteY25" fmla="*/ 24179 h 40180"/>
                    <a:gd name="connsiteX26" fmla="*/ 40056 w 136337"/>
                    <a:gd name="connsiteY26" fmla="*/ 23775 h 40180"/>
                    <a:gd name="connsiteX27" fmla="*/ 37501 w 136337"/>
                    <a:gd name="connsiteY27" fmla="*/ 26465 h 40180"/>
                    <a:gd name="connsiteX28" fmla="*/ 27416 w 136337"/>
                    <a:gd name="connsiteY28" fmla="*/ 28347 h 40180"/>
                    <a:gd name="connsiteX29" fmla="*/ 17331 w 136337"/>
                    <a:gd name="connsiteY29" fmla="*/ 29154 h 40180"/>
                    <a:gd name="connsiteX30" fmla="*/ 11279 w 136337"/>
                    <a:gd name="connsiteY30" fmla="*/ 31305 h 40180"/>
                    <a:gd name="connsiteX31" fmla="*/ 5228 w 136337"/>
                    <a:gd name="connsiteY31" fmla="*/ 31305 h 40180"/>
                    <a:gd name="connsiteX32" fmla="*/ 118 w 136337"/>
                    <a:gd name="connsiteY32" fmla="*/ 34936 h 40180"/>
                    <a:gd name="connsiteX33" fmla="*/ 3884 w 136337"/>
                    <a:gd name="connsiteY33" fmla="*/ 40181 h 40180"/>
                    <a:gd name="connsiteX34" fmla="*/ 13431 w 136337"/>
                    <a:gd name="connsiteY34" fmla="*/ 37357 h 40180"/>
                    <a:gd name="connsiteX35" fmla="*/ 16927 w 136337"/>
                    <a:gd name="connsiteY35" fmla="*/ 38298 h 40180"/>
                    <a:gd name="connsiteX36" fmla="*/ 22306 w 136337"/>
                    <a:gd name="connsiteY36" fmla="*/ 36819 h 40180"/>
                    <a:gd name="connsiteX37" fmla="*/ 25264 w 136337"/>
                    <a:gd name="connsiteY37" fmla="*/ 37895 h 40180"/>
                    <a:gd name="connsiteX38" fmla="*/ 27819 w 136337"/>
                    <a:gd name="connsiteY38" fmla="*/ 36953 h 40180"/>
                    <a:gd name="connsiteX39" fmla="*/ 30778 w 136337"/>
                    <a:gd name="connsiteY39" fmla="*/ 37491 h 40180"/>
                    <a:gd name="connsiteX40" fmla="*/ 38711 w 136337"/>
                    <a:gd name="connsiteY40" fmla="*/ 36012 h 40180"/>
                    <a:gd name="connsiteX41" fmla="*/ 47452 w 136337"/>
                    <a:gd name="connsiteY41" fmla="*/ 31709 h 40180"/>
                    <a:gd name="connsiteX42" fmla="*/ 58613 w 136337"/>
                    <a:gd name="connsiteY42" fmla="*/ 31978 h 40180"/>
                    <a:gd name="connsiteX43" fmla="*/ 64664 w 136337"/>
                    <a:gd name="connsiteY43" fmla="*/ 35340 h 40180"/>
                    <a:gd name="connsiteX44" fmla="*/ 68833 w 136337"/>
                    <a:gd name="connsiteY44" fmla="*/ 34667 h 40180"/>
                    <a:gd name="connsiteX45" fmla="*/ 70178 w 136337"/>
                    <a:gd name="connsiteY45" fmla="*/ 32785 h 40180"/>
                    <a:gd name="connsiteX46" fmla="*/ 75556 w 136337"/>
                    <a:gd name="connsiteY46" fmla="*/ 32381 h 40180"/>
                    <a:gd name="connsiteX47" fmla="*/ 82280 w 136337"/>
                    <a:gd name="connsiteY47" fmla="*/ 30095 h 40180"/>
                    <a:gd name="connsiteX48" fmla="*/ 82952 w 136337"/>
                    <a:gd name="connsiteY48" fmla="*/ 31037 h 40180"/>
                    <a:gd name="connsiteX49" fmla="*/ 83894 w 136337"/>
                    <a:gd name="connsiteY49" fmla="*/ 30902 h 40180"/>
                    <a:gd name="connsiteX50" fmla="*/ 87793 w 136337"/>
                    <a:gd name="connsiteY50" fmla="*/ 34667 h 40180"/>
                    <a:gd name="connsiteX51" fmla="*/ 95189 w 136337"/>
                    <a:gd name="connsiteY51" fmla="*/ 28347 h 40180"/>
                    <a:gd name="connsiteX52" fmla="*/ 107695 w 136337"/>
                    <a:gd name="connsiteY52" fmla="*/ 25792 h 40180"/>
                    <a:gd name="connsiteX53" fmla="*/ 108233 w 136337"/>
                    <a:gd name="connsiteY53" fmla="*/ 25120 h 40180"/>
                    <a:gd name="connsiteX54" fmla="*/ 108905 w 136337"/>
                    <a:gd name="connsiteY54" fmla="*/ 26061 h 40180"/>
                    <a:gd name="connsiteX55" fmla="*/ 109981 w 136337"/>
                    <a:gd name="connsiteY55" fmla="*/ 24179 h 40180"/>
                    <a:gd name="connsiteX56" fmla="*/ 114418 w 136337"/>
                    <a:gd name="connsiteY56" fmla="*/ 22834 h 40180"/>
                    <a:gd name="connsiteX57" fmla="*/ 117780 w 136337"/>
                    <a:gd name="connsiteY57" fmla="*/ 23372 h 40180"/>
                    <a:gd name="connsiteX58" fmla="*/ 119932 w 136337"/>
                    <a:gd name="connsiteY58" fmla="*/ 21893 h 40180"/>
                    <a:gd name="connsiteX59" fmla="*/ 128000 w 136337"/>
                    <a:gd name="connsiteY59" fmla="*/ 24044 h 40180"/>
                    <a:gd name="connsiteX60" fmla="*/ 134723 w 136337"/>
                    <a:gd name="connsiteY60" fmla="*/ 27002 h 40180"/>
                    <a:gd name="connsiteX61" fmla="*/ 136337 w 136337"/>
                    <a:gd name="connsiteY61" fmla="*/ 26196 h 4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6337" h="40180">
                      <a:moveTo>
                        <a:pt x="136068" y="26734"/>
                      </a:moveTo>
                      <a:cubicBezTo>
                        <a:pt x="135934" y="23910"/>
                        <a:pt x="135530" y="20682"/>
                        <a:pt x="136068" y="18800"/>
                      </a:cubicBezTo>
                      <a:cubicBezTo>
                        <a:pt x="135799" y="17052"/>
                        <a:pt x="135396" y="15169"/>
                        <a:pt x="135396" y="13824"/>
                      </a:cubicBezTo>
                      <a:cubicBezTo>
                        <a:pt x="136068" y="13287"/>
                        <a:pt x="134589" y="9925"/>
                        <a:pt x="135396" y="9790"/>
                      </a:cubicBezTo>
                      <a:cubicBezTo>
                        <a:pt x="133782" y="6025"/>
                        <a:pt x="132975" y="4008"/>
                        <a:pt x="131496" y="646"/>
                      </a:cubicBezTo>
                      <a:cubicBezTo>
                        <a:pt x="128134" y="-1371"/>
                        <a:pt x="125848" y="1857"/>
                        <a:pt x="123293" y="3201"/>
                      </a:cubicBezTo>
                      <a:cubicBezTo>
                        <a:pt x="121142" y="4277"/>
                        <a:pt x="118587" y="4008"/>
                        <a:pt x="116435" y="4949"/>
                      </a:cubicBezTo>
                      <a:cubicBezTo>
                        <a:pt x="115629" y="5218"/>
                        <a:pt x="115091" y="6160"/>
                        <a:pt x="114284" y="6428"/>
                      </a:cubicBezTo>
                      <a:cubicBezTo>
                        <a:pt x="113208" y="6832"/>
                        <a:pt x="111863" y="6160"/>
                        <a:pt x="110788" y="6428"/>
                      </a:cubicBezTo>
                      <a:cubicBezTo>
                        <a:pt x="110250" y="6563"/>
                        <a:pt x="109712" y="7639"/>
                        <a:pt x="109174" y="7908"/>
                      </a:cubicBezTo>
                      <a:cubicBezTo>
                        <a:pt x="107695" y="8445"/>
                        <a:pt x="105947" y="8715"/>
                        <a:pt x="104199" y="9252"/>
                      </a:cubicBezTo>
                      <a:cubicBezTo>
                        <a:pt x="102719" y="9790"/>
                        <a:pt x="101240" y="10732"/>
                        <a:pt x="99895" y="11135"/>
                      </a:cubicBezTo>
                      <a:cubicBezTo>
                        <a:pt x="98416" y="11673"/>
                        <a:pt x="96803" y="12480"/>
                        <a:pt x="95458" y="12480"/>
                      </a:cubicBezTo>
                      <a:cubicBezTo>
                        <a:pt x="94248" y="12480"/>
                        <a:pt x="91962" y="10732"/>
                        <a:pt x="90214" y="10597"/>
                      </a:cubicBezTo>
                      <a:cubicBezTo>
                        <a:pt x="89138" y="10463"/>
                        <a:pt x="87793" y="10597"/>
                        <a:pt x="86448" y="10597"/>
                      </a:cubicBezTo>
                      <a:cubicBezTo>
                        <a:pt x="85238" y="10597"/>
                        <a:pt x="83625" y="10194"/>
                        <a:pt x="82683" y="10597"/>
                      </a:cubicBezTo>
                      <a:cubicBezTo>
                        <a:pt x="81473" y="11269"/>
                        <a:pt x="80666" y="13152"/>
                        <a:pt x="79456" y="13959"/>
                      </a:cubicBezTo>
                      <a:cubicBezTo>
                        <a:pt x="77842" y="15035"/>
                        <a:pt x="75018" y="14900"/>
                        <a:pt x="72598" y="15707"/>
                      </a:cubicBezTo>
                      <a:cubicBezTo>
                        <a:pt x="71926" y="15976"/>
                        <a:pt x="71119" y="17186"/>
                        <a:pt x="70446" y="17186"/>
                      </a:cubicBezTo>
                      <a:cubicBezTo>
                        <a:pt x="69909" y="17186"/>
                        <a:pt x="69102" y="16379"/>
                        <a:pt x="68564" y="16379"/>
                      </a:cubicBezTo>
                      <a:cubicBezTo>
                        <a:pt x="68026" y="16379"/>
                        <a:pt x="67622" y="17590"/>
                        <a:pt x="67085" y="17724"/>
                      </a:cubicBezTo>
                      <a:cubicBezTo>
                        <a:pt x="64933" y="18531"/>
                        <a:pt x="62109" y="17858"/>
                        <a:pt x="59689" y="18531"/>
                      </a:cubicBezTo>
                      <a:cubicBezTo>
                        <a:pt x="57268" y="19069"/>
                        <a:pt x="55251" y="20413"/>
                        <a:pt x="53369" y="20279"/>
                      </a:cubicBezTo>
                      <a:cubicBezTo>
                        <a:pt x="51755" y="20145"/>
                        <a:pt x="49335" y="17858"/>
                        <a:pt x="47586" y="17993"/>
                      </a:cubicBezTo>
                      <a:cubicBezTo>
                        <a:pt x="46645" y="17993"/>
                        <a:pt x="45569" y="19069"/>
                        <a:pt x="44762" y="19607"/>
                      </a:cubicBezTo>
                      <a:cubicBezTo>
                        <a:pt x="43821" y="20145"/>
                        <a:pt x="42745" y="23372"/>
                        <a:pt x="40863" y="24179"/>
                      </a:cubicBezTo>
                      <a:cubicBezTo>
                        <a:pt x="40728" y="24179"/>
                        <a:pt x="40325" y="23506"/>
                        <a:pt x="40056" y="23775"/>
                      </a:cubicBezTo>
                      <a:cubicBezTo>
                        <a:pt x="39787" y="24179"/>
                        <a:pt x="38308" y="26061"/>
                        <a:pt x="37501" y="26465"/>
                      </a:cubicBezTo>
                      <a:cubicBezTo>
                        <a:pt x="34812" y="27540"/>
                        <a:pt x="30912" y="27406"/>
                        <a:pt x="27416" y="28347"/>
                      </a:cubicBezTo>
                      <a:cubicBezTo>
                        <a:pt x="24054" y="29154"/>
                        <a:pt x="20827" y="29154"/>
                        <a:pt x="17331" y="29154"/>
                      </a:cubicBezTo>
                      <a:cubicBezTo>
                        <a:pt x="15045" y="29154"/>
                        <a:pt x="12086" y="27944"/>
                        <a:pt x="11279" y="31305"/>
                      </a:cubicBezTo>
                      <a:cubicBezTo>
                        <a:pt x="10069" y="30364"/>
                        <a:pt x="7783" y="31305"/>
                        <a:pt x="5228" y="31305"/>
                      </a:cubicBezTo>
                      <a:cubicBezTo>
                        <a:pt x="2808" y="31305"/>
                        <a:pt x="-688" y="30633"/>
                        <a:pt x="118" y="34936"/>
                      </a:cubicBezTo>
                      <a:cubicBezTo>
                        <a:pt x="791" y="38836"/>
                        <a:pt x="2539" y="37626"/>
                        <a:pt x="3884" y="40181"/>
                      </a:cubicBezTo>
                      <a:cubicBezTo>
                        <a:pt x="6842" y="38567"/>
                        <a:pt x="9935" y="37357"/>
                        <a:pt x="13431" y="37357"/>
                      </a:cubicBezTo>
                      <a:cubicBezTo>
                        <a:pt x="14507" y="37357"/>
                        <a:pt x="15851" y="38432"/>
                        <a:pt x="16927" y="38298"/>
                      </a:cubicBezTo>
                      <a:cubicBezTo>
                        <a:pt x="18810" y="38298"/>
                        <a:pt x="20558" y="36684"/>
                        <a:pt x="22306" y="36819"/>
                      </a:cubicBezTo>
                      <a:cubicBezTo>
                        <a:pt x="23382" y="36819"/>
                        <a:pt x="24458" y="37895"/>
                        <a:pt x="25264" y="37895"/>
                      </a:cubicBezTo>
                      <a:cubicBezTo>
                        <a:pt x="26206" y="37895"/>
                        <a:pt x="27012" y="37088"/>
                        <a:pt x="27819" y="36953"/>
                      </a:cubicBezTo>
                      <a:cubicBezTo>
                        <a:pt x="28761" y="36819"/>
                        <a:pt x="29836" y="37626"/>
                        <a:pt x="30778" y="37491"/>
                      </a:cubicBezTo>
                      <a:cubicBezTo>
                        <a:pt x="33467" y="37357"/>
                        <a:pt x="35619" y="33860"/>
                        <a:pt x="38711" y="36012"/>
                      </a:cubicBezTo>
                      <a:cubicBezTo>
                        <a:pt x="41266" y="33457"/>
                        <a:pt x="44494" y="32650"/>
                        <a:pt x="47452" y="31709"/>
                      </a:cubicBezTo>
                      <a:cubicBezTo>
                        <a:pt x="50814" y="30633"/>
                        <a:pt x="54848" y="31305"/>
                        <a:pt x="58613" y="31978"/>
                      </a:cubicBezTo>
                      <a:cubicBezTo>
                        <a:pt x="60227" y="32247"/>
                        <a:pt x="62782" y="35071"/>
                        <a:pt x="64664" y="35340"/>
                      </a:cubicBezTo>
                      <a:cubicBezTo>
                        <a:pt x="65605" y="35474"/>
                        <a:pt x="68026" y="35205"/>
                        <a:pt x="68833" y="34667"/>
                      </a:cubicBezTo>
                      <a:cubicBezTo>
                        <a:pt x="69505" y="34264"/>
                        <a:pt x="69505" y="33054"/>
                        <a:pt x="70178" y="32785"/>
                      </a:cubicBezTo>
                      <a:cubicBezTo>
                        <a:pt x="71926" y="31978"/>
                        <a:pt x="73808" y="32785"/>
                        <a:pt x="75556" y="32381"/>
                      </a:cubicBezTo>
                      <a:cubicBezTo>
                        <a:pt x="77842" y="32112"/>
                        <a:pt x="79994" y="29557"/>
                        <a:pt x="82280" y="30095"/>
                      </a:cubicBezTo>
                      <a:cubicBezTo>
                        <a:pt x="82549" y="30095"/>
                        <a:pt x="82683" y="30902"/>
                        <a:pt x="82952" y="31037"/>
                      </a:cubicBezTo>
                      <a:cubicBezTo>
                        <a:pt x="83356" y="31171"/>
                        <a:pt x="83625" y="30633"/>
                        <a:pt x="83894" y="30902"/>
                      </a:cubicBezTo>
                      <a:cubicBezTo>
                        <a:pt x="85104" y="31709"/>
                        <a:pt x="86314" y="33457"/>
                        <a:pt x="87793" y="34667"/>
                      </a:cubicBezTo>
                      <a:cubicBezTo>
                        <a:pt x="91021" y="34802"/>
                        <a:pt x="92634" y="30095"/>
                        <a:pt x="95189" y="28347"/>
                      </a:cubicBezTo>
                      <a:cubicBezTo>
                        <a:pt x="98685" y="25927"/>
                        <a:pt x="103123" y="26599"/>
                        <a:pt x="107695" y="25792"/>
                      </a:cubicBezTo>
                      <a:cubicBezTo>
                        <a:pt x="107964" y="25792"/>
                        <a:pt x="107964" y="25120"/>
                        <a:pt x="108233" y="25120"/>
                      </a:cubicBezTo>
                      <a:cubicBezTo>
                        <a:pt x="108367" y="25120"/>
                        <a:pt x="109039" y="26061"/>
                        <a:pt x="108905" y="26061"/>
                      </a:cubicBezTo>
                      <a:cubicBezTo>
                        <a:pt x="109308" y="25792"/>
                        <a:pt x="109578" y="24582"/>
                        <a:pt x="109981" y="24179"/>
                      </a:cubicBezTo>
                      <a:cubicBezTo>
                        <a:pt x="110922" y="23372"/>
                        <a:pt x="112805" y="22968"/>
                        <a:pt x="114418" y="22834"/>
                      </a:cubicBezTo>
                      <a:cubicBezTo>
                        <a:pt x="115494" y="22834"/>
                        <a:pt x="116839" y="23506"/>
                        <a:pt x="117780" y="23372"/>
                      </a:cubicBezTo>
                      <a:cubicBezTo>
                        <a:pt x="118721" y="23237"/>
                        <a:pt x="119125" y="21893"/>
                        <a:pt x="119932" y="21893"/>
                      </a:cubicBezTo>
                      <a:cubicBezTo>
                        <a:pt x="122083" y="21893"/>
                        <a:pt x="125042" y="23775"/>
                        <a:pt x="128000" y="24044"/>
                      </a:cubicBezTo>
                      <a:cubicBezTo>
                        <a:pt x="130555" y="24313"/>
                        <a:pt x="132572" y="24044"/>
                        <a:pt x="134723" y="27002"/>
                      </a:cubicBezTo>
                      <a:cubicBezTo>
                        <a:pt x="135530" y="27137"/>
                        <a:pt x="135396" y="25927"/>
                        <a:pt x="136337" y="26196"/>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37" name="Graphic 29">
                <a:extLst>
                  <a:ext uri="{FF2B5EF4-FFF2-40B4-BE49-F238E27FC236}">
                    <a16:creationId xmlns:a16="http://schemas.microsoft.com/office/drawing/2014/main" id="{A42998AB-C68C-96EB-D40F-1AB9AC614C9F}"/>
                  </a:ext>
                </a:extLst>
              </p:cNvPr>
              <p:cNvGrpSpPr/>
              <p:nvPr/>
            </p:nvGrpSpPr>
            <p:grpSpPr>
              <a:xfrm>
                <a:off x="2495515" y="607126"/>
                <a:ext cx="114299" cy="252686"/>
                <a:chOff x="2495515" y="607126"/>
                <a:chExt cx="114299" cy="252686"/>
              </a:xfrm>
              <a:grpFill/>
            </p:grpSpPr>
            <p:sp>
              <p:nvSpPr>
                <p:cNvPr id="148" name="Freeform: Shape 147">
                  <a:extLst>
                    <a:ext uri="{FF2B5EF4-FFF2-40B4-BE49-F238E27FC236}">
                      <a16:creationId xmlns:a16="http://schemas.microsoft.com/office/drawing/2014/main" id="{476E0F92-5FC2-51CD-0C17-06C3B2EF9D2A}"/>
                    </a:ext>
                  </a:extLst>
                </p:cNvPr>
                <p:cNvSpPr/>
                <p:nvPr/>
              </p:nvSpPr>
              <p:spPr>
                <a:xfrm>
                  <a:off x="2495515" y="607126"/>
                  <a:ext cx="114299" cy="195536"/>
                </a:xfrm>
                <a:custGeom>
                  <a:avLst/>
                  <a:gdLst>
                    <a:gd name="connsiteX0" fmla="*/ 88482 w 114299"/>
                    <a:gd name="connsiteY0" fmla="*/ 195537 h 195536"/>
                    <a:gd name="connsiteX1" fmla="*/ 32542 w 114299"/>
                    <a:gd name="connsiteY1" fmla="*/ 142421 h 195536"/>
                    <a:gd name="connsiteX2" fmla="*/ 0 w 114299"/>
                    <a:gd name="connsiteY2" fmla="*/ 16 h 195536"/>
                    <a:gd name="connsiteX3" fmla="*/ 113897 w 114299"/>
                    <a:gd name="connsiteY3" fmla="*/ 92935 h 195536"/>
                    <a:gd name="connsiteX4" fmla="*/ 88482 w 114299"/>
                    <a:gd name="connsiteY4" fmla="*/ 195537 h 19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9" h="195536">
                      <a:moveTo>
                        <a:pt x="88482" y="195537"/>
                      </a:moveTo>
                      <a:cubicBezTo>
                        <a:pt x="88482" y="195537"/>
                        <a:pt x="60512" y="177786"/>
                        <a:pt x="32542" y="142421"/>
                      </a:cubicBezTo>
                      <a:cubicBezTo>
                        <a:pt x="-1613" y="98718"/>
                        <a:pt x="538" y="554"/>
                        <a:pt x="0" y="16"/>
                      </a:cubicBezTo>
                      <a:cubicBezTo>
                        <a:pt x="-134" y="-925"/>
                        <a:pt x="109728" y="39013"/>
                        <a:pt x="113897" y="92935"/>
                      </a:cubicBezTo>
                      <a:cubicBezTo>
                        <a:pt x="118065" y="145917"/>
                        <a:pt x="88482" y="195671"/>
                        <a:pt x="88482" y="195537"/>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49" name="Freeform: Shape 148">
                  <a:extLst>
                    <a:ext uri="{FF2B5EF4-FFF2-40B4-BE49-F238E27FC236}">
                      <a16:creationId xmlns:a16="http://schemas.microsoft.com/office/drawing/2014/main" id="{DF588C5E-7B98-9624-E094-D2DB72F38FC1}"/>
                    </a:ext>
                  </a:extLst>
                </p:cNvPr>
                <p:cNvSpPr/>
                <p:nvPr/>
              </p:nvSpPr>
              <p:spPr>
                <a:xfrm>
                  <a:off x="2569608" y="749932"/>
                  <a:ext cx="37457" cy="109881"/>
                </a:xfrm>
                <a:custGeom>
                  <a:avLst/>
                  <a:gdLst>
                    <a:gd name="connsiteX0" fmla="*/ 13044 w 37457"/>
                    <a:gd name="connsiteY0" fmla="*/ 108537 h 109881"/>
                    <a:gd name="connsiteX1" fmla="*/ 20305 w 37457"/>
                    <a:gd name="connsiteY1" fmla="*/ 109343 h 109881"/>
                    <a:gd name="connsiteX2" fmla="*/ 24877 w 37457"/>
                    <a:gd name="connsiteY2" fmla="*/ 109343 h 109881"/>
                    <a:gd name="connsiteX3" fmla="*/ 28508 w 37457"/>
                    <a:gd name="connsiteY3" fmla="*/ 109881 h 109881"/>
                    <a:gd name="connsiteX4" fmla="*/ 36845 w 37457"/>
                    <a:gd name="connsiteY4" fmla="*/ 107864 h 109881"/>
                    <a:gd name="connsiteX5" fmla="*/ 34693 w 37457"/>
                    <a:gd name="connsiteY5" fmla="*/ 101141 h 109881"/>
                    <a:gd name="connsiteX6" fmla="*/ 33214 w 37457"/>
                    <a:gd name="connsiteY6" fmla="*/ 95493 h 109881"/>
                    <a:gd name="connsiteX7" fmla="*/ 31870 w 37457"/>
                    <a:gd name="connsiteY7" fmla="*/ 93610 h 109881"/>
                    <a:gd name="connsiteX8" fmla="*/ 31870 w 37457"/>
                    <a:gd name="connsiteY8" fmla="*/ 90786 h 109881"/>
                    <a:gd name="connsiteX9" fmla="*/ 30525 w 37457"/>
                    <a:gd name="connsiteY9" fmla="*/ 89307 h 109881"/>
                    <a:gd name="connsiteX10" fmla="*/ 29315 w 37457"/>
                    <a:gd name="connsiteY10" fmla="*/ 85273 h 109881"/>
                    <a:gd name="connsiteX11" fmla="*/ 27566 w 37457"/>
                    <a:gd name="connsiteY11" fmla="*/ 81642 h 109881"/>
                    <a:gd name="connsiteX12" fmla="*/ 26356 w 37457"/>
                    <a:gd name="connsiteY12" fmla="*/ 78012 h 109881"/>
                    <a:gd name="connsiteX13" fmla="*/ 28105 w 37457"/>
                    <a:gd name="connsiteY13" fmla="*/ 74112 h 109881"/>
                    <a:gd name="connsiteX14" fmla="*/ 28105 w 37457"/>
                    <a:gd name="connsiteY14" fmla="*/ 71154 h 109881"/>
                    <a:gd name="connsiteX15" fmla="*/ 28105 w 37457"/>
                    <a:gd name="connsiteY15" fmla="*/ 68195 h 109881"/>
                    <a:gd name="connsiteX16" fmla="*/ 25012 w 37457"/>
                    <a:gd name="connsiteY16" fmla="*/ 65371 h 109881"/>
                    <a:gd name="connsiteX17" fmla="*/ 23398 w 37457"/>
                    <a:gd name="connsiteY17" fmla="*/ 59724 h 109881"/>
                    <a:gd name="connsiteX18" fmla="*/ 22053 w 37457"/>
                    <a:gd name="connsiteY18" fmla="*/ 57841 h 109881"/>
                    <a:gd name="connsiteX19" fmla="*/ 22726 w 37457"/>
                    <a:gd name="connsiteY19" fmla="*/ 56362 h 109881"/>
                    <a:gd name="connsiteX20" fmla="*/ 21515 w 37457"/>
                    <a:gd name="connsiteY20" fmla="*/ 55152 h 109881"/>
                    <a:gd name="connsiteX21" fmla="*/ 20843 w 37457"/>
                    <a:gd name="connsiteY21" fmla="*/ 49235 h 109881"/>
                    <a:gd name="connsiteX22" fmla="*/ 19229 w 37457"/>
                    <a:gd name="connsiteY22" fmla="*/ 43991 h 109881"/>
                    <a:gd name="connsiteX23" fmla="*/ 21381 w 37457"/>
                    <a:gd name="connsiteY23" fmla="*/ 39553 h 109881"/>
                    <a:gd name="connsiteX24" fmla="*/ 19902 w 37457"/>
                    <a:gd name="connsiteY24" fmla="*/ 37133 h 109881"/>
                    <a:gd name="connsiteX25" fmla="*/ 15599 w 37457"/>
                    <a:gd name="connsiteY25" fmla="*/ 33636 h 109881"/>
                    <a:gd name="connsiteX26" fmla="*/ 16002 w 37457"/>
                    <a:gd name="connsiteY26" fmla="*/ 32964 h 109881"/>
                    <a:gd name="connsiteX27" fmla="*/ 13447 w 37457"/>
                    <a:gd name="connsiteY27" fmla="*/ 30678 h 109881"/>
                    <a:gd name="connsiteX28" fmla="*/ 11699 w 37457"/>
                    <a:gd name="connsiteY28" fmla="*/ 22475 h 109881"/>
                    <a:gd name="connsiteX29" fmla="*/ 10892 w 37457"/>
                    <a:gd name="connsiteY29" fmla="*/ 14273 h 109881"/>
                    <a:gd name="connsiteX30" fmla="*/ 8741 w 37457"/>
                    <a:gd name="connsiteY30" fmla="*/ 9297 h 109881"/>
                    <a:gd name="connsiteX31" fmla="*/ 8741 w 37457"/>
                    <a:gd name="connsiteY31" fmla="*/ 4456 h 109881"/>
                    <a:gd name="connsiteX32" fmla="*/ 5110 w 37457"/>
                    <a:gd name="connsiteY32" fmla="*/ 19 h 109881"/>
                    <a:gd name="connsiteX33" fmla="*/ 0 w 37457"/>
                    <a:gd name="connsiteY33" fmla="*/ 2708 h 109881"/>
                    <a:gd name="connsiteX34" fmla="*/ 2824 w 37457"/>
                    <a:gd name="connsiteY34" fmla="*/ 10642 h 109881"/>
                    <a:gd name="connsiteX35" fmla="*/ 1883 w 37457"/>
                    <a:gd name="connsiteY35" fmla="*/ 13331 h 109881"/>
                    <a:gd name="connsiteX36" fmla="*/ 3362 w 37457"/>
                    <a:gd name="connsiteY36" fmla="*/ 17769 h 109881"/>
                    <a:gd name="connsiteX37" fmla="*/ 2286 w 37457"/>
                    <a:gd name="connsiteY37" fmla="*/ 20055 h 109881"/>
                    <a:gd name="connsiteX38" fmla="*/ 3227 w 37457"/>
                    <a:gd name="connsiteY38" fmla="*/ 22206 h 109881"/>
                    <a:gd name="connsiteX39" fmla="*/ 2689 w 37457"/>
                    <a:gd name="connsiteY39" fmla="*/ 24492 h 109881"/>
                    <a:gd name="connsiteX40" fmla="*/ 4034 w 37457"/>
                    <a:gd name="connsiteY40" fmla="*/ 30947 h 109881"/>
                    <a:gd name="connsiteX41" fmla="*/ 8203 w 37457"/>
                    <a:gd name="connsiteY41" fmla="*/ 38208 h 109881"/>
                    <a:gd name="connsiteX42" fmla="*/ 7934 w 37457"/>
                    <a:gd name="connsiteY42" fmla="*/ 46949 h 109881"/>
                    <a:gd name="connsiteX43" fmla="*/ 4841 w 37457"/>
                    <a:gd name="connsiteY43" fmla="*/ 51521 h 109881"/>
                    <a:gd name="connsiteX44" fmla="*/ 5513 w 37457"/>
                    <a:gd name="connsiteY44" fmla="*/ 54883 h 109881"/>
                    <a:gd name="connsiteX45" fmla="*/ 7262 w 37457"/>
                    <a:gd name="connsiteY45" fmla="*/ 56093 h 109881"/>
                    <a:gd name="connsiteX46" fmla="*/ 7665 w 37457"/>
                    <a:gd name="connsiteY46" fmla="*/ 60396 h 109881"/>
                    <a:gd name="connsiteX47" fmla="*/ 9816 w 37457"/>
                    <a:gd name="connsiteY47" fmla="*/ 65909 h 109881"/>
                    <a:gd name="connsiteX48" fmla="*/ 8875 w 37457"/>
                    <a:gd name="connsiteY48" fmla="*/ 66447 h 109881"/>
                    <a:gd name="connsiteX49" fmla="*/ 9010 w 37457"/>
                    <a:gd name="connsiteY49" fmla="*/ 67254 h 109881"/>
                    <a:gd name="connsiteX50" fmla="*/ 5513 w 37457"/>
                    <a:gd name="connsiteY50" fmla="*/ 69943 h 109881"/>
                    <a:gd name="connsiteX51" fmla="*/ 11296 w 37457"/>
                    <a:gd name="connsiteY51" fmla="*/ 76264 h 109881"/>
                    <a:gd name="connsiteX52" fmla="*/ 13716 w 37457"/>
                    <a:gd name="connsiteY52" fmla="*/ 86349 h 109881"/>
                    <a:gd name="connsiteX53" fmla="*/ 14389 w 37457"/>
                    <a:gd name="connsiteY53" fmla="*/ 86887 h 109881"/>
                    <a:gd name="connsiteX54" fmla="*/ 13447 w 37457"/>
                    <a:gd name="connsiteY54" fmla="*/ 87425 h 109881"/>
                    <a:gd name="connsiteX55" fmla="*/ 15195 w 37457"/>
                    <a:gd name="connsiteY55" fmla="*/ 88500 h 109881"/>
                    <a:gd name="connsiteX56" fmla="*/ 16406 w 37457"/>
                    <a:gd name="connsiteY56" fmla="*/ 92131 h 109881"/>
                    <a:gd name="connsiteX57" fmla="*/ 15868 w 37457"/>
                    <a:gd name="connsiteY57" fmla="*/ 94686 h 109881"/>
                    <a:gd name="connsiteX58" fmla="*/ 17212 w 37457"/>
                    <a:gd name="connsiteY58" fmla="*/ 96569 h 109881"/>
                    <a:gd name="connsiteX59" fmla="*/ 15195 w 37457"/>
                    <a:gd name="connsiteY59" fmla="*/ 102620 h 109881"/>
                    <a:gd name="connsiteX60" fmla="*/ 12506 w 37457"/>
                    <a:gd name="connsiteY60" fmla="*/ 107595 h 109881"/>
                    <a:gd name="connsiteX61" fmla="*/ 13313 w 37457"/>
                    <a:gd name="connsiteY61" fmla="*/ 108940 h 10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457" h="109881">
                      <a:moveTo>
                        <a:pt x="13044" y="108537"/>
                      </a:moveTo>
                      <a:cubicBezTo>
                        <a:pt x="15599" y="108671"/>
                        <a:pt x="18557" y="108671"/>
                        <a:pt x="20305" y="109343"/>
                      </a:cubicBezTo>
                      <a:cubicBezTo>
                        <a:pt x="21919" y="109343"/>
                        <a:pt x="23667" y="109343"/>
                        <a:pt x="24877" y="109343"/>
                      </a:cubicBezTo>
                      <a:cubicBezTo>
                        <a:pt x="25281" y="109881"/>
                        <a:pt x="28373" y="109074"/>
                        <a:pt x="28508" y="109881"/>
                      </a:cubicBezTo>
                      <a:cubicBezTo>
                        <a:pt x="31870" y="108940"/>
                        <a:pt x="33752" y="108537"/>
                        <a:pt x="36845" y="107864"/>
                      </a:cubicBezTo>
                      <a:cubicBezTo>
                        <a:pt x="38728" y="105444"/>
                        <a:pt x="35769" y="103292"/>
                        <a:pt x="34693" y="101141"/>
                      </a:cubicBezTo>
                      <a:cubicBezTo>
                        <a:pt x="33752" y="99258"/>
                        <a:pt x="33887" y="97375"/>
                        <a:pt x="33214" y="95493"/>
                      </a:cubicBezTo>
                      <a:cubicBezTo>
                        <a:pt x="32945" y="94820"/>
                        <a:pt x="32139" y="94283"/>
                        <a:pt x="31870" y="93610"/>
                      </a:cubicBezTo>
                      <a:cubicBezTo>
                        <a:pt x="31466" y="92669"/>
                        <a:pt x="32139" y="91728"/>
                        <a:pt x="31870" y="90786"/>
                      </a:cubicBezTo>
                      <a:cubicBezTo>
                        <a:pt x="31735" y="90248"/>
                        <a:pt x="30794" y="89845"/>
                        <a:pt x="30525" y="89307"/>
                      </a:cubicBezTo>
                      <a:cubicBezTo>
                        <a:pt x="29987" y="88097"/>
                        <a:pt x="29853" y="86618"/>
                        <a:pt x="29315" y="85273"/>
                      </a:cubicBezTo>
                      <a:cubicBezTo>
                        <a:pt x="28777" y="84063"/>
                        <a:pt x="27970" y="82853"/>
                        <a:pt x="27566" y="81642"/>
                      </a:cubicBezTo>
                      <a:cubicBezTo>
                        <a:pt x="27163" y="80432"/>
                        <a:pt x="26356" y="78953"/>
                        <a:pt x="26356" y="78012"/>
                      </a:cubicBezTo>
                      <a:cubicBezTo>
                        <a:pt x="26356" y="77070"/>
                        <a:pt x="27970" y="75457"/>
                        <a:pt x="28105" y="74112"/>
                      </a:cubicBezTo>
                      <a:cubicBezTo>
                        <a:pt x="28105" y="73171"/>
                        <a:pt x="28105" y="72229"/>
                        <a:pt x="28105" y="71154"/>
                      </a:cubicBezTo>
                      <a:cubicBezTo>
                        <a:pt x="28105" y="70212"/>
                        <a:pt x="28508" y="68868"/>
                        <a:pt x="28105" y="68195"/>
                      </a:cubicBezTo>
                      <a:cubicBezTo>
                        <a:pt x="27566" y="67120"/>
                        <a:pt x="25684" y="66313"/>
                        <a:pt x="25012" y="65371"/>
                      </a:cubicBezTo>
                      <a:cubicBezTo>
                        <a:pt x="24070" y="64027"/>
                        <a:pt x="24205" y="61741"/>
                        <a:pt x="23398" y="59724"/>
                      </a:cubicBezTo>
                      <a:cubicBezTo>
                        <a:pt x="23129" y="59186"/>
                        <a:pt x="22053" y="58513"/>
                        <a:pt x="22053" y="57841"/>
                      </a:cubicBezTo>
                      <a:cubicBezTo>
                        <a:pt x="22053" y="57438"/>
                        <a:pt x="22860" y="56765"/>
                        <a:pt x="22726" y="56362"/>
                      </a:cubicBezTo>
                      <a:cubicBezTo>
                        <a:pt x="22726" y="55958"/>
                        <a:pt x="21650" y="55555"/>
                        <a:pt x="21515" y="55152"/>
                      </a:cubicBezTo>
                      <a:cubicBezTo>
                        <a:pt x="20843" y="53404"/>
                        <a:pt x="21381" y="51118"/>
                        <a:pt x="20843" y="49235"/>
                      </a:cubicBezTo>
                      <a:cubicBezTo>
                        <a:pt x="20305" y="47352"/>
                        <a:pt x="19095" y="45470"/>
                        <a:pt x="19229" y="43991"/>
                      </a:cubicBezTo>
                      <a:cubicBezTo>
                        <a:pt x="19229" y="42780"/>
                        <a:pt x="21515" y="41032"/>
                        <a:pt x="21381" y="39553"/>
                      </a:cubicBezTo>
                      <a:cubicBezTo>
                        <a:pt x="21381" y="38881"/>
                        <a:pt x="20305" y="37939"/>
                        <a:pt x="19902" y="37133"/>
                      </a:cubicBezTo>
                      <a:cubicBezTo>
                        <a:pt x="19364" y="36326"/>
                        <a:pt x="16406" y="35250"/>
                        <a:pt x="15599" y="33636"/>
                      </a:cubicBezTo>
                      <a:cubicBezTo>
                        <a:pt x="15599" y="33636"/>
                        <a:pt x="16271" y="33233"/>
                        <a:pt x="16002" y="32964"/>
                      </a:cubicBezTo>
                      <a:cubicBezTo>
                        <a:pt x="15599" y="32695"/>
                        <a:pt x="13851" y="31485"/>
                        <a:pt x="13447" y="30678"/>
                      </a:cubicBezTo>
                      <a:cubicBezTo>
                        <a:pt x="12372" y="28392"/>
                        <a:pt x="12506" y="25299"/>
                        <a:pt x="11699" y="22475"/>
                      </a:cubicBezTo>
                      <a:cubicBezTo>
                        <a:pt x="10892" y="19786"/>
                        <a:pt x="10892" y="17231"/>
                        <a:pt x="10892" y="14273"/>
                      </a:cubicBezTo>
                      <a:cubicBezTo>
                        <a:pt x="10892" y="12525"/>
                        <a:pt x="12102" y="10104"/>
                        <a:pt x="8741" y="9297"/>
                      </a:cubicBezTo>
                      <a:cubicBezTo>
                        <a:pt x="9682" y="8356"/>
                        <a:pt x="8741" y="6473"/>
                        <a:pt x="8741" y="4456"/>
                      </a:cubicBezTo>
                      <a:cubicBezTo>
                        <a:pt x="8741" y="2439"/>
                        <a:pt x="9413" y="-250"/>
                        <a:pt x="5110" y="19"/>
                      </a:cubicBezTo>
                      <a:cubicBezTo>
                        <a:pt x="1345" y="288"/>
                        <a:pt x="2555" y="1767"/>
                        <a:pt x="0" y="2708"/>
                      </a:cubicBezTo>
                      <a:cubicBezTo>
                        <a:pt x="1479" y="5129"/>
                        <a:pt x="2824" y="7684"/>
                        <a:pt x="2824" y="10642"/>
                      </a:cubicBezTo>
                      <a:cubicBezTo>
                        <a:pt x="2824" y="11449"/>
                        <a:pt x="1883" y="12525"/>
                        <a:pt x="1883" y="13331"/>
                      </a:cubicBezTo>
                      <a:cubicBezTo>
                        <a:pt x="1883" y="14810"/>
                        <a:pt x="3496" y="16290"/>
                        <a:pt x="3362" y="17769"/>
                      </a:cubicBezTo>
                      <a:cubicBezTo>
                        <a:pt x="3362" y="18576"/>
                        <a:pt x="2286" y="19382"/>
                        <a:pt x="2286" y="20055"/>
                      </a:cubicBezTo>
                      <a:cubicBezTo>
                        <a:pt x="2286" y="20727"/>
                        <a:pt x="3093" y="21534"/>
                        <a:pt x="3227" y="22206"/>
                      </a:cubicBezTo>
                      <a:cubicBezTo>
                        <a:pt x="3362" y="23013"/>
                        <a:pt x="2689" y="23685"/>
                        <a:pt x="2689" y="24492"/>
                      </a:cubicBezTo>
                      <a:cubicBezTo>
                        <a:pt x="2824" y="26644"/>
                        <a:pt x="6186" y="28527"/>
                        <a:pt x="4034" y="30947"/>
                      </a:cubicBezTo>
                      <a:cubicBezTo>
                        <a:pt x="6455" y="33233"/>
                        <a:pt x="7262" y="35788"/>
                        <a:pt x="8203" y="38208"/>
                      </a:cubicBezTo>
                      <a:cubicBezTo>
                        <a:pt x="9279" y="40898"/>
                        <a:pt x="8606" y="44125"/>
                        <a:pt x="7934" y="46949"/>
                      </a:cubicBezTo>
                      <a:cubicBezTo>
                        <a:pt x="7665" y="48294"/>
                        <a:pt x="5110" y="50042"/>
                        <a:pt x="4841" y="51521"/>
                      </a:cubicBezTo>
                      <a:cubicBezTo>
                        <a:pt x="4706" y="52328"/>
                        <a:pt x="4976" y="54210"/>
                        <a:pt x="5513" y="54883"/>
                      </a:cubicBezTo>
                      <a:cubicBezTo>
                        <a:pt x="5917" y="55421"/>
                        <a:pt x="6993" y="55555"/>
                        <a:pt x="7262" y="56093"/>
                      </a:cubicBezTo>
                      <a:cubicBezTo>
                        <a:pt x="8068" y="57572"/>
                        <a:pt x="7262" y="58917"/>
                        <a:pt x="7665" y="60396"/>
                      </a:cubicBezTo>
                      <a:cubicBezTo>
                        <a:pt x="7934" y="62279"/>
                        <a:pt x="10354" y="64161"/>
                        <a:pt x="9816" y="65909"/>
                      </a:cubicBezTo>
                      <a:cubicBezTo>
                        <a:pt x="9816" y="66178"/>
                        <a:pt x="9010" y="66178"/>
                        <a:pt x="8875" y="66447"/>
                      </a:cubicBezTo>
                      <a:cubicBezTo>
                        <a:pt x="8741" y="66716"/>
                        <a:pt x="9279" y="66985"/>
                        <a:pt x="9010" y="67254"/>
                      </a:cubicBezTo>
                      <a:cubicBezTo>
                        <a:pt x="8337" y="68195"/>
                        <a:pt x="6589" y="69002"/>
                        <a:pt x="5513" y="69943"/>
                      </a:cubicBezTo>
                      <a:cubicBezTo>
                        <a:pt x="5379" y="72364"/>
                        <a:pt x="9816" y="74112"/>
                        <a:pt x="11296" y="76264"/>
                      </a:cubicBezTo>
                      <a:cubicBezTo>
                        <a:pt x="13447" y="79222"/>
                        <a:pt x="12909" y="82718"/>
                        <a:pt x="13716" y="86349"/>
                      </a:cubicBezTo>
                      <a:cubicBezTo>
                        <a:pt x="13716" y="86483"/>
                        <a:pt x="14389" y="86618"/>
                        <a:pt x="14389" y="86887"/>
                      </a:cubicBezTo>
                      <a:cubicBezTo>
                        <a:pt x="14389" y="86887"/>
                        <a:pt x="13447" y="87425"/>
                        <a:pt x="13447" y="87425"/>
                      </a:cubicBezTo>
                      <a:cubicBezTo>
                        <a:pt x="13582" y="87828"/>
                        <a:pt x="14792" y="88097"/>
                        <a:pt x="15195" y="88500"/>
                      </a:cubicBezTo>
                      <a:cubicBezTo>
                        <a:pt x="16002" y="89307"/>
                        <a:pt x="16271" y="90786"/>
                        <a:pt x="16406" y="92131"/>
                      </a:cubicBezTo>
                      <a:cubicBezTo>
                        <a:pt x="16406" y="93072"/>
                        <a:pt x="15733" y="94014"/>
                        <a:pt x="15868" y="94686"/>
                      </a:cubicBezTo>
                      <a:cubicBezTo>
                        <a:pt x="15868" y="95358"/>
                        <a:pt x="17212" y="95896"/>
                        <a:pt x="17212" y="96569"/>
                      </a:cubicBezTo>
                      <a:cubicBezTo>
                        <a:pt x="17212" y="98317"/>
                        <a:pt x="15464" y="100468"/>
                        <a:pt x="15195" y="102620"/>
                      </a:cubicBezTo>
                      <a:cubicBezTo>
                        <a:pt x="14926" y="104502"/>
                        <a:pt x="15195" y="106250"/>
                        <a:pt x="12506" y="107595"/>
                      </a:cubicBezTo>
                      <a:cubicBezTo>
                        <a:pt x="12372" y="108268"/>
                        <a:pt x="13582" y="108268"/>
                        <a:pt x="13313" y="108940"/>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sp>
            <p:nvSpPr>
              <p:cNvPr id="138" name="Freeform: Shape 137">
                <a:extLst>
                  <a:ext uri="{FF2B5EF4-FFF2-40B4-BE49-F238E27FC236}">
                    <a16:creationId xmlns:a16="http://schemas.microsoft.com/office/drawing/2014/main" id="{405E3615-F23E-8F10-353D-5E8FE2FAE22B}"/>
                  </a:ext>
                </a:extLst>
              </p:cNvPr>
              <p:cNvSpPr/>
              <p:nvPr/>
            </p:nvSpPr>
            <p:spPr>
              <a:xfrm>
                <a:off x="2245264" y="657742"/>
                <a:ext cx="204531" cy="120902"/>
              </a:xfrm>
              <a:custGeom>
                <a:avLst/>
                <a:gdLst>
                  <a:gd name="connsiteX0" fmla="*/ 204531 w 204531"/>
                  <a:gd name="connsiteY0" fmla="*/ 112111 h 120902"/>
                  <a:gd name="connsiteX1" fmla="*/ 154105 w 204531"/>
                  <a:gd name="connsiteY1" fmla="*/ 36538 h 120902"/>
                  <a:gd name="connsiteX2" fmla="*/ 1 w 204531"/>
                  <a:gd name="connsiteY2" fmla="*/ 1979 h 120902"/>
                  <a:gd name="connsiteX3" fmla="*/ 98568 w 204531"/>
                  <a:gd name="connsiteY3" fmla="*/ 118431 h 120902"/>
                  <a:gd name="connsiteX4" fmla="*/ 204531 w 204531"/>
                  <a:gd name="connsiteY4" fmla="*/ 112111 h 120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1" h="120902">
                    <a:moveTo>
                      <a:pt x="204531" y="112111"/>
                    </a:moveTo>
                    <a:cubicBezTo>
                      <a:pt x="204531" y="112111"/>
                      <a:pt x="190949" y="74593"/>
                      <a:pt x="154105" y="36538"/>
                    </a:cubicBezTo>
                    <a:cubicBezTo>
                      <a:pt x="107712" y="-11737"/>
                      <a:pt x="-402" y="1576"/>
                      <a:pt x="1" y="1979"/>
                    </a:cubicBezTo>
                    <a:cubicBezTo>
                      <a:pt x="1211" y="2248"/>
                      <a:pt x="43704" y="110362"/>
                      <a:pt x="98568" y="118431"/>
                    </a:cubicBezTo>
                    <a:cubicBezTo>
                      <a:pt x="154642" y="126499"/>
                      <a:pt x="204531" y="112245"/>
                      <a:pt x="204531" y="112111"/>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nvGrpSpPr>
              <p:cNvPr id="139" name="Graphic 29">
                <a:extLst>
                  <a:ext uri="{FF2B5EF4-FFF2-40B4-BE49-F238E27FC236}">
                    <a16:creationId xmlns:a16="http://schemas.microsoft.com/office/drawing/2014/main" id="{2F079F76-6649-B0B3-1D2B-503A3CD8B180}"/>
                  </a:ext>
                </a:extLst>
              </p:cNvPr>
              <p:cNvGrpSpPr/>
              <p:nvPr/>
            </p:nvGrpSpPr>
            <p:grpSpPr>
              <a:xfrm>
                <a:off x="3080731" y="1536451"/>
                <a:ext cx="351760" cy="542875"/>
                <a:chOff x="3080731" y="1536451"/>
                <a:chExt cx="351760" cy="542875"/>
              </a:xfrm>
              <a:grpFill/>
            </p:grpSpPr>
            <p:sp>
              <p:nvSpPr>
                <p:cNvPr id="146" name="Freeform: Shape 145">
                  <a:extLst>
                    <a:ext uri="{FF2B5EF4-FFF2-40B4-BE49-F238E27FC236}">
                      <a16:creationId xmlns:a16="http://schemas.microsoft.com/office/drawing/2014/main" id="{4638BEC7-4B7D-90FB-6D99-5ADC4BF62935}"/>
                    </a:ext>
                  </a:extLst>
                </p:cNvPr>
                <p:cNvSpPr/>
                <p:nvPr/>
              </p:nvSpPr>
              <p:spPr>
                <a:xfrm>
                  <a:off x="3176171" y="1536451"/>
                  <a:ext cx="256320" cy="440139"/>
                </a:xfrm>
                <a:custGeom>
                  <a:avLst/>
                  <a:gdLst>
                    <a:gd name="connsiteX0" fmla="*/ 34 w 256320"/>
                    <a:gd name="connsiteY0" fmla="*/ 440140 h 440139"/>
                    <a:gd name="connsiteX1" fmla="*/ 24104 w 256320"/>
                    <a:gd name="connsiteY1" fmla="*/ 254167 h 440139"/>
                    <a:gd name="connsiteX2" fmla="*/ 220835 w 256320"/>
                    <a:gd name="connsiteY2" fmla="*/ 18 h 440139"/>
                    <a:gd name="connsiteX3" fmla="*/ 210884 w 256320"/>
                    <a:gd name="connsiteY3" fmla="*/ 376401 h 440139"/>
                    <a:gd name="connsiteX4" fmla="*/ 34 w 256320"/>
                    <a:gd name="connsiteY4" fmla="*/ 440005 h 440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 h="440139">
                      <a:moveTo>
                        <a:pt x="34" y="440140"/>
                      </a:moveTo>
                      <a:cubicBezTo>
                        <a:pt x="-101" y="439871"/>
                        <a:pt x="-907" y="358785"/>
                        <a:pt x="24104" y="254167"/>
                      </a:cubicBezTo>
                      <a:cubicBezTo>
                        <a:pt x="55974" y="126151"/>
                        <a:pt x="220835" y="1631"/>
                        <a:pt x="220835" y="18"/>
                      </a:cubicBezTo>
                      <a:cubicBezTo>
                        <a:pt x="225407" y="-2672"/>
                        <a:pt x="304341" y="303383"/>
                        <a:pt x="210884" y="376401"/>
                      </a:cubicBezTo>
                      <a:cubicBezTo>
                        <a:pt x="123075" y="447536"/>
                        <a:pt x="-235" y="439468"/>
                        <a:pt x="34" y="440005"/>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47" name="Freeform: Shape 146">
                  <a:extLst>
                    <a:ext uri="{FF2B5EF4-FFF2-40B4-BE49-F238E27FC236}">
                      <a16:creationId xmlns:a16="http://schemas.microsoft.com/office/drawing/2014/main" id="{933FA0BF-34CF-E09E-ECE6-9248A9C984CF}"/>
                    </a:ext>
                  </a:extLst>
                </p:cNvPr>
                <p:cNvSpPr/>
                <p:nvPr/>
              </p:nvSpPr>
              <p:spPr>
                <a:xfrm>
                  <a:off x="3080731" y="1887034"/>
                  <a:ext cx="177216" cy="192292"/>
                </a:xfrm>
                <a:custGeom>
                  <a:avLst/>
                  <a:gdLst>
                    <a:gd name="connsiteX0" fmla="*/ 403 w 177216"/>
                    <a:gd name="connsiteY0" fmla="*/ 161230 h 192292"/>
                    <a:gd name="connsiteX1" fmla="*/ 3765 w 177216"/>
                    <a:gd name="connsiteY1" fmla="*/ 171988 h 192292"/>
                    <a:gd name="connsiteX2" fmla="*/ 6724 w 177216"/>
                    <a:gd name="connsiteY2" fmla="*/ 178174 h 192292"/>
                    <a:gd name="connsiteX3" fmla="*/ 8203 w 177216"/>
                    <a:gd name="connsiteY3" fmla="*/ 183687 h 192292"/>
                    <a:gd name="connsiteX4" fmla="*/ 17078 w 177216"/>
                    <a:gd name="connsiteY4" fmla="*/ 192293 h 192292"/>
                    <a:gd name="connsiteX5" fmla="*/ 27163 w 177216"/>
                    <a:gd name="connsiteY5" fmla="*/ 180729 h 192292"/>
                    <a:gd name="connsiteX6" fmla="*/ 35769 w 177216"/>
                    <a:gd name="connsiteY6" fmla="*/ 171450 h 192292"/>
                    <a:gd name="connsiteX7" fmla="*/ 38055 w 177216"/>
                    <a:gd name="connsiteY7" fmla="*/ 167147 h 192292"/>
                    <a:gd name="connsiteX8" fmla="*/ 42762 w 177216"/>
                    <a:gd name="connsiteY8" fmla="*/ 163516 h 192292"/>
                    <a:gd name="connsiteX9" fmla="*/ 44375 w 177216"/>
                    <a:gd name="connsiteY9" fmla="*/ 159886 h 192292"/>
                    <a:gd name="connsiteX10" fmla="*/ 50426 w 177216"/>
                    <a:gd name="connsiteY10" fmla="*/ 152893 h 192292"/>
                    <a:gd name="connsiteX11" fmla="*/ 55402 w 177216"/>
                    <a:gd name="connsiteY11" fmla="*/ 145901 h 192292"/>
                    <a:gd name="connsiteX12" fmla="*/ 60781 w 177216"/>
                    <a:gd name="connsiteY12" fmla="*/ 139446 h 192292"/>
                    <a:gd name="connsiteX13" fmla="*/ 68580 w 177216"/>
                    <a:gd name="connsiteY13" fmla="*/ 136757 h 192292"/>
                    <a:gd name="connsiteX14" fmla="*/ 73555 w 177216"/>
                    <a:gd name="connsiteY14" fmla="*/ 132722 h 192292"/>
                    <a:gd name="connsiteX15" fmla="*/ 78531 w 177216"/>
                    <a:gd name="connsiteY15" fmla="*/ 128688 h 192292"/>
                    <a:gd name="connsiteX16" fmla="*/ 81355 w 177216"/>
                    <a:gd name="connsiteY16" fmla="*/ 120620 h 192292"/>
                    <a:gd name="connsiteX17" fmla="*/ 89692 w 177216"/>
                    <a:gd name="connsiteY17" fmla="*/ 110938 h 192292"/>
                    <a:gd name="connsiteX18" fmla="*/ 91843 w 177216"/>
                    <a:gd name="connsiteY18" fmla="*/ 106501 h 192292"/>
                    <a:gd name="connsiteX19" fmla="*/ 94802 w 177216"/>
                    <a:gd name="connsiteY19" fmla="*/ 105559 h 192292"/>
                    <a:gd name="connsiteX20" fmla="*/ 96146 w 177216"/>
                    <a:gd name="connsiteY20" fmla="*/ 102063 h 192292"/>
                    <a:gd name="connsiteX21" fmla="*/ 105559 w 177216"/>
                    <a:gd name="connsiteY21" fmla="*/ 93188 h 192292"/>
                    <a:gd name="connsiteX22" fmla="*/ 113224 w 177216"/>
                    <a:gd name="connsiteY22" fmla="*/ 83910 h 192292"/>
                    <a:gd name="connsiteX23" fmla="*/ 121965 w 177216"/>
                    <a:gd name="connsiteY23" fmla="*/ 80951 h 192292"/>
                    <a:gd name="connsiteX24" fmla="*/ 125058 w 177216"/>
                    <a:gd name="connsiteY24" fmla="*/ 75438 h 192292"/>
                    <a:gd name="connsiteX25" fmla="*/ 128016 w 177216"/>
                    <a:gd name="connsiteY25" fmla="*/ 64546 h 192292"/>
                    <a:gd name="connsiteX26" fmla="*/ 129361 w 177216"/>
                    <a:gd name="connsiteY26" fmla="*/ 64142 h 192292"/>
                    <a:gd name="connsiteX27" fmla="*/ 131512 w 177216"/>
                    <a:gd name="connsiteY27" fmla="*/ 57419 h 192292"/>
                    <a:gd name="connsiteX28" fmla="*/ 143884 w 177216"/>
                    <a:gd name="connsiteY28" fmla="*/ 43703 h 192292"/>
                    <a:gd name="connsiteX29" fmla="*/ 156793 w 177216"/>
                    <a:gd name="connsiteY29" fmla="*/ 31466 h 192292"/>
                    <a:gd name="connsiteX30" fmla="*/ 163516 w 177216"/>
                    <a:gd name="connsiteY30" fmla="*/ 21515 h 192292"/>
                    <a:gd name="connsiteX31" fmla="*/ 171315 w 177216"/>
                    <a:gd name="connsiteY31" fmla="*/ 14792 h 192292"/>
                    <a:gd name="connsiteX32" fmla="*/ 176022 w 177216"/>
                    <a:gd name="connsiteY32" fmla="*/ 3631 h 192292"/>
                    <a:gd name="connsiteX33" fmla="*/ 168357 w 177216"/>
                    <a:gd name="connsiteY33" fmla="*/ 0 h 192292"/>
                    <a:gd name="connsiteX34" fmla="*/ 157331 w 177216"/>
                    <a:gd name="connsiteY34" fmla="*/ 14926 h 192292"/>
                    <a:gd name="connsiteX35" fmla="*/ 152221 w 177216"/>
                    <a:gd name="connsiteY35" fmla="*/ 17347 h 192292"/>
                    <a:gd name="connsiteX36" fmla="*/ 146035 w 177216"/>
                    <a:gd name="connsiteY36" fmla="*/ 25549 h 192292"/>
                    <a:gd name="connsiteX37" fmla="*/ 141598 w 177216"/>
                    <a:gd name="connsiteY37" fmla="*/ 27298 h 192292"/>
                    <a:gd name="connsiteX38" fmla="*/ 138774 w 177216"/>
                    <a:gd name="connsiteY38" fmla="*/ 31601 h 192292"/>
                    <a:gd name="connsiteX39" fmla="*/ 134739 w 177216"/>
                    <a:gd name="connsiteY39" fmla="*/ 34021 h 192292"/>
                    <a:gd name="connsiteX40" fmla="*/ 125058 w 177216"/>
                    <a:gd name="connsiteY40" fmla="*/ 44779 h 192292"/>
                    <a:gd name="connsiteX41" fmla="*/ 115645 w 177216"/>
                    <a:gd name="connsiteY41" fmla="*/ 60512 h 192292"/>
                    <a:gd name="connsiteX42" fmla="*/ 100853 w 177216"/>
                    <a:gd name="connsiteY42" fmla="*/ 72076 h 192292"/>
                    <a:gd name="connsiteX43" fmla="*/ 91305 w 177216"/>
                    <a:gd name="connsiteY43" fmla="*/ 73690 h 192292"/>
                    <a:gd name="connsiteX44" fmla="*/ 86196 w 177216"/>
                    <a:gd name="connsiteY44" fmla="*/ 79069 h 192292"/>
                    <a:gd name="connsiteX45" fmla="*/ 85389 w 177216"/>
                    <a:gd name="connsiteY45" fmla="*/ 83103 h 192292"/>
                    <a:gd name="connsiteX46" fmla="*/ 78396 w 177216"/>
                    <a:gd name="connsiteY46" fmla="*/ 89423 h 192292"/>
                    <a:gd name="connsiteX47" fmla="*/ 70462 w 177216"/>
                    <a:gd name="connsiteY47" fmla="*/ 99777 h 192292"/>
                    <a:gd name="connsiteX48" fmla="*/ 68983 w 177216"/>
                    <a:gd name="connsiteY48" fmla="*/ 99105 h 192292"/>
                    <a:gd name="connsiteX49" fmla="*/ 67773 w 177216"/>
                    <a:gd name="connsiteY49" fmla="*/ 100315 h 192292"/>
                    <a:gd name="connsiteX50" fmla="*/ 60915 w 177216"/>
                    <a:gd name="connsiteY50" fmla="*/ 99105 h 192292"/>
                    <a:gd name="connsiteX51" fmla="*/ 54057 w 177216"/>
                    <a:gd name="connsiteY51" fmla="*/ 115510 h 192292"/>
                    <a:gd name="connsiteX52" fmla="*/ 38728 w 177216"/>
                    <a:gd name="connsiteY52" fmla="*/ 132050 h 192292"/>
                    <a:gd name="connsiteX53" fmla="*/ 38190 w 177216"/>
                    <a:gd name="connsiteY53" fmla="*/ 133529 h 192292"/>
                    <a:gd name="connsiteX54" fmla="*/ 36711 w 177216"/>
                    <a:gd name="connsiteY54" fmla="*/ 132857 h 192292"/>
                    <a:gd name="connsiteX55" fmla="*/ 36038 w 177216"/>
                    <a:gd name="connsiteY55" fmla="*/ 136488 h 192292"/>
                    <a:gd name="connsiteX56" fmla="*/ 30659 w 177216"/>
                    <a:gd name="connsiteY56" fmla="*/ 142808 h 192292"/>
                    <a:gd name="connsiteX57" fmla="*/ 25818 w 177216"/>
                    <a:gd name="connsiteY57" fmla="*/ 145497 h 192292"/>
                    <a:gd name="connsiteX58" fmla="*/ 23532 w 177216"/>
                    <a:gd name="connsiteY58" fmla="*/ 149800 h 192292"/>
                    <a:gd name="connsiteX59" fmla="*/ 11968 w 177216"/>
                    <a:gd name="connsiteY59" fmla="*/ 155045 h 192292"/>
                    <a:gd name="connsiteX60" fmla="*/ 1748 w 177216"/>
                    <a:gd name="connsiteY60" fmla="*/ 157869 h 192292"/>
                    <a:gd name="connsiteX61" fmla="*/ 0 w 177216"/>
                    <a:gd name="connsiteY61" fmla="*/ 160558 h 19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7216" h="192292">
                      <a:moveTo>
                        <a:pt x="403" y="161230"/>
                      </a:moveTo>
                      <a:cubicBezTo>
                        <a:pt x="1748" y="164861"/>
                        <a:pt x="3631" y="168895"/>
                        <a:pt x="3765" y="171988"/>
                      </a:cubicBezTo>
                      <a:cubicBezTo>
                        <a:pt x="4841" y="174139"/>
                        <a:pt x="6051" y="176291"/>
                        <a:pt x="6724" y="178174"/>
                      </a:cubicBezTo>
                      <a:cubicBezTo>
                        <a:pt x="6051" y="179518"/>
                        <a:pt x="9413" y="182611"/>
                        <a:pt x="8203" y="183687"/>
                      </a:cubicBezTo>
                      <a:cubicBezTo>
                        <a:pt x="11833" y="187183"/>
                        <a:pt x="13851" y="189200"/>
                        <a:pt x="17078" y="192293"/>
                      </a:cubicBezTo>
                      <a:cubicBezTo>
                        <a:pt x="22457" y="191621"/>
                        <a:pt x="24205" y="185032"/>
                        <a:pt x="27163" y="180729"/>
                      </a:cubicBezTo>
                      <a:cubicBezTo>
                        <a:pt x="29718" y="177098"/>
                        <a:pt x="33214" y="174812"/>
                        <a:pt x="35769" y="171450"/>
                      </a:cubicBezTo>
                      <a:cubicBezTo>
                        <a:pt x="36711" y="170240"/>
                        <a:pt x="37114" y="168357"/>
                        <a:pt x="38055" y="167147"/>
                      </a:cubicBezTo>
                      <a:cubicBezTo>
                        <a:pt x="39400" y="165533"/>
                        <a:pt x="41417" y="165265"/>
                        <a:pt x="42762" y="163516"/>
                      </a:cubicBezTo>
                      <a:cubicBezTo>
                        <a:pt x="43568" y="162709"/>
                        <a:pt x="43703" y="160827"/>
                        <a:pt x="44375" y="159886"/>
                      </a:cubicBezTo>
                      <a:cubicBezTo>
                        <a:pt x="46123" y="157599"/>
                        <a:pt x="48409" y="155582"/>
                        <a:pt x="50426" y="152893"/>
                      </a:cubicBezTo>
                      <a:cubicBezTo>
                        <a:pt x="52175" y="150607"/>
                        <a:pt x="53788" y="147918"/>
                        <a:pt x="55402" y="145901"/>
                      </a:cubicBezTo>
                      <a:cubicBezTo>
                        <a:pt x="57285" y="143615"/>
                        <a:pt x="59032" y="140791"/>
                        <a:pt x="60781" y="139446"/>
                      </a:cubicBezTo>
                      <a:cubicBezTo>
                        <a:pt x="62529" y="138236"/>
                        <a:pt x="66159" y="138236"/>
                        <a:pt x="68580" y="136757"/>
                      </a:cubicBezTo>
                      <a:cubicBezTo>
                        <a:pt x="70194" y="135815"/>
                        <a:pt x="71807" y="134067"/>
                        <a:pt x="73555" y="132722"/>
                      </a:cubicBezTo>
                      <a:cubicBezTo>
                        <a:pt x="75169" y="131512"/>
                        <a:pt x="77589" y="130302"/>
                        <a:pt x="78531" y="128688"/>
                      </a:cubicBezTo>
                      <a:cubicBezTo>
                        <a:pt x="79875" y="126537"/>
                        <a:pt x="80145" y="122906"/>
                        <a:pt x="81355" y="120620"/>
                      </a:cubicBezTo>
                      <a:cubicBezTo>
                        <a:pt x="83103" y="117393"/>
                        <a:pt x="86868" y="114569"/>
                        <a:pt x="89692" y="110938"/>
                      </a:cubicBezTo>
                      <a:cubicBezTo>
                        <a:pt x="90499" y="109862"/>
                        <a:pt x="90902" y="107308"/>
                        <a:pt x="91843" y="106501"/>
                      </a:cubicBezTo>
                      <a:cubicBezTo>
                        <a:pt x="92516" y="105963"/>
                        <a:pt x="94129" y="106232"/>
                        <a:pt x="94802" y="105559"/>
                      </a:cubicBezTo>
                      <a:cubicBezTo>
                        <a:pt x="95474" y="104887"/>
                        <a:pt x="95474" y="102870"/>
                        <a:pt x="96146" y="102063"/>
                      </a:cubicBezTo>
                      <a:cubicBezTo>
                        <a:pt x="98567" y="98836"/>
                        <a:pt x="102735" y="96550"/>
                        <a:pt x="105559" y="93188"/>
                      </a:cubicBezTo>
                      <a:cubicBezTo>
                        <a:pt x="108383" y="89826"/>
                        <a:pt x="110535" y="85792"/>
                        <a:pt x="113224" y="83910"/>
                      </a:cubicBezTo>
                      <a:cubicBezTo>
                        <a:pt x="115376" y="82431"/>
                        <a:pt x="119679" y="83103"/>
                        <a:pt x="121965" y="80951"/>
                      </a:cubicBezTo>
                      <a:cubicBezTo>
                        <a:pt x="123175" y="79876"/>
                        <a:pt x="124116" y="77186"/>
                        <a:pt x="125058" y="75438"/>
                      </a:cubicBezTo>
                      <a:cubicBezTo>
                        <a:pt x="126133" y="73555"/>
                        <a:pt x="125999" y="67908"/>
                        <a:pt x="128016" y="64546"/>
                      </a:cubicBezTo>
                      <a:cubicBezTo>
                        <a:pt x="128151" y="64277"/>
                        <a:pt x="129226" y="64949"/>
                        <a:pt x="129361" y="64142"/>
                      </a:cubicBezTo>
                      <a:cubicBezTo>
                        <a:pt x="129495" y="63336"/>
                        <a:pt x="130436" y="58898"/>
                        <a:pt x="131512" y="57419"/>
                      </a:cubicBezTo>
                      <a:cubicBezTo>
                        <a:pt x="134605" y="52847"/>
                        <a:pt x="139715" y="48813"/>
                        <a:pt x="143884" y="43703"/>
                      </a:cubicBezTo>
                      <a:cubicBezTo>
                        <a:pt x="147783" y="38862"/>
                        <a:pt x="152086" y="35231"/>
                        <a:pt x="156793" y="31466"/>
                      </a:cubicBezTo>
                      <a:cubicBezTo>
                        <a:pt x="159751" y="29046"/>
                        <a:pt x="164323" y="27566"/>
                        <a:pt x="163516" y="21515"/>
                      </a:cubicBezTo>
                      <a:cubicBezTo>
                        <a:pt x="165668" y="21515"/>
                        <a:pt x="168088" y="17481"/>
                        <a:pt x="171315" y="14792"/>
                      </a:cubicBezTo>
                      <a:cubicBezTo>
                        <a:pt x="174543" y="12102"/>
                        <a:pt x="179518" y="9144"/>
                        <a:pt x="176022" y="3631"/>
                      </a:cubicBezTo>
                      <a:cubicBezTo>
                        <a:pt x="173064" y="-1345"/>
                        <a:pt x="171585" y="2286"/>
                        <a:pt x="168357" y="0"/>
                      </a:cubicBezTo>
                      <a:cubicBezTo>
                        <a:pt x="165399" y="5648"/>
                        <a:pt x="162037" y="10892"/>
                        <a:pt x="157331" y="14926"/>
                      </a:cubicBezTo>
                      <a:cubicBezTo>
                        <a:pt x="155986" y="16136"/>
                        <a:pt x="153700" y="16136"/>
                        <a:pt x="152221" y="17347"/>
                      </a:cubicBezTo>
                      <a:cubicBezTo>
                        <a:pt x="149800" y="19498"/>
                        <a:pt x="148455" y="23801"/>
                        <a:pt x="146035" y="25549"/>
                      </a:cubicBezTo>
                      <a:cubicBezTo>
                        <a:pt x="144690" y="26625"/>
                        <a:pt x="142673" y="26222"/>
                        <a:pt x="141598" y="27298"/>
                      </a:cubicBezTo>
                      <a:cubicBezTo>
                        <a:pt x="140387" y="28373"/>
                        <a:pt x="139849" y="30390"/>
                        <a:pt x="138774" y="31601"/>
                      </a:cubicBezTo>
                      <a:cubicBezTo>
                        <a:pt x="137698" y="32811"/>
                        <a:pt x="135815" y="32945"/>
                        <a:pt x="134739" y="34021"/>
                      </a:cubicBezTo>
                      <a:cubicBezTo>
                        <a:pt x="131243" y="37248"/>
                        <a:pt x="130302" y="44510"/>
                        <a:pt x="125058" y="44779"/>
                      </a:cubicBezTo>
                      <a:cubicBezTo>
                        <a:pt x="122906" y="51368"/>
                        <a:pt x="119141" y="55940"/>
                        <a:pt x="115645" y="60512"/>
                      </a:cubicBezTo>
                      <a:cubicBezTo>
                        <a:pt x="111879" y="65622"/>
                        <a:pt x="106097" y="68983"/>
                        <a:pt x="100853" y="72076"/>
                      </a:cubicBezTo>
                      <a:cubicBezTo>
                        <a:pt x="98567" y="73421"/>
                        <a:pt x="93861" y="72211"/>
                        <a:pt x="91305" y="73690"/>
                      </a:cubicBezTo>
                      <a:cubicBezTo>
                        <a:pt x="89961" y="74497"/>
                        <a:pt x="87002" y="77455"/>
                        <a:pt x="86196" y="79069"/>
                      </a:cubicBezTo>
                      <a:cubicBezTo>
                        <a:pt x="85523" y="80413"/>
                        <a:pt x="86061" y="82027"/>
                        <a:pt x="85389" y="83103"/>
                      </a:cubicBezTo>
                      <a:cubicBezTo>
                        <a:pt x="83506" y="86196"/>
                        <a:pt x="80682" y="87137"/>
                        <a:pt x="78396" y="89423"/>
                      </a:cubicBezTo>
                      <a:cubicBezTo>
                        <a:pt x="75438" y="92381"/>
                        <a:pt x="73824" y="98164"/>
                        <a:pt x="70462" y="99777"/>
                      </a:cubicBezTo>
                      <a:cubicBezTo>
                        <a:pt x="70059" y="99912"/>
                        <a:pt x="69521" y="99105"/>
                        <a:pt x="68983" y="99105"/>
                      </a:cubicBezTo>
                      <a:cubicBezTo>
                        <a:pt x="68445" y="99105"/>
                        <a:pt x="68311" y="100315"/>
                        <a:pt x="67773" y="100315"/>
                      </a:cubicBezTo>
                      <a:cubicBezTo>
                        <a:pt x="65756" y="100584"/>
                        <a:pt x="63336" y="99374"/>
                        <a:pt x="60915" y="99105"/>
                      </a:cubicBezTo>
                      <a:cubicBezTo>
                        <a:pt x="56612" y="102198"/>
                        <a:pt x="56747" y="110535"/>
                        <a:pt x="54057" y="115510"/>
                      </a:cubicBezTo>
                      <a:cubicBezTo>
                        <a:pt x="50426" y="122503"/>
                        <a:pt x="44241" y="126268"/>
                        <a:pt x="38728" y="132050"/>
                      </a:cubicBezTo>
                      <a:cubicBezTo>
                        <a:pt x="38459" y="132319"/>
                        <a:pt x="38728" y="133260"/>
                        <a:pt x="38190" y="133529"/>
                      </a:cubicBezTo>
                      <a:cubicBezTo>
                        <a:pt x="38055" y="133529"/>
                        <a:pt x="36711" y="132992"/>
                        <a:pt x="36711" y="132857"/>
                      </a:cubicBezTo>
                      <a:cubicBezTo>
                        <a:pt x="36172" y="133664"/>
                        <a:pt x="36442" y="135546"/>
                        <a:pt x="36038" y="136488"/>
                      </a:cubicBezTo>
                      <a:cubicBezTo>
                        <a:pt x="35231" y="138639"/>
                        <a:pt x="32811" y="141060"/>
                        <a:pt x="30659" y="142808"/>
                      </a:cubicBezTo>
                      <a:cubicBezTo>
                        <a:pt x="29180" y="144018"/>
                        <a:pt x="27029" y="144287"/>
                        <a:pt x="25818" y="145497"/>
                      </a:cubicBezTo>
                      <a:cubicBezTo>
                        <a:pt x="24742" y="146573"/>
                        <a:pt x="24742" y="148725"/>
                        <a:pt x="23532" y="149800"/>
                      </a:cubicBezTo>
                      <a:cubicBezTo>
                        <a:pt x="20708" y="152221"/>
                        <a:pt x="15868" y="152490"/>
                        <a:pt x="11968" y="155045"/>
                      </a:cubicBezTo>
                      <a:cubicBezTo>
                        <a:pt x="8472" y="157196"/>
                        <a:pt x="5782" y="159617"/>
                        <a:pt x="1748" y="157869"/>
                      </a:cubicBezTo>
                      <a:cubicBezTo>
                        <a:pt x="538" y="158541"/>
                        <a:pt x="1345" y="160020"/>
                        <a:pt x="0" y="160558"/>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40" name="Graphic 29">
                <a:extLst>
                  <a:ext uri="{FF2B5EF4-FFF2-40B4-BE49-F238E27FC236}">
                    <a16:creationId xmlns:a16="http://schemas.microsoft.com/office/drawing/2014/main" id="{31D5C4D6-AC18-7089-A616-9AAF86B67945}"/>
                  </a:ext>
                </a:extLst>
              </p:cNvPr>
              <p:cNvGrpSpPr/>
              <p:nvPr/>
            </p:nvGrpSpPr>
            <p:grpSpPr>
              <a:xfrm>
                <a:off x="2904440" y="2292597"/>
                <a:ext cx="566979" cy="381409"/>
                <a:chOff x="2904440" y="2292597"/>
                <a:chExt cx="566979" cy="381409"/>
              </a:xfrm>
              <a:grpFill/>
            </p:grpSpPr>
            <p:sp>
              <p:nvSpPr>
                <p:cNvPr id="144" name="Freeform: Shape 143">
                  <a:extLst>
                    <a:ext uri="{FF2B5EF4-FFF2-40B4-BE49-F238E27FC236}">
                      <a16:creationId xmlns:a16="http://schemas.microsoft.com/office/drawing/2014/main" id="{036041BB-6406-3FCD-B30E-1B47359AFD9B}"/>
                    </a:ext>
                  </a:extLst>
                </p:cNvPr>
                <p:cNvSpPr/>
                <p:nvPr/>
              </p:nvSpPr>
              <p:spPr>
                <a:xfrm>
                  <a:off x="3036490" y="2292597"/>
                  <a:ext cx="434928" cy="381409"/>
                </a:xfrm>
                <a:custGeom>
                  <a:avLst/>
                  <a:gdLst>
                    <a:gd name="connsiteX0" fmla="*/ 0 w 434928"/>
                    <a:gd name="connsiteY0" fmla="*/ 311568 h 381409"/>
                    <a:gd name="connsiteX1" fmla="*/ 116182 w 434928"/>
                    <a:gd name="connsiteY1" fmla="*/ 135277 h 381409"/>
                    <a:gd name="connsiteX2" fmla="*/ 434474 w 434928"/>
                    <a:gd name="connsiteY2" fmla="*/ 0 h 381409"/>
                    <a:gd name="connsiteX3" fmla="*/ 234113 w 434928"/>
                    <a:gd name="connsiteY3" fmla="*/ 379745 h 381409"/>
                    <a:gd name="connsiteX4" fmla="*/ 0 w 434928"/>
                    <a:gd name="connsiteY4" fmla="*/ 311568 h 381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28" h="381409">
                      <a:moveTo>
                        <a:pt x="0" y="311568"/>
                      </a:moveTo>
                      <a:cubicBezTo>
                        <a:pt x="0" y="311165"/>
                        <a:pt x="39938" y="227659"/>
                        <a:pt x="116182" y="135277"/>
                      </a:cubicBezTo>
                      <a:cubicBezTo>
                        <a:pt x="210581" y="21381"/>
                        <a:pt x="433668" y="269"/>
                        <a:pt x="434474" y="0"/>
                      </a:cubicBezTo>
                      <a:cubicBezTo>
                        <a:pt x="441736" y="269"/>
                        <a:pt x="361457" y="366970"/>
                        <a:pt x="234113" y="379745"/>
                      </a:cubicBezTo>
                      <a:cubicBezTo>
                        <a:pt x="114838" y="394133"/>
                        <a:pt x="403" y="310492"/>
                        <a:pt x="0" y="311568"/>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45" name="Freeform: Shape 144">
                  <a:extLst>
                    <a:ext uri="{FF2B5EF4-FFF2-40B4-BE49-F238E27FC236}">
                      <a16:creationId xmlns:a16="http://schemas.microsoft.com/office/drawing/2014/main" id="{3BE0AB22-A34E-EA55-9466-C0A574ED083A}"/>
                    </a:ext>
                  </a:extLst>
                </p:cNvPr>
                <p:cNvSpPr/>
                <p:nvPr/>
              </p:nvSpPr>
              <p:spPr>
                <a:xfrm>
                  <a:off x="2904440" y="2558714"/>
                  <a:ext cx="253216" cy="101985"/>
                </a:xfrm>
                <a:custGeom>
                  <a:avLst/>
                  <a:gdLst>
                    <a:gd name="connsiteX0" fmla="*/ 4034 w 253216"/>
                    <a:gd name="connsiteY0" fmla="*/ 64815 h 101985"/>
                    <a:gd name="connsiteX1" fmla="*/ 1748 w 253216"/>
                    <a:gd name="connsiteY1" fmla="*/ 76379 h 101985"/>
                    <a:gd name="connsiteX2" fmla="*/ 1345 w 253216"/>
                    <a:gd name="connsiteY2" fmla="*/ 83506 h 101985"/>
                    <a:gd name="connsiteX3" fmla="*/ 0 w 253216"/>
                    <a:gd name="connsiteY3" fmla="*/ 89289 h 101985"/>
                    <a:gd name="connsiteX4" fmla="*/ 4169 w 253216"/>
                    <a:gd name="connsiteY4" fmla="*/ 101525 h 101985"/>
                    <a:gd name="connsiteX5" fmla="*/ 19767 w 253216"/>
                    <a:gd name="connsiteY5" fmla="*/ 95878 h 101985"/>
                    <a:gd name="connsiteX6" fmla="*/ 32811 w 253216"/>
                    <a:gd name="connsiteY6" fmla="*/ 91575 h 101985"/>
                    <a:gd name="connsiteX7" fmla="*/ 37249 w 253216"/>
                    <a:gd name="connsiteY7" fmla="*/ 88751 h 101985"/>
                    <a:gd name="connsiteX8" fmla="*/ 43569 w 253216"/>
                    <a:gd name="connsiteY8" fmla="*/ 87809 h 101985"/>
                    <a:gd name="connsiteX9" fmla="*/ 47065 w 253216"/>
                    <a:gd name="connsiteY9" fmla="*/ 85255 h 101985"/>
                    <a:gd name="connsiteX10" fmla="*/ 56478 w 253216"/>
                    <a:gd name="connsiteY10" fmla="*/ 81893 h 101985"/>
                    <a:gd name="connsiteX11" fmla="*/ 64949 w 253216"/>
                    <a:gd name="connsiteY11" fmla="*/ 77859 h 101985"/>
                    <a:gd name="connsiteX12" fmla="*/ 73421 w 253216"/>
                    <a:gd name="connsiteY12" fmla="*/ 74631 h 101985"/>
                    <a:gd name="connsiteX13" fmla="*/ 82296 w 253216"/>
                    <a:gd name="connsiteY13" fmla="*/ 76110 h 101985"/>
                    <a:gd name="connsiteX14" fmla="*/ 89154 w 253216"/>
                    <a:gd name="connsiteY14" fmla="*/ 74900 h 101985"/>
                    <a:gd name="connsiteX15" fmla="*/ 96012 w 253216"/>
                    <a:gd name="connsiteY15" fmla="*/ 73690 h 101985"/>
                    <a:gd name="connsiteX16" fmla="*/ 102870 w 253216"/>
                    <a:gd name="connsiteY16" fmla="*/ 67639 h 101985"/>
                    <a:gd name="connsiteX17" fmla="*/ 115914 w 253216"/>
                    <a:gd name="connsiteY17" fmla="*/ 62932 h 101985"/>
                    <a:gd name="connsiteX18" fmla="*/ 120217 w 253216"/>
                    <a:gd name="connsiteY18" fmla="*/ 59974 h 101985"/>
                    <a:gd name="connsiteX19" fmla="*/ 123444 w 253216"/>
                    <a:gd name="connsiteY19" fmla="*/ 60512 h 101985"/>
                    <a:gd name="connsiteX20" fmla="*/ 126402 w 253216"/>
                    <a:gd name="connsiteY20" fmla="*/ 57957 h 101985"/>
                    <a:gd name="connsiteX21" fmla="*/ 139984 w 253216"/>
                    <a:gd name="connsiteY21" fmla="*/ 54461 h 101985"/>
                    <a:gd name="connsiteX22" fmla="*/ 152086 w 253216"/>
                    <a:gd name="connsiteY22" fmla="*/ 49754 h 101985"/>
                    <a:gd name="connsiteX23" fmla="*/ 162037 w 253216"/>
                    <a:gd name="connsiteY23" fmla="*/ 51502 h 101985"/>
                    <a:gd name="connsiteX24" fmla="*/ 167685 w 253216"/>
                    <a:gd name="connsiteY24" fmla="*/ 48006 h 101985"/>
                    <a:gd name="connsiteX25" fmla="*/ 176156 w 253216"/>
                    <a:gd name="connsiteY25" fmla="*/ 39400 h 101985"/>
                    <a:gd name="connsiteX26" fmla="*/ 177636 w 253216"/>
                    <a:gd name="connsiteY26" fmla="*/ 39803 h 101985"/>
                    <a:gd name="connsiteX27" fmla="*/ 183149 w 253216"/>
                    <a:gd name="connsiteY27" fmla="*/ 34693 h 101985"/>
                    <a:gd name="connsiteX28" fmla="*/ 201975 w 253216"/>
                    <a:gd name="connsiteY28" fmla="*/ 28239 h 101985"/>
                    <a:gd name="connsiteX29" fmla="*/ 220532 w 253216"/>
                    <a:gd name="connsiteY29" fmla="*/ 23398 h 101985"/>
                    <a:gd name="connsiteX30" fmla="*/ 231962 w 253216"/>
                    <a:gd name="connsiteY30" fmla="*/ 17616 h 101985"/>
                    <a:gd name="connsiteX31" fmla="*/ 242854 w 253216"/>
                    <a:gd name="connsiteY31" fmla="*/ 15330 h 101985"/>
                    <a:gd name="connsiteX32" fmla="*/ 253208 w 253216"/>
                    <a:gd name="connsiteY32" fmla="*/ 7262 h 101985"/>
                    <a:gd name="connsiteX33" fmla="*/ 247695 w 253216"/>
                    <a:gd name="connsiteY33" fmla="*/ 0 h 101985"/>
                    <a:gd name="connsiteX34" fmla="*/ 229542 w 253216"/>
                    <a:gd name="connsiteY34" fmla="*/ 8337 h 101985"/>
                    <a:gd name="connsiteX35" fmla="*/ 223490 w 253216"/>
                    <a:gd name="connsiteY35" fmla="*/ 8068 h 101985"/>
                    <a:gd name="connsiteX36" fmla="*/ 213270 w 253216"/>
                    <a:gd name="connsiteY36" fmla="*/ 12506 h 101985"/>
                    <a:gd name="connsiteX37" fmla="*/ 208026 w 253216"/>
                    <a:gd name="connsiteY37" fmla="*/ 11833 h 101985"/>
                    <a:gd name="connsiteX38" fmla="*/ 203185 w 253216"/>
                    <a:gd name="connsiteY38" fmla="*/ 14388 h 101985"/>
                    <a:gd name="connsiteX39" fmla="*/ 198075 w 253216"/>
                    <a:gd name="connsiteY39" fmla="*/ 14388 h 101985"/>
                    <a:gd name="connsiteX40" fmla="*/ 183283 w 253216"/>
                    <a:gd name="connsiteY40" fmla="*/ 19498 h 101985"/>
                    <a:gd name="connsiteX41" fmla="*/ 166206 w 253216"/>
                    <a:gd name="connsiteY41" fmla="*/ 29449 h 101985"/>
                    <a:gd name="connsiteX42" fmla="*/ 146170 w 253216"/>
                    <a:gd name="connsiteY42" fmla="*/ 32811 h 101985"/>
                    <a:gd name="connsiteX43" fmla="*/ 136084 w 253216"/>
                    <a:gd name="connsiteY43" fmla="*/ 29584 h 101985"/>
                    <a:gd name="connsiteX44" fmla="*/ 128419 w 253216"/>
                    <a:gd name="connsiteY44" fmla="*/ 32004 h 101985"/>
                    <a:gd name="connsiteX45" fmla="*/ 125461 w 253216"/>
                    <a:gd name="connsiteY45" fmla="*/ 35366 h 101985"/>
                    <a:gd name="connsiteX46" fmla="*/ 115510 w 253216"/>
                    <a:gd name="connsiteY46" fmla="*/ 37652 h 101985"/>
                    <a:gd name="connsiteX47" fmla="*/ 102601 w 253216"/>
                    <a:gd name="connsiteY47" fmla="*/ 43299 h 101985"/>
                    <a:gd name="connsiteX48" fmla="*/ 101525 w 253216"/>
                    <a:gd name="connsiteY48" fmla="*/ 41955 h 101985"/>
                    <a:gd name="connsiteX49" fmla="*/ 99777 w 253216"/>
                    <a:gd name="connsiteY49" fmla="*/ 42493 h 101985"/>
                    <a:gd name="connsiteX50" fmla="*/ 93726 w 253216"/>
                    <a:gd name="connsiteY50" fmla="*/ 37921 h 101985"/>
                    <a:gd name="connsiteX51" fmla="*/ 78665 w 253216"/>
                    <a:gd name="connsiteY51" fmla="*/ 49754 h 101985"/>
                    <a:gd name="connsiteX52" fmla="*/ 55402 w 253216"/>
                    <a:gd name="connsiteY52" fmla="*/ 57419 h 101985"/>
                    <a:gd name="connsiteX53" fmla="*/ 54192 w 253216"/>
                    <a:gd name="connsiteY53" fmla="*/ 58629 h 101985"/>
                    <a:gd name="connsiteX54" fmla="*/ 53116 w 253216"/>
                    <a:gd name="connsiteY54" fmla="*/ 57285 h 101985"/>
                    <a:gd name="connsiteX55" fmla="*/ 50696 w 253216"/>
                    <a:gd name="connsiteY55" fmla="*/ 60377 h 101985"/>
                    <a:gd name="connsiteX56" fmla="*/ 42224 w 253216"/>
                    <a:gd name="connsiteY56" fmla="*/ 63605 h 101985"/>
                    <a:gd name="connsiteX57" fmla="*/ 36307 w 253216"/>
                    <a:gd name="connsiteY57" fmla="*/ 63605 h 101985"/>
                    <a:gd name="connsiteX58" fmla="*/ 32004 w 253216"/>
                    <a:gd name="connsiteY58" fmla="*/ 66429 h 101985"/>
                    <a:gd name="connsiteX59" fmla="*/ 18154 w 253216"/>
                    <a:gd name="connsiteY59" fmla="*/ 65487 h 101985"/>
                    <a:gd name="connsiteX60" fmla="*/ 6858 w 253216"/>
                    <a:gd name="connsiteY60" fmla="*/ 63067 h 101985"/>
                    <a:gd name="connsiteX61" fmla="*/ 3765 w 253216"/>
                    <a:gd name="connsiteY61" fmla="*/ 64680 h 10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3216" h="101985">
                      <a:moveTo>
                        <a:pt x="4034" y="64815"/>
                      </a:moveTo>
                      <a:cubicBezTo>
                        <a:pt x="3496" y="68849"/>
                        <a:pt x="3227" y="73421"/>
                        <a:pt x="1748" y="76379"/>
                      </a:cubicBezTo>
                      <a:cubicBezTo>
                        <a:pt x="1748" y="78800"/>
                        <a:pt x="1748" y="81489"/>
                        <a:pt x="1345" y="83506"/>
                      </a:cubicBezTo>
                      <a:cubicBezTo>
                        <a:pt x="0" y="84448"/>
                        <a:pt x="1614" y="89019"/>
                        <a:pt x="0" y="89289"/>
                      </a:cubicBezTo>
                      <a:cubicBezTo>
                        <a:pt x="1748" y="94264"/>
                        <a:pt x="2555" y="97088"/>
                        <a:pt x="4169" y="101525"/>
                      </a:cubicBezTo>
                      <a:cubicBezTo>
                        <a:pt x="9682" y="103542"/>
                        <a:pt x="14792" y="98432"/>
                        <a:pt x="19767" y="95878"/>
                      </a:cubicBezTo>
                      <a:cubicBezTo>
                        <a:pt x="24070" y="93726"/>
                        <a:pt x="28642" y="93457"/>
                        <a:pt x="32811" y="91575"/>
                      </a:cubicBezTo>
                      <a:cubicBezTo>
                        <a:pt x="34290" y="90902"/>
                        <a:pt x="35635" y="89423"/>
                        <a:pt x="37249" y="88751"/>
                      </a:cubicBezTo>
                      <a:cubicBezTo>
                        <a:pt x="39266" y="87944"/>
                        <a:pt x="41417" y="88616"/>
                        <a:pt x="43569" y="87809"/>
                      </a:cubicBezTo>
                      <a:cubicBezTo>
                        <a:pt x="44779" y="87406"/>
                        <a:pt x="45855" y="85792"/>
                        <a:pt x="47065" y="85255"/>
                      </a:cubicBezTo>
                      <a:cubicBezTo>
                        <a:pt x="49889" y="84044"/>
                        <a:pt x="53116" y="83237"/>
                        <a:pt x="56478" y="81893"/>
                      </a:cubicBezTo>
                      <a:cubicBezTo>
                        <a:pt x="59302" y="80682"/>
                        <a:pt x="62260" y="78934"/>
                        <a:pt x="64949" y="77859"/>
                      </a:cubicBezTo>
                      <a:cubicBezTo>
                        <a:pt x="67908" y="76648"/>
                        <a:pt x="71135" y="75035"/>
                        <a:pt x="73421" y="74631"/>
                      </a:cubicBezTo>
                      <a:cubicBezTo>
                        <a:pt x="75707" y="74228"/>
                        <a:pt x="79203" y="76245"/>
                        <a:pt x="82296" y="76110"/>
                      </a:cubicBezTo>
                      <a:cubicBezTo>
                        <a:pt x="84313" y="76110"/>
                        <a:pt x="86734" y="75304"/>
                        <a:pt x="89154" y="74900"/>
                      </a:cubicBezTo>
                      <a:cubicBezTo>
                        <a:pt x="91306" y="74497"/>
                        <a:pt x="94264" y="74631"/>
                        <a:pt x="96012" y="73690"/>
                      </a:cubicBezTo>
                      <a:cubicBezTo>
                        <a:pt x="98433" y="72345"/>
                        <a:pt x="100450" y="69118"/>
                        <a:pt x="102870" y="67639"/>
                      </a:cubicBezTo>
                      <a:cubicBezTo>
                        <a:pt x="106097" y="65487"/>
                        <a:pt x="111342" y="64815"/>
                        <a:pt x="115914" y="62932"/>
                      </a:cubicBezTo>
                      <a:cubicBezTo>
                        <a:pt x="117259" y="62395"/>
                        <a:pt x="118872" y="60243"/>
                        <a:pt x="120217" y="59974"/>
                      </a:cubicBezTo>
                      <a:cubicBezTo>
                        <a:pt x="121293" y="59839"/>
                        <a:pt x="122503" y="60915"/>
                        <a:pt x="123444" y="60512"/>
                      </a:cubicBezTo>
                      <a:cubicBezTo>
                        <a:pt x="124520" y="60243"/>
                        <a:pt x="125461" y="58360"/>
                        <a:pt x="126402" y="57957"/>
                      </a:cubicBezTo>
                      <a:cubicBezTo>
                        <a:pt x="130436" y="56209"/>
                        <a:pt x="135546" y="56209"/>
                        <a:pt x="139984" y="54461"/>
                      </a:cubicBezTo>
                      <a:cubicBezTo>
                        <a:pt x="144422" y="52847"/>
                        <a:pt x="148590" y="50158"/>
                        <a:pt x="152086" y="49754"/>
                      </a:cubicBezTo>
                      <a:cubicBezTo>
                        <a:pt x="154910" y="49485"/>
                        <a:pt x="158675" y="52175"/>
                        <a:pt x="162037" y="51502"/>
                      </a:cubicBezTo>
                      <a:cubicBezTo>
                        <a:pt x="163785" y="51099"/>
                        <a:pt x="165937" y="49082"/>
                        <a:pt x="167685" y="48006"/>
                      </a:cubicBezTo>
                      <a:cubicBezTo>
                        <a:pt x="169568" y="46796"/>
                        <a:pt x="172392" y="41417"/>
                        <a:pt x="176156" y="39400"/>
                      </a:cubicBezTo>
                      <a:cubicBezTo>
                        <a:pt x="176426" y="39265"/>
                        <a:pt x="177098" y="40341"/>
                        <a:pt x="177636" y="39803"/>
                      </a:cubicBezTo>
                      <a:cubicBezTo>
                        <a:pt x="178174" y="39131"/>
                        <a:pt x="181401" y="35500"/>
                        <a:pt x="183149" y="34693"/>
                      </a:cubicBezTo>
                      <a:cubicBezTo>
                        <a:pt x="188393" y="32004"/>
                        <a:pt x="195386" y="30928"/>
                        <a:pt x="201975" y="28239"/>
                      </a:cubicBezTo>
                      <a:cubicBezTo>
                        <a:pt x="208161" y="25684"/>
                        <a:pt x="214077" y="24608"/>
                        <a:pt x="220532" y="23398"/>
                      </a:cubicBezTo>
                      <a:cubicBezTo>
                        <a:pt x="224566" y="22726"/>
                        <a:pt x="229810" y="23532"/>
                        <a:pt x="231962" y="17616"/>
                      </a:cubicBezTo>
                      <a:cubicBezTo>
                        <a:pt x="233979" y="18692"/>
                        <a:pt x="238416" y="16271"/>
                        <a:pt x="242854" y="15330"/>
                      </a:cubicBezTo>
                      <a:cubicBezTo>
                        <a:pt x="247292" y="14388"/>
                        <a:pt x="253477" y="14254"/>
                        <a:pt x="253208" y="7262"/>
                      </a:cubicBezTo>
                      <a:cubicBezTo>
                        <a:pt x="252939" y="1076"/>
                        <a:pt x="249578" y="3765"/>
                        <a:pt x="247695" y="0"/>
                      </a:cubicBezTo>
                      <a:cubicBezTo>
                        <a:pt x="241913" y="3631"/>
                        <a:pt x="236130" y="6992"/>
                        <a:pt x="229542" y="8337"/>
                      </a:cubicBezTo>
                      <a:cubicBezTo>
                        <a:pt x="227659" y="8741"/>
                        <a:pt x="225507" y="7530"/>
                        <a:pt x="223490" y="8068"/>
                      </a:cubicBezTo>
                      <a:cubicBezTo>
                        <a:pt x="219994" y="8875"/>
                        <a:pt x="216498" y="12102"/>
                        <a:pt x="213270" y="12506"/>
                      </a:cubicBezTo>
                      <a:cubicBezTo>
                        <a:pt x="211388" y="12775"/>
                        <a:pt x="209774" y="11430"/>
                        <a:pt x="208026" y="11833"/>
                      </a:cubicBezTo>
                      <a:cubicBezTo>
                        <a:pt x="206412" y="12237"/>
                        <a:pt x="204664" y="13851"/>
                        <a:pt x="203185" y="14388"/>
                      </a:cubicBezTo>
                      <a:cubicBezTo>
                        <a:pt x="201437" y="14926"/>
                        <a:pt x="199689" y="14119"/>
                        <a:pt x="198075" y="14388"/>
                      </a:cubicBezTo>
                      <a:cubicBezTo>
                        <a:pt x="193100" y="15599"/>
                        <a:pt x="188528" y="21919"/>
                        <a:pt x="183283" y="19498"/>
                      </a:cubicBezTo>
                      <a:cubicBezTo>
                        <a:pt x="177905" y="24474"/>
                        <a:pt x="171988" y="26894"/>
                        <a:pt x="166206" y="29449"/>
                      </a:cubicBezTo>
                      <a:cubicBezTo>
                        <a:pt x="159886" y="32273"/>
                        <a:pt x="152759" y="32542"/>
                        <a:pt x="146170" y="32811"/>
                      </a:cubicBezTo>
                      <a:cubicBezTo>
                        <a:pt x="143211" y="32811"/>
                        <a:pt x="139446" y="29449"/>
                        <a:pt x="136084" y="29584"/>
                      </a:cubicBezTo>
                      <a:cubicBezTo>
                        <a:pt x="134336" y="29584"/>
                        <a:pt x="130033" y="30928"/>
                        <a:pt x="128419" y="32004"/>
                      </a:cubicBezTo>
                      <a:cubicBezTo>
                        <a:pt x="127075" y="32945"/>
                        <a:pt x="126806" y="34693"/>
                        <a:pt x="125461" y="35366"/>
                      </a:cubicBezTo>
                      <a:cubicBezTo>
                        <a:pt x="122099" y="37248"/>
                        <a:pt x="118872" y="36711"/>
                        <a:pt x="115510" y="37652"/>
                      </a:cubicBezTo>
                      <a:cubicBezTo>
                        <a:pt x="111207" y="38862"/>
                        <a:pt x="106635" y="43434"/>
                        <a:pt x="102601" y="43299"/>
                      </a:cubicBezTo>
                      <a:cubicBezTo>
                        <a:pt x="102198" y="43299"/>
                        <a:pt x="102063" y="42224"/>
                        <a:pt x="101525" y="41955"/>
                      </a:cubicBezTo>
                      <a:cubicBezTo>
                        <a:pt x="100988" y="41820"/>
                        <a:pt x="100315" y="42762"/>
                        <a:pt x="99777" y="42493"/>
                      </a:cubicBezTo>
                      <a:cubicBezTo>
                        <a:pt x="97760" y="41686"/>
                        <a:pt x="96012" y="39400"/>
                        <a:pt x="93726" y="37921"/>
                      </a:cubicBezTo>
                      <a:cubicBezTo>
                        <a:pt x="88078" y="38593"/>
                        <a:pt x="83775" y="46392"/>
                        <a:pt x="78665" y="49754"/>
                      </a:cubicBezTo>
                      <a:cubicBezTo>
                        <a:pt x="71539" y="54326"/>
                        <a:pt x="63739" y="54864"/>
                        <a:pt x="55402" y="57419"/>
                      </a:cubicBezTo>
                      <a:cubicBezTo>
                        <a:pt x="54999" y="57419"/>
                        <a:pt x="54730" y="58629"/>
                        <a:pt x="54192" y="58629"/>
                      </a:cubicBezTo>
                      <a:cubicBezTo>
                        <a:pt x="53923" y="58629"/>
                        <a:pt x="53116" y="57419"/>
                        <a:pt x="53116" y="57285"/>
                      </a:cubicBezTo>
                      <a:cubicBezTo>
                        <a:pt x="52175" y="57688"/>
                        <a:pt x="51502" y="59705"/>
                        <a:pt x="50696" y="60377"/>
                      </a:cubicBezTo>
                      <a:cubicBezTo>
                        <a:pt x="48813" y="61856"/>
                        <a:pt x="45182" y="63067"/>
                        <a:pt x="42224" y="63605"/>
                      </a:cubicBezTo>
                      <a:cubicBezTo>
                        <a:pt x="40207" y="64008"/>
                        <a:pt x="38055" y="63201"/>
                        <a:pt x="36307" y="63605"/>
                      </a:cubicBezTo>
                      <a:cubicBezTo>
                        <a:pt x="34693" y="64008"/>
                        <a:pt x="33618" y="66025"/>
                        <a:pt x="32004" y="66429"/>
                      </a:cubicBezTo>
                      <a:cubicBezTo>
                        <a:pt x="28105" y="67235"/>
                        <a:pt x="23263" y="65084"/>
                        <a:pt x="18154" y="65487"/>
                      </a:cubicBezTo>
                      <a:cubicBezTo>
                        <a:pt x="13716" y="65891"/>
                        <a:pt x="9816" y="66563"/>
                        <a:pt x="6858" y="63067"/>
                      </a:cubicBezTo>
                      <a:cubicBezTo>
                        <a:pt x="5379" y="63067"/>
                        <a:pt x="5379" y="64815"/>
                        <a:pt x="3765" y="64680"/>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nvGrpSpPr>
              <p:cNvPr id="141" name="Graphic 29">
                <a:extLst>
                  <a:ext uri="{FF2B5EF4-FFF2-40B4-BE49-F238E27FC236}">
                    <a16:creationId xmlns:a16="http://schemas.microsoft.com/office/drawing/2014/main" id="{91A976C9-AEDA-98F3-2A3C-4C99B5F05D11}"/>
                  </a:ext>
                </a:extLst>
              </p:cNvPr>
              <p:cNvGrpSpPr/>
              <p:nvPr/>
            </p:nvGrpSpPr>
            <p:grpSpPr>
              <a:xfrm>
                <a:off x="2552127" y="2947721"/>
                <a:ext cx="699771" cy="284982"/>
                <a:chOff x="2552127" y="2947721"/>
                <a:chExt cx="699771" cy="284982"/>
              </a:xfrm>
              <a:grpFill/>
            </p:grpSpPr>
            <p:sp>
              <p:nvSpPr>
                <p:cNvPr id="142" name="Freeform: Shape 141">
                  <a:extLst>
                    <a:ext uri="{FF2B5EF4-FFF2-40B4-BE49-F238E27FC236}">
                      <a16:creationId xmlns:a16="http://schemas.microsoft.com/office/drawing/2014/main" id="{24A45C0C-182C-4EEE-A3F4-C8FC249E6DE5}"/>
                    </a:ext>
                  </a:extLst>
                </p:cNvPr>
                <p:cNvSpPr/>
                <p:nvPr/>
              </p:nvSpPr>
              <p:spPr>
                <a:xfrm>
                  <a:off x="2696682" y="2947721"/>
                  <a:ext cx="555215" cy="284982"/>
                </a:xfrm>
                <a:custGeom>
                  <a:avLst/>
                  <a:gdLst>
                    <a:gd name="connsiteX0" fmla="*/ 0 w 555215"/>
                    <a:gd name="connsiteY0" fmla="*/ 116469 h 284982"/>
                    <a:gd name="connsiteX1" fmla="*/ 201437 w 555215"/>
                    <a:gd name="connsiteY1" fmla="*/ 13061 h 284982"/>
                    <a:gd name="connsiteX2" fmla="*/ 555095 w 555215"/>
                    <a:gd name="connsiteY2" fmla="*/ 103829 h 284982"/>
                    <a:gd name="connsiteX3" fmla="*/ 162306 w 555215"/>
                    <a:gd name="connsiteY3" fmla="*/ 268690 h 284982"/>
                    <a:gd name="connsiteX4" fmla="*/ 0 w 555215"/>
                    <a:gd name="connsiteY4" fmla="*/ 116603 h 284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5" h="284982">
                      <a:moveTo>
                        <a:pt x="0" y="116469"/>
                      </a:moveTo>
                      <a:cubicBezTo>
                        <a:pt x="269" y="116200"/>
                        <a:pt x="82027" y="56764"/>
                        <a:pt x="201437" y="13061"/>
                      </a:cubicBezTo>
                      <a:cubicBezTo>
                        <a:pt x="350565" y="-43417"/>
                        <a:pt x="555767" y="101408"/>
                        <a:pt x="555095" y="103829"/>
                      </a:cubicBezTo>
                      <a:cubicBezTo>
                        <a:pt x="561953" y="109880"/>
                        <a:pt x="275530" y="348431"/>
                        <a:pt x="162306" y="268690"/>
                      </a:cubicBezTo>
                      <a:cubicBezTo>
                        <a:pt x="55940" y="196075"/>
                        <a:pt x="1479" y="115393"/>
                        <a:pt x="0" y="116603"/>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sp>
              <p:nvSpPr>
                <p:cNvPr id="143" name="Freeform: Shape 142">
                  <a:extLst>
                    <a:ext uri="{FF2B5EF4-FFF2-40B4-BE49-F238E27FC236}">
                      <a16:creationId xmlns:a16="http://schemas.microsoft.com/office/drawing/2014/main" id="{94627F43-27A5-2233-85B7-FAEE4E18EEDC}"/>
                    </a:ext>
                  </a:extLst>
                </p:cNvPr>
                <p:cNvSpPr/>
                <p:nvPr/>
              </p:nvSpPr>
              <p:spPr>
                <a:xfrm>
                  <a:off x="2552127" y="3003947"/>
                  <a:ext cx="273824" cy="105462"/>
                </a:xfrm>
                <a:custGeom>
                  <a:avLst/>
                  <a:gdLst>
                    <a:gd name="connsiteX0" fmla="*/ 17481 w 273824"/>
                    <a:gd name="connsiteY0" fmla="*/ 269 h 105462"/>
                    <a:gd name="connsiteX1" fmla="*/ 9816 w 273824"/>
                    <a:gd name="connsiteY1" fmla="*/ 9144 h 105462"/>
                    <a:gd name="connsiteX2" fmla="*/ 6051 w 273824"/>
                    <a:gd name="connsiteY2" fmla="*/ 15195 h 105462"/>
                    <a:gd name="connsiteX3" fmla="*/ 2017 w 273824"/>
                    <a:gd name="connsiteY3" fmla="*/ 19498 h 105462"/>
                    <a:gd name="connsiteX4" fmla="*/ 0 w 273824"/>
                    <a:gd name="connsiteY4" fmla="*/ 32676 h 105462"/>
                    <a:gd name="connsiteX5" fmla="*/ 17212 w 273824"/>
                    <a:gd name="connsiteY5" fmla="*/ 36979 h 105462"/>
                    <a:gd name="connsiteX6" fmla="*/ 31197 w 273824"/>
                    <a:gd name="connsiteY6" fmla="*/ 41014 h 105462"/>
                    <a:gd name="connsiteX7" fmla="*/ 36576 w 273824"/>
                    <a:gd name="connsiteY7" fmla="*/ 41148 h 105462"/>
                    <a:gd name="connsiteX8" fmla="*/ 42896 w 273824"/>
                    <a:gd name="connsiteY8" fmla="*/ 44106 h 105462"/>
                    <a:gd name="connsiteX9" fmla="*/ 47334 w 273824"/>
                    <a:gd name="connsiteY9" fmla="*/ 43972 h 105462"/>
                    <a:gd name="connsiteX10" fmla="*/ 57688 w 273824"/>
                    <a:gd name="connsiteY10" fmla="*/ 46527 h 105462"/>
                    <a:gd name="connsiteX11" fmla="*/ 67370 w 273824"/>
                    <a:gd name="connsiteY11" fmla="*/ 48006 h 105462"/>
                    <a:gd name="connsiteX12" fmla="*/ 76783 w 273824"/>
                    <a:gd name="connsiteY12" fmla="*/ 50292 h 105462"/>
                    <a:gd name="connsiteX13" fmla="*/ 84179 w 273824"/>
                    <a:gd name="connsiteY13" fmla="*/ 56881 h 105462"/>
                    <a:gd name="connsiteX14" fmla="*/ 91037 w 273824"/>
                    <a:gd name="connsiteY14" fmla="*/ 59974 h 105462"/>
                    <a:gd name="connsiteX15" fmla="*/ 97895 w 273824"/>
                    <a:gd name="connsiteY15" fmla="*/ 63067 h 105462"/>
                    <a:gd name="connsiteX16" fmla="*/ 107173 w 273824"/>
                    <a:gd name="connsiteY16" fmla="*/ 61856 h 105462"/>
                    <a:gd name="connsiteX17" fmla="*/ 121293 w 273824"/>
                    <a:gd name="connsiteY17" fmla="*/ 65622 h 105462"/>
                    <a:gd name="connsiteX18" fmla="*/ 126672 w 273824"/>
                    <a:gd name="connsiteY18" fmla="*/ 65622 h 105462"/>
                    <a:gd name="connsiteX19" fmla="*/ 129361 w 273824"/>
                    <a:gd name="connsiteY19" fmla="*/ 68177 h 105462"/>
                    <a:gd name="connsiteX20" fmla="*/ 133395 w 273824"/>
                    <a:gd name="connsiteY20" fmla="*/ 67773 h 105462"/>
                    <a:gd name="connsiteX21" fmla="*/ 147380 w 273824"/>
                    <a:gd name="connsiteY21" fmla="*/ 73018 h 105462"/>
                    <a:gd name="connsiteX22" fmla="*/ 160692 w 273824"/>
                    <a:gd name="connsiteY22" fmla="*/ 76245 h 105462"/>
                    <a:gd name="connsiteX23" fmla="*/ 168761 w 273824"/>
                    <a:gd name="connsiteY23" fmla="*/ 83910 h 105462"/>
                    <a:gd name="connsiteX24" fmla="*/ 175619 w 273824"/>
                    <a:gd name="connsiteY24" fmla="*/ 84313 h 105462"/>
                    <a:gd name="connsiteX25" fmla="*/ 187586 w 273824"/>
                    <a:gd name="connsiteY25" fmla="*/ 81892 h 105462"/>
                    <a:gd name="connsiteX26" fmla="*/ 188662 w 273824"/>
                    <a:gd name="connsiteY26" fmla="*/ 83103 h 105462"/>
                    <a:gd name="connsiteX27" fmla="*/ 196193 w 273824"/>
                    <a:gd name="connsiteY27" fmla="*/ 81892 h 105462"/>
                    <a:gd name="connsiteX28" fmla="*/ 216363 w 273824"/>
                    <a:gd name="connsiteY28" fmla="*/ 87944 h 105462"/>
                    <a:gd name="connsiteX29" fmla="*/ 235458 w 273824"/>
                    <a:gd name="connsiteY29" fmla="*/ 95340 h 105462"/>
                    <a:gd name="connsiteX30" fmla="*/ 248636 w 273824"/>
                    <a:gd name="connsiteY30" fmla="*/ 97491 h 105462"/>
                    <a:gd name="connsiteX31" fmla="*/ 259528 w 273824"/>
                    <a:gd name="connsiteY31" fmla="*/ 102467 h 105462"/>
                    <a:gd name="connsiteX32" fmla="*/ 272841 w 273824"/>
                    <a:gd name="connsiteY32" fmla="*/ 101794 h 105462"/>
                    <a:gd name="connsiteX33" fmla="*/ 271631 w 273824"/>
                    <a:gd name="connsiteY33" fmla="*/ 91709 h 105462"/>
                    <a:gd name="connsiteX34" fmla="*/ 251057 w 273824"/>
                    <a:gd name="connsiteY34" fmla="*/ 87675 h 105462"/>
                    <a:gd name="connsiteX35" fmla="*/ 245812 w 273824"/>
                    <a:gd name="connsiteY35" fmla="*/ 83506 h 105462"/>
                    <a:gd name="connsiteX36" fmla="*/ 234382 w 273824"/>
                    <a:gd name="connsiteY36" fmla="*/ 81086 h 105462"/>
                    <a:gd name="connsiteX37" fmla="*/ 230079 w 273824"/>
                    <a:gd name="connsiteY37" fmla="*/ 77186 h 105462"/>
                    <a:gd name="connsiteX38" fmla="*/ 224432 w 273824"/>
                    <a:gd name="connsiteY38" fmla="*/ 76379 h 105462"/>
                    <a:gd name="connsiteX39" fmla="*/ 219725 w 273824"/>
                    <a:gd name="connsiteY39" fmla="*/ 73286 h 105462"/>
                    <a:gd name="connsiteX40" fmla="*/ 203858 w 273824"/>
                    <a:gd name="connsiteY40" fmla="*/ 68580 h 105462"/>
                    <a:gd name="connsiteX41" fmla="*/ 183418 w 273824"/>
                    <a:gd name="connsiteY41" fmla="*/ 66832 h 105462"/>
                    <a:gd name="connsiteX42" fmla="*/ 163516 w 273824"/>
                    <a:gd name="connsiteY42" fmla="*/ 57419 h 105462"/>
                    <a:gd name="connsiteX43" fmla="*/ 155986 w 273824"/>
                    <a:gd name="connsiteY43" fmla="*/ 48275 h 105462"/>
                    <a:gd name="connsiteX44" fmla="*/ 147783 w 273824"/>
                    <a:gd name="connsiteY44" fmla="*/ 45854 h 105462"/>
                    <a:gd name="connsiteX45" fmla="*/ 143480 w 273824"/>
                    <a:gd name="connsiteY45" fmla="*/ 47065 h 105462"/>
                    <a:gd name="connsiteX46" fmla="*/ 133260 w 273824"/>
                    <a:gd name="connsiteY46" fmla="*/ 43031 h 105462"/>
                    <a:gd name="connsiteX47" fmla="*/ 118738 w 273824"/>
                    <a:gd name="connsiteY47" fmla="*/ 40207 h 105462"/>
                    <a:gd name="connsiteX48" fmla="*/ 118469 w 273824"/>
                    <a:gd name="connsiteY48" fmla="*/ 38458 h 105462"/>
                    <a:gd name="connsiteX49" fmla="*/ 116586 w 273824"/>
                    <a:gd name="connsiteY49" fmla="*/ 37921 h 105462"/>
                    <a:gd name="connsiteX50" fmla="*/ 113359 w 273824"/>
                    <a:gd name="connsiteY50" fmla="*/ 30121 h 105462"/>
                    <a:gd name="connsiteX51" fmla="*/ 93861 w 273824"/>
                    <a:gd name="connsiteY51" fmla="*/ 31466 h 105462"/>
                    <a:gd name="connsiteX52" fmla="*/ 68715 w 273824"/>
                    <a:gd name="connsiteY52" fmla="*/ 24205 h 105462"/>
                    <a:gd name="connsiteX53" fmla="*/ 66966 w 273824"/>
                    <a:gd name="connsiteY53" fmla="*/ 24474 h 105462"/>
                    <a:gd name="connsiteX54" fmla="*/ 66698 w 273824"/>
                    <a:gd name="connsiteY54" fmla="*/ 22725 h 105462"/>
                    <a:gd name="connsiteX55" fmla="*/ 62932 w 273824"/>
                    <a:gd name="connsiteY55" fmla="*/ 23936 h 105462"/>
                    <a:gd name="connsiteX56" fmla="*/ 53519 w 273824"/>
                    <a:gd name="connsiteY56" fmla="*/ 21650 h 105462"/>
                    <a:gd name="connsiteX57" fmla="*/ 48006 w 273824"/>
                    <a:gd name="connsiteY57" fmla="*/ 18154 h 105462"/>
                    <a:gd name="connsiteX58" fmla="*/ 42627 w 273824"/>
                    <a:gd name="connsiteY58" fmla="*/ 18154 h 105462"/>
                    <a:gd name="connsiteX59" fmla="*/ 30256 w 273824"/>
                    <a:gd name="connsiteY59" fmla="*/ 9144 h 105462"/>
                    <a:gd name="connsiteX60" fmla="*/ 20978 w 273824"/>
                    <a:gd name="connsiteY60" fmla="*/ 403 h 105462"/>
                    <a:gd name="connsiteX61" fmla="*/ 17347 w 273824"/>
                    <a:gd name="connsiteY61" fmla="*/ 0 h 10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3824" h="105462">
                      <a:moveTo>
                        <a:pt x="17481" y="269"/>
                      </a:moveTo>
                      <a:cubicBezTo>
                        <a:pt x="15061" y="3496"/>
                        <a:pt x="12640" y="7396"/>
                        <a:pt x="9816" y="9144"/>
                      </a:cubicBezTo>
                      <a:cubicBezTo>
                        <a:pt x="8606" y="11295"/>
                        <a:pt x="7396" y="13716"/>
                        <a:pt x="6051" y="15195"/>
                      </a:cubicBezTo>
                      <a:cubicBezTo>
                        <a:pt x="4438" y="15195"/>
                        <a:pt x="3765" y="20171"/>
                        <a:pt x="2017" y="19498"/>
                      </a:cubicBezTo>
                      <a:cubicBezTo>
                        <a:pt x="1210" y="24877"/>
                        <a:pt x="672" y="27970"/>
                        <a:pt x="0" y="32676"/>
                      </a:cubicBezTo>
                      <a:cubicBezTo>
                        <a:pt x="4034" y="37786"/>
                        <a:pt x="11296" y="36172"/>
                        <a:pt x="17212" y="36979"/>
                      </a:cubicBezTo>
                      <a:cubicBezTo>
                        <a:pt x="22188" y="37652"/>
                        <a:pt x="26491" y="40072"/>
                        <a:pt x="31197" y="41014"/>
                      </a:cubicBezTo>
                      <a:cubicBezTo>
                        <a:pt x="32945" y="41282"/>
                        <a:pt x="34962" y="40879"/>
                        <a:pt x="36576" y="41148"/>
                      </a:cubicBezTo>
                      <a:cubicBezTo>
                        <a:pt x="38862" y="41686"/>
                        <a:pt x="40476" y="43568"/>
                        <a:pt x="42896" y="44106"/>
                      </a:cubicBezTo>
                      <a:cubicBezTo>
                        <a:pt x="44106" y="44375"/>
                        <a:pt x="45989" y="43703"/>
                        <a:pt x="47334" y="43972"/>
                      </a:cubicBezTo>
                      <a:cubicBezTo>
                        <a:pt x="50561" y="44510"/>
                        <a:pt x="53923" y="45854"/>
                        <a:pt x="57688" y="46527"/>
                      </a:cubicBezTo>
                      <a:cubicBezTo>
                        <a:pt x="60781" y="47199"/>
                        <a:pt x="64412" y="47468"/>
                        <a:pt x="67370" y="48006"/>
                      </a:cubicBezTo>
                      <a:cubicBezTo>
                        <a:pt x="70597" y="48678"/>
                        <a:pt x="74362" y="49082"/>
                        <a:pt x="76783" y="50292"/>
                      </a:cubicBezTo>
                      <a:cubicBezTo>
                        <a:pt x="79069" y="51368"/>
                        <a:pt x="81355" y="55267"/>
                        <a:pt x="84179" y="56881"/>
                      </a:cubicBezTo>
                      <a:cubicBezTo>
                        <a:pt x="86061" y="57957"/>
                        <a:pt x="88616" y="58898"/>
                        <a:pt x="91037" y="59974"/>
                      </a:cubicBezTo>
                      <a:cubicBezTo>
                        <a:pt x="93188" y="61050"/>
                        <a:pt x="95878" y="62798"/>
                        <a:pt x="97895" y="63067"/>
                      </a:cubicBezTo>
                      <a:cubicBezTo>
                        <a:pt x="100719" y="63335"/>
                        <a:pt x="104215" y="61722"/>
                        <a:pt x="107173" y="61856"/>
                      </a:cubicBezTo>
                      <a:cubicBezTo>
                        <a:pt x="111207" y="61856"/>
                        <a:pt x="116183" y="64546"/>
                        <a:pt x="121293" y="65622"/>
                      </a:cubicBezTo>
                      <a:cubicBezTo>
                        <a:pt x="122772" y="65891"/>
                        <a:pt x="125327" y="65084"/>
                        <a:pt x="126672" y="65622"/>
                      </a:cubicBezTo>
                      <a:cubicBezTo>
                        <a:pt x="127747" y="66025"/>
                        <a:pt x="128285" y="67773"/>
                        <a:pt x="129361" y="68177"/>
                      </a:cubicBezTo>
                      <a:cubicBezTo>
                        <a:pt x="130436" y="68580"/>
                        <a:pt x="132185" y="67504"/>
                        <a:pt x="133395" y="67773"/>
                      </a:cubicBezTo>
                      <a:cubicBezTo>
                        <a:pt x="137967" y="68714"/>
                        <a:pt x="142539" y="71807"/>
                        <a:pt x="147380" y="73018"/>
                      </a:cubicBezTo>
                      <a:cubicBezTo>
                        <a:pt x="152221" y="74228"/>
                        <a:pt x="157331" y="74497"/>
                        <a:pt x="160692" y="76245"/>
                      </a:cubicBezTo>
                      <a:cubicBezTo>
                        <a:pt x="163382" y="77724"/>
                        <a:pt x="165399" y="82565"/>
                        <a:pt x="168761" y="83910"/>
                      </a:cubicBezTo>
                      <a:cubicBezTo>
                        <a:pt x="170509" y="84582"/>
                        <a:pt x="173467" y="84178"/>
                        <a:pt x="175619" y="84313"/>
                      </a:cubicBezTo>
                      <a:cubicBezTo>
                        <a:pt x="178039" y="84313"/>
                        <a:pt x="183149" y="81355"/>
                        <a:pt x="187586" y="81892"/>
                      </a:cubicBezTo>
                      <a:cubicBezTo>
                        <a:pt x="187990" y="81892"/>
                        <a:pt x="187856" y="83372"/>
                        <a:pt x="188662" y="83103"/>
                      </a:cubicBezTo>
                      <a:cubicBezTo>
                        <a:pt x="189469" y="82834"/>
                        <a:pt x="194176" y="81624"/>
                        <a:pt x="196193" y="81892"/>
                      </a:cubicBezTo>
                      <a:cubicBezTo>
                        <a:pt x="202244" y="82834"/>
                        <a:pt x="209102" y="86195"/>
                        <a:pt x="216363" y="87944"/>
                      </a:cubicBezTo>
                      <a:cubicBezTo>
                        <a:pt x="223221" y="89692"/>
                        <a:pt x="229138" y="92247"/>
                        <a:pt x="235458" y="95340"/>
                      </a:cubicBezTo>
                      <a:cubicBezTo>
                        <a:pt x="239492" y="97222"/>
                        <a:pt x="243661" y="101391"/>
                        <a:pt x="248636" y="97491"/>
                      </a:cubicBezTo>
                      <a:cubicBezTo>
                        <a:pt x="249846" y="99643"/>
                        <a:pt x="255091" y="100315"/>
                        <a:pt x="259528" y="102467"/>
                      </a:cubicBezTo>
                      <a:cubicBezTo>
                        <a:pt x="263966" y="104484"/>
                        <a:pt x="269614" y="108383"/>
                        <a:pt x="272841" y="101794"/>
                      </a:cubicBezTo>
                      <a:cubicBezTo>
                        <a:pt x="275665" y="96012"/>
                        <a:pt x="271496" y="96281"/>
                        <a:pt x="271631" y="91709"/>
                      </a:cubicBezTo>
                      <a:cubicBezTo>
                        <a:pt x="264638" y="91440"/>
                        <a:pt x="257646" y="90499"/>
                        <a:pt x="251057" y="87675"/>
                      </a:cubicBezTo>
                      <a:cubicBezTo>
                        <a:pt x="249040" y="86868"/>
                        <a:pt x="247829" y="84448"/>
                        <a:pt x="245812" y="83506"/>
                      </a:cubicBezTo>
                      <a:cubicBezTo>
                        <a:pt x="242316" y="82027"/>
                        <a:pt x="237475" y="82699"/>
                        <a:pt x="234382" y="81086"/>
                      </a:cubicBezTo>
                      <a:cubicBezTo>
                        <a:pt x="232634" y="80144"/>
                        <a:pt x="231827" y="77858"/>
                        <a:pt x="230079" y="77186"/>
                      </a:cubicBezTo>
                      <a:cubicBezTo>
                        <a:pt x="228466" y="76514"/>
                        <a:pt x="226045" y="76917"/>
                        <a:pt x="224432" y="76379"/>
                      </a:cubicBezTo>
                      <a:cubicBezTo>
                        <a:pt x="222549" y="75841"/>
                        <a:pt x="221473" y="73959"/>
                        <a:pt x="219725" y="73286"/>
                      </a:cubicBezTo>
                      <a:cubicBezTo>
                        <a:pt x="214615" y="71269"/>
                        <a:pt x="207354" y="73959"/>
                        <a:pt x="203858" y="68580"/>
                      </a:cubicBezTo>
                      <a:cubicBezTo>
                        <a:pt x="196462" y="69656"/>
                        <a:pt x="189873" y="68042"/>
                        <a:pt x="183418" y="66832"/>
                      </a:cubicBezTo>
                      <a:cubicBezTo>
                        <a:pt x="176291" y="65487"/>
                        <a:pt x="169702" y="61318"/>
                        <a:pt x="163516" y="57419"/>
                      </a:cubicBezTo>
                      <a:cubicBezTo>
                        <a:pt x="160827" y="55671"/>
                        <a:pt x="159079" y="50292"/>
                        <a:pt x="155986" y="48275"/>
                      </a:cubicBezTo>
                      <a:cubicBezTo>
                        <a:pt x="154372" y="47334"/>
                        <a:pt x="149800" y="45720"/>
                        <a:pt x="147783" y="45854"/>
                      </a:cubicBezTo>
                      <a:cubicBezTo>
                        <a:pt x="146035" y="45854"/>
                        <a:pt x="144959" y="47199"/>
                        <a:pt x="143480" y="47065"/>
                      </a:cubicBezTo>
                      <a:cubicBezTo>
                        <a:pt x="139581" y="46796"/>
                        <a:pt x="136757" y="44241"/>
                        <a:pt x="133260" y="43031"/>
                      </a:cubicBezTo>
                      <a:cubicBezTo>
                        <a:pt x="128689" y="41551"/>
                        <a:pt x="122368" y="42896"/>
                        <a:pt x="118738" y="40207"/>
                      </a:cubicBezTo>
                      <a:cubicBezTo>
                        <a:pt x="118334" y="39938"/>
                        <a:pt x="118738" y="38862"/>
                        <a:pt x="118469" y="38458"/>
                      </a:cubicBezTo>
                      <a:cubicBezTo>
                        <a:pt x="118065" y="37921"/>
                        <a:pt x="116989" y="38458"/>
                        <a:pt x="116586" y="37921"/>
                      </a:cubicBezTo>
                      <a:cubicBezTo>
                        <a:pt x="115107" y="36038"/>
                        <a:pt x="114703" y="32811"/>
                        <a:pt x="113359" y="30121"/>
                      </a:cubicBezTo>
                      <a:cubicBezTo>
                        <a:pt x="107846" y="27298"/>
                        <a:pt x="100181" y="31601"/>
                        <a:pt x="93861" y="31466"/>
                      </a:cubicBezTo>
                      <a:cubicBezTo>
                        <a:pt x="85120" y="31332"/>
                        <a:pt x="77724" y="27028"/>
                        <a:pt x="68715" y="24205"/>
                      </a:cubicBezTo>
                      <a:cubicBezTo>
                        <a:pt x="68311" y="24205"/>
                        <a:pt x="67639" y="24877"/>
                        <a:pt x="66966" y="24474"/>
                      </a:cubicBezTo>
                      <a:cubicBezTo>
                        <a:pt x="66698" y="24339"/>
                        <a:pt x="66563" y="22725"/>
                        <a:pt x="66698" y="22725"/>
                      </a:cubicBezTo>
                      <a:cubicBezTo>
                        <a:pt x="65622" y="22591"/>
                        <a:pt x="64143" y="23801"/>
                        <a:pt x="62932" y="23936"/>
                      </a:cubicBezTo>
                      <a:cubicBezTo>
                        <a:pt x="60512" y="24205"/>
                        <a:pt x="56612" y="22994"/>
                        <a:pt x="53519" y="21650"/>
                      </a:cubicBezTo>
                      <a:cubicBezTo>
                        <a:pt x="51502" y="20708"/>
                        <a:pt x="49754" y="18826"/>
                        <a:pt x="48006" y="18154"/>
                      </a:cubicBezTo>
                      <a:cubicBezTo>
                        <a:pt x="46258" y="17615"/>
                        <a:pt x="44241" y="18691"/>
                        <a:pt x="42627" y="18154"/>
                      </a:cubicBezTo>
                      <a:cubicBezTo>
                        <a:pt x="38593" y="16540"/>
                        <a:pt x="35097" y="11833"/>
                        <a:pt x="30256" y="9144"/>
                      </a:cubicBezTo>
                      <a:cubicBezTo>
                        <a:pt x="25953" y="6858"/>
                        <a:pt x="22053" y="5244"/>
                        <a:pt x="20978" y="403"/>
                      </a:cubicBezTo>
                      <a:cubicBezTo>
                        <a:pt x="19633" y="-403"/>
                        <a:pt x="18692" y="1076"/>
                        <a:pt x="17347" y="0"/>
                      </a:cubicBezTo>
                      <a:close/>
                    </a:path>
                  </a:pathLst>
                </a:custGeom>
                <a:grpFill/>
                <a:ln w="1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r"/>
                    <a:ea typeface="+mn-ea"/>
                    <a:cs typeface="+mn-cs"/>
                  </a:endParaRPr>
                </a:p>
              </p:txBody>
            </p:sp>
          </p:grpSp>
        </p:grpSp>
      </p:grpSp>
      <p:sp>
        <p:nvSpPr>
          <p:cNvPr id="2" name="Footer Placeholder 1">
            <a:extLst>
              <a:ext uri="{FF2B5EF4-FFF2-40B4-BE49-F238E27FC236}">
                <a16:creationId xmlns:a16="http://schemas.microsoft.com/office/drawing/2014/main" id="{5E4881DC-58A2-8E18-732E-99389594B1F4}"/>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GE and the GE Monogram are trademarks of General Electric Company used under trademark license.</a:t>
            </a:r>
          </a:p>
        </p:txBody>
      </p:sp>
      <p:sp>
        <p:nvSpPr>
          <p:cNvPr id="3" name="Title 2">
            <a:extLst>
              <a:ext uri="{FF2B5EF4-FFF2-40B4-BE49-F238E27FC236}">
                <a16:creationId xmlns:a16="http://schemas.microsoft.com/office/drawing/2014/main" id="{F8A1C700-35F7-8B6A-270F-1B40174ADA87}"/>
              </a:ext>
            </a:extLst>
          </p:cNvPr>
          <p:cNvSpPr>
            <a:spLocks noGrp="1"/>
          </p:cNvSpPr>
          <p:nvPr>
            <p:ph type="ctrTitle"/>
          </p:nvPr>
        </p:nvSpPr>
        <p:spPr>
          <a:xfrm>
            <a:off x="419100" y="2378075"/>
            <a:ext cx="11454452" cy="1965325"/>
          </a:xfrm>
        </p:spPr>
        <p:txBody>
          <a:bodyPr/>
          <a:lstStyle/>
          <a:p>
            <a:r>
              <a:rPr lang="en-US" dirty="0"/>
              <a:t>Welcome To GE Vernova</a:t>
            </a:r>
            <a:br>
              <a:rPr lang="en-US" dirty="0"/>
            </a:br>
            <a:r>
              <a:rPr lang="en-US" dirty="0"/>
              <a:t> </a:t>
            </a:r>
            <a:r>
              <a:rPr lang="en-US" dirty="0">
                <a:solidFill>
                  <a:schemeClr val="tx1"/>
                </a:solidFill>
              </a:rPr>
              <a:t>Proficy update</a:t>
            </a:r>
          </a:p>
        </p:txBody>
      </p:sp>
    </p:spTree>
    <p:extLst>
      <p:ext uri="{BB962C8B-B14F-4D97-AF65-F5344CB8AC3E}">
        <p14:creationId xmlns:p14="http://schemas.microsoft.com/office/powerpoint/2010/main" val="724501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4E93-324C-0712-35C8-B26426CD1D84}"/>
            </a:ext>
          </a:extLst>
        </p:cNvPr>
        <p:cNvGrpSpPr/>
        <p:nvPr/>
      </p:nvGrpSpPr>
      <p:grpSpPr>
        <a:xfrm>
          <a:off x="0" y="0"/>
          <a:ext cx="0" cy="0"/>
          <a:chOff x="0" y="0"/>
          <a:chExt cx="0" cy="0"/>
        </a:xfrm>
      </p:grpSpPr>
      <p:sp>
        <p:nvSpPr>
          <p:cNvPr id="5" name="Rectangle 4" hidden="1">
            <a:extLst>
              <a:ext uri="{FF2B5EF4-FFF2-40B4-BE49-F238E27FC236}">
                <a16:creationId xmlns:a16="http://schemas.microsoft.com/office/drawing/2014/main" id="{3F1CC7E7-D1E7-DC17-BFA4-C838DEE9F3B7}"/>
              </a:ext>
            </a:extLst>
          </p:cNvPr>
          <p:cNvSpPr/>
          <p:nvPr/>
        </p:nvSpPr>
        <p:spPr>
          <a:xfrm>
            <a:off x="1266619" y="1348920"/>
            <a:ext cx="7894863" cy="450939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 name="Title 1">
            <a:extLst>
              <a:ext uri="{FF2B5EF4-FFF2-40B4-BE49-F238E27FC236}">
                <a16:creationId xmlns:a16="http://schemas.microsoft.com/office/drawing/2014/main" id="{0B568A27-5966-0B38-FD0D-5496D380D195}"/>
              </a:ext>
            </a:extLst>
          </p:cNvPr>
          <p:cNvSpPr>
            <a:spLocks noGrp="1"/>
          </p:cNvSpPr>
          <p:nvPr>
            <p:ph type="title"/>
          </p:nvPr>
        </p:nvSpPr>
        <p:spPr/>
        <p:txBody>
          <a:bodyPr/>
          <a:lstStyle/>
          <a:p>
            <a:r>
              <a:rPr kumimoji="0" lang="en-US"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Proficy powered by Data Hub</a:t>
            </a:r>
            <a:endParaRPr lang="en-US" dirty="0">
              <a:latin typeface="Inter" panose="020B0502030000000004" pitchFamily="34" charset="0"/>
              <a:ea typeface="Inter" panose="020B0502030000000004" pitchFamily="34" charset="0"/>
              <a:cs typeface="Inter" panose="020B0502030000000004" pitchFamily="34" charset="0"/>
            </a:endParaRPr>
          </a:p>
        </p:txBody>
      </p:sp>
      <p:sp>
        <p:nvSpPr>
          <p:cNvPr id="4" name="Slide Number Placeholder 3">
            <a:extLst>
              <a:ext uri="{FF2B5EF4-FFF2-40B4-BE49-F238E27FC236}">
                <a16:creationId xmlns:a16="http://schemas.microsoft.com/office/drawing/2014/main" id="{599FFEFB-F117-B613-8B37-0F1D9D3CDE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59" name="TextBox 58">
            <a:extLst>
              <a:ext uri="{FF2B5EF4-FFF2-40B4-BE49-F238E27FC236}">
                <a16:creationId xmlns:a16="http://schemas.microsoft.com/office/drawing/2014/main" id="{E5EB35FA-E070-4C6D-C7B6-77971E4B3CE8}"/>
              </a:ext>
            </a:extLst>
          </p:cNvPr>
          <p:cNvSpPr txBox="1"/>
          <p:nvPr/>
        </p:nvSpPr>
        <p:spPr>
          <a:xfrm>
            <a:off x="420601" y="3656311"/>
            <a:ext cx="1412556" cy="95189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Proficy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Applications 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AI/ML-enabled, Composable, Scalable</a:t>
            </a:r>
          </a:p>
        </p:txBody>
      </p:sp>
      <p:sp>
        <p:nvSpPr>
          <p:cNvPr id="50" name="Rounded Rectangle 43">
            <a:extLst>
              <a:ext uri="{FF2B5EF4-FFF2-40B4-BE49-F238E27FC236}">
                <a16:creationId xmlns:a16="http://schemas.microsoft.com/office/drawing/2014/main" id="{6FDB7A2C-5F35-1348-8981-1CB53F9775D7}"/>
              </a:ext>
            </a:extLst>
          </p:cNvPr>
          <p:cNvSpPr/>
          <p:nvPr/>
        </p:nvSpPr>
        <p:spPr>
          <a:xfrm>
            <a:off x="2217299" y="5875397"/>
            <a:ext cx="6389838" cy="260070"/>
          </a:xfrm>
          <a:prstGeom prst="roundRect">
            <a:avLst>
              <a:gd name="adj" fmla="val 26560"/>
            </a:avLst>
          </a:prstGeom>
          <a:solidFill>
            <a:srgbClr val="005E6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Hybrid Cloud Infrastructure </a:t>
            </a:r>
          </a:p>
        </p:txBody>
      </p:sp>
      <p:sp>
        <p:nvSpPr>
          <p:cNvPr id="51" name="TextBox 50">
            <a:extLst>
              <a:ext uri="{FF2B5EF4-FFF2-40B4-BE49-F238E27FC236}">
                <a16:creationId xmlns:a16="http://schemas.microsoft.com/office/drawing/2014/main" id="{25CD6895-811E-4552-CCB3-F0EEDE672A67}"/>
              </a:ext>
            </a:extLst>
          </p:cNvPr>
          <p:cNvSpPr txBox="1"/>
          <p:nvPr/>
        </p:nvSpPr>
        <p:spPr>
          <a:xfrm>
            <a:off x="420601" y="5776152"/>
            <a:ext cx="1399882" cy="46935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Infrastructure</a:t>
            </a:r>
            <a:endParaRPr kumimoji="0" lang="en-US" sz="12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Cloud, On-Prem, Edge </a:t>
            </a:r>
            <a:endParaRPr kumimoji="0" lang="en-US" sz="8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nvGrpSpPr>
          <p:cNvPr id="60" name="Group 59">
            <a:extLst>
              <a:ext uri="{FF2B5EF4-FFF2-40B4-BE49-F238E27FC236}">
                <a16:creationId xmlns:a16="http://schemas.microsoft.com/office/drawing/2014/main" id="{49D78EB2-76CF-398E-AEF7-F2EFC9FD7DDE}"/>
              </a:ext>
            </a:extLst>
          </p:cNvPr>
          <p:cNvGrpSpPr/>
          <p:nvPr/>
        </p:nvGrpSpPr>
        <p:grpSpPr>
          <a:xfrm>
            <a:off x="2277267" y="2088639"/>
            <a:ext cx="6364937" cy="533709"/>
            <a:chOff x="1656384" y="3002126"/>
            <a:chExt cx="6488937" cy="533709"/>
          </a:xfrm>
        </p:grpSpPr>
        <p:sp>
          <p:nvSpPr>
            <p:cNvPr id="61" name="Rounded Rectangle 25">
              <a:extLst>
                <a:ext uri="{FF2B5EF4-FFF2-40B4-BE49-F238E27FC236}">
                  <a16:creationId xmlns:a16="http://schemas.microsoft.com/office/drawing/2014/main" id="{18F756EE-25E4-40AF-3EBF-C6ED8AA4D130}"/>
                </a:ext>
              </a:extLst>
            </p:cNvPr>
            <p:cNvSpPr/>
            <p:nvPr/>
          </p:nvSpPr>
          <p:spPr>
            <a:xfrm>
              <a:off x="1656384" y="3002126"/>
              <a:ext cx="6488937" cy="533709"/>
            </a:xfrm>
            <a:prstGeom prst="roundRect">
              <a:avLst>
                <a:gd name="adj" fmla="val 8287"/>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1100" b="0" i="0" u="none" strike="noStrike" kern="1200" cap="all"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Plug &amp; Play customer &amp; partner solutions</a:t>
              </a:r>
            </a:p>
          </p:txBody>
        </p:sp>
        <p:sp>
          <p:nvSpPr>
            <p:cNvPr id="62" name="TextBox 61">
              <a:extLst>
                <a:ext uri="{FF2B5EF4-FFF2-40B4-BE49-F238E27FC236}">
                  <a16:creationId xmlns:a16="http://schemas.microsoft.com/office/drawing/2014/main" id="{C8E297B8-15A8-A3F4-48F9-6BDF657D61CF}"/>
                </a:ext>
              </a:extLst>
            </p:cNvPr>
            <p:cNvSpPr txBox="1"/>
            <p:nvPr/>
          </p:nvSpPr>
          <p:spPr>
            <a:xfrm>
              <a:off x="5556041" y="3278170"/>
              <a:ext cx="1226483" cy="182880"/>
            </a:xfrm>
            <a:prstGeom prst="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IMS</a:t>
              </a:r>
            </a:p>
          </p:txBody>
        </p:sp>
        <p:sp>
          <p:nvSpPr>
            <p:cNvPr id="63" name="TextBox 62">
              <a:extLst>
                <a:ext uri="{FF2B5EF4-FFF2-40B4-BE49-F238E27FC236}">
                  <a16:creationId xmlns:a16="http://schemas.microsoft.com/office/drawing/2014/main" id="{25356B9E-14FA-4AAC-2313-8AE8BE7A4D2C}"/>
                </a:ext>
              </a:extLst>
            </p:cNvPr>
            <p:cNvSpPr txBox="1"/>
            <p:nvPr/>
          </p:nvSpPr>
          <p:spPr>
            <a:xfrm>
              <a:off x="6814594" y="3278170"/>
              <a:ext cx="1226483" cy="182880"/>
            </a:xfrm>
            <a:prstGeom prst="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WMS</a:t>
              </a:r>
            </a:p>
          </p:txBody>
        </p:sp>
        <p:sp>
          <p:nvSpPr>
            <p:cNvPr id="64" name="TextBox 63">
              <a:extLst>
                <a:ext uri="{FF2B5EF4-FFF2-40B4-BE49-F238E27FC236}">
                  <a16:creationId xmlns:a16="http://schemas.microsoft.com/office/drawing/2014/main" id="{4A93A507-F7FF-615B-1EED-B4A1367F9E46}"/>
                </a:ext>
              </a:extLst>
            </p:cNvPr>
            <p:cNvSpPr txBox="1"/>
            <p:nvPr/>
          </p:nvSpPr>
          <p:spPr>
            <a:xfrm>
              <a:off x="4297490" y="3278170"/>
              <a:ext cx="1226483" cy="182880"/>
            </a:xfrm>
            <a:prstGeom prst="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APS</a:t>
              </a:r>
            </a:p>
          </p:txBody>
        </p:sp>
        <p:sp>
          <p:nvSpPr>
            <p:cNvPr id="65" name="TextBox 64">
              <a:extLst>
                <a:ext uri="{FF2B5EF4-FFF2-40B4-BE49-F238E27FC236}">
                  <a16:creationId xmlns:a16="http://schemas.microsoft.com/office/drawing/2014/main" id="{759795AF-7BEA-3999-BCD9-6631571C4E75}"/>
                </a:ext>
              </a:extLst>
            </p:cNvPr>
            <p:cNvSpPr txBox="1"/>
            <p:nvPr/>
          </p:nvSpPr>
          <p:spPr>
            <a:xfrm>
              <a:off x="1780384" y="3278170"/>
              <a:ext cx="1226483" cy="182880"/>
            </a:xfrm>
            <a:prstGeom prst="round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BMS</a:t>
              </a:r>
            </a:p>
          </p:txBody>
        </p:sp>
        <p:sp>
          <p:nvSpPr>
            <p:cNvPr id="66" name="TextBox 65">
              <a:extLst>
                <a:ext uri="{FF2B5EF4-FFF2-40B4-BE49-F238E27FC236}">
                  <a16:creationId xmlns:a16="http://schemas.microsoft.com/office/drawing/2014/main" id="{5BC98FBE-29DB-C985-386D-C607C9AAB93B}"/>
                </a:ext>
              </a:extLst>
            </p:cNvPr>
            <p:cNvSpPr txBox="1"/>
            <p:nvPr/>
          </p:nvSpPr>
          <p:spPr>
            <a:xfrm>
              <a:off x="3038936" y="3278170"/>
              <a:ext cx="1226483" cy="182880"/>
            </a:xfrm>
            <a:prstGeom prst="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QMS</a:t>
              </a:r>
            </a:p>
          </p:txBody>
        </p:sp>
      </p:grpSp>
      <p:sp>
        <p:nvSpPr>
          <p:cNvPr id="74" name="TextBox 73">
            <a:extLst>
              <a:ext uri="{FF2B5EF4-FFF2-40B4-BE49-F238E27FC236}">
                <a16:creationId xmlns:a16="http://schemas.microsoft.com/office/drawing/2014/main" id="{4E8B76CA-EF19-1741-FD55-1B335D021C1B}"/>
              </a:ext>
            </a:extLst>
          </p:cNvPr>
          <p:cNvSpPr txBox="1"/>
          <p:nvPr/>
        </p:nvSpPr>
        <p:spPr>
          <a:xfrm>
            <a:off x="420601" y="2050497"/>
            <a:ext cx="1412556" cy="61169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3</a:t>
            </a:r>
            <a:r>
              <a:rPr kumimoji="0" lang="en-US" sz="1100" b="0" i="0" u="none" strike="noStrike" kern="1200" cap="none" spc="0" normalizeH="0" baseline="30000" noProof="0" dirty="0" err="1">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rd</a:t>
            </a:r>
            <a:r>
              <a:rPr kumimoji="0" lang="en-US" sz="1100" b="0" i="0" u="none" strike="noStrike" kern="1200" cap="none" spc="0" normalizeH="0" baseline="3000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Party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Complementary Solutions</a:t>
            </a:r>
          </a:p>
        </p:txBody>
      </p:sp>
      <p:sp>
        <p:nvSpPr>
          <p:cNvPr id="53" name="TextBox 52">
            <a:extLst>
              <a:ext uri="{FF2B5EF4-FFF2-40B4-BE49-F238E27FC236}">
                <a16:creationId xmlns:a16="http://schemas.microsoft.com/office/drawing/2014/main" id="{C821AE34-23C4-39A9-61A7-B701CCF4C6FA}"/>
              </a:ext>
            </a:extLst>
          </p:cNvPr>
          <p:cNvSpPr txBox="1"/>
          <p:nvPr/>
        </p:nvSpPr>
        <p:spPr>
          <a:xfrm>
            <a:off x="420601" y="4793725"/>
            <a:ext cx="1512448" cy="84755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Configuration acceleration, Data Integration,  Contextualization &amp; Distribution</a:t>
            </a:r>
            <a:endPar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52" name="Rounded Rectangle 22">
            <a:extLst>
              <a:ext uri="{FF2B5EF4-FFF2-40B4-BE49-F238E27FC236}">
                <a16:creationId xmlns:a16="http://schemas.microsoft.com/office/drawing/2014/main" id="{0B5DC022-195A-2432-CB62-4378624E3C8E}"/>
              </a:ext>
            </a:extLst>
          </p:cNvPr>
          <p:cNvSpPr/>
          <p:nvPr/>
        </p:nvSpPr>
        <p:spPr>
          <a:xfrm>
            <a:off x="2217299" y="4756164"/>
            <a:ext cx="5907041" cy="922680"/>
          </a:xfrm>
          <a:prstGeom prst="roundRect">
            <a:avLst>
              <a:gd name="adj" fmla="val 5845"/>
            </a:avLst>
          </a:prstGeom>
          <a:solidFill>
            <a:srgbClr val="C7D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nvGrpSpPr>
          <p:cNvPr id="38" name="Group 37">
            <a:extLst>
              <a:ext uri="{FF2B5EF4-FFF2-40B4-BE49-F238E27FC236}">
                <a16:creationId xmlns:a16="http://schemas.microsoft.com/office/drawing/2014/main" id="{5BD6150C-024C-F3D1-9462-FD624EAD51FF}"/>
              </a:ext>
            </a:extLst>
          </p:cNvPr>
          <p:cNvGrpSpPr/>
          <p:nvPr/>
        </p:nvGrpSpPr>
        <p:grpSpPr>
          <a:xfrm>
            <a:off x="2475401" y="5351389"/>
            <a:ext cx="5390836" cy="186177"/>
            <a:chOff x="2883541" y="4499906"/>
            <a:chExt cx="4727146" cy="186177"/>
          </a:xfrm>
        </p:grpSpPr>
        <p:sp>
          <p:nvSpPr>
            <p:cNvPr id="57" name="Rounded Rectangle 25">
              <a:extLst>
                <a:ext uri="{FF2B5EF4-FFF2-40B4-BE49-F238E27FC236}">
                  <a16:creationId xmlns:a16="http://schemas.microsoft.com/office/drawing/2014/main" id="{ADE546E5-5701-740A-8AB7-EA39FE721856}"/>
                </a:ext>
              </a:extLst>
            </p:cNvPr>
            <p:cNvSpPr/>
            <p:nvPr/>
          </p:nvSpPr>
          <p:spPr>
            <a:xfrm>
              <a:off x="5291393" y="4499906"/>
              <a:ext cx="2319294" cy="186177"/>
            </a:xfrm>
            <a:prstGeom prst="roundRect">
              <a:avLst>
                <a:gd name="adj" fmla="val 8568"/>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Containerized &amp; Zero Trust Security</a:t>
              </a:r>
            </a:p>
          </p:txBody>
        </p:sp>
        <p:sp>
          <p:nvSpPr>
            <p:cNvPr id="58" name="Rounded Rectangle 25">
              <a:extLst>
                <a:ext uri="{FF2B5EF4-FFF2-40B4-BE49-F238E27FC236}">
                  <a16:creationId xmlns:a16="http://schemas.microsoft.com/office/drawing/2014/main" id="{66D3778C-E98A-821B-BAF9-3ADFC814C9B0}"/>
                </a:ext>
              </a:extLst>
            </p:cNvPr>
            <p:cNvSpPr/>
            <p:nvPr/>
          </p:nvSpPr>
          <p:spPr>
            <a:xfrm>
              <a:off x="2883541" y="4499906"/>
              <a:ext cx="2319294" cy="186177"/>
            </a:xfrm>
            <a:prstGeom prst="roundRect">
              <a:avLst>
                <a:gd name="adj" fmla="val 8568"/>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Unified &amp; Extensible UI/UX</a:t>
              </a:r>
            </a:p>
          </p:txBody>
        </p:sp>
      </p:grpSp>
      <p:sp>
        <p:nvSpPr>
          <p:cNvPr id="55" name="Rounded Rectangle 22">
            <a:extLst>
              <a:ext uri="{FF2B5EF4-FFF2-40B4-BE49-F238E27FC236}">
                <a16:creationId xmlns:a16="http://schemas.microsoft.com/office/drawing/2014/main" id="{5B35B7EE-B254-D317-F49A-A74EC52211E3}"/>
              </a:ext>
            </a:extLst>
          </p:cNvPr>
          <p:cNvSpPr/>
          <p:nvPr/>
        </p:nvSpPr>
        <p:spPr>
          <a:xfrm>
            <a:off x="2475401" y="4831135"/>
            <a:ext cx="5390836" cy="462708"/>
          </a:xfrm>
          <a:prstGeom prst="roundRect">
            <a:avLst>
              <a:gd name="adj" fmla="val 83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1" i="0" u="none" strike="noStrike" kern="1200" cap="all"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Data hub</a:t>
            </a:r>
            <a:endParaRPr kumimoji="0" lang="en-US" sz="1000" b="1" i="0" u="none" strike="noStrike" kern="1200" cap="all"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8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Enterprise model  |  Unified namespace  |  Message bus</a:t>
            </a:r>
          </a:p>
        </p:txBody>
      </p:sp>
      <p:sp>
        <p:nvSpPr>
          <p:cNvPr id="69" name="TextBox 68">
            <a:extLst>
              <a:ext uri="{FF2B5EF4-FFF2-40B4-BE49-F238E27FC236}">
                <a16:creationId xmlns:a16="http://schemas.microsoft.com/office/drawing/2014/main" id="{B4D337D4-F8E0-FCE8-FCD1-116238251E77}"/>
              </a:ext>
            </a:extLst>
          </p:cNvPr>
          <p:cNvSpPr txBox="1"/>
          <p:nvPr/>
        </p:nvSpPr>
        <p:spPr>
          <a:xfrm>
            <a:off x="2277267" y="4153727"/>
            <a:ext cx="4543739" cy="384048"/>
          </a:xfrm>
          <a:prstGeom prst="roundRect">
            <a:avLst/>
          </a:prstGeom>
          <a:solidFill>
            <a:srgbClr val="96BDBD"/>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HMI/SCADA</a:t>
            </a:r>
          </a:p>
        </p:txBody>
      </p:sp>
      <p:sp>
        <p:nvSpPr>
          <p:cNvPr id="70" name="TextBox 69">
            <a:extLst>
              <a:ext uri="{FF2B5EF4-FFF2-40B4-BE49-F238E27FC236}">
                <a16:creationId xmlns:a16="http://schemas.microsoft.com/office/drawing/2014/main" id="{F4C3D336-F6CB-308F-60ED-A214703C57D8}"/>
              </a:ext>
            </a:extLst>
          </p:cNvPr>
          <p:cNvSpPr txBox="1"/>
          <p:nvPr/>
        </p:nvSpPr>
        <p:spPr>
          <a:xfrm>
            <a:off x="2277267" y="3739015"/>
            <a:ext cx="4543739" cy="384048"/>
          </a:xfrm>
          <a:prstGeom prst="roundRect">
            <a:avLst/>
          </a:prstGeom>
          <a:solidFill>
            <a:srgbClr val="96BDBD"/>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Quality  |  Traceability/Gen.  |  Efficiency  |  Process Analysis</a:t>
            </a:r>
          </a:p>
        </p:txBody>
      </p:sp>
      <p:sp>
        <p:nvSpPr>
          <p:cNvPr id="71" name="TextBox 70">
            <a:extLst>
              <a:ext uri="{FF2B5EF4-FFF2-40B4-BE49-F238E27FC236}">
                <a16:creationId xmlns:a16="http://schemas.microsoft.com/office/drawing/2014/main" id="{3B0B47AA-8909-3CD0-67A5-8CC63B390673}"/>
              </a:ext>
            </a:extLst>
          </p:cNvPr>
          <p:cNvSpPr txBox="1"/>
          <p:nvPr/>
        </p:nvSpPr>
        <p:spPr>
          <a:xfrm>
            <a:off x="6945373" y="3739015"/>
            <a:ext cx="1467491" cy="798760"/>
          </a:xfrm>
          <a:prstGeom prst="roundRect">
            <a:avLst>
              <a:gd name="adj" fmla="val 8962"/>
            </a:avLst>
          </a:prstGeom>
          <a:solidFill>
            <a:srgbClr val="005E60"/>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Historian</a:t>
            </a:r>
          </a:p>
        </p:txBody>
      </p:sp>
      <p:sp>
        <p:nvSpPr>
          <p:cNvPr id="72" name="TextBox 71">
            <a:extLst>
              <a:ext uri="{FF2B5EF4-FFF2-40B4-BE49-F238E27FC236}">
                <a16:creationId xmlns:a16="http://schemas.microsoft.com/office/drawing/2014/main" id="{6591D14E-78BE-BFB5-A7DE-F3B0B1CD08D9}"/>
              </a:ext>
            </a:extLst>
          </p:cNvPr>
          <p:cNvSpPr txBox="1"/>
          <p:nvPr/>
        </p:nvSpPr>
        <p:spPr>
          <a:xfrm>
            <a:off x="2277267" y="2707962"/>
            <a:ext cx="6364937" cy="384048"/>
          </a:xfrm>
          <a:prstGeom prst="roundRect">
            <a:avLst>
              <a:gd name="adj" fmla="val 6760"/>
            </a:avLst>
          </a:prstGeom>
          <a:solidFill>
            <a:srgbClr val="96BDBD"/>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Analytics</a:t>
            </a:r>
          </a:p>
        </p:txBody>
      </p:sp>
      <p:sp>
        <p:nvSpPr>
          <p:cNvPr id="12" name="Rounded Rectangle 11">
            <a:extLst>
              <a:ext uri="{FF2B5EF4-FFF2-40B4-BE49-F238E27FC236}">
                <a16:creationId xmlns:a16="http://schemas.microsoft.com/office/drawing/2014/main" id="{5F6501E7-1BEB-73EC-530C-E706328AB01B}"/>
              </a:ext>
            </a:extLst>
          </p:cNvPr>
          <p:cNvSpPr/>
          <p:nvPr/>
        </p:nvSpPr>
        <p:spPr>
          <a:xfrm>
            <a:off x="8276444" y="3739014"/>
            <a:ext cx="365760" cy="2396453"/>
          </a:xfrm>
          <a:prstGeom prst="round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Inter"/>
              <a:ea typeface="+mn-ea"/>
              <a:cs typeface="+mn-cs"/>
            </a:endParaRPr>
          </a:p>
        </p:txBody>
      </p:sp>
      <p:sp>
        <p:nvSpPr>
          <p:cNvPr id="15" name="Rounded Rectangle 11">
            <a:extLst>
              <a:ext uri="{FF2B5EF4-FFF2-40B4-BE49-F238E27FC236}">
                <a16:creationId xmlns:a16="http://schemas.microsoft.com/office/drawing/2014/main" id="{0D36FD46-C563-776E-C035-7A18977CFBED}"/>
              </a:ext>
            </a:extLst>
          </p:cNvPr>
          <p:cNvSpPr/>
          <p:nvPr/>
        </p:nvSpPr>
        <p:spPr>
          <a:xfrm rot="10800000">
            <a:off x="8737602" y="3739011"/>
            <a:ext cx="365760" cy="2396455"/>
          </a:xfrm>
          <a:prstGeom prst="roundRect">
            <a:avLst/>
          </a:prstGeom>
          <a:solidFill>
            <a:srgbClr val="8F7D6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Centralized Configuration, Management &amp; Deployment</a:t>
            </a:r>
          </a:p>
        </p:txBody>
      </p:sp>
      <p:grpSp>
        <p:nvGrpSpPr>
          <p:cNvPr id="25" name="Group 24">
            <a:extLst>
              <a:ext uri="{FF2B5EF4-FFF2-40B4-BE49-F238E27FC236}">
                <a16:creationId xmlns:a16="http://schemas.microsoft.com/office/drawing/2014/main" id="{52BA8810-466A-D49D-F10D-52BDC14A2093}"/>
              </a:ext>
            </a:extLst>
          </p:cNvPr>
          <p:cNvGrpSpPr/>
          <p:nvPr/>
        </p:nvGrpSpPr>
        <p:grpSpPr>
          <a:xfrm>
            <a:off x="7416318" y="4559611"/>
            <a:ext cx="528000" cy="528000"/>
            <a:chOff x="10668000" y="3343614"/>
            <a:chExt cx="1208292" cy="1208292"/>
          </a:xfrm>
        </p:grpSpPr>
        <p:sp>
          <p:nvSpPr>
            <p:cNvPr id="24" name="Oval 23">
              <a:extLst>
                <a:ext uri="{FF2B5EF4-FFF2-40B4-BE49-F238E27FC236}">
                  <a16:creationId xmlns:a16="http://schemas.microsoft.com/office/drawing/2014/main" id="{320FD91A-57A0-F84E-A8AA-D5D3F54DEA28}"/>
                </a:ext>
              </a:extLst>
            </p:cNvPr>
            <p:cNvSpPr/>
            <p:nvPr/>
          </p:nvSpPr>
          <p:spPr>
            <a:xfrm>
              <a:off x="10668000" y="3343614"/>
              <a:ext cx="1208292" cy="1208292"/>
            </a:xfrm>
            <a:prstGeom prst="ellipse">
              <a:avLst/>
            </a:prstGeom>
            <a:solidFill>
              <a:srgbClr val="F1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pic>
          <p:nvPicPr>
            <p:cNvPr id="11" name="Graphic 10">
              <a:extLst>
                <a:ext uri="{FF2B5EF4-FFF2-40B4-BE49-F238E27FC236}">
                  <a16:creationId xmlns:a16="http://schemas.microsoft.com/office/drawing/2014/main" id="{2ACF8E94-686E-5BE7-0437-4B9D903518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6713" y="3562327"/>
              <a:ext cx="770866" cy="770866"/>
            </a:xfrm>
            <a:prstGeom prst="rect">
              <a:avLst/>
            </a:prstGeom>
          </p:spPr>
        </p:pic>
      </p:grpSp>
      <p:grpSp>
        <p:nvGrpSpPr>
          <p:cNvPr id="8" name="Group 7">
            <a:extLst>
              <a:ext uri="{FF2B5EF4-FFF2-40B4-BE49-F238E27FC236}">
                <a16:creationId xmlns:a16="http://schemas.microsoft.com/office/drawing/2014/main" id="{BC951206-6221-0BA0-2673-27029B28731B}"/>
              </a:ext>
            </a:extLst>
          </p:cNvPr>
          <p:cNvGrpSpPr/>
          <p:nvPr/>
        </p:nvGrpSpPr>
        <p:grpSpPr>
          <a:xfrm>
            <a:off x="1820288" y="3889727"/>
            <a:ext cx="528000" cy="528000"/>
            <a:chOff x="2975618" y="3195844"/>
            <a:chExt cx="762000" cy="762000"/>
          </a:xfrm>
        </p:grpSpPr>
        <p:sp>
          <p:nvSpPr>
            <p:cNvPr id="31" name="Oval 30">
              <a:extLst>
                <a:ext uri="{FF2B5EF4-FFF2-40B4-BE49-F238E27FC236}">
                  <a16:creationId xmlns:a16="http://schemas.microsoft.com/office/drawing/2014/main" id="{BD659617-0E0E-3AD6-5CEB-0CD19594A501}"/>
                </a:ext>
              </a:extLst>
            </p:cNvPr>
            <p:cNvSpPr/>
            <p:nvPr/>
          </p:nvSpPr>
          <p:spPr>
            <a:xfrm>
              <a:off x="2975618" y="3195844"/>
              <a:ext cx="762000" cy="762000"/>
            </a:xfrm>
            <a:prstGeom prst="ellipse">
              <a:avLst/>
            </a:prstGeom>
            <a:solidFill>
              <a:srgbClr val="F1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nvGrpSpPr>
            <p:cNvPr id="26" name="Group 25">
              <a:extLst>
                <a:ext uri="{FF2B5EF4-FFF2-40B4-BE49-F238E27FC236}">
                  <a16:creationId xmlns:a16="http://schemas.microsoft.com/office/drawing/2014/main" id="{E7E56760-A22A-A013-2C0D-766A09AA92A9}"/>
                </a:ext>
              </a:extLst>
            </p:cNvPr>
            <p:cNvGrpSpPr/>
            <p:nvPr/>
          </p:nvGrpSpPr>
          <p:grpSpPr>
            <a:xfrm>
              <a:off x="3099985" y="3423749"/>
              <a:ext cx="513266" cy="306191"/>
              <a:chOff x="8377580" y="2878550"/>
              <a:chExt cx="2311458" cy="1466524"/>
            </a:xfrm>
            <a:solidFill>
              <a:schemeClr val="bg1"/>
            </a:solidFill>
          </p:grpSpPr>
          <p:sp>
            <p:nvSpPr>
              <p:cNvPr id="27" name="Freeform: Shape 26">
                <a:extLst>
                  <a:ext uri="{FF2B5EF4-FFF2-40B4-BE49-F238E27FC236}">
                    <a16:creationId xmlns:a16="http://schemas.microsoft.com/office/drawing/2014/main" id="{4C598085-863D-100C-8B67-7016FB5AD8B1}"/>
                  </a:ext>
                </a:extLst>
              </p:cNvPr>
              <p:cNvSpPr/>
              <p:nvPr/>
            </p:nvSpPr>
            <p:spPr>
              <a:xfrm flipH="1">
                <a:off x="9157041" y="3147120"/>
                <a:ext cx="138118" cy="1021852"/>
              </a:xfrm>
              <a:custGeom>
                <a:avLst/>
                <a:gdLst>
                  <a:gd name="connsiteX0" fmla="*/ 105909 w 138118"/>
                  <a:gd name="connsiteY0" fmla="*/ 0 h 1021852"/>
                  <a:gd name="connsiteX1" fmla="*/ 25162 w 138118"/>
                  <a:gd name="connsiteY1" fmla="*/ 0 h 1021852"/>
                  <a:gd name="connsiteX2" fmla="*/ 48841 w 138118"/>
                  <a:gd name="connsiteY2" fmla="*/ 133538 h 1021852"/>
                  <a:gd name="connsiteX3" fmla="*/ 61482 w 138118"/>
                  <a:gd name="connsiteY3" fmla="*/ 649158 h 1021852"/>
                  <a:gd name="connsiteX4" fmla="*/ 19533 w 138118"/>
                  <a:gd name="connsiteY4" fmla="*/ 956494 h 1021852"/>
                  <a:gd name="connsiteX5" fmla="*/ 592 w 138118"/>
                  <a:gd name="connsiteY5" fmla="*/ 1020166 h 1021852"/>
                  <a:gd name="connsiteX6" fmla="*/ 0 w 138118"/>
                  <a:gd name="connsiteY6" fmla="*/ 1021852 h 1021852"/>
                  <a:gd name="connsiteX7" fmla="*/ 83111 w 138118"/>
                  <a:gd name="connsiteY7" fmla="*/ 1021852 h 1021852"/>
                  <a:gd name="connsiteX8" fmla="*/ 90482 w 138118"/>
                  <a:gd name="connsiteY8" fmla="*/ 997908 h 1021852"/>
                  <a:gd name="connsiteX9" fmla="*/ 114560 w 138118"/>
                  <a:gd name="connsiteY9" fmla="*/ 876022 h 1021852"/>
                  <a:gd name="connsiteX10" fmla="*/ 136498 w 138118"/>
                  <a:gd name="connsiteY10" fmla="*/ 691214 h 1021852"/>
                  <a:gd name="connsiteX11" fmla="*/ 138118 w 138118"/>
                  <a:gd name="connsiteY11" fmla="*/ 649001 h 1021852"/>
                  <a:gd name="connsiteX12" fmla="*/ 138118 w 138118"/>
                  <a:gd name="connsiteY12" fmla="*/ 286490 h 1021852"/>
                  <a:gd name="connsiteX13" fmla="*/ 135962 w 138118"/>
                  <a:gd name="connsiteY13" fmla="*/ 243371 h 1021852"/>
                  <a:gd name="connsiteX14" fmla="*/ 117877 w 138118"/>
                  <a:gd name="connsiteY14" fmla="*/ 67980 h 102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118" h="1021852">
                    <a:moveTo>
                      <a:pt x="105909" y="0"/>
                    </a:moveTo>
                    <a:lnTo>
                      <a:pt x="25162" y="0"/>
                    </a:lnTo>
                    <a:lnTo>
                      <a:pt x="48841" y="133538"/>
                    </a:lnTo>
                    <a:cubicBezTo>
                      <a:pt x="71113" y="304208"/>
                      <a:pt x="71113" y="476442"/>
                      <a:pt x="61482" y="649158"/>
                    </a:cubicBezTo>
                    <a:cubicBezTo>
                      <a:pt x="55489" y="752745"/>
                      <a:pt x="44360" y="855475"/>
                      <a:pt x="19533" y="956494"/>
                    </a:cubicBezTo>
                    <a:cubicBezTo>
                      <a:pt x="14397" y="977897"/>
                      <a:pt x="7762" y="999085"/>
                      <a:pt x="592" y="1020166"/>
                    </a:cubicBezTo>
                    <a:lnTo>
                      <a:pt x="0" y="1021852"/>
                    </a:lnTo>
                    <a:lnTo>
                      <a:pt x="83111" y="1021852"/>
                    </a:lnTo>
                    <a:lnTo>
                      <a:pt x="90482" y="997908"/>
                    </a:lnTo>
                    <a:cubicBezTo>
                      <a:pt x="100862" y="957992"/>
                      <a:pt x="108139" y="917114"/>
                      <a:pt x="114560" y="876022"/>
                    </a:cubicBezTo>
                    <a:cubicBezTo>
                      <a:pt x="124405" y="814812"/>
                      <a:pt x="131682" y="753173"/>
                      <a:pt x="136498" y="691214"/>
                    </a:cubicBezTo>
                    <a:lnTo>
                      <a:pt x="138118" y="649001"/>
                    </a:lnTo>
                    <a:lnTo>
                      <a:pt x="138118" y="286490"/>
                    </a:lnTo>
                    <a:lnTo>
                      <a:pt x="135962" y="243371"/>
                    </a:lnTo>
                    <a:cubicBezTo>
                      <a:pt x="131682" y="184729"/>
                      <a:pt x="126331" y="126087"/>
                      <a:pt x="117877" y="67980"/>
                    </a:cubicBezTo>
                    <a:close/>
                  </a:path>
                </a:pathLst>
              </a:custGeom>
              <a:grpFill/>
              <a:ln w="853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a:ea typeface="+mn-ea"/>
                  <a:cs typeface="+mn-cs"/>
                </a:endParaRPr>
              </a:p>
            </p:txBody>
          </p:sp>
          <p:pic>
            <p:nvPicPr>
              <p:cNvPr id="28" name="Graphic 27">
                <a:extLst>
                  <a:ext uri="{FF2B5EF4-FFF2-40B4-BE49-F238E27FC236}">
                    <a16:creationId xmlns:a16="http://schemas.microsoft.com/office/drawing/2014/main" id="{23086839-6DD8-E0C8-36C3-2754AD7538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7580" y="2889722"/>
                <a:ext cx="2311458" cy="1455352"/>
              </a:xfrm>
              <a:prstGeom prst="rect">
                <a:avLst/>
              </a:prstGeom>
            </p:spPr>
          </p:pic>
          <p:sp>
            <p:nvSpPr>
              <p:cNvPr id="29" name="Freeform: Shape 17">
                <a:extLst>
                  <a:ext uri="{FF2B5EF4-FFF2-40B4-BE49-F238E27FC236}">
                    <a16:creationId xmlns:a16="http://schemas.microsoft.com/office/drawing/2014/main" id="{CF27A1F3-2F70-5E11-04CF-2B53A13076A4}"/>
                  </a:ext>
                </a:extLst>
              </p:cNvPr>
              <p:cNvSpPr/>
              <p:nvPr/>
            </p:nvSpPr>
            <p:spPr>
              <a:xfrm>
                <a:off x="9184749" y="2878550"/>
                <a:ext cx="731870" cy="1461345"/>
              </a:xfrm>
              <a:custGeom>
                <a:avLst/>
                <a:gdLst>
                  <a:gd name="connsiteX0" fmla="*/ 277696 w 731870"/>
                  <a:gd name="connsiteY0" fmla="*/ 75336 h 1461345"/>
                  <a:gd name="connsiteX1" fmla="*/ 258006 w 731870"/>
                  <a:gd name="connsiteY1" fmla="*/ 77048 h 1461345"/>
                  <a:gd name="connsiteX2" fmla="*/ 289681 w 731870"/>
                  <a:gd name="connsiteY2" fmla="*/ 166937 h 1461345"/>
                  <a:gd name="connsiteX3" fmla="*/ 344471 w 731870"/>
                  <a:gd name="connsiteY3" fmla="*/ 526495 h 1461345"/>
                  <a:gd name="connsiteX4" fmla="*/ 336766 w 731870"/>
                  <a:gd name="connsiteY4" fmla="*/ 1020459 h 1461345"/>
                  <a:gd name="connsiteX5" fmla="*/ 305091 w 731870"/>
                  <a:gd name="connsiteY5" fmla="*/ 1225920 h 1461345"/>
                  <a:gd name="connsiteX6" fmla="*/ 261430 w 731870"/>
                  <a:gd name="connsiteY6" fmla="*/ 1379160 h 1461345"/>
                  <a:gd name="connsiteX7" fmla="*/ 260574 w 731870"/>
                  <a:gd name="connsiteY7" fmla="*/ 1381728 h 1461345"/>
                  <a:gd name="connsiteX8" fmla="*/ 279408 w 731870"/>
                  <a:gd name="connsiteY8" fmla="*/ 1382584 h 1461345"/>
                  <a:gd name="connsiteX9" fmla="*/ 522539 w 731870"/>
                  <a:gd name="connsiteY9" fmla="*/ 1382584 h 1461345"/>
                  <a:gd name="connsiteX10" fmla="*/ 572193 w 731870"/>
                  <a:gd name="connsiteY10" fmla="*/ 1351765 h 1461345"/>
                  <a:gd name="connsiteX11" fmla="*/ 613285 w 731870"/>
                  <a:gd name="connsiteY11" fmla="*/ 1225064 h 1461345"/>
                  <a:gd name="connsiteX12" fmla="*/ 655234 w 731870"/>
                  <a:gd name="connsiteY12" fmla="*/ 917728 h 1461345"/>
                  <a:gd name="connsiteX13" fmla="*/ 612429 w 731870"/>
                  <a:gd name="connsiteY13" fmla="*/ 232000 h 1461345"/>
                  <a:gd name="connsiteX14" fmla="*/ 567056 w 731870"/>
                  <a:gd name="connsiteY14" fmla="*/ 99306 h 1461345"/>
                  <a:gd name="connsiteX15" fmla="*/ 527676 w 731870"/>
                  <a:gd name="connsiteY15" fmla="*/ 75336 h 1461345"/>
                  <a:gd name="connsiteX16" fmla="*/ 277696 w 731870"/>
                  <a:gd name="connsiteY16" fmla="*/ 75336 h 1461345"/>
                  <a:gd name="connsiteX17" fmla="*/ 166403 w 731870"/>
                  <a:gd name="connsiteY17" fmla="*/ 0 h 1461345"/>
                  <a:gd name="connsiteX18" fmla="*/ 543085 w 731870"/>
                  <a:gd name="connsiteY18" fmla="*/ 0 h 1461345"/>
                  <a:gd name="connsiteX19" fmla="*/ 616710 w 731870"/>
                  <a:gd name="connsiteY19" fmla="*/ 39380 h 1461345"/>
                  <a:gd name="connsiteX20" fmla="*/ 674924 w 731870"/>
                  <a:gd name="connsiteY20" fmla="*/ 164369 h 1461345"/>
                  <a:gd name="connsiteX21" fmla="*/ 729714 w 731870"/>
                  <a:gd name="connsiteY21" fmla="*/ 511941 h 1461345"/>
                  <a:gd name="connsiteX22" fmla="*/ 731870 w 731870"/>
                  <a:gd name="connsiteY22" fmla="*/ 555060 h 1461345"/>
                  <a:gd name="connsiteX23" fmla="*/ 731870 w 731870"/>
                  <a:gd name="connsiteY23" fmla="*/ 917571 h 1461345"/>
                  <a:gd name="connsiteX24" fmla="*/ 730250 w 731870"/>
                  <a:gd name="connsiteY24" fmla="*/ 959784 h 1461345"/>
                  <a:gd name="connsiteX25" fmla="*/ 708312 w 731870"/>
                  <a:gd name="connsiteY25" fmla="*/ 1144592 h 1461345"/>
                  <a:gd name="connsiteX26" fmla="*/ 641536 w 731870"/>
                  <a:gd name="connsiteY26" fmla="*/ 1382584 h 1461345"/>
                  <a:gd name="connsiteX27" fmla="*/ 614141 w 731870"/>
                  <a:gd name="connsiteY27" fmla="*/ 1424533 h 1461345"/>
                  <a:gd name="connsiteX28" fmla="*/ 537093 w 731870"/>
                  <a:gd name="connsiteY28" fmla="*/ 1461345 h 1461345"/>
                  <a:gd name="connsiteX29" fmla="*/ 165547 w 731870"/>
                  <a:gd name="connsiteY29" fmla="*/ 1461345 h 1461345"/>
                  <a:gd name="connsiteX30" fmla="*/ 93635 w 731870"/>
                  <a:gd name="connsiteY30" fmla="*/ 1426245 h 1461345"/>
                  <a:gd name="connsiteX31" fmla="*/ 31996 w 731870"/>
                  <a:gd name="connsiteY31" fmla="*/ 1298688 h 1461345"/>
                  <a:gd name="connsiteX32" fmla="*/ 22579 w 731870"/>
                  <a:gd name="connsiteY32" fmla="*/ 1261876 h 1461345"/>
                  <a:gd name="connsiteX33" fmla="*/ 31140 w 731870"/>
                  <a:gd name="connsiteY33" fmla="*/ 1247322 h 1461345"/>
                  <a:gd name="connsiteX34" fmla="*/ 75657 w 731870"/>
                  <a:gd name="connsiteY34" fmla="*/ 1233625 h 1461345"/>
                  <a:gd name="connsiteX35" fmla="*/ 97916 w 731870"/>
                  <a:gd name="connsiteY35" fmla="*/ 1249035 h 1461345"/>
                  <a:gd name="connsiteX36" fmla="*/ 133016 w 731870"/>
                  <a:gd name="connsiteY36" fmla="*/ 1350053 h 1461345"/>
                  <a:gd name="connsiteX37" fmla="*/ 159554 w 731870"/>
                  <a:gd name="connsiteY37" fmla="*/ 1382584 h 1461345"/>
                  <a:gd name="connsiteX38" fmla="*/ 166925 w 731870"/>
                  <a:gd name="connsiteY38" fmla="*/ 1375054 h 1461345"/>
                  <a:gd name="connsiteX39" fmla="*/ 174658 w 731870"/>
                  <a:gd name="connsiteY39" fmla="*/ 1379959 h 1461345"/>
                  <a:gd name="connsiteX40" fmla="*/ 277846 w 731870"/>
                  <a:gd name="connsiteY40" fmla="*/ 730671 h 1461345"/>
                  <a:gd name="connsiteX41" fmla="*/ 174658 w 731870"/>
                  <a:gd name="connsiteY41" fmla="*/ 81383 h 1461345"/>
                  <a:gd name="connsiteX42" fmla="*/ 166567 w 731870"/>
                  <a:gd name="connsiteY42" fmla="*/ 84595 h 1461345"/>
                  <a:gd name="connsiteX43" fmla="*/ 158485 w 731870"/>
                  <a:gd name="connsiteY43" fmla="*/ 78439 h 1461345"/>
                  <a:gd name="connsiteX44" fmla="*/ 145857 w 731870"/>
                  <a:gd name="connsiteY44" fmla="*/ 89033 h 1461345"/>
                  <a:gd name="connsiteX45" fmla="*/ 106477 w 731870"/>
                  <a:gd name="connsiteY45" fmla="*/ 180635 h 1461345"/>
                  <a:gd name="connsiteX46" fmla="*/ 72233 w 731870"/>
                  <a:gd name="connsiteY46" fmla="*/ 331307 h 1461345"/>
                  <a:gd name="connsiteX47" fmla="*/ 67952 w 731870"/>
                  <a:gd name="connsiteY47" fmla="*/ 346716 h 1461345"/>
                  <a:gd name="connsiteX48" fmla="*/ 2889 w 731870"/>
                  <a:gd name="connsiteY48" fmla="*/ 309048 h 1461345"/>
                  <a:gd name="connsiteX49" fmla="*/ 321 w 731870"/>
                  <a:gd name="connsiteY49" fmla="*/ 297919 h 1461345"/>
                  <a:gd name="connsiteX50" fmla="*/ 66240 w 731870"/>
                  <a:gd name="connsiteY50" fmla="*/ 74480 h 1461345"/>
                  <a:gd name="connsiteX51" fmla="*/ 93635 w 731870"/>
                  <a:gd name="connsiteY51" fmla="*/ 34244 h 1461345"/>
                  <a:gd name="connsiteX52" fmla="*/ 166403 w 731870"/>
                  <a:gd name="connsiteY52" fmla="*/ 0 h 14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31870" h="1461345">
                    <a:moveTo>
                      <a:pt x="277696" y="75336"/>
                    </a:moveTo>
                    <a:cubicBezTo>
                      <a:pt x="270847" y="75336"/>
                      <a:pt x="264854" y="76192"/>
                      <a:pt x="258006" y="77048"/>
                    </a:cubicBezTo>
                    <a:cubicBezTo>
                      <a:pt x="269135" y="108723"/>
                      <a:pt x="281120" y="137830"/>
                      <a:pt x="289681" y="166937"/>
                    </a:cubicBezTo>
                    <a:cubicBezTo>
                      <a:pt x="323925" y="284222"/>
                      <a:pt x="335910" y="404930"/>
                      <a:pt x="344471" y="526495"/>
                    </a:cubicBezTo>
                    <a:cubicBezTo>
                      <a:pt x="355600" y="691720"/>
                      <a:pt x="353888" y="856089"/>
                      <a:pt x="336766" y="1020459"/>
                    </a:cubicBezTo>
                    <a:cubicBezTo>
                      <a:pt x="329061" y="1088946"/>
                      <a:pt x="318788" y="1158289"/>
                      <a:pt x="305091" y="1225920"/>
                    </a:cubicBezTo>
                    <a:cubicBezTo>
                      <a:pt x="294818" y="1277285"/>
                      <a:pt x="276840" y="1326939"/>
                      <a:pt x="261430" y="1379160"/>
                    </a:cubicBezTo>
                    <a:lnTo>
                      <a:pt x="260574" y="1381728"/>
                    </a:lnTo>
                    <a:cubicBezTo>
                      <a:pt x="265710" y="1381728"/>
                      <a:pt x="272559" y="1382584"/>
                      <a:pt x="279408" y="1382584"/>
                    </a:cubicBezTo>
                    <a:cubicBezTo>
                      <a:pt x="360737" y="1382584"/>
                      <a:pt x="441210" y="1381728"/>
                      <a:pt x="522539" y="1382584"/>
                    </a:cubicBezTo>
                    <a:cubicBezTo>
                      <a:pt x="548222" y="1382584"/>
                      <a:pt x="564488" y="1374024"/>
                      <a:pt x="572193" y="1351765"/>
                    </a:cubicBezTo>
                    <a:cubicBezTo>
                      <a:pt x="586746" y="1309817"/>
                      <a:pt x="603012" y="1267869"/>
                      <a:pt x="613285" y="1225064"/>
                    </a:cubicBezTo>
                    <a:cubicBezTo>
                      <a:pt x="638112" y="1124045"/>
                      <a:pt x="649241" y="1021315"/>
                      <a:pt x="655234" y="917728"/>
                    </a:cubicBezTo>
                    <a:cubicBezTo>
                      <a:pt x="668075" y="687440"/>
                      <a:pt x="663795" y="458008"/>
                      <a:pt x="612429" y="232000"/>
                    </a:cubicBezTo>
                    <a:cubicBezTo>
                      <a:pt x="602156" y="186628"/>
                      <a:pt x="583322" y="142967"/>
                      <a:pt x="567056" y="99306"/>
                    </a:cubicBezTo>
                    <a:cubicBezTo>
                      <a:pt x="561063" y="82185"/>
                      <a:pt x="547366" y="75336"/>
                      <a:pt x="527676" y="75336"/>
                    </a:cubicBezTo>
                    <a:cubicBezTo>
                      <a:pt x="444634" y="76192"/>
                      <a:pt x="360737" y="75336"/>
                      <a:pt x="277696" y="75336"/>
                    </a:cubicBezTo>
                    <a:close/>
                    <a:moveTo>
                      <a:pt x="166403" y="0"/>
                    </a:moveTo>
                    <a:cubicBezTo>
                      <a:pt x="292249" y="0"/>
                      <a:pt x="418095" y="0"/>
                      <a:pt x="543085" y="0"/>
                    </a:cubicBezTo>
                    <a:cubicBezTo>
                      <a:pt x="574761" y="0"/>
                      <a:pt x="597876" y="15410"/>
                      <a:pt x="616710" y="39380"/>
                    </a:cubicBezTo>
                    <a:cubicBezTo>
                      <a:pt x="645817" y="76192"/>
                      <a:pt x="662083" y="119853"/>
                      <a:pt x="674924" y="164369"/>
                    </a:cubicBezTo>
                    <a:cubicBezTo>
                      <a:pt x="708312" y="277373"/>
                      <a:pt x="721153" y="394657"/>
                      <a:pt x="729714" y="511941"/>
                    </a:cubicBezTo>
                    <a:lnTo>
                      <a:pt x="731870" y="555060"/>
                    </a:lnTo>
                    <a:lnTo>
                      <a:pt x="731870" y="917571"/>
                    </a:lnTo>
                    <a:lnTo>
                      <a:pt x="730250" y="959784"/>
                    </a:lnTo>
                    <a:cubicBezTo>
                      <a:pt x="725434" y="1021743"/>
                      <a:pt x="718157" y="1083382"/>
                      <a:pt x="708312" y="1144592"/>
                    </a:cubicBezTo>
                    <a:cubicBezTo>
                      <a:pt x="695470" y="1226776"/>
                      <a:pt x="679204" y="1308105"/>
                      <a:pt x="641536" y="1382584"/>
                    </a:cubicBezTo>
                    <a:cubicBezTo>
                      <a:pt x="633832" y="1397138"/>
                      <a:pt x="624414" y="1411691"/>
                      <a:pt x="614141" y="1424533"/>
                    </a:cubicBezTo>
                    <a:cubicBezTo>
                      <a:pt x="594451" y="1449359"/>
                      <a:pt x="569624" y="1461345"/>
                      <a:pt x="537093" y="1461345"/>
                    </a:cubicBezTo>
                    <a:cubicBezTo>
                      <a:pt x="412959" y="1461345"/>
                      <a:pt x="289681" y="1461345"/>
                      <a:pt x="165547" y="1461345"/>
                    </a:cubicBezTo>
                    <a:cubicBezTo>
                      <a:pt x="135584" y="1461345"/>
                      <a:pt x="112469" y="1448503"/>
                      <a:pt x="93635" y="1426245"/>
                    </a:cubicBezTo>
                    <a:cubicBezTo>
                      <a:pt x="61960" y="1389433"/>
                      <a:pt x="46550" y="1344060"/>
                      <a:pt x="31996" y="1298688"/>
                    </a:cubicBezTo>
                    <a:cubicBezTo>
                      <a:pt x="28572" y="1286702"/>
                      <a:pt x="24291" y="1274717"/>
                      <a:pt x="22579" y="1261876"/>
                    </a:cubicBezTo>
                    <a:cubicBezTo>
                      <a:pt x="22579" y="1257595"/>
                      <a:pt x="26860" y="1249035"/>
                      <a:pt x="31140" y="1247322"/>
                    </a:cubicBezTo>
                    <a:cubicBezTo>
                      <a:pt x="45694" y="1242186"/>
                      <a:pt x="61104" y="1239617"/>
                      <a:pt x="75657" y="1233625"/>
                    </a:cubicBezTo>
                    <a:cubicBezTo>
                      <a:pt x="91067" y="1228488"/>
                      <a:pt x="94491" y="1237049"/>
                      <a:pt x="97916" y="1249035"/>
                    </a:cubicBezTo>
                    <a:cubicBezTo>
                      <a:pt x="109045" y="1283278"/>
                      <a:pt x="120174" y="1317522"/>
                      <a:pt x="133016" y="1350053"/>
                    </a:cubicBezTo>
                    <a:cubicBezTo>
                      <a:pt x="138152" y="1362038"/>
                      <a:pt x="150137" y="1371455"/>
                      <a:pt x="159554" y="1382584"/>
                    </a:cubicBezTo>
                    <a:lnTo>
                      <a:pt x="166925" y="1375054"/>
                    </a:lnTo>
                    <a:lnTo>
                      <a:pt x="174658" y="1379959"/>
                    </a:lnTo>
                    <a:cubicBezTo>
                      <a:pt x="231647" y="1379959"/>
                      <a:pt x="277846" y="1089263"/>
                      <a:pt x="277846" y="730671"/>
                    </a:cubicBezTo>
                    <a:cubicBezTo>
                      <a:pt x="277846" y="372079"/>
                      <a:pt x="231647" y="81383"/>
                      <a:pt x="174658" y="81383"/>
                    </a:cubicBezTo>
                    <a:lnTo>
                      <a:pt x="166567" y="84595"/>
                    </a:lnTo>
                    <a:lnTo>
                      <a:pt x="158485" y="78439"/>
                    </a:lnTo>
                    <a:cubicBezTo>
                      <a:pt x="153990" y="78332"/>
                      <a:pt x="149710" y="81757"/>
                      <a:pt x="145857" y="89033"/>
                    </a:cubicBezTo>
                    <a:cubicBezTo>
                      <a:pt x="130447" y="118996"/>
                      <a:pt x="115038" y="148960"/>
                      <a:pt x="106477" y="180635"/>
                    </a:cubicBezTo>
                    <a:cubicBezTo>
                      <a:pt x="92779" y="230288"/>
                      <a:pt x="83362" y="280797"/>
                      <a:pt x="72233" y="331307"/>
                    </a:cubicBezTo>
                    <a:cubicBezTo>
                      <a:pt x="72233" y="334731"/>
                      <a:pt x="70521" y="339011"/>
                      <a:pt x="67952" y="346716"/>
                    </a:cubicBezTo>
                    <a:cubicBezTo>
                      <a:pt x="44838" y="333875"/>
                      <a:pt x="23435" y="321890"/>
                      <a:pt x="2889" y="309048"/>
                    </a:cubicBezTo>
                    <a:cubicBezTo>
                      <a:pt x="321" y="307336"/>
                      <a:pt x="-535" y="301343"/>
                      <a:pt x="321" y="297919"/>
                    </a:cubicBezTo>
                    <a:cubicBezTo>
                      <a:pt x="14018" y="220871"/>
                      <a:pt x="29428" y="144679"/>
                      <a:pt x="66240" y="74480"/>
                    </a:cubicBezTo>
                    <a:cubicBezTo>
                      <a:pt x="73945" y="59926"/>
                      <a:pt x="83362" y="47085"/>
                      <a:pt x="93635" y="34244"/>
                    </a:cubicBezTo>
                    <a:cubicBezTo>
                      <a:pt x="112469" y="11985"/>
                      <a:pt x="136440" y="0"/>
                      <a:pt x="166403" y="0"/>
                    </a:cubicBezTo>
                    <a:close/>
                  </a:path>
                </a:pathLst>
              </a:custGeom>
              <a:grpFill/>
              <a:ln w="853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a:ea typeface="+mn-ea"/>
                  <a:cs typeface="+mn-cs"/>
                </a:endParaRPr>
              </a:p>
            </p:txBody>
          </p:sp>
        </p:grpSp>
      </p:grpSp>
      <p:sp>
        <p:nvSpPr>
          <p:cNvPr id="39" name="TextBox 38">
            <a:extLst>
              <a:ext uri="{FF2B5EF4-FFF2-40B4-BE49-F238E27FC236}">
                <a16:creationId xmlns:a16="http://schemas.microsoft.com/office/drawing/2014/main" id="{2F5029EB-65B9-EEDC-1936-7C137D7AEB22}"/>
              </a:ext>
            </a:extLst>
          </p:cNvPr>
          <p:cNvSpPr txBox="1"/>
          <p:nvPr/>
        </p:nvSpPr>
        <p:spPr>
          <a:xfrm>
            <a:off x="420601" y="2594140"/>
            <a:ext cx="1412556" cy="61169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Plug &amp; Play Analytics &amp; Optimization</a:t>
            </a:r>
            <a:endPar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nvGrpSpPr>
          <p:cNvPr id="10" name="Group 9">
            <a:extLst>
              <a:ext uri="{FF2B5EF4-FFF2-40B4-BE49-F238E27FC236}">
                <a16:creationId xmlns:a16="http://schemas.microsoft.com/office/drawing/2014/main" id="{7C8C7FB6-35B0-4037-F216-7494D62A69E0}"/>
              </a:ext>
            </a:extLst>
          </p:cNvPr>
          <p:cNvGrpSpPr/>
          <p:nvPr/>
        </p:nvGrpSpPr>
        <p:grpSpPr>
          <a:xfrm>
            <a:off x="1820288" y="2587440"/>
            <a:ext cx="528000" cy="528000"/>
            <a:chOff x="2975618" y="1201815"/>
            <a:chExt cx="762000" cy="762000"/>
          </a:xfrm>
        </p:grpSpPr>
        <p:sp>
          <p:nvSpPr>
            <p:cNvPr id="7" name="Oval 6">
              <a:extLst>
                <a:ext uri="{FF2B5EF4-FFF2-40B4-BE49-F238E27FC236}">
                  <a16:creationId xmlns:a16="http://schemas.microsoft.com/office/drawing/2014/main" id="{3B14CE53-9350-9422-CAB1-C9C43A24A8A4}"/>
                </a:ext>
              </a:extLst>
            </p:cNvPr>
            <p:cNvSpPr/>
            <p:nvPr/>
          </p:nvSpPr>
          <p:spPr>
            <a:xfrm>
              <a:off x="2975618" y="1201815"/>
              <a:ext cx="762000" cy="762000"/>
            </a:xfrm>
            <a:prstGeom prst="ellipse">
              <a:avLst/>
            </a:prstGeom>
            <a:solidFill>
              <a:srgbClr val="F1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a:ea typeface="+mn-ea"/>
                <a:cs typeface="+mn-cs"/>
              </a:endParaRPr>
            </a:p>
          </p:txBody>
        </p:sp>
        <p:pic>
          <p:nvPicPr>
            <p:cNvPr id="9" name="Graphic 8">
              <a:extLst>
                <a:ext uri="{FF2B5EF4-FFF2-40B4-BE49-F238E27FC236}">
                  <a16:creationId xmlns:a16="http://schemas.microsoft.com/office/drawing/2014/main" id="{A0CF930C-BF92-12C9-8C10-4F9A7A82D1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837" y="1370556"/>
              <a:ext cx="449564" cy="435516"/>
            </a:xfrm>
            <a:prstGeom prst="rect">
              <a:avLst/>
            </a:prstGeom>
          </p:spPr>
        </p:pic>
      </p:grpSp>
      <p:sp>
        <p:nvSpPr>
          <p:cNvPr id="22" name="Freeform: Shape 21">
            <a:extLst>
              <a:ext uri="{FF2B5EF4-FFF2-40B4-BE49-F238E27FC236}">
                <a16:creationId xmlns:a16="http://schemas.microsoft.com/office/drawing/2014/main" id="{EA60A34F-32A4-873B-96AB-E3C560412225}"/>
              </a:ext>
            </a:extLst>
          </p:cNvPr>
          <p:cNvSpPr/>
          <p:nvPr/>
        </p:nvSpPr>
        <p:spPr>
          <a:xfrm>
            <a:off x="2043977" y="3063690"/>
            <a:ext cx="7203251" cy="3176348"/>
          </a:xfrm>
          <a:custGeom>
            <a:avLst/>
            <a:gdLst>
              <a:gd name="connsiteX0" fmla="*/ 6702911 w 7203251"/>
              <a:gd name="connsiteY0" fmla="*/ 0 h 3176348"/>
              <a:gd name="connsiteX1" fmla="*/ 7166676 w 7203251"/>
              <a:gd name="connsiteY1" fmla="*/ 0 h 3176348"/>
              <a:gd name="connsiteX2" fmla="*/ 7203251 w 7203251"/>
              <a:gd name="connsiteY2" fmla="*/ 36575 h 3176348"/>
              <a:gd name="connsiteX3" fmla="*/ 7203251 w 7203251"/>
              <a:gd name="connsiteY3" fmla="*/ 3139773 h 3176348"/>
              <a:gd name="connsiteX4" fmla="*/ 7166676 w 7203251"/>
              <a:gd name="connsiteY4" fmla="*/ 3176348 h 3176348"/>
              <a:gd name="connsiteX5" fmla="*/ 6702911 w 7203251"/>
              <a:gd name="connsiteY5" fmla="*/ 3176348 h 3176348"/>
              <a:gd name="connsiteX6" fmla="*/ 6702909 w 7203251"/>
              <a:gd name="connsiteY6" fmla="*/ 3176347 h 3176348"/>
              <a:gd name="connsiteX7" fmla="*/ 6277858 w 7203251"/>
              <a:gd name="connsiteY7" fmla="*/ 3176347 h 3176348"/>
              <a:gd name="connsiteX8" fmla="*/ 5806218 w 7203251"/>
              <a:gd name="connsiteY8" fmla="*/ 3176347 h 3176348"/>
              <a:gd name="connsiteX9" fmla="*/ 108611 w 7203251"/>
              <a:gd name="connsiteY9" fmla="*/ 3176347 h 3176348"/>
              <a:gd name="connsiteX10" fmla="*/ 0 w 7203251"/>
              <a:gd name="connsiteY10" fmla="*/ 3067736 h 3176348"/>
              <a:gd name="connsiteX11" fmla="*/ 0 w 7203251"/>
              <a:gd name="connsiteY11" fmla="*/ 1690551 h 3176348"/>
              <a:gd name="connsiteX12" fmla="*/ 108611 w 7203251"/>
              <a:gd name="connsiteY12" fmla="*/ 1581940 h 3176348"/>
              <a:gd name="connsiteX13" fmla="*/ 4845139 w 7203251"/>
              <a:gd name="connsiteY13" fmla="*/ 1581940 h 3176348"/>
              <a:gd name="connsiteX14" fmla="*/ 4845139 w 7203251"/>
              <a:gd name="connsiteY14" fmla="*/ 721771 h 3176348"/>
              <a:gd name="connsiteX15" fmla="*/ 4969717 w 7203251"/>
              <a:gd name="connsiteY15" fmla="*/ 597193 h 3176348"/>
              <a:gd name="connsiteX16" fmla="*/ 6549361 w 7203251"/>
              <a:gd name="connsiteY16" fmla="*/ 597193 h 3176348"/>
              <a:gd name="connsiteX17" fmla="*/ 6582300 w 7203251"/>
              <a:gd name="connsiteY17" fmla="*/ 602173 h 3176348"/>
              <a:gd name="connsiteX18" fmla="*/ 6666336 w 7203251"/>
              <a:gd name="connsiteY18" fmla="*/ 602173 h 3176348"/>
              <a:gd name="connsiteX19" fmla="*/ 6666336 w 7203251"/>
              <a:gd name="connsiteY19" fmla="*/ 36575 h 3176348"/>
              <a:gd name="connsiteX20" fmla="*/ 6702911 w 7203251"/>
              <a:gd name="connsiteY20" fmla="*/ 0 h 31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3251" h="3176348">
                <a:moveTo>
                  <a:pt x="6702911" y="0"/>
                </a:moveTo>
                <a:lnTo>
                  <a:pt x="7166676" y="0"/>
                </a:lnTo>
                <a:cubicBezTo>
                  <a:pt x="7186876" y="0"/>
                  <a:pt x="7203251" y="16375"/>
                  <a:pt x="7203251" y="36575"/>
                </a:cubicBezTo>
                <a:lnTo>
                  <a:pt x="7203251" y="3139773"/>
                </a:lnTo>
                <a:cubicBezTo>
                  <a:pt x="7203251" y="3159973"/>
                  <a:pt x="7186876" y="3176348"/>
                  <a:pt x="7166676" y="3176348"/>
                </a:cubicBezTo>
                <a:lnTo>
                  <a:pt x="6702911" y="3176348"/>
                </a:lnTo>
                <a:lnTo>
                  <a:pt x="6702909" y="3176347"/>
                </a:lnTo>
                <a:lnTo>
                  <a:pt x="6277858" y="3176347"/>
                </a:lnTo>
                <a:lnTo>
                  <a:pt x="5806218" y="3176347"/>
                </a:lnTo>
                <a:lnTo>
                  <a:pt x="108611" y="3176347"/>
                </a:lnTo>
                <a:cubicBezTo>
                  <a:pt x="48627" y="3176347"/>
                  <a:pt x="0" y="3127720"/>
                  <a:pt x="0" y="3067736"/>
                </a:cubicBezTo>
                <a:lnTo>
                  <a:pt x="0" y="1690551"/>
                </a:lnTo>
                <a:cubicBezTo>
                  <a:pt x="0" y="1630567"/>
                  <a:pt x="48627" y="1581940"/>
                  <a:pt x="108611" y="1581940"/>
                </a:cubicBezTo>
                <a:lnTo>
                  <a:pt x="4845139" y="1581940"/>
                </a:lnTo>
                <a:lnTo>
                  <a:pt x="4845139" y="721771"/>
                </a:lnTo>
                <a:cubicBezTo>
                  <a:pt x="4845139" y="652968"/>
                  <a:pt x="4900914" y="597193"/>
                  <a:pt x="4969717" y="597193"/>
                </a:cubicBezTo>
                <a:lnTo>
                  <a:pt x="6549361" y="597193"/>
                </a:lnTo>
                <a:lnTo>
                  <a:pt x="6582300" y="602173"/>
                </a:lnTo>
                <a:lnTo>
                  <a:pt x="6666336" y="602173"/>
                </a:lnTo>
                <a:lnTo>
                  <a:pt x="6666336" y="36575"/>
                </a:lnTo>
                <a:cubicBezTo>
                  <a:pt x="6666336" y="16375"/>
                  <a:pt x="6682711" y="0"/>
                  <a:pt x="6702911" y="0"/>
                </a:cubicBezTo>
                <a:close/>
              </a:path>
            </a:pathLst>
          </a:cu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0" name="TextBox 19">
            <a:extLst>
              <a:ext uri="{FF2B5EF4-FFF2-40B4-BE49-F238E27FC236}">
                <a16:creationId xmlns:a16="http://schemas.microsoft.com/office/drawing/2014/main" id="{FFA71EA3-6D39-3A43-49AE-DEB0750A875B}"/>
              </a:ext>
            </a:extLst>
          </p:cNvPr>
          <p:cNvSpPr txBox="1"/>
          <p:nvPr/>
        </p:nvSpPr>
        <p:spPr>
          <a:xfrm>
            <a:off x="2291347" y="3242263"/>
            <a:ext cx="6364937" cy="384048"/>
          </a:xfrm>
          <a:prstGeom prst="roundRect">
            <a:avLst>
              <a:gd name="adj" fmla="val 6760"/>
            </a:avLst>
          </a:prstGeom>
          <a:solidFill>
            <a:srgbClr val="96BDBD"/>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Scheduler</a:t>
            </a:r>
          </a:p>
        </p:txBody>
      </p:sp>
      <p:sp>
        <p:nvSpPr>
          <p:cNvPr id="21" name="TextBox 20">
            <a:extLst>
              <a:ext uri="{FF2B5EF4-FFF2-40B4-BE49-F238E27FC236}">
                <a16:creationId xmlns:a16="http://schemas.microsoft.com/office/drawing/2014/main" id="{8C3F0DB5-47CD-BF69-3650-D99D5009AEDE}"/>
              </a:ext>
            </a:extLst>
          </p:cNvPr>
          <p:cNvSpPr txBox="1"/>
          <p:nvPr/>
        </p:nvSpPr>
        <p:spPr>
          <a:xfrm>
            <a:off x="434681" y="3119388"/>
            <a:ext cx="1412556" cy="61169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Schedule</a:t>
            </a:r>
            <a:b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b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Optimization</a:t>
            </a:r>
            <a:endPar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30" name="Oval 29">
            <a:extLst>
              <a:ext uri="{FF2B5EF4-FFF2-40B4-BE49-F238E27FC236}">
                <a16:creationId xmlns:a16="http://schemas.microsoft.com/office/drawing/2014/main" id="{BFD8AA5F-DB09-A1D7-A6A4-D5F7D3FFDF0F}"/>
              </a:ext>
            </a:extLst>
          </p:cNvPr>
          <p:cNvSpPr/>
          <p:nvPr/>
        </p:nvSpPr>
        <p:spPr>
          <a:xfrm>
            <a:off x="1834368" y="3150788"/>
            <a:ext cx="528000" cy="528000"/>
          </a:xfrm>
          <a:prstGeom prst="ellipse">
            <a:avLst/>
          </a:prstGeom>
          <a:solidFill>
            <a:srgbClr val="F1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a:ea typeface="+mn-ea"/>
              <a:cs typeface="+mn-cs"/>
            </a:endParaRPr>
          </a:p>
        </p:txBody>
      </p:sp>
      <p:grpSp>
        <p:nvGrpSpPr>
          <p:cNvPr id="18" name="Group 17">
            <a:extLst>
              <a:ext uri="{FF2B5EF4-FFF2-40B4-BE49-F238E27FC236}">
                <a16:creationId xmlns:a16="http://schemas.microsoft.com/office/drawing/2014/main" id="{345A38CB-653C-AB8D-C23A-89A1F630CB09}"/>
              </a:ext>
            </a:extLst>
          </p:cNvPr>
          <p:cNvGrpSpPr/>
          <p:nvPr/>
        </p:nvGrpSpPr>
        <p:grpSpPr>
          <a:xfrm>
            <a:off x="7675489" y="1094510"/>
            <a:ext cx="4111750" cy="4199333"/>
            <a:chOff x="4660449" y="163519"/>
            <a:chExt cx="6144424" cy="6275302"/>
          </a:xfrm>
        </p:grpSpPr>
        <p:sp>
          <p:nvSpPr>
            <p:cNvPr id="3" name="Rectangle: Rounded Corners 2">
              <a:extLst>
                <a:ext uri="{FF2B5EF4-FFF2-40B4-BE49-F238E27FC236}">
                  <a16:creationId xmlns:a16="http://schemas.microsoft.com/office/drawing/2014/main" id="{646740FE-A0FC-E5E8-C933-44646280A86C}"/>
                </a:ext>
              </a:extLst>
            </p:cNvPr>
            <p:cNvSpPr/>
            <p:nvPr/>
          </p:nvSpPr>
          <p:spPr>
            <a:xfrm flipH="1">
              <a:off x="7221694" y="1834335"/>
              <a:ext cx="3583176" cy="12628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UNIFIED NAMESPACE</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CA" sz="8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Adds context to Objects in the Model by consolidating data from heterogeneous sources into a single element &amp; timestamp.</a:t>
              </a:r>
            </a:p>
          </p:txBody>
        </p:sp>
        <p:sp>
          <p:nvSpPr>
            <p:cNvPr id="13" name="Rectangle: Rounded Corners 12">
              <a:extLst>
                <a:ext uri="{FF2B5EF4-FFF2-40B4-BE49-F238E27FC236}">
                  <a16:creationId xmlns:a16="http://schemas.microsoft.com/office/drawing/2014/main" id="{8538E694-8841-B891-7221-B5D59D2A852E}"/>
                </a:ext>
              </a:extLst>
            </p:cNvPr>
            <p:cNvSpPr/>
            <p:nvPr/>
          </p:nvSpPr>
          <p:spPr>
            <a:xfrm>
              <a:off x="7221694" y="3505152"/>
              <a:ext cx="3583179" cy="12628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Directory Service</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Publish configuration, objects, variables and classes to a central directory that all products can consume.</a:t>
              </a:r>
            </a:p>
          </p:txBody>
        </p:sp>
        <p:sp>
          <p:nvSpPr>
            <p:cNvPr id="14" name="Rectangle: Rounded Corners 13">
              <a:extLst>
                <a:ext uri="{FF2B5EF4-FFF2-40B4-BE49-F238E27FC236}">
                  <a16:creationId xmlns:a16="http://schemas.microsoft.com/office/drawing/2014/main" id="{05AECFD1-391D-9392-7F06-2276797943B7}"/>
                </a:ext>
              </a:extLst>
            </p:cNvPr>
            <p:cNvSpPr/>
            <p:nvPr/>
          </p:nvSpPr>
          <p:spPr>
            <a:xfrm>
              <a:off x="7221694" y="163519"/>
              <a:ext cx="3583177" cy="12628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Data Model</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CA" sz="8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Create hierarchical relationships between object types in the directory.  Deploy to Proficy applications</a:t>
              </a:r>
            </a:p>
          </p:txBody>
        </p:sp>
        <p:sp>
          <p:nvSpPr>
            <p:cNvPr id="16" name="Rectangle: Rounded Corners 15">
              <a:extLst>
                <a:ext uri="{FF2B5EF4-FFF2-40B4-BE49-F238E27FC236}">
                  <a16:creationId xmlns:a16="http://schemas.microsoft.com/office/drawing/2014/main" id="{27F48D7A-27D9-2167-A74D-A471E51488D3}"/>
                </a:ext>
              </a:extLst>
            </p:cNvPr>
            <p:cNvSpPr/>
            <p:nvPr/>
          </p:nvSpPr>
          <p:spPr>
            <a:xfrm flipH="1">
              <a:off x="7221694" y="5175969"/>
              <a:ext cx="3583176" cy="12628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Data Fabric</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Provides access to data across all products. Minimize/eliminate replicated data access from multiple app. relying on the same data.</a:t>
              </a:r>
            </a:p>
          </p:txBody>
        </p:sp>
        <p:sp>
          <p:nvSpPr>
            <p:cNvPr id="17" name="Oval 16">
              <a:extLst>
                <a:ext uri="{FF2B5EF4-FFF2-40B4-BE49-F238E27FC236}">
                  <a16:creationId xmlns:a16="http://schemas.microsoft.com/office/drawing/2014/main" id="{507BE04D-8C98-0EF1-A097-E8042F4CA54A}"/>
                </a:ext>
              </a:extLst>
            </p:cNvPr>
            <p:cNvSpPr/>
            <p:nvPr/>
          </p:nvSpPr>
          <p:spPr>
            <a:xfrm>
              <a:off x="4660449" y="1867258"/>
              <a:ext cx="2867824" cy="2867823"/>
            </a:xfrm>
            <a:prstGeom prst="ellipse">
              <a:avLst/>
            </a:prstGeom>
            <a:solidFill>
              <a:srgbClr val="92D05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all" spc="0" normalizeH="0" baseline="0" noProof="0" dirty="0">
                  <a:ln>
                    <a:no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Operations Data &amp; Applications Model – Enterprise scale</a:t>
              </a:r>
            </a:p>
          </p:txBody>
        </p:sp>
      </p:grpSp>
      <p:grpSp>
        <p:nvGrpSpPr>
          <p:cNvPr id="33" name="Group 32">
            <a:extLst>
              <a:ext uri="{FF2B5EF4-FFF2-40B4-BE49-F238E27FC236}">
                <a16:creationId xmlns:a16="http://schemas.microsoft.com/office/drawing/2014/main" id="{0FA36D30-CD1E-DDDF-2D6B-C8FF86BC361A}"/>
              </a:ext>
            </a:extLst>
          </p:cNvPr>
          <p:cNvGrpSpPr/>
          <p:nvPr/>
        </p:nvGrpSpPr>
        <p:grpSpPr>
          <a:xfrm>
            <a:off x="1950845" y="3320134"/>
            <a:ext cx="296680" cy="211289"/>
            <a:chOff x="5579077" y="1556553"/>
            <a:chExt cx="296680" cy="211289"/>
          </a:xfrm>
        </p:grpSpPr>
        <p:cxnSp>
          <p:nvCxnSpPr>
            <p:cNvPr id="35" name="Straight Connector 34">
              <a:extLst>
                <a:ext uri="{FF2B5EF4-FFF2-40B4-BE49-F238E27FC236}">
                  <a16:creationId xmlns:a16="http://schemas.microsoft.com/office/drawing/2014/main" id="{526000D5-4CBA-3EC4-95C4-AB0A54AF7157}"/>
                </a:ext>
              </a:extLst>
            </p:cNvPr>
            <p:cNvCxnSpPr>
              <a:cxnSpLocks/>
            </p:cNvCxnSpPr>
            <p:nvPr/>
          </p:nvCxnSpPr>
          <p:spPr>
            <a:xfrm>
              <a:off x="5638413" y="1556553"/>
              <a:ext cx="0" cy="21128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6470042-9784-E11D-E2CF-B0BB7F9BF15D}"/>
                </a:ext>
              </a:extLst>
            </p:cNvPr>
            <p:cNvCxnSpPr>
              <a:cxnSpLocks/>
            </p:cNvCxnSpPr>
            <p:nvPr/>
          </p:nvCxnSpPr>
          <p:spPr>
            <a:xfrm>
              <a:off x="5697749" y="1556553"/>
              <a:ext cx="0" cy="21128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846358-49A6-561C-B790-F82A42E5E2DC}"/>
                </a:ext>
              </a:extLst>
            </p:cNvPr>
            <p:cNvCxnSpPr>
              <a:cxnSpLocks/>
            </p:cNvCxnSpPr>
            <p:nvPr/>
          </p:nvCxnSpPr>
          <p:spPr>
            <a:xfrm>
              <a:off x="5757085" y="1556553"/>
              <a:ext cx="0" cy="21128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5580399-21F1-A22F-5A6B-F8D939680457}"/>
                </a:ext>
              </a:extLst>
            </p:cNvPr>
            <p:cNvCxnSpPr>
              <a:cxnSpLocks/>
            </p:cNvCxnSpPr>
            <p:nvPr/>
          </p:nvCxnSpPr>
          <p:spPr>
            <a:xfrm>
              <a:off x="5816422" y="1556553"/>
              <a:ext cx="0" cy="21128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F0FEB9-24BF-563A-D761-C1D1849C6D9A}"/>
                </a:ext>
              </a:extLst>
            </p:cNvPr>
            <p:cNvCxnSpPr>
              <a:cxnSpLocks/>
            </p:cNvCxnSpPr>
            <p:nvPr/>
          </p:nvCxnSpPr>
          <p:spPr>
            <a:xfrm>
              <a:off x="5579077" y="1556553"/>
              <a:ext cx="0" cy="21128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252D0D7-209B-C257-5C6D-BE487FCB2221}"/>
                </a:ext>
              </a:extLst>
            </p:cNvPr>
            <p:cNvCxnSpPr>
              <a:cxnSpLocks/>
            </p:cNvCxnSpPr>
            <p:nvPr/>
          </p:nvCxnSpPr>
          <p:spPr>
            <a:xfrm>
              <a:off x="5579077" y="1584035"/>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36D9578-FA26-719A-7059-9FDFEF850F8B}"/>
                </a:ext>
              </a:extLst>
            </p:cNvPr>
            <p:cNvCxnSpPr>
              <a:cxnSpLocks/>
            </p:cNvCxnSpPr>
            <p:nvPr/>
          </p:nvCxnSpPr>
          <p:spPr>
            <a:xfrm>
              <a:off x="5697749" y="1584035"/>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CC5B9BA-57E4-28B3-924A-B25F6C283CD7}"/>
                </a:ext>
              </a:extLst>
            </p:cNvPr>
            <p:cNvCxnSpPr>
              <a:cxnSpLocks/>
            </p:cNvCxnSpPr>
            <p:nvPr/>
          </p:nvCxnSpPr>
          <p:spPr>
            <a:xfrm>
              <a:off x="5757085" y="1584035"/>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C819B25-7172-035A-3FD0-CB1264D2A63C}"/>
                </a:ext>
              </a:extLst>
            </p:cNvPr>
            <p:cNvCxnSpPr>
              <a:cxnSpLocks/>
            </p:cNvCxnSpPr>
            <p:nvPr/>
          </p:nvCxnSpPr>
          <p:spPr>
            <a:xfrm>
              <a:off x="5638413" y="1629005"/>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91976EF-AA8F-866E-02AC-A27A1DE84A03}"/>
                </a:ext>
              </a:extLst>
            </p:cNvPr>
            <p:cNvCxnSpPr>
              <a:cxnSpLocks/>
            </p:cNvCxnSpPr>
            <p:nvPr/>
          </p:nvCxnSpPr>
          <p:spPr>
            <a:xfrm>
              <a:off x="5757085" y="1629005"/>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67711C-975B-5841-DDB2-730D016A4496}"/>
                </a:ext>
              </a:extLst>
            </p:cNvPr>
            <p:cNvCxnSpPr>
              <a:cxnSpLocks/>
            </p:cNvCxnSpPr>
            <p:nvPr/>
          </p:nvCxnSpPr>
          <p:spPr>
            <a:xfrm>
              <a:off x="5816421" y="1629005"/>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F6CD17A-3605-0B5A-2A4C-54ED5A87C300}"/>
                </a:ext>
              </a:extLst>
            </p:cNvPr>
            <p:cNvCxnSpPr>
              <a:cxnSpLocks/>
            </p:cNvCxnSpPr>
            <p:nvPr/>
          </p:nvCxnSpPr>
          <p:spPr>
            <a:xfrm>
              <a:off x="5579077" y="1678973"/>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489909-0F16-A4F7-F35A-0D31F1E589FE}"/>
                </a:ext>
              </a:extLst>
            </p:cNvPr>
            <p:cNvCxnSpPr>
              <a:cxnSpLocks/>
            </p:cNvCxnSpPr>
            <p:nvPr/>
          </p:nvCxnSpPr>
          <p:spPr>
            <a:xfrm>
              <a:off x="5871385" y="1556553"/>
              <a:ext cx="4372" cy="21128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4242157-0338-5A5B-F035-4D95F45671E9}"/>
                </a:ext>
              </a:extLst>
            </p:cNvPr>
            <p:cNvCxnSpPr>
              <a:cxnSpLocks/>
            </p:cNvCxnSpPr>
            <p:nvPr/>
          </p:nvCxnSpPr>
          <p:spPr>
            <a:xfrm>
              <a:off x="5697749" y="1678973"/>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B21080-2A37-E535-5692-6DBBD0CC41A2}"/>
                </a:ext>
              </a:extLst>
            </p:cNvPr>
            <p:cNvCxnSpPr>
              <a:cxnSpLocks/>
            </p:cNvCxnSpPr>
            <p:nvPr/>
          </p:nvCxnSpPr>
          <p:spPr>
            <a:xfrm>
              <a:off x="5757085" y="1678973"/>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A6C32DF-C170-5EAB-A93E-EFD6FD6471EC}"/>
                </a:ext>
              </a:extLst>
            </p:cNvPr>
            <p:cNvCxnSpPr>
              <a:cxnSpLocks/>
            </p:cNvCxnSpPr>
            <p:nvPr/>
          </p:nvCxnSpPr>
          <p:spPr>
            <a:xfrm>
              <a:off x="5638413" y="1678973"/>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F887390-18F7-0513-21C8-B176C109AF55}"/>
                </a:ext>
              </a:extLst>
            </p:cNvPr>
            <p:cNvCxnSpPr>
              <a:cxnSpLocks/>
            </p:cNvCxnSpPr>
            <p:nvPr/>
          </p:nvCxnSpPr>
          <p:spPr>
            <a:xfrm>
              <a:off x="5816421" y="1718946"/>
              <a:ext cx="5933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Footer Placeholder 1">
            <a:extLst>
              <a:ext uri="{FF2B5EF4-FFF2-40B4-BE49-F238E27FC236}">
                <a16:creationId xmlns:a16="http://schemas.microsoft.com/office/drawing/2014/main" id="{9C2E4E7F-2475-7EE7-8E9A-565B2F7D7FBA}"/>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GE and the GE Monogram are trademarks of General Electric Company used under trademark license.</a:t>
            </a:r>
          </a:p>
        </p:txBody>
      </p:sp>
    </p:spTree>
    <p:extLst>
      <p:ext uri="{BB962C8B-B14F-4D97-AF65-F5344CB8AC3E}">
        <p14:creationId xmlns:p14="http://schemas.microsoft.com/office/powerpoint/2010/main" val="1200810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F7616C1-3154-D3C7-CF71-E762AAD4BAFD}"/>
              </a:ext>
            </a:extLst>
          </p:cNvPr>
          <p:cNvSpPr/>
          <p:nvPr/>
        </p:nvSpPr>
        <p:spPr>
          <a:xfrm>
            <a:off x="417576" y="1082078"/>
            <a:ext cx="11356848" cy="18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 name="Title 3">
            <a:extLst>
              <a:ext uri="{FF2B5EF4-FFF2-40B4-BE49-F238E27FC236}">
                <a16:creationId xmlns:a16="http://schemas.microsoft.com/office/drawing/2014/main" id="{8E9E84E1-EB39-0558-5003-29721C876B0B}"/>
              </a:ext>
            </a:extLst>
          </p:cNvPr>
          <p:cNvSpPr txBox="1">
            <a:spLocks/>
          </p:cNvSpPr>
          <p:nvPr/>
        </p:nvSpPr>
        <p:spPr>
          <a:xfrm>
            <a:off x="419100" y="357679"/>
            <a:ext cx="8763000" cy="613230"/>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bg1"/>
                </a:solidFill>
                <a:latin typeface="Inter" panose="0200050300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all" spc="0" normalizeH="0" baseline="0" noProof="0" dirty="0">
                <a:ln>
                  <a:noFill/>
                </a:ln>
                <a:solidFill>
                  <a:srgbClr val="C8FF08"/>
                </a:solidFill>
                <a:effectLst/>
                <a:uLnTx/>
                <a:uFillTx/>
                <a:latin typeface="Sons Condensed Extrabold" panose="02060906060206060203" pitchFamily="18" charset="0"/>
                <a:ea typeface="+mj-ea"/>
                <a:cs typeface="+mj-cs"/>
              </a:rPr>
              <a:t>Proficy </a:t>
            </a:r>
            <a:r>
              <a:rPr kumimoji="0" lang="en-US" sz="4800" b="0" i="0" u="none" strike="noStrike" kern="1200" cap="all" spc="0" normalizeH="0" baseline="0" noProof="0" dirty="0">
                <a:ln>
                  <a:noFill/>
                </a:ln>
                <a:solidFill>
                  <a:srgbClr val="FFFFFF"/>
                </a:solidFill>
                <a:effectLst/>
                <a:uLnTx/>
                <a:uFillTx/>
                <a:latin typeface="Sons Condensed Extrabold" panose="02060906060206060203" pitchFamily="18" charset="0"/>
                <a:ea typeface="+mj-ea"/>
                <a:cs typeface="+mj-cs"/>
              </a:rPr>
              <a:t>Platform Strategy</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B1FDBAC-B827-7C08-7A3A-CDEBC657CBC4}"/>
                  </a:ext>
                </a:extLst>
              </p14:cNvPr>
              <p14:cNvContentPartPr/>
              <p14:nvPr/>
            </p14:nvContentPartPr>
            <p14:xfrm>
              <a:off x="1141170" y="311160"/>
              <a:ext cx="4680" cy="360"/>
            </p14:xfrm>
          </p:contentPart>
        </mc:Choice>
        <mc:Fallback xmlns="">
          <p:pic>
            <p:nvPicPr>
              <p:cNvPr id="2" name="Ink 1">
                <a:extLst>
                  <a:ext uri="{FF2B5EF4-FFF2-40B4-BE49-F238E27FC236}">
                    <a16:creationId xmlns:a16="http://schemas.microsoft.com/office/drawing/2014/main" id="{FB1FDBAC-B827-7C08-7A3A-CDEBC657CBC4}"/>
                  </a:ext>
                </a:extLst>
              </p:cNvPr>
              <p:cNvPicPr/>
              <p:nvPr/>
            </p:nvPicPr>
            <p:blipFill>
              <a:blip r:embed="rId4"/>
              <a:stretch>
                <a:fillRect/>
              </a:stretch>
            </p:blipFill>
            <p:spPr>
              <a:xfrm>
                <a:off x="1132170" y="302160"/>
                <a:ext cx="22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106710-7198-CB32-3A77-0CB4F48732C0}"/>
                  </a:ext>
                </a:extLst>
              </p14:cNvPr>
              <p14:cNvContentPartPr/>
              <p14:nvPr/>
            </p14:nvContentPartPr>
            <p14:xfrm>
              <a:off x="1126050" y="377400"/>
              <a:ext cx="2520" cy="360"/>
            </p14:xfrm>
          </p:contentPart>
        </mc:Choice>
        <mc:Fallback xmlns="">
          <p:pic>
            <p:nvPicPr>
              <p:cNvPr id="5" name="Ink 4">
                <a:extLst>
                  <a:ext uri="{FF2B5EF4-FFF2-40B4-BE49-F238E27FC236}">
                    <a16:creationId xmlns:a16="http://schemas.microsoft.com/office/drawing/2014/main" id="{8C106710-7198-CB32-3A77-0CB4F48732C0}"/>
                  </a:ext>
                </a:extLst>
              </p:cNvPr>
              <p:cNvPicPr/>
              <p:nvPr/>
            </p:nvPicPr>
            <p:blipFill>
              <a:blip r:embed="rId4"/>
              <a:stretch>
                <a:fillRect/>
              </a:stretch>
            </p:blipFill>
            <p:spPr>
              <a:xfrm>
                <a:off x="1117050" y="368400"/>
                <a:ext cx="20160" cy="18000"/>
              </a:xfrm>
              <a:prstGeom prst="rect">
                <a:avLst/>
              </a:prstGeom>
            </p:spPr>
          </p:pic>
        </mc:Fallback>
      </mc:AlternateContent>
      <p:sp>
        <p:nvSpPr>
          <p:cNvPr id="6" name="Slide Number Placeholder 5">
            <a:extLst>
              <a:ext uri="{FF2B5EF4-FFF2-40B4-BE49-F238E27FC236}">
                <a16:creationId xmlns:a16="http://schemas.microsoft.com/office/drawing/2014/main" id="{8CAF51A7-6E7E-84B7-11D3-B860065DF0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FFFFFF"/>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17" name="TextBox 16">
            <a:extLst>
              <a:ext uri="{FF2B5EF4-FFF2-40B4-BE49-F238E27FC236}">
                <a16:creationId xmlns:a16="http://schemas.microsoft.com/office/drawing/2014/main" id="{F0DF09AF-F731-F3CF-B159-4B947760E216}"/>
              </a:ext>
            </a:extLst>
          </p:cNvPr>
          <p:cNvSpPr txBox="1"/>
          <p:nvPr/>
        </p:nvSpPr>
        <p:spPr>
          <a:xfrm>
            <a:off x="481965" y="5277750"/>
            <a:ext cx="11228070" cy="119454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C8FF08"/>
                </a:solidFill>
                <a:effectLst/>
                <a:uLnTx/>
                <a:uFillTx/>
                <a:latin typeface="Sons Condensed Semibold" panose="02060706060206060203" pitchFamily="18" charset="0"/>
                <a:ea typeface="Inter" panose="020B0502030000000004" pitchFamily="34" charset="0"/>
                <a:cs typeface="Inter" panose="020B0502030000000004" pitchFamily="34" charset="0"/>
              </a:rPr>
              <a:t>Simplifying  digital transformation of the plant  and enterprise</a:t>
            </a:r>
          </a:p>
        </p:txBody>
      </p:sp>
      <p:grpSp>
        <p:nvGrpSpPr>
          <p:cNvPr id="21" name="Group 20">
            <a:extLst>
              <a:ext uri="{FF2B5EF4-FFF2-40B4-BE49-F238E27FC236}">
                <a16:creationId xmlns:a16="http://schemas.microsoft.com/office/drawing/2014/main" id="{515BB5B6-A00A-A845-B52E-43893EEE652E}"/>
              </a:ext>
            </a:extLst>
          </p:cNvPr>
          <p:cNvGrpSpPr/>
          <p:nvPr/>
        </p:nvGrpSpPr>
        <p:grpSpPr>
          <a:xfrm>
            <a:off x="5165932" y="2446947"/>
            <a:ext cx="1828800" cy="1828800"/>
            <a:chOff x="4395787" y="1738312"/>
            <a:chExt cx="3400424" cy="3381184"/>
          </a:xfrm>
          <a:solidFill>
            <a:schemeClr val="bg2"/>
          </a:solidFill>
        </p:grpSpPr>
        <p:sp>
          <p:nvSpPr>
            <p:cNvPr id="22" name="Freeform: Shape 34">
              <a:extLst>
                <a:ext uri="{FF2B5EF4-FFF2-40B4-BE49-F238E27FC236}">
                  <a16:creationId xmlns:a16="http://schemas.microsoft.com/office/drawing/2014/main" id="{4F72A592-F801-0149-964E-FFCCB8D4250B}"/>
                </a:ext>
              </a:extLst>
            </p:cNvPr>
            <p:cNvSpPr/>
            <p:nvPr/>
          </p:nvSpPr>
          <p:spPr>
            <a:xfrm>
              <a:off x="5863113" y="1858327"/>
              <a:ext cx="1106804" cy="1106900"/>
            </a:xfrm>
            <a:custGeom>
              <a:avLst/>
              <a:gdLst>
                <a:gd name="connsiteX0" fmla="*/ 553402 w 1106804"/>
                <a:gd name="connsiteY0" fmla="*/ 1106900 h 1106900"/>
                <a:gd name="connsiteX1" fmla="*/ 62293 w 1106804"/>
                <a:gd name="connsiteY1" fmla="*/ 808768 h 1106900"/>
                <a:gd name="connsiteX2" fmla="*/ 0 w 1106804"/>
                <a:gd name="connsiteY2" fmla="*/ 553402 h 1106900"/>
                <a:gd name="connsiteX3" fmla="*/ 553402 w 1106804"/>
                <a:gd name="connsiteY3" fmla="*/ 0 h 1106900"/>
                <a:gd name="connsiteX4" fmla="*/ 1106805 w 1106804"/>
                <a:gd name="connsiteY4" fmla="*/ 553402 h 1106900"/>
                <a:gd name="connsiteX5" fmla="*/ 1088803 w 1106804"/>
                <a:gd name="connsiteY5" fmla="*/ 693611 h 1106900"/>
                <a:gd name="connsiteX6" fmla="*/ 795052 w 1106804"/>
                <a:gd name="connsiteY6" fmla="*/ 1051465 h 1106900"/>
                <a:gd name="connsiteX7" fmla="*/ 553402 w 1106804"/>
                <a:gd name="connsiteY7" fmla="*/ 1106900 h 1106900"/>
                <a:gd name="connsiteX8" fmla="*/ 553402 w 1106804"/>
                <a:gd name="connsiteY8" fmla="*/ 125158 h 1106900"/>
                <a:gd name="connsiteX9" fmla="*/ 125158 w 1106804"/>
                <a:gd name="connsiteY9" fmla="*/ 553402 h 1106900"/>
                <a:gd name="connsiteX10" fmla="*/ 173260 w 1106804"/>
                <a:gd name="connsiteY10" fmla="*/ 750856 h 1106900"/>
                <a:gd name="connsiteX11" fmla="*/ 553402 w 1106804"/>
                <a:gd name="connsiteY11" fmla="*/ 981647 h 1106900"/>
                <a:gd name="connsiteX12" fmla="*/ 740283 w 1106804"/>
                <a:gd name="connsiteY12" fmla="*/ 938784 h 1106900"/>
                <a:gd name="connsiteX13" fmla="*/ 967835 w 1106804"/>
                <a:gd name="connsiteY13" fmla="*/ 661988 h 1106900"/>
                <a:gd name="connsiteX14" fmla="*/ 981646 w 1106804"/>
                <a:gd name="connsiteY14" fmla="*/ 553402 h 1106900"/>
                <a:gd name="connsiteX15" fmla="*/ 553402 w 1106804"/>
                <a:gd name="connsiteY15" fmla="*/ 125158 h 110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6804" h="1106900">
                  <a:moveTo>
                    <a:pt x="553402" y="1106900"/>
                  </a:moveTo>
                  <a:cubicBezTo>
                    <a:pt x="346234" y="1106900"/>
                    <a:pt x="158020" y="992696"/>
                    <a:pt x="62293" y="808768"/>
                  </a:cubicBezTo>
                  <a:cubicBezTo>
                    <a:pt x="21526" y="730568"/>
                    <a:pt x="0" y="642271"/>
                    <a:pt x="0" y="553402"/>
                  </a:cubicBezTo>
                  <a:cubicBezTo>
                    <a:pt x="0" y="248222"/>
                    <a:pt x="248317" y="0"/>
                    <a:pt x="553402" y="0"/>
                  </a:cubicBezTo>
                  <a:cubicBezTo>
                    <a:pt x="858488" y="0"/>
                    <a:pt x="1106805" y="248317"/>
                    <a:pt x="1106805" y="553402"/>
                  </a:cubicBezTo>
                  <a:cubicBezTo>
                    <a:pt x="1106805" y="600932"/>
                    <a:pt x="1100804" y="648176"/>
                    <a:pt x="1088803" y="693611"/>
                  </a:cubicBezTo>
                  <a:cubicBezTo>
                    <a:pt x="1048131" y="850011"/>
                    <a:pt x="940975" y="980504"/>
                    <a:pt x="795052" y="1051465"/>
                  </a:cubicBezTo>
                  <a:cubicBezTo>
                    <a:pt x="719233" y="1088231"/>
                    <a:pt x="637984" y="1106900"/>
                    <a:pt x="553402" y="1106900"/>
                  </a:cubicBezTo>
                  <a:close/>
                  <a:moveTo>
                    <a:pt x="553402" y="125158"/>
                  </a:moveTo>
                  <a:cubicBezTo>
                    <a:pt x="317183" y="125158"/>
                    <a:pt x="125158" y="317278"/>
                    <a:pt x="125158" y="553402"/>
                  </a:cubicBezTo>
                  <a:cubicBezTo>
                    <a:pt x="125158" y="623125"/>
                    <a:pt x="141351" y="689610"/>
                    <a:pt x="173260" y="750856"/>
                  </a:cubicBezTo>
                  <a:cubicBezTo>
                    <a:pt x="247364" y="893255"/>
                    <a:pt x="393097" y="981647"/>
                    <a:pt x="553402" y="981647"/>
                  </a:cubicBezTo>
                  <a:cubicBezTo>
                    <a:pt x="618934" y="981647"/>
                    <a:pt x="681895" y="967264"/>
                    <a:pt x="740283" y="938784"/>
                  </a:cubicBezTo>
                  <a:cubicBezTo>
                    <a:pt x="853250" y="883825"/>
                    <a:pt x="936212" y="782955"/>
                    <a:pt x="967835" y="661988"/>
                  </a:cubicBezTo>
                  <a:cubicBezTo>
                    <a:pt x="976979" y="626745"/>
                    <a:pt x="981646" y="590264"/>
                    <a:pt x="981646" y="553402"/>
                  </a:cubicBezTo>
                  <a:cubicBezTo>
                    <a:pt x="981646" y="317278"/>
                    <a:pt x="789622" y="125158"/>
                    <a:pt x="553402" y="1251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4" name="Freeform: Shape 35">
              <a:extLst>
                <a:ext uri="{FF2B5EF4-FFF2-40B4-BE49-F238E27FC236}">
                  <a16:creationId xmlns:a16="http://schemas.microsoft.com/office/drawing/2014/main" id="{9FDAE012-5AE9-AE49-B920-24AD308FDF51}"/>
                </a:ext>
              </a:extLst>
            </p:cNvPr>
            <p:cNvSpPr/>
            <p:nvPr/>
          </p:nvSpPr>
          <p:spPr>
            <a:xfrm>
              <a:off x="6568202" y="2790854"/>
              <a:ext cx="386046" cy="661957"/>
            </a:xfrm>
            <a:custGeom>
              <a:avLst/>
              <a:gdLst>
                <a:gd name="connsiteX0" fmla="*/ 323421 w 386046"/>
                <a:gd name="connsiteY0" fmla="*/ 661958 h 661957"/>
                <a:gd name="connsiteX1" fmla="*/ 267223 w 386046"/>
                <a:gd name="connsiteY1" fmla="*/ 626715 h 661957"/>
                <a:gd name="connsiteX2" fmla="*/ 6333 w 386046"/>
                <a:gd name="connsiteY2" fmla="*/ 89982 h 661957"/>
                <a:gd name="connsiteX3" fmla="*/ 35194 w 386046"/>
                <a:gd name="connsiteY3" fmla="*/ 6257 h 661957"/>
                <a:gd name="connsiteX4" fmla="*/ 118824 w 386046"/>
                <a:gd name="connsiteY4" fmla="*/ 35213 h 661957"/>
                <a:gd name="connsiteX5" fmla="*/ 379713 w 386046"/>
                <a:gd name="connsiteY5" fmla="*/ 571947 h 661957"/>
                <a:gd name="connsiteX6" fmla="*/ 350853 w 386046"/>
                <a:gd name="connsiteY6" fmla="*/ 655671 h 661957"/>
                <a:gd name="connsiteX7" fmla="*/ 323421 w 386046"/>
                <a:gd name="connsiteY7" fmla="*/ 661958 h 66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046" h="661957">
                  <a:moveTo>
                    <a:pt x="323421" y="661958"/>
                  </a:moveTo>
                  <a:cubicBezTo>
                    <a:pt x="300180" y="661958"/>
                    <a:pt x="277987" y="649004"/>
                    <a:pt x="267223" y="626715"/>
                  </a:cubicBezTo>
                  <a:lnTo>
                    <a:pt x="6333" y="89982"/>
                  </a:lnTo>
                  <a:cubicBezTo>
                    <a:pt x="-8811" y="58835"/>
                    <a:pt x="4143" y="21402"/>
                    <a:pt x="35194" y="6257"/>
                  </a:cubicBezTo>
                  <a:cubicBezTo>
                    <a:pt x="66341" y="-8793"/>
                    <a:pt x="103774" y="4257"/>
                    <a:pt x="118824" y="35213"/>
                  </a:cubicBezTo>
                  <a:lnTo>
                    <a:pt x="379713" y="571947"/>
                  </a:lnTo>
                  <a:cubicBezTo>
                    <a:pt x="394858" y="603093"/>
                    <a:pt x="381904" y="640527"/>
                    <a:pt x="350853" y="655671"/>
                  </a:cubicBezTo>
                  <a:cubicBezTo>
                    <a:pt x="342090" y="659958"/>
                    <a:pt x="332660" y="661958"/>
                    <a:pt x="323421" y="6619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5" name="Freeform: Shape 36">
              <a:extLst>
                <a:ext uri="{FF2B5EF4-FFF2-40B4-BE49-F238E27FC236}">
                  <a16:creationId xmlns:a16="http://schemas.microsoft.com/office/drawing/2014/main" id="{D829426C-16E5-ED45-8F17-85B2C556C121}"/>
                </a:ext>
              </a:extLst>
            </p:cNvPr>
            <p:cNvSpPr/>
            <p:nvPr/>
          </p:nvSpPr>
          <p:spPr>
            <a:xfrm>
              <a:off x="6828698" y="2473563"/>
              <a:ext cx="577428" cy="243156"/>
            </a:xfrm>
            <a:custGeom>
              <a:avLst/>
              <a:gdLst>
                <a:gd name="connsiteX0" fmla="*/ 514886 w 577428"/>
                <a:gd name="connsiteY0" fmla="*/ 243157 h 243156"/>
                <a:gd name="connsiteX1" fmla="*/ 499074 w 577428"/>
                <a:gd name="connsiteY1" fmla="*/ 241156 h 243156"/>
                <a:gd name="connsiteX2" fmla="*/ 46827 w 577428"/>
                <a:gd name="connsiteY2" fmla="*/ 123142 h 243156"/>
                <a:gd name="connsiteX3" fmla="*/ 2060 w 577428"/>
                <a:gd name="connsiteY3" fmla="*/ 46751 h 243156"/>
                <a:gd name="connsiteX4" fmla="*/ 78355 w 577428"/>
                <a:gd name="connsiteY4" fmla="*/ 1984 h 243156"/>
                <a:gd name="connsiteX5" fmla="*/ 530602 w 577428"/>
                <a:gd name="connsiteY5" fmla="*/ 119998 h 243156"/>
                <a:gd name="connsiteX6" fmla="*/ 575369 w 577428"/>
                <a:gd name="connsiteY6" fmla="*/ 196389 h 243156"/>
                <a:gd name="connsiteX7" fmla="*/ 514886 w 577428"/>
                <a:gd name="connsiteY7" fmla="*/ 243157 h 2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428" h="243156">
                  <a:moveTo>
                    <a:pt x="514886" y="243157"/>
                  </a:moveTo>
                  <a:cubicBezTo>
                    <a:pt x="509742" y="243157"/>
                    <a:pt x="504408" y="242490"/>
                    <a:pt x="499074" y="241156"/>
                  </a:cubicBezTo>
                  <a:lnTo>
                    <a:pt x="46827" y="123142"/>
                  </a:lnTo>
                  <a:cubicBezTo>
                    <a:pt x="13299" y="114379"/>
                    <a:pt x="-6703" y="80279"/>
                    <a:pt x="2060" y="46751"/>
                  </a:cubicBezTo>
                  <a:cubicBezTo>
                    <a:pt x="10727" y="13414"/>
                    <a:pt x="44731" y="-6589"/>
                    <a:pt x="78355" y="1984"/>
                  </a:cubicBezTo>
                  <a:lnTo>
                    <a:pt x="530602" y="119998"/>
                  </a:lnTo>
                  <a:cubicBezTo>
                    <a:pt x="564130" y="128761"/>
                    <a:pt x="584132" y="162861"/>
                    <a:pt x="575369" y="196389"/>
                  </a:cubicBezTo>
                  <a:cubicBezTo>
                    <a:pt x="568035" y="224488"/>
                    <a:pt x="542699" y="243157"/>
                    <a:pt x="514886" y="2431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7" name="Freeform: Shape 37">
              <a:extLst>
                <a:ext uri="{FF2B5EF4-FFF2-40B4-BE49-F238E27FC236}">
                  <a16:creationId xmlns:a16="http://schemas.microsoft.com/office/drawing/2014/main" id="{975BC696-AF58-C544-BDF0-1ECC22432882}"/>
                </a:ext>
              </a:extLst>
            </p:cNvPr>
            <p:cNvSpPr/>
            <p:nvPr/>
          </p:nvSpPr>
          <p:spPr>
            <a:xfrm>
              <a:off x="4499704" y="2567368"/>
              <a:ext cx="1106900" cy="1106900"/>
            </a:xfrm>
            <a:custGeom>
              <a:avLst/>
              <a:gdLst>
                <a:gd name="connsiteX0" fmla="*/ 553403 w 1106900"/>
                <a:gd name="connsiteY0" fmla="*/ 1106805 h 1106900"/>
                <a:gd name="connsiteX1" fmla="*/ 0 w 1106900"/>
                <a:gd name="connsiteY1" fmla="*/ 553403 h 1106900"/>
                <a:gd name="connsiteX2" fmla="*/ 553403 w 1106900"/>
                <a:gd name="connsiteY2" fmla="*/ 0 h 1106900"/>
                <a:gd name="connsiteX3" fmla="*/ 1044607 w 1106900"/>
                <a:gd name="connsiteY3" fmla="*/ 298132 h 1106900"/>
                <a:gd name="connsiteX4" fmla="*/ 1044607 w 1106900"/>
                <a:gd name="connsiteY4" fmla="*/ 298132 h 1106900"/>
                <a:gd name="connsiteX5" fmla="*/ 1106900 w 1106900"/>
                <a:gd name="connsiteY5" fmla="*/ 553498 h 1106900"/>
                <a:gd name="connsiteX6" fmla="*/ 1073372 w 1106900"/>
                <a:gd name="connsiteY6" fmla="*/ 743617 h 1106900"/>
                <a:gd name="connsiteX7" fmla="*/ 553403 w 1106900"/>
                <a:gd name="connsiteY7" fmla="*/ 1106900 h 1106900"/>
                <a:gd name="connsiteX8" fmla="*/ 553403 w 1106900"/>
                <a:gd name="connsiteY8" fmla="*/ 125063 h 1106900"/>
                <a:gd name="connsiteX9" fmla="*/ 125158 w 1106900"/>
                <a:gd name="connsiteY9" fmla="*/ 553307 h 1106900"/>
                <a:gd name="connsiteX10" fmla="*/ 553403 w 1106900"/>
                <a:gd name="connsiteY10" fmla="*/ 981551 h 1106900"/>
                <a:gd name="connsiteX11" fmla="*/ 955739 w 1106900"/>
                <a:gd name="connsiteY11" fmla="*/ 700373 h 1106900"/>
                <a:gd name="connsiteX12" fmla="*/ 981742 w 1106900"/>
                <a:gd name="connsiteY12" fmla="*/ 553307 h 1106900"/>
                <a:gd name="connsiteX13" fmla="*/ 933641 w 1106900"/>
                <a:gd name="connsiteY13" fmla="*/ 355854 h 1106900"/>
                <a:gd name="connsiteX14" fmla="*/ 553403 w 1106900"/>
                <a:gd name="connsiteY14" fmla="*/ 125063 h 110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6900" h="1106900">
                  <a:moveTo>
                    <a:pt x="553403" y="1106805"/>
                  </a:moveTo>
                  <a:cubicBezTo>
                    <a:pt x="248222" y="1106805"/>
                    <a:pt x="0" y="858488"/>
                    <a:pt x="0" y="553403"/>
                  </a:cubicBezTo>
                  <a:cubicBezTo>
                    <a:pt x="0" y="248317"/>
                    <a:pt x="248317" y="0"/>
                    <a:pt x="553403" y="0"/>
                  </a:cubicBezTo>
                  <a:cubicBezTo>
                    <a:pt x="760571" y="0"/>
                    <a:pt x="948785" y="114205"/>
                    <a:pt x="1044607" y="298132"/>
                  </a:cubicBezTo>
                  <a:lnTo>
                    <a:pt x="1044607" y="298132"/>
                  </a:lnTo>
                  <a:cubicBezTo>
                    <a:pt x="1085374" y="376428"/>
                    <a:pt x="1106900" y="464725"/>
                    <a:pt x="1106900" y="553498"/>
                  </a:cubicBezTo>
                  <a:cubicBezTo>
                    <a:pt x="1106900" y="618744"/>
                    <a:pt x="1095566" y="682752"/>
                    <a:pt x="1073372" y="743617"/>
                  </a:cubicBezTo>
                  <a:cubicBezTo>
                    <a:pt x="993839" y="960882"/>
                    <a:pt x="784955" y="1106900"/>
                    <a:pt x="553403" y="1106900"/>
                  </a:cubicBezTo>
                  <a:close/>
                  <a:moveTo>
                    <a:pt x="553403" y="125063"/>
                  </a:moveTo>
                  <a:cubicBezTo>
                    <a:pt x="317278" y="125063"/>
                    <a:pt x="125158" y="317182"/>
                    <a:pt x="125158" y="553307"/>
                  </a:cubicBezTo>
                  <a:cubicBezTo>
                    <a:pt x="125158" y="789432"/>
                    <a:pt x="317278" y="981551"/>
                    <a:pt x="553403" y="981551"/>
                  </a:cubicBezTo>
                  <a:cubicBezTo>
                    <a:pt x="732568" y="981551"/>
                    <a:pt x="894207" y="868585"/>
                    <a:pt x="955739" y="700373"/>
                  </a:cubicBezTo>
                  <a:cubicBezTo>
                    <a:pt x="972979" y="653415"/>
                    <a:pt x="981742" y="603885"/>
                    <a:pt x="981742" y="553307"/>
                  </a:cubicBezTo>
                  <a:cubicBezTo>
                    <a:pt x="981742" y="483584"/>
                    <a:pt x="965549" y="417195"/>
                    <a:pt x="933641" y="355854"/>
                  </a:cubicBezTo>
                  <a:cubicBezTo>
                    <a:pt x="859536" y="213455"/>
                    <a:pt x="713804" y="125063"/>
                    <a:pt x="553403" y="1250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8" name="Freeform: Shape 38">
              <a:extLst>
                <a:ext uri="{FF2B5EF4-FFF2-40B4-BE49-F238E27FC236}">
                  <a16:creationId xmlns:a16="http://schemas.microsoft.com/office/drawing/2014/main" id="{11FCD97A-68BF-FC49-B334-2C66FC115215}"/>
                </a:ext>
              </a:extLst>
            </p:cNvPr>
            <p:cNvSpPr/>
            <p:nvPr/>
          </p:nvSpPr>
          <p:spPr>
            <a:xfrm>
              <a:off x="5451598" y="3226786"/>
              <a:ext cx="504323" cy="263744"/>
            </a:xfrm>
            <a:custGeom>
              <a:avLst/>
              <a:gdLst>
                <a:gd name="connsiteX0" fmla="*/ 441709 w 504323"/>
                <a:gd name="connsiteY0" fmla="*/ 263744 h 263744"/>
                <a:gd name="connsiteX1" fmla="*/ 420183 w 504323"/>
                <a:gd name="connsiteY1" fmla="*/ 259934 h 263744"/>
                <a:gd name="connsiteX2" fmla="*/ 41088 w 504323"/>
                <a:gd name="connsiteY2" fmla="*/ 121345 h 263744"/>
                <a:gd name="connsiteX3" fmla="*/ 3845 w 504323"/>
                <a:gd name="connsiteY3" fmla="*/ 41050 h 263744"/>
                <a:gd name="connsiteX4" fmla="*/ 84141 w 504323"/>
                <a:gd name="connsiteY4" fmla="*/ 3807 h 263744"/>
                <a:gd name="connsiteX5" fmla="*/ 463236 w 504323"/>
                <a:gd name="connsiteY5" fmla="*/ 142396 h 263744"/>
                <a:gd name="connsiteX6" fmla="*/ 500479 w 504323"/>
                <a:gd name="connsiteY6" fmla="*/ 222691 h 263744"/>
                <a:gd name="connsiteX7" fmla="*/ 441709 w 504323"/>
                <a:gd name="connsiteY7" fmla="*/ 263744 h 26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323" h="263744">
                  <a:moveTo>
                    <a:pt x="441709" y="263744"/>
                  </a:moveTo>
                  <a:cubicBezTo>
                    <a:pt x="434566" y="263744"/>
                    <a:pt x="427327" y="262506"/>
                    <a:pt x="420183" y="259934"/>
                  </a:cubicBezTo>
                  <a:lnTo>
                    <a:pt x="41088" y="121345"/>
                  </a:lnTo>
                  <a:cubicBezTo>
                    <a:pt x="8608" y="109439"/>
                    <a:pt x="-8061" y="73530"/>
                    <a:pt x="3845" y="41050"/>
                  </a:cubicBezTo>
                  <a:cubicBezTo>
                    <a:pt x="15656" y="8569"/>
                    <a:pt x="51756" y="-8004"/>
                    <a:pt x="84141" y="3807"/>
                  </a:cubicBezTo>
                  <a:lnTo>
                    <a:pt x="463236" y="142396"/>
                  </a:lnTo>
                  <a:cubicBezTo>
                    <a:pt x="495716" y="154302"/>
                    <a:pt x="512385" y="190211"/>
                    <a:pt x="500479" y="222691"/>
                  </a:cubicBezTo>
                  <a:cubicBezTo>
                    <a:pt x="491144" y="248028"/>
                    <a:pt x="467236" y="263744"/>
                    <a:pt x="441709" y="2637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9" name="Freeform: Shape 39">
              <a:extLst>
                <a:ext uri="{FF2B5EF4-FFF2-40B4-BE49-F238E27FC236}">
                  <a16:creationId xmlns:a16="http://schemas.microsoft.com/office/drawing/2014/main" id="{A91A3AF3-73DD-DA48-810E-6AC0629D6E53}"/>
                </a:ext>
              </a:extLst>
            </p:cNvPr>
            <p:cNvSpPr/>
            <p:nvPr/>
          </p:nvSpPr>
          <p:spPr>
            <a:xfrm>
              <a:off x="5426291" y="2575470"/>
              <a:ext cx="617134" cy="381470"/>
            </a:xfrm>
            <a:custGeom>
              <a:avLst/>
              <a:gdLst>
                <a:gd name="connsiteX0" fmla="*/ 62584 w 617134"/>
                <a:gd name="connsiteY0" fmla="*/ 381470 h 381470"/>
                <a:gd name="connsiteX1" fmla="*/ 7053 w 617134"/>
                <a:gd name="connsiteY1" fmla="*/ 347752 h 381470"/>
                <a:gd name="connsiteX2" fmla="*/ 33628 w 617134"/>
                <a:gd name="connsiteY2" fmla="*/ 263360 h 381470"/>
                <a:gd name="connsiteX3" fmla="*/ 525690 w 617134"/>
                <a:gd name="connsiteY3" fmla="*/ 7138 h 381470"/>
                <a:gd name="connsiteX4" fmla="*/ 610081 w 617134"/>
                <a:gd name="connsiteY4" fmla="*/ 33712 h 381470"/>
                <a:gd name="connsiteX5" fmla="*/ 583506 w 617134"/>
                <a:gd name="connsiteY5" fmla="*/ 118104 h 381470"/>
                <a:gd name="connsiteX6" fmla="*/ 91445 w 617134"/>
                <a:gd name="connsiteY6" fmla="*/ 374326 h 381470"/>
                <a:gd name="connsiteX7" fmla="*/ 62584 w 617134"/>
                <a:gd name="connsiteY7" fmla="*/ 381375 h 38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34" h="381470">
                  <a:moveTo>
                    <a:pt x="62584" y="381470"/>
                  </a:moveTo>
                  <a:cubicBezTo>
                    <a:pt x="40010" y="381470"/>
                    <a:pt x="18102" y="369183"/>
                    <a:pt x="7053" y="347752"/>
                  </a:cubicBezTo>
                  <a:cubicBezTo>
                    <a:pt x="-8853" y="317081"/>
                    <a:pt x="3053" y="279267"/>
                    <a:pt x="33628" y="263360"/>
                  </a:cubicBezTo>
                  <a:lnTo>
                    <a:pt x="525690" y="7138"/>
                  </a:lnTo>
                  <a:cubicBezTo>
                    <a:pt x="556360" y="-8960"/>
                    <a:pt x="594175" y="3137"/>
                    <a:pt x="610081" y="33712"/>
                  </a:cubicBezTo>
                  <a:cubicBezTo>
                    <a:pt x="625988" y="64383"/>
                    <a:pt x="614082" y="102197"/>
                    <a:pt x="583506" y="118104"/>
                  </a:cubicBezTo>
                  <a:lnTo>
                    <a:pt x="91445" y="374326"/>
                  </a:lnTo>
                  <a:cubicBezTo>
                    <a:pt x="82206" y="379184"/>
                    <a:pt x="72300" y="381375"/>
                    <a:pt x="62584" y="3813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30" name="Freeform: Shape 40">
              <a:extLst>
                <a:ext uri="{FF2B5EF4-FFF2-40B4-BE49-F238E27FC236}">
                  <a16:creationId xmlns:a16="http://schemas.microsoft.com/office/drawing/2014/main" id="{4E7EF84E-523A-DE4D-9D7E-FB02207C038A}"/>
                </a:ext>
              </a:extLst>
            </p:cNvPr>
            <p:cNvSpPr/>
            <p:nvPr/>
          </p:nvSpPr>
          <p:spPr>
            <a:xfrm>
              <a:off x="6552628" y="3278504"/>
              <a:ext cx="1106900" cy="1106900"/>
            </a:xfrm>
            <a:custGeom>
              <a:avLst/>
              <a:gdLst>
                <a:gd name="connsiteX0" fmla="*/ 553498 w 1106900"/>
                <a:gd name="connsiteY0" fmla="*/ 1106900 h 1106900"/>
                <a:gd name="connsiteX1" fmla="*/ 55054 w 1106900"/>
                <a:gd name="connsiteY1" fmla="*/ 794576 h 1106900"/>
                <a:gd name="connsiteX2" fmla="*/ 0 w 1106900"/>
                <a:gd name="connsiteY2" fmla="*/ 553403 h 1106900"/>
                <a:gd name="connsiteX3" fmla="*/ 311658 w 1106900"/>
                <a:gd name="connsiteY3" fmla="*/ 55436 h 1106900"/>
                <a:gd name="connsiteX4" fmla="*/ 553498 w 1106900"/>
                <a:gd name="connsiteY4" fmla="*/ 0 h 1106900"/>
                <a:gd name="connsiteX5" fmla="*/ 1106900 w 1106900"/>
                <a:gd name="connsiteY5" fmla="*/ 553403 h 1106900"/>
                <a:gd name="connsiteX6" fmla="*/ 553498 w 1106900"/>
                <a:gd name="connsiteY6" fmla="*/ 1106900 h 1106900"/>
                <a:gd name="connsiteX7" fmla="*/ 553498 w 1106900"/>
                <a:gd name="connsiteY7" fmla="*/ 125158 h 1106900"/>
                <a:gd name="connsiteX8" fmla="*/ 366427 w 1106900"/>
                <a:gd name="connsiteY8" fmla="*/ 168021 h 1106900"/>
                <a:gd name="connsiteX9" fmla="*/ 125254 w 1106900"/>
                <a:gd name="connsiteY9" fmla="*/ 553403 h 1106900"/>
                <a:gd name="connsiteX10" fmla="*/ 167830 w 1106900"/>
                <a:gd name="connsiteY10" fmla="*/ 739997 h 1106900"/>
                <a:gd name="connsiteX11" fmla="*/ 553498 w 1106900"/>
                <a:gd name="connsiteY11" fmla="*/ 981742 h 1106900"/>
                <a:gd name="connsiteX12" fmla="*/ 981742 w 1106900"/>
                <a:gd name="connsiteY12" fmla="*/ 553403 h 1106900"/>
                <a:gd name="connsiteX13" fmla="*/ 553498 w 1106900"/>
                <a:gd name="connsiteY13" fmla="*/ 125158 h 110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6900" h="1106900">
                  <a:moveTo>
                    <a:pt x="553498" y="1106900"/>
                  </a:moveTo>
                  <a:cubicBezTo>
                    <a:pt x="339566" y="1106900"/>
                    <a:pt x="148590" y="987171"/>
                    <a:pt x="55054" y="794576"/>
                  </a:cubicBezTo>
                  <a:cubicBezTo>
                    <a:pt x="18479" y="719138"/>
                    <a:pt x="0" y="638080"/>
                    <a:pt x="0" y="553403"/>
                  </a:cubicBezTo>
                  <a:cubicBezTo>
                    <a:pt x="0" y="339662"/>
                    <a:pt x="119443" y="148876"/>
                    <a:pt x="311658" y="55436"/>
                  </a:cubicBezTo>
                  <a:cubicBezTo>
                    <a:pt x="387477" y="18669"/>
                    <a:pt x="468725" y="0"/>
                    <a:pt x="553498" y="0"/>
                  </a:cubicBezTo>
                  <a:cubicBezTo>
                    <a:pt x="858679" y="0"/>
                    <a:pt x="1106900" y="248317"/>
                    <a:pt x="1106900" y="553403"/>
                  </a:cubicBezTo>
                  <a:cubicBezTo>
                    <a:pt x="1106900" y="858488"/>
                    <a:pt x="858583" y="1106900"/>
                    <a:pt x="553498" y="1106900"/>
                  </a:cubicBezTo>
                  <a:close/>
                  <a:moveTo>
                    <a:pt x="553498" y="125158"/>
                  </a:moveTo>
                  <a:cubicBezTo>
                    <a:pt x="487871" y="125158"/>
                    <a:pt x="424910" y="139541"/>
                    <a:pt x="366427" y="168021"/>
                  </a:cubicBezTo>
                  <a:cubicBezTo>
                    <a:pt x="217646" y="240316"/>
                    <a:pt x="125254" y="388049"/>
                    <a:pt x="125254" y="553403"/>
                  </a:cubicBezTo>
                  <a:cubicBezTo>
                    <a:pt x="125254" y="618934"/>
                    <a:pt x="139541" y="681704"/>
                    <a:pt x="167830" y="739997"/>
                  </a:cubicBezTo>
                  <a:cubicBezTo>
                    <a:pt x="240221" y="889063"/>
                    <a:pt x="388048" y="981742"/>
                    <a:pt x="553498" y="981742"/>
                  </a:cubicBezTo>
                  <a:cubicBezTo>
                    <a:pt x="789718" y="981742"/>
                    <a:pt x="981742" y="789623"/>
                    <a:pt x="981742" y="553403"/>
                  </a:cubicBezTo>
                  <a:cubicBezTo>
                    <a:pt x="981742" y="317183"/>
                    <a:pt x="789718" y="125158"/>
                    <a:pt x="553498" y="1251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33" name="Freeform: Shape 41">
              <a:extLst>
                <a:ext uri="{FF2B5EF4-FFF2-40B4-BE49-F238E27FC236}">
                  <a16:creationId xmlns:a16="http://schemas.microsoft.com/office/drawing/2014/main" id="{55BB5FB4-B01C-6246-A812-CFF1F2EE9538}"/>
                </a:ext>
              </a:extLst>
            </p:cNvPr>
            <p:cNvSpPr/>
            <p:nvPr/>
          </p:nvSpPr>
          <p:spPr>
            <a:xfrm>
              <a:off x="6126262" y="3983135"/>
              <a:ext cx="600466" cy="355596"/>
            </a:xfrm>
            <a:custGeom>
              <a:avLst/>
              <a:gdLst>
                <a:gd name="connsiteX0" fmla="*/ 62605 w 600466"/>
                <a:gd name="connsiteY0" fmla="*/ 355597 h 355596"/>
                <a:gd name="connsiteX1" fmla="*/ 6313 w 600466"/>
                <a:gd name="connsiteY1" fmla="*/ 320354 h 355596"/>
                <a:gd name="connsiteX2" fmla="*/ 35364 w 600466"/>
                <a:gd name="connsiteY2" fmla="*/ 236725 h 355596"/>
                <a:gd name="connsiteX3" fmla="*/ 510566 w 600466"/>
                <a:gd name="connsiteY3" fmla="*/ 6315 h 355596"/>
                <a:gd name="connsiteX4" fmla="*/ 594196 w 600466"/>
                <a:gd name="connsiteY4" fmla="*/ 35271 h 355596"/>
                <a:gd name="connsiteX5" fmla="*/ 565144 w 600466"/>
                <a:gd name="connsiteY5" fmla="*/ 118900 h 355596"/>
                <a:gd name="connsiteX6" fmla="*/ 89942 w 600466"/>
                <a:gd name="connsiteY6" fmla="*/ 349310 h 355596"/>
                <a:gd name="connsiteX7" fmla="*/ 62701 w 600466"/>
                <a:gd name="connsiteY7" fmla="*/ 355597 h 35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466" h="355596">
                  <a:moveTo>
                    <a:pt x="62605" y="355597"/>
                  </a:moveTo>
                  <a:cubicBezTo>
                    <a:pt x="39364" y="355597"/>
                    <a:pt x="17171" y="342643"/>
                    <a:pt x="6313" y="320354"/>
                  </a:cubicBezTo>
                  <a:cubicBezTo>
                    <a:pt x="-8832" y="289207"/>
                    <a:pt x="4217" y="251774"/>
                    <a:pt x="35364" y="236725"/>
                  </a:cubicBezTo>
                  <a:lnTo>
                    <a:pt x="510566" y="6315"/>
                  </a:lnTo>
                  <a:cubicBezTo>
                    <a:pt x="541904" y="-8830"/>
                    <a:pt x="579051" y="4219"/>
                    <a:pt x="594196" y="35271"/>
                  </a:cubicBezTo>
                  <a:cubicBezTo>
                    <a:pt x="609245" y="66418"/>
                    <a:pt x="596291" y="103851"/>
                    <a:pt x="565144" y="118900"/>
                  </a:cubicBezTo>
                  <a:lnTo>
                    <a:pt x="89942" y="349310"/>
                  </a:lnTo>
                  <a:cubicBezTo>
                    <a:pt x="81179" y="353596"/>
                    <a:pt x="71845" y="355597"/>
                    <a:pt x="62701" y="35559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34" name="Freeform: Shape 42">
              <a:extLst>
                <a:ext uri="{FF2B5EF4-FFF2-40B4-BE49-F238E27FC236}">
                  <a16:creationId xmlns:a16="http://schemas.microsoft.com/office/drawing/2014/main" id="{2451BB09-114E-054D-9271-AAF6CDDE12D7}"/>
                </a:ext>
              </a:extLst>
            </p:cNvPr>
            <p:cNvSpPr/>
            <p:nvPr/>
          </p:nvSpPr>
          <p:spPr>
            <a:xfrm>
              <a:off x="5193505" y="3936586"/>
              <a:ext cx="1106804" cy="1106804"/>
            </a:xfrm>
            <a:custGeom>
              <a:avLst/>
              <a:gdLst>
                <a:gd name="connsiteX0" fmla="*/ 553403 w 1106804"/>
                <a:gd name="connsiteY0" fmla="*/ 1106805 h 1106804"/>
                <a:gd name="connsiteX1" fmla="*/ 0 w 1106804"/>
                <a:gd name="connsiteY1" fmla="*/ 553403 h 1106804"/>
                <a:gd name="connsiteX2" fmla="*/ 190 w 1106804"/>
                <a:gd name="connsiteY2" fmla="*/ 539020 h 1106804"/>
                <a:gd name="connsiteX3" fmla="*/ 553403 w 1106804"/>
                <a:gd name="connsiteY3" fmla="*/ 0 h 1106804"/>
                <a:gd name="connsiteX4" fmla="*/ 1051560 w 1106804"/>
                <a:gd name="connsiteY4" fmla="*/ 312230 h 1106804"/>
                <a:gd name="connsiteX5" fmla="*/ 1051560 w 1106804"/>
                <a:gd name="connsiteY5" fmla="*/ 312230 h 1106804"/>
                <a:gd name="connsiteX6" fmla="*/ 1106805 w 1106804"/>
                <a:gd name="connsiteY6" fmla="*/ 553403 h 1106804"/>
                <a:gd name="connsiteX7" fmla="*/ 1080992 w 1106804"/>
                <a:gd name="connsiteY7" fmla="*/ 721043 h 1106804"/>
                <a:gd name="connsiteX8" fmla="*/ 553403 w 1106804"/>
                <a:gd name="connsiteY8" fmla="*/ 1106805 h 1106804"/>
                <a:gd name="connsiteX9" fmla="*/ 553403 w 1106804"/>
                <a:gd name="connsiteY9" fmla="*/ 125063 h 1106804"/>
                <a:gd name="connsiteX10" fmla="*/ 125349 w 1106804"/>
                <a:gd name="connsiteY10" fmla="*/ 542258 h 1106804"/>
                <a:gd name="connsiteX11" fmla="*/ 553403 w 1106804"/>
                <a:gd name="connsiteY11" fmla="*/ 981551 h 1106804"/>
                <a:gd name="connsiteX12" fmla="*/ 961739 w 1106804"/>
                <a:gd name="connsiteY12" fmla="*/ 683038 h 1106804"/>
                <a:gd name="connsiteX13" fmla="*/ 981647 w 1106804"/>
                <a:gd name="connsiteY13" fmla="*/ 553307 h 1106804"/>
                <a:gd name="connsiteX14" fmla="*/ 939070 w 1106804"/>
                <a:gd name="connsiteY14" fmla="*/ 366903 h 1106804"/>
                <a:gd name="connsiteX15" fmla="*/ 939070 w 1106804"/>
                <a:gd name="connsiteY15" fmla="*/ 366903 h 1106804"/>
                <a:gd name="connsiteX16" fmla="*/ 553498 w 1106804"/>
                <a:gd name="connsiteY16" fmla="*/ 125158 h 11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804" h="1106804">
                  <a:moveTo>
                    <a:pt x="553403" y="1106805"/>
                  </a:moveTo>
                  <a:cubicBezTo>
                    <a:pt x="248221" y="1106805"/>
                    <a:pt x="0" y="858488"/>
                    <a:pt x="0" y="553403"/>
                  </a:cubicBezTo>
                  <a:lnTo>
                    <a:pt x="190" y="539020"/>
                  </a:lnTo>
                  <a:cubicBezTo>
                    <a:pt x="7810" y="236887"/>
                    <a:pt x="250793" y="0"/>
                    <a:pt x="553403" y="0"/>
                  </a:cubicBezTo>
                  <a:cubicBezTo>
                    <a:pt x="764191" y="0"/>
                    <a:pt x="959739" y="122587"/>
                    <a:pt x="1051560" y="312230"/>
                  </a:cubicBezTo>
                  <a:lnTo>
                    <a:pt x="1051560" y="312230"/>
                  </a:lnTo>
                  <a:cubicBezTo>
                    <a:pt x="1088231" y="387572"/>
                    <a:pt x="1106805" y="468725"/>
                    <a:pt x="1106805" y="553403"/>
                  </a:cubicBezTo>
                  <a:cubicBezTo>
                    <a:pt x="1106805" y="610838"/>
                    <a:pt x="1098137" y="667322"/>
                    <a:pt x="1080992" y="721043"/>
                  </a:cubicBezTo>
                  <a:cubicBezTo>
                    <a:pt x="1007650" y="951833"/>
                    <a:pt x="795623" y="1106805"/>
                    <a:pt x="553403" y="1106805"/>
                  </a:cubicBezTo>
                  <a:close/>
                  <a:moveTo>
                    <a:pt x="553403" y="125063"/>
                  </a:moveTo>
                  <a:cubicBezTo>
                    <a:pt x="319278" y="125063"/>
                    <a:pt x="131254" y="308324"/>
                    <a:pt x="125349" y="542258"/>
                  </a:cubicBezTo>
                  <a:cubicBezTo>
                    <a:pt x="125158" y="789432"/>
                    <a:pt x="317278" y="981551"/>
                    <a:pt x="553403" y="981551"/>
                  </a:cubicBezTo>
                  <a:cubicBezTo>
                    <a:pt x="740950" y="981551"/>
                    <a:pt x="904970" y="861632"/>
                    <a:pt x="961739" y="683038"/>
                  </a:cubicBezTo>
                  <a:cubicBezTo>
                    <a:pt x="974979" y="641509"/>
                    <a:pt x="981647" y="597789"/>
                    <a:pt x="981647" y="553307"/>
                  </a:cubicBezTo>
                  <a:cubicBezTo>
                    <a:pt x="981647" y="487680"/>
                    <a:pt x="967359" y="425006"/>
                    <a:pt x="939070" y="366903"/>
                  </a:cubicBezTo>
                  <a:cubicBezTo>
                    <a:pt x="939070" y="366903"/>
                    <a:pt x="939070" y="366903"/>
                    <a:pt x="939070" y="366903"/>
                  </a:cubicBezTo>
                  <a:cubicBezTo>
                    <a:pt x="866870" y="217742"/>
                    <a:pt x="719042" y="125158"/>
                    <a:pt x="553498" y="1251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35" name="Freeform: Shape 43">
              <a:extLst>
                <a:ext uri="{FF2B5EF4-FFF2-40B4-BE49-F238E27FC236}">
                  <a16:creationId xmlns:a16="http://schemas.microsoft.com/office/drawing/2014/main" id="{7D3602C6-0E5E-9846-81A3-A3F254997FB0}"/>
                </a:ext>
              </a:extLst>
            </p:cNvPr>
            <p:cNvSpPr/>
            <p:nvPr/>
          </p:nvSpPr>
          <p:spPr>
            <a:xfrm>
              <a:off x="4792197" y="4404645"/>
              <a:ext cx="526676" cy="135255"/>
            </a:xfrm>
            <a:custGeom>
              <a:avLst/>
              <a:gdLst>
                <a:gd name="connsiteX0" fmla="*/ 464078 w 526676"/>
                <a:gd name="connsiteY0" fmla="*/ 135255 h 135255"/>
                <a:gd name="connsiteX1" fmla="*/ 462458 w 526676"/>
                <a:gd name="connsiteY1" fmla="*/ 135255 h 135255"/>
                <a:gd name="connsiteX2" fmla="*/ 60980 w 526676"/>
                <a:gd name="connsiteY2" fmla="*/ 125159 h 135255"/>
                <a:gd name="connsiteX3" fmla="*/ 20 w 526676"/>
                <a:gd name="connsiteY3" fmla="*/ 60960 h 135255"/>
                <a:gd name="connsiteX4" fmla="*/ 64218 w 526676"/>
                <a:gd name="connsiteY4" fmla="*/ 0 h 135255"/>
                <a:gd name="connsiteX5" fmla="*/ 465697 w 526676"/>
                <a:gd name="connsiteY5" fmla="*/ 10096 h 135255"/>
                <a:gd name="connsiteX6" fmla="*/ 526657 w 526676"/>
                <a:gd name="connsiteY6" fmla="*/ 74295 h 135255"/>
                <a:gd name="connsiteX7" fmla="*/ 464173 w 526676"/>
                <a:gd name="connsiteY7" fmla="*/ 135255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676" h="135255">
                  <a:moveTo>
                    <a:pt x="464078" y="135255"/>
                  </a:moveTo>
                  <a:lnTo>
                    <a:pt x="462458" y="135255"/>
                  </a:lnTo>
                  <a:lnTo>
                    <a:pt x="60980" y="125159"/>
                  </a:lnTo>
                  <a:cubicBezTo>
                    <a:pt x="26404" y="124206"/>
                    <a:pt x="-838" y="95536"/>
                    <a:pt x="20" y="60960"/>
                  </a:cubicBezTo>
                  <a:cubicBezTo>
                    <a:pt x="972" y="26479"/>
                    <a:pt x="28499" y="286"/>
                    <a:pt x="64218" y="0"/>
                  </a:cubicBezTo>
                  <a:lnTo>
                    <a:pt x="465697" y="10096"/>
                  </a:lnTo>
                  <a:cubicBezTo>
                    <a:pt x="500273" y="11049"/>
                    <a:pt x="527514" y="39719"/>
                    <a:pt x="526657" y="74295"/>
                  </a:cubicBezTo>
                  <a:cubicBezTo>
                    <a:pt x="525800" y="108299"/>
                    <a:pt x="497891" y="135255"/>
                    <a:pt x="464173" y="13525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36" name="Freeform: Shape 44">
              <a:extLst>
                <a:ext uri="{FF2B5EF4-FFF2-40B4-BE49-F238E27FC236}">
                  <a16:creationId xmlns:a16="http://schemas.microsoft.com/office/drawing/2014/main" id="{7FDFC7BD-79C2-6546-91AD-A113655941AC}"/>
                </a:ext>
              </a:extLst>
            </p:cNvPr>
            <p:cNvSpPr/>
            <p:nvPr/>
          </p:nvSpPr>
          <p:spPr>
            <a:xfrm>
              <a:off x="6152290" y="4576057"/>
              <a:ext cx="628593" cy="285120"/>
            </a:xfrm>
            <a:custGeom>
              <a:avLst/>
              <a:gdLst>
                <a:gd name="connsiteX0" fmla="*/ 565977 w 628593"/>
                <a:gd name="connsiteY0" fmla="*/ 285120 h 285120"/>
                <a:gd name="connsiteX1" fmla="*/ 547022 w 628593"/>
                <a:gd name="connsiteY1" fmla="*/ 282168 h 285120"/>
                <a:gd name="connsiteX2" fmla="*/ 43626 w 628593"/>
                <a:gd name="connsiteY2" fmla="*/ 122243 h 285120"/>
                <a:gd name="connsiteX3" fmla="*/ 2954 w 628593"/>
                <a:gd name="connsiteY3" fmla="*/ 43662 h 285120"/>
                <a:gd name="connsiteX4" fmla="*/ 81536 w 628593"/>
                <a:gd name="connsiteY4" fmla="*/ 2990 h 285120"/>
                <a:gd name="connsiteX5" fmla="*/ 584932 w 628593"/>
                <a:gd name="connsiteY5" fmla="*/ 162915 h 285120"/>
                <a:gd name="connsiteX6" fmla="*/ 625604 w 628593"/>
                <a:gd name="connsiteY6" fmla="*/ 241496 h 285120"/>
                <a:gd name="connsiteX7" fmla="*/ 565977 w 628593"/>
                <a:gd name="connsiteY7" fmla="*/ 285120 h 28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93" h="285120">
                  <a:moveTo>
                    <a:pt x="565977" y="285120"/>
                  </a:moveTo>
                  <a:cubicBezTo>
                    <a:pt x="559786" y="285120"/>
                    <a:pt x="553404" y="284168"/>
                    <a:pt x="547022" y="282168"/>
                  </a:cubicBezTo>
                  <a:lnTo>
                    <a:pt x="43626" y="122243"/>
                  </a:lnTo>
                  <a:cubicBezTo>
                    <a:pt x="10765" y="111766"/>
                    <a:pt x="-7523" y="76618"/>
                    <a:pt x="2954" y="43662"/>
                  </a:cubicBezTo>
                  <a:cubicBezTo>
                    <a:pt x="13337" y="10801"/>
                    <a:pt x="48198" y="-7583"/>
                    <a:pt x="81536" y="2990"/>
                  </a:cubicBezTo>
                  <a:lnTo>
                    <a:pt x="584932" y="162915"/>
                  </a:lnTo>
                  <a:cubicBezTo>
                    <a:pt x="617793" y="173392"/>
                    <a:pt x="636176" y="208540"/>
                    <a:pt x="625604" y="241496"/>
                  </a:cubicBezTo>
                  <a:cubicBezTo>
                    <a:pt x="617126" y="268166"/>
                    <a:pt x="592457" y="285120"/>
                    <a:pt x="565977" y="2851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37" name="Freeform: Shape 45">
              <a:extLst>
                <a:ext uri="{FF2B5EF4-FFF2-40B4-BE49-F238E27FC236}">
                  <a16:creationId xmlns:a16="http://schemas.microsoft.com/office/drawing/2014/main" id="{86F1DEF8-8025-CB45-B13B-F9C938EAC544}"/>
                </a:ext>
              </a:extLst>
            </p:cNvPr>
            <p:cNvSpPr/>
            <p:nvPr/>
          </p:nvSpPr>
          <p:spPr>
            <a:xfrm>
              <a:off x="4792312" y="1738312"/>
              <a:ext cx="521684" cy="521684"/>
            </a:xfrm>
            <a:custGeom>
              <a:avLst/>
              <a:gdLst>
                <a:gd name="connsiteX0" fmla="*/ 260795 w 521684"/>
                <a:gd name="connsiteY0" fmla="*/ 521684 h 521684"/>
                <a:gd name="connsiteX1" fmla="*/ 0 w 521684"/>
                <a:gd name="connsiteY1" fmla="*/ 260794 h 521684"/>
                <a:gd name="connsiteX2" fmla="*/ 260795 w 521684"/>
                <a:gd name="connsiteY2" fmla="*/ 0 h 521684"/>
                <a:gd name="connsiteX3" fmla="*/ 521684 w 521684"/>
                <a:gd name="connsiteY3" fmla="*/ 260794 h 521684"/>
                <a:gd name="connsiteX4" fmla="*/ 260795 w 521684"/>
                <a:gd name="connsiteY4" fmla="*/ 521684 h 521684"/>
                <a:gd name="connsiteX5" fmla="*/ 260795 w 521684"/>
                <a:gd name="connsiteY5" fmla="*/ 125159 h 521684"/>
                <a:gd name="connsiteX6" fmla="*/ 125158 w 521684"/>
                <a:gd name="connsiteY6" fmla="*/ 260794 h 521684"/>
                <a:gd name="connsiteX7" fmla="*/ 260795 w 521684"/>
                <a:gd name="connsiteY7" fmla="*/ 396526 h 521684"/>
                <a:gd name="connsiteX8" fmla="*/ 396526 w 521684"/>
                <a:gd name="connsiteY8" fmla="*/ 260794 h 521684"/>
                <a:gd name="connsiteX9" fmla="*/ 260795 w 521684"/>
                <a:gd name="connsiteY9" fmla="*/ 125159 h 52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684" h="521684">
                  <a:moveTo>
                    <a:pt x="260795" y="521684"/>
                  </a:moveTo>
                  <a:cubicBezTo>
                    <a:pt x="116967" y="521684"/>
                    <a:pt x="0" y="404622"/>
                    <a:pt x="0" y="260794"/>
                  </a:cubicBezTo>
                  <a:cubicBezTo>
                    <a:pt x="0" y="116967"/>
                    <a:pt x="116967" y="0"/>
                    <a:pt x="260795" y="0"/>
                  </a:cubicBezTo>
                  <a:cubicBezTo>
                    <a:pt x="404622" y="0"/>
                    <a:pt x="521684" y="116967"/>
                    <a:pt x="521684" y="260794"/>
                  </a:cubicBezTo>
                  <a:cubicBezTo>
                    <a:pt x="521684" y="404622"/>
                    <a:pt x="404622" y="521684"/>
                    <a:pt x="260795" y="521684"/>
                  </a:cubicBezTo>
                  <a:close/>
                  <a:moveTo>
                    <a:pt x="260795" y="125159"/>
                  </a:moveTo>
                  <a:cubicBezTo>
                    <a:pt x="186023" y="125159"/>
                    <a:pt x="125158" y="186023"/>
                    <a:pt x="125158" y="260794"/>
                  </a:cubicBezTo>
                  <a:cubicBezTo>
                    <a:pt x="125158" y="335566"/>
                    <a:pt x="186023" y="396526"/>
                    <a:pt x="260795" y="396526"/>
                  </a:cubicBezTo>
                  <a:cubicBezTo>
                    <a:pt x="335566" y="396526"/>
                    <a:pt x="396526" y="335661"/>
                    <a:pt x="396526" y="260794"/>
                  </a:cubicBezTo>
                  <a:cubicBezTo>
                    <a:pt x="396526" y="185928"/>
                    <a:pt x="335661" y="125159"/>
                    <a:pt x="260795" y="1251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38" name="Freeform: Shape 46">
              <a:extLst>
                <a:ext uri="{FF2B5EF4-FFF2-40B4-BE49-F238E27FC236}">
                  <a16:creationId xmlns:a16="http://schemas.microsoft.com/office/drawing/2014/main" id="{98A8C11E-9ED5-554E-907D-FAD59DC1FEED}"/>
                </a:ext>
              </a:extLst>
            </p:cNvPr>
            <p:cNvSpPr/>
            <p:nvPr/>
          </p:nvSpPr>
          <p:spPr>
            <a:xfrm>
              <a:off x="4990527" y="2134837"/>
              <a:ext cx="125158" cy="557593"/>
            </a:xfrm>
            <a:custGeom>
              <a:avLst/>
              <a:gdLst>
                <a:gd name="connsiteX0" fmla="*/ 62579 w 125158"/>
                <a:gd name="connsiteY0" fmla="*/ 557594 h 557593"/>
                <a:gd name="connsiteX1" fmla="*/ 0 w 125158"/>
                <a:gd name="connsiteY1" fmla="*/ 495014 h 557593"/>
                <a:gd name="connsiteX2" fmla="*/ 0 w 125158"/>
                <a:gd name="connsiteY2" fmla="*/ 62579 h 557593"/>
                <a:gd name="connsiteX3" fmla="*/ 62579 w 125158"/>
                <a:gd name="connsiteY3" fmla="*/ 0 h 557593"/>
                <a:gd name="connsiteX4" fmla="*/ 125159 w 125158"/>
                <a:gd name="connsiteY4" fmla="*/ 62579 h 557593"/>
                <a:gd name="connsiteX5" fmla="*/ 125159 w 125158"/>
                <a:gd name="connsiteY5" fmla="*/ 495014 h 557593"/>
                <a:gd name="connsiteX6" fmla="*/ 62579 w 125158"/>
                <a:gd name="connsiteY6" fmla="*/ 557594 h 5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58" h="557593">
                  <a:moveTo>
                    <a:pt x="62579" y="557594"/>
                  </a:moveTo>
                  <a:cubicBezTo>
                    <a:pt x="28003" y="557594"/>
                    <a:pt x="0" y="529590"/>
                    <a:pt x="0" y="495014"/>
                  </a:cubicBezTo>
                  <a:lnTo>
                    <a:pt x="0" y="62579"/>
                  </a:lnTo>
                  <a:cubicBezTo>
                    <a:pt x="0" y="28003"/>
                    <a:pt x="28003" y="0"/>
                    <a:pt x="62579" y="0"/>
                  </a:cubicBezTo>
                  <a:cubicBezTo>
                    <a:pt x="97155" y="0"/>
                    <a:pt x="125159" y="28003"/>
                    <a:pt x="125159" y="62579"/>
                  </a:cubicBezTo>
                  <a:lnTo>
                    <a:pt x="125159" y="495014"/>
                  </a:lnTo>
                  <a:cubicBezTo>
                    <a:pt x="125159" y="529590"/>
                    <a:pt x="97155" y="557594"/>
                    <a:pt x="62579" y="5575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39" name="Freeform: Shape 47">
              <a:extLst>
                <a:ext uri="{FF2B5EF4-FFF2-40B4-BE49-F238E27FC236}">
                  <a16:creationId xmlns:a16="http://schemas.microsoft.com/office/drawing/2014/main" id="{7A03E83C-C3C4-EA42-B548-4E056796D4CB}"/>
                </a:ext>
              </a:extLst>
            </p:cNvPr>
            <p:cNvSpPr/>
            <p:nvPr/>
          </p:nvSpPr>
          <p:spPr>
            <a:xfrm>
              <a:off x="5818726" y="3235261"/>
              <a:ext cx="521779" cy="521684"/>
            </a:xfrm>
            <a:custGeom>
              <a:avLst/>
              <a:gdLst>
                <a:gd name="connsiteX0" fmla="*/ 260795 w 521779"/>
                <a:gd name="connsiteY0" fmla="*/ 521684 h 521684"/>
                <a:gd name="connsiteX1" fmla="*/ 0 w 521779"/>
                <a:gd name="connsiteY1" fmla="*/ 260794 h 521684"/>
                <a:gd name="connsiteX2" fmla="*/ 15812 w 521779"/>
                <a:gd name="connsiteY2" fmla="*/ 171259 h 521684"/>
                <a:gd name="connsiteX3" fmla="*/ 260890 w 521779"/>
                <a:gd name="connsiteY3" fmla="*/ 0 h 521684"/>
                <a:gd name="connsiteX4" fmla="*/ 521780 w 521779"/>
                <a:gd name="connsiteY4" fmla="*/ 260794 h 521684"/>
                <a:gd name="connsiteX5" fmla="*/ 260890 w 521779"/>
                <a:gd name="connsiteY5" fmla="*/ 521684 h 521684"/>
                <a:gd name="connsiteX6" fmla="*/ 260795 w 521779"/>
                <a:gd name="connsiteY6" fmla="*/ 125158 h 521684"/>
                <a:gd name="connsiteX7" fmla="*/ 133350 w 521779"/>
                <a:gd name="connsiteY7" fmla="*/ 214217 h 521684"/>
                <a:gd name="connsiteX8" fmla="*/ 125158 w 521779"/>
                <a:gd name="connsiteY8" fmla="*/ 260794 h 521684"/>
                <a:gd name="connsiteX9" fmla="*/ 260795 w 521779"/>
                <a:gd name="connsiteY9" fmla="*/ 396526 h 521684"/>
                <a:gd name="connsiteX10" fmla="*/ 396526 w 521779"/>
                <a:gd name="connsiteY10" fmla="*/ 260794 h 521684"/>
                <a:gd name="connsiteX11" fmla="*/ 260795 w 521779"/>
                <a:gd name="connsiteY11" fmla="*/ 125158 h 52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779" h="521684">
                  <a:moveTo>
                    <a:pt x="260795" y="521684"/>
                  </a:moveTo>
                  <a:cubicBezTo>
                    <a:pt x="116967" y="521684"/>
                    <a:pt x="0" y="404622"/>
                    <a:pt x="0" y="260794"/>
                  </a:cubicBezTo>
                  <a:cubicBezTo>
                    <a:pt x="0" y="230029"/>
                    <a:pt x="5334" y="199930"/>
                    <a:pt x="15812" y="171259"/>
                  </a:cubicBezTo>
                  <a:cubicBezTo>
                    <a:pt x="53340" y="68771"/>
                    <a:pt x="151829" y="0"/>
                    <a:pt x="260890" y="0"/>
                  </a:cubicBezTo>
                  <a:cubicBezTo>
                    <a:pt x="404813" y="0"/>
                    <a:pt x="521780" y="116967"/>
                    <a:pt x="521780" y="260794"/>
                  </a:cubicBezTo>
                  <a:cubicBezTo>
                    <a:pt x="521780" y="404622"/>
                    <a:pt x="404813" y="521684"/>
                    <a:pt x="260890" y="521684"/>
                  </a:cubicBezTo>
                  <a:close/>
                  <a:moveTo>
                    <a:pt x="260795" y="125158"/>
                  </a:moveTo>
                  <a:cubicBezTo>
                    <a:pt x="204025" y="125158"/>
                    <a:pt x="152876" y="160972"/>
                    <a:pt x="133350" y="214217"/>
                  </a:cubicBezTo>
                  <a:cubicBezTo>
                    <a:pt x="127921" y="229076"/>
                    <a:pt x="125158" y="244697"/>
                    <a:pt x="125158" y="260794"/>
                  </a:cubicBezTo>
                  <a:cubicBezTo>
                    <a:pt x="125158" y="335566"/>
                    <a:pt x="186023" y="396526"/>
                    <a:pt x="260795" y="396526"/>
                  </a:cubicBezTo>
                  <a:cubicBezTo>
                    <a:pt x="335566" y="396526"/>
                    <a:pt x="396526" y="335661"/>
                    <a:pt x="396526" y="260794"/>
                  </a:cubicBezTo>
                  <a:cubicBezTo>
                    <a:pt x="396526" y="185928"/>
                    <a:pt x="335661" y="125158"/>
                    <a:pt x="260795" y="1251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40" name="Freeform: Shape 48">
              <a:extLst>
                <a:ext uri="{FF2B5EF4-FFF2-40B4-BE49-F238E27FC236}">
                  <a16:creationId xmlns:a16="http://schemas.microsoft.com/office/drawing/2014/main" id="{1CE2C9A4-7180-7B49-AEDE-2FE82C1C7B4C}"/>
                </a:ext>
              </a:extLst>
            </p:cNvPr>
            <p:cNvSpPr/>
            <p:nvPr/>
          </p:nvSpPr>
          <p:spPr>
            <a:xfrm>
              <a:off x="7274622" y="2443543"/>
              <a:ext cx="521589" cy="521684"/>
            </a:xfrm>
            <a:custGeom>
              <a:avLst/>
              <a:gdLst>
                <a:gd name="connsiteX0" fmla="*/ 260795 w 521589"/>
                <a:gd name="connsiteY0" fmla="*/ 521684 h 521684"/>
                <a:gd name="connsiteX1" fmla="*/ 0 w 521589"/>
                <a:gd name="connsiteY1" fmla="*/ 260794 h 521684"/>
                <a:gd name="connsiteX2" fmla="*/ 8287 w 521589"/>
                <a:gd name="connsiteY2" fmla="*/ 194881 h 521684"/>
                <a:gd name="connsiteX3" fmla="*/ 260699 w 521589"/>
                <a:gd name="connsiteY3" fmla="*/ 0 h 521684"/>
                <a:gd name="connsiteX4" fmla="*/ 521589 w 521589"/>
                <a:gd name="connsiteY4" fmla="*/ 260794 h 521684"/>
                <a:gd name="connsiteX5" fmla="*/ 260699 w 521589"/>
                <a:gd name="connsiteY5" fmla="*/ 521684 h 521684"/>
                <a:gd name="connsiteX6" fmla="*/ 260795 w 521589"/>
                <a:gd name="connsiteY6" fmla="*/ 125158 h 521684"/>
                <a:gd name="connsiteX7" fmla="*/ 129540 w 521589"/>
                <a:gd name="connsiteY7" fmla="*/ 226409 h 521684"/>
                <a:gd name="connsiteX8" fmla="*/ 125254 w 521589"/>
                <a:gd name="connsiteY8" fmla="*/ 260794 h 521684"/>
                <a:gd name="connsiteX9" fmla="*/ 260795 w 521589"/>
                <a:gd name="connsiteY9" fmla="*/ 396526 h 521684"/>
                <a:gd name="connsiteX10" fmla="*/ 396526 w 521589"/>
                <a:gd name="connsiteY10" fmla="*/ 260794 h 521684"/>
                <a:gd name="connsiteX11" fmla="*/ 260795 w 521589"/>
                <a:gd name="connsiteY11" fmla="*/ 125158 h 52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589" h="521684">
                  <a:moveTo>
                    <a:pt x="260795" y="521684"/>
                  </a:moveTo>
                  <a:cubicBezTo>
                    <a:pt x="117062" y="521684"/>
                    <a:pt x="0" y="404622"/>
                    <a:pt x="0" y="260794"/>
                  </a:cubicBezTo>
                  <a:cubicBezTo>
                    <a:pt x="0" y="238411"/>
                    <a:pt x="2858" y="216313"/>
                    <a:pt x="8287" y="194881"/>
                  </a:cubicBezTo>
                  <a:cubicBezTo>
                    <a:pt x="38386" y="80105"/>
                    <a:pt x="142113" y="0"/>
                    <a:pt x="260699" y="0"/>
                  </a:cubicBezTo>
                  <a:cubicBezTo>
                    <a:pt x="404622" y="0"/>
                    <a:pt x="521589" y="116967"/>
                    <a:pt x="521589" y="260794"/>
                  </a:cubicBezTo>
                  <a:cubicBezTo>
                    <a:pt x="521589" y="404622"/>
                    <a:pt x="404622" y="521684"/>
                    <a:pt x="260699" y="521684"/>
                  </a:cubicBezTo>
                  <a:close/>
                  <a:moveTo>
                    <a:pt x="260795" y="125158"/>
                  </a:moveTo>
                  <a:cubicBezTo>
                    <a:pt x="199073" y="125158"/>
                    <a:pt x="145161" y="166783"/>
                    <a:pt x="129540" y="226409"/>
                  </a:cubicBezTo>
                  <a:cubicBezTo>
                    <a:pt x="126683" y="237458"/>
                    <a:pt x="125254" y="248984"/>
                    <a:pt x="125254" y="260794"/>
                  </a:cubicBezTo>
                  <a:cubicBezTo>
                    <a:pt x="125254" y="335566"/>
                    <a:pt x="186023" y="396526"/>
                    <a:pt x="260795" y="396526"/>
                  </a:cubicBezTo>
                  <a:cubicBezTo>
                    <a:pt x="335566" y="396526"/>
                    <a:pt x="396526" y="335661"/>
                    <a:pt x="396526" y="260794"/>
                  </a:cubicBezTo>
                  <a:cubicBezTo>
                    <a:pt x="396526" y="185928"/>
                    <a:pt x="335661" y="125158"/>
                    <a:pt x="260795" y="1251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41" name="Freeform: Shape 49">
              <a:extLst>
                <a:ext uri="{FF2B5EF4-FFF2-40B4-BE49-F238E27FC236}">
                  <a16:creationId xmlns:a16="http://schemas.microsoft.com/office/drawing/2014/main" id="{1BDF7CBB-D7E1-394D-A0F6-7325772DD462}"/>
                </a:ext>
              </a:extLst>
            </p:cNvPr>
            <p:cNvSpPr/>
            <p:nvPr/>
          </p:nvSpPr>
          <p:spPr>
            <a:xfrm>
              <a:off x="6646544" y="4597907"/>
              <a:ext cx="521684" cy="521589"/>
            </a:xfrm>
            <a:custGeom>
              <a:avLst/>
              <a:gdLst>
                <a:gd name="connsiteX0" fmla="*/ 260794 w 521684"/>
                <a:gd name="connsiteY0" fmla="*/ 521589 h 521589"/>
                <a:gd name="connsiteX1" fmla="*/ 0 w 521684"/>
                <a:gd name="connsiteY1" fmla="*/ 260795 h 521589"/>
                <a:gd name="connsiteX2" fmla="*/ 12097 w 521684"/>
                <a:gd name="connsiteY2" fmla="*/ 181832 h 521589"/>
                <a:gd name="connsiteX3" fmla="*/ 260794 w 521684"/>
                <a:gd name="connsiteY3" fmla="*/ 0 h 521589"/>
                <a:gd name="connsiteX4" fmla="*/ 521684 w 521684"/>
                <a:gd name="connsiteY4" fmla="*/ 260795 h 521589"/>
                <a:gd name="connsiteX5" fmla="*/ 260794 w 521684"/>
                <a:gd name="connsiteY5" fmla="*/ 521589 h 521589"/>
                <a:gd name="connsiteX6" fmla="*/ 260794 w 521684"/>
                <a:gd name="connsiteY6" fmla="*/ 125063 h 521589"/>
                <a:gd name="connsiteX7" fmla="*/ 131445 w 521684"/>
                <a:gd name="connsiteY7" fmla="*/ 219551 h 521589"/>
                <a:gd name="connsiteX8" fmla="*/ 125254 w 521684"/>
                <a:gd name="connsiteY8" fmla="*/ 260699 h 521589"/>
                <a:gd name="connsiteX9" fmla="*/ 260794 w 521684"/>
                <a:gd name="connsiteY9" fmla="*/ 396335 h 521589"/>
                <a:gd name="connsiteX10" fmla="*/ 396526 w 521684"/>
                <a:gd name="connsiteY10" fmla="*/ 260699 h 521589"/>
                <a:gd name="connsiteX11" fmla="*/ 260794 w 521684"/>
                <a:gd name="connsiteY11" fmla="*/ 125063 h 52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684" h="521589">
                  <a:moveTo>
                    <a:pt x="260794" y="521589"/>
                  </a:moveTo>
                  <a:cubicBezTo>
                    <a:pt x="117062" y="521589"/>
                    <a:pt x="0" y="404622"/>
                    <a:pt x="0" y="260795"/>
                  </a:cubicBezTo>
                  <a:cubicBezTo>
                    <a:pt x="0" y="233744"/>
                    <a:pt x="4000" y="207169"/>
                    <a:pt x="12097" y="181832"/>
                  </a:cubicBezTo>
                  <a:cubicBezTo>
                    <a:pt x="46577" y="73057"/>
                    <a:pt x="146590" y="0"/>
                    <a:pt x="260794" y="0"/>
                  </a:cubicBezTo>
                  <a:cubicBezTo>
                    <a:pt x="404717" y="0"/>
                    <a:pt x="521684" y="116967"/>
                    <a:pt x="521684" y="260795"/>
                  </a:cubicBezTo>
                  <a:cubicBezTo>
                    <a:pt x="521684" y="404622"/>
                    <a:pt x="404717" y="521589"/>
                    <a:pt x="260794" y="521589"/>
                  </a:cubicBezTo>
                  <a:close/>
                  <a:moveTo>
                    <a:pt x="260794" y="125063"/>
                  </a:moveTo>
                  <a:cubicBezTo>
                    <a:pt x="201359" y="125063"/>
                    <a:pt x="149447" y="163068"/>
                    <a:pt x="131445" y="219551"/>
                  </a:cubicBezTo>
                  <a:cubicBezTo>
                    <a:pt x="127254" y="232601"/>
                    <a:pt x="125254" y="246412"/>
                    <a:pt x="125254" y="260699"/>
                  </a:cubicBezTo>
                  <a:cubicBezTo>
                    <a:pt x="125254" y="335471"/>
                    <a:pt x="186023" y="396335"/>
                    <a:pt x="260794" y="396335"/>
                  </a:cubicBezTo>
                  <a:cubicBezTo>
                    <a:pt x="335566" y="396335"/>
                    <a:pt x="396526" y="335471"/>
                    <a:pt x="396526" y="260699"/>
                  </a:cubicBezTo>
                  <a:cubicBezTo>
                    <a:pt x="396526" y="185928"/>
                    <a:pt x="335661" y="125063"/>
                    <a:pt x="260794" y="1250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42" name="Freeform: Shape 50">
              <a:extLst>
                <a:ext uri="{FF2B5EF4-FFF2-40B4-BE49-F238E27FC236}">
                  <a16:creationId xmlns:a16="http://schemas.microsoft.com/office/drawing/2014/main" id="{531A44AB-405C-FD4B-B05D-BE3D4CC567B9}"/>
                </a:ext>
              </a:extLst>
            </p:cNvPr>
            <p:cNvSpPr/>
            <p:nvPr/>
          </p:nvSpPr>
          <p:spPr>
            <a:xfrm>
              <a:off x="4395787" y="4201286"/>
              <a:ext cx="521588" cy="521684"/>
            </a:xfrm>
            <a:custGeom>
              <a:avLst/>
              <a:gdLst>
                <a:gd name="connsiteX0" fmla="*/ 260794 w 521588"/>
                <a:gd name="connsiteY0" fmla="*/ 521684 h 521684"/>
                <a:gd name="connsiteX1" fmla="*/ 0 w 521588"/>
                <a:gd name="connsiteY1" fmla="*/ 260795 h 521684"/>
                <a:gd name="connsiteX2" fmla="*/ 260794 w 521588"/>
                <a:gd name="connsiteY2" fmla="*/ 0 h 521684"/>
                <a:gd name="connsiteX3" fmla="*/ 521589 w 521588"/>
                <a:gd name="connsiteY3" fmla="*/ 260795 h 521684"/>
                <a:gd name="connsiteX4" fmla="*/ 521494 w 521588"/>
                <a:gd name="connsiteY4" fmla="*/ 268224 h 521684"/>
                <a:gd name="connsiteX5" fmla="*/ 260794 w 521588"/>
                <a:gd name="connsiteY5" fmla="*/ 521684 h 521684"/>
                <a:gd name="connsiteX6" fmla="*/ 260794 w 521588"/>
                <a:gd name="connsiteY6" fmla="*/ 125159 h 521684"/>
                <a:gd name="connsiteX7" fmla="*/ 125159 w 521588"/>
                <a:gd name="connsiteY7" fmla="*/ 260795 h 521684"/>
                <a:gd name="connsiteX8" fmla="*/ 260794 w 521588"/>
                <a:gd name="connsiteY8" fmla="*/ 396526 h 521684"/>
                <a:gd name="connsiteX9" fmla="*/ 396335 w 521588"/>
                <a:gd name="connsiteY9" fmla="*/ 264414 h 521684"/>
                <a:gd name="connsiteX10" fmla="*/ 459010 w 521588"/>
                <a:gd name="connsiteY10" fmla="*/ 260890 h 521684"/>
                <a:gd name="connsiteX11" fmla="*/ 396431 w 521588"/>
                <a:gd name="connsiteY11" fmla="*/ 260890 h 521684"/>
                <a:gd name="connsiteX12" fmla="*/ 260794 w 521588"/>
                <a:gd name="connsiteY12" fmla="*/ 125254 h 52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588" h="521684">
                  <a:moveTo>
                    <a:pt x="260794" y="521684"/>
                  </a:moveTo>
                  <a:cubicBezTo>
                    <a:pt x="116967" y="521684"/>
                    <a:pt x="0" y="404622"/>
                    <a:pt x="0" y="260795"/>
                  </a:cubicBezTo>
                  <a:cubicBezTo>
                    <a:pt x="0" y="116967"/>
                    <a:pt x="116967" y="0"/>
                    <a:pt x="260794" y="0"/>
                  </a:cubicBezTo>
                  <a:cubicBezTo>
                    <a:pt x="404622" y="0"/>
                    <a:pt x="521589" y="116967"/>
                    <a:pt x="521589" y="260795"/>
                  </a:cubicBezTo>
                  <a:cubicBezTo>
                    <a:pt x="521589" y="261557"/>
                    <a:pt x="521589" y="267367"/>
                    <a:pt x="521494" y="268224"/>
                  </a:cubicBezTo>
                  <a:cubicBezTo>
                    <a:pt x="517970" y="407670"/>
                    <a:pt x="401098" y="521684"/>
                    <a:pt x="260794" y="521684"/>
                  </a:cubicBezTo>
                  <a:close/>
                  <a:moveTo>
                    <a:pt x="260794" y="125159"/>
                  </a:moveTo>
                  <a:cubicBezTo>
                    <a:pt x="186023" y="125159"/>
                    <a:pt x="125159" y="186023"/>
                    <a:pt x="125159" y="260795"/>
                  </a:cubicBezTo>
                  <a:cubicBezTo>
                    <a:pt x="125159" y="335566"/>
                    <a:pt x="186023" y="396526"/>
                    <a:pt x="260794" y="396526"/>
                  </a:cubicBezTo>
                  <a:cubicBezTo>
                    <a:pt x="335566" y="396526"/>
                    <a:pt x="394525" y="337280"/>
                    <a:pt x="396335" y="264414"/>
                  </a:cubicBezTo>
                  <a:lnTo>
                    <a:pt x="459010" y="260890"/>
                  </a:lnTo>
                  <a:lnTo>
                    <a:pt x="396431" y="260890"/>
                  </a:lnTo>
                  <a:cubicBezTo>
                    <a:pt x="396431" y="186119"/>
                    <a:pt x="335566" y="125254"/>
                    <a:pt x="260794" y="1252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43" name="Freeform: Shape 51">
              <a:extLst>
                <a:ext uri="{FF2B5EF4-FFF2-40B4-BE49-F238E27FC236}">
                  <a16:creationId xmlns:a16="http://schemas.microsoft.com/office/drawing/2014/main" id="{D4C01C7E-600E-BB44-B635-727C2B8474DA}"/>
                </a:ext>
              </a:extLst>
            </p:cNvPr>
            <p:cNvSpPr/>
            <p:nvPr/>
          </p:nvSpPr>
          <p:spPr>
            <a:xfrm rot="17171588">
              <a:off x="4428359" y="3872475"/>
              <a:ext cx="752573" cy="135255"/>
            </a:xfrm>
            <a:custGeom>
              <a:avLst/>
              <a:gdLst>
                <a:gd name="connsiteX0" fmla="*/ 464078 w 526676"/>
                <a:gd name="connsiteY0" fmla="*/ 135255 h 135255"/>
                <a:gd name="connsiteX1" fmla="*/ 462458 w 526676"/>
                <a:gd name="connsiteY1" fmla="*/ 135255 h 135255"/>
                <a:gd name="connsiteX2" fmla="*/ 60980 w 526676"/>
                <a:gd name="connsiteY2" fmla="*/ 125159 h 135255"/>
                <a:gd name="connsiteX3" fmla="*/ 20 w 526676"/>
                <a:gd name="connsiteY3" fmla="*/ 60960 h 135255"/>
                <a:gd name="connsiteX4" fmla="*/ 64218 w 526676"/>
                <a:gd name="connsiteY4" fmla="*/ 0 h 135255"/>
                <a:gd name="connsiteX5" fmla="*/ 465697 w 526676"/>
                <a:gd name="connsiteY5" fmla="*/ 10096 h 135255"/>
                <a:gd name="connsiteX6" fmla="*/ 526657 w 526676"/>
                <a:gd name="connsiteY6" fmla="*/ 74295 h 135255"/>
                <a:gd name="connsiteX7" fmla="*/ 464173 w 526676"/>
                <a:gd name="connsiteY7" fmla="*/ 135255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676" h="135255">
                  <a:moveTo>
                    <a:pt x="464078" y="135255"/>
                  </a:moveTo>
                  <a:lnTo>
                    <a:pt x="462458" y="135255"/>
                  </a:lnTo>
                  <a:lnTo>
                    <a:pt x="60980" y="125159"/>
                  </a:lnTo>
                  <a:cubicBezTo>
                    <a:pt x="26404" y="124206"/>
                    <a:pt x="-838" y="95536"/>
                    <a:pt x="20" y="60960"/>
                  </a:cubicBezTo>
                  <a:cubicBezTo>
                    <a:pt x="972" y="26479"/>
                    <a:pt x="28499" y="286"/>
                    <a:pt x="64218" y="0"/>
                  </a:cubicBezTo>
                  <a:lnTo>
                    <a:pt x="465697" y="10096"/>
                  </a:lnTo>
                  <a:cubicBezTo>
                    <a:pt x="500273" y="11049"/>
                    <a:pt x="527514" y="39719"/>
                    <a:pt x="526657" y="74295"/>
                  </a:cubicBezTo>
                  <a:cubicBezTo>
                    <a:pt x="525800" y="108299"/>
                    <a:pt x="497891" y="135255"/>
                    <a:pt x="464173" y="13525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sp>
        <p:nvSpPr>
          <p:cNvPr id="44" name="TextBox 43">
            <a:extLst>
              <a:ext uri="{FF2B5EF4-FFF2-40B4-BE49-F238E27FC236}">
                <a16:creationId xmlns:a16="http://schemas.microsoft.com/office/drawing/2014/main" id="{CE38BB9E-6F5A-CB4D-B8D7-C0ED95ED48EF}"/>
              </a:ext>
            </a:extLst>
          </p:cNvPr>
          <p:cNvSpPr txBox="1"/>
          <p:nvPr/>
        </p:nvSpPr>
        <p:spPr>
          <a:xfrm>
            <a:off x="1982598" y="2824980"/>
            <a:ext cx="8226804" cy="113452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all" spc="0" normalizeH="0" baseline="0" noProof="0" dirty="0" err="1">
                <a:ln>
                  <a:solidFill>
                    <a:srgbClr val="005E60"/>
                  </a:solid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ProficyData</a:t>
            </a:r>
            <a:r>
              <a:rPr kumimoji="0" lang="en-US" sz="3600" b="1" i="0" u="none" strike="noStrike" kern="1200" cap="all" spc="0" normalizeH="0" baseline="0" noProof="0" dirty="0">
                <a:ln>
                  <a:solidFill>
                    <a:srgbClr val="005E60"/>
                  </a:solid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 Hub</a:t>
            </a:r>
            <a:endParaRPr kumimoji="0" lang="en-US" sz="6600" b="1" i="0" u="none" strike="noStrike" kern="1200" cap="all" spc="0" normalizeH="0" baseline="0" noProof="0" dirty="0">
              <a:ln>
                <a:solidFill>
                  <a:srgbClr val="005E60"/>
                </a:solid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endParaRPr>
          </a:p>
        </p:txBody>
      </p:sp>
      <p:grpSp>
        <p:nvGrpSpPr>
          <p:cNvPr id="16" name="Group 15">
            <a:extLst>
              <a:ext uri="{FF2B5EF4-FFF2-40B4-BE49-F238E27FC236}">
                <a16:creationId xmlns:a16="http://schemas.microsoft.com/office/drawing/2014/main" id="{37B8AA13-CE0A-5747-B8E0-B0855186671A}"/>
              </a:ext>
            </a:extLst>
          </p:cNvPr>
          <p:cNvGrpSpPr/>
          <p:nvPr/>
        </p:nvGrpSpPr>
        <p:grpSpPr>
          <a:xfrm>
            <a:off x="1379096" y="1084993"/>
            <a:ext cx="2281277" cy="1884461"/>
            <a:chOff x="1162121" y="1100845"/>
            <a:chExt cx="2281277" cy="1884461"/>
          </a:xfrm>
        </p:grpSpPr>
        <p:grpSp>
          <p:nvGrpSpPr>
            <p:cNvPr id="51" name="Group 50">
              <a:extLst>
                <a:ext uri="{FF2B5EF4-FFF2-40B4-BE49-F238E27FC236}">
                  <a16:creationId xmlns:a16="http://schemas.microsoft.com/office/drawing/2014/main" id="{A32CB009-6D11-B143-BEB8-628339239255}"/>
                </a:ext>
              </a:extLst>
            </p:cNvPr>
            <p:cNvGrpSpPr/>
            <p:nvPr/>
          </p:nvGrpSpPr>
          <p:grpSpPr>
            <a:xfrm>
              <a:off x="1162121" y="1100845"/>
              <a:ext cx="2281277" cy="1884461"/>
              <a:chOff x="1061384" y="1332640"/>
              <a:chExt cx="2281277" cy="1884461"/>
            </a:xfrm>
          </p:grpSpPr>
          <p:pic>
            <p:nvPicPr>
              <p:cNvPr id="52" name="Picture 51">
                <a:extLst>
                  <a:ext uri="{FF2B5EF4-FFF2-40B4-BE49-F238E27FC236}">
                    <a16:creationId xmlns:a16="http://schemas.microsoft.com/office/drawing/2014/main" id="{3CA07CCC-4397-0A49-8D50-F6AB63C4394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1063121" y="2039107"/>
                <a:ext cx="2254223" cy="1177994"/>
              </a:xfrm>
              <a:prstGeom prst="rect">
                <a:avLst/>
              </a:prstGeom>
            </p:spPr>
          </p:pic>
          <p:sp>
            <p:nvSpPr>
              <p:cNvPr id="53" name="TextBox 52">
                <a:extLst>
                  <a:ext uri="{FF2B5EF4-FFF2-40B4-BE49-F238E27FC236}">
                    <a16:creationId xmlns:a16="http://schemas.microsoft.com/office/drawing/2014/main" id="{3CAABB42-0B50-624E-9D20-9D675636680F}"/>
                  </a:ext>
                </a:extLst>
              </p:cNvPr>
              <p:cNvSpPr txBox="1"/>
              <p:nvPr/>
            </p:nvSpPr>
            <p:spPr>
              <a:xfrm>
                <a:off x="1061384" y="1332640"/>
                <a:ext cx="2281277" cy="640080"/>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Cloud Transformation</a:t>
                </a:r>
              </a:p>
            </p:txBody>
          </p:sp>
        </p:grpSp>
        <p:sp>
          <p:nvSpPr>
            <p:cNvPr id="57" name="Rectangle 56">
              <a:extLst>
                <a:ext uri="{FF2B5EF4-FFF2-40B4-BE49-F238E27FC236}">
                  <a16:creationId xmlns:a16="http://schemas.microsoft.com/office/drawing/2014/main" id="{98610D3E-3089-124E-B197-00ED21A1EE95}"/>
                </a:ext>
              </a:extLst>
            </p:cNvPr>
            <p:cNvSpPr/>
            <p:nvPr/>
          </p:nvSpPr>
          <p:spPr>
            <a:xfrm>
              <a:off x="1162121" y="1797382"/>
              <a:ext cx="2251666" cy="1187924"/>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grpSp>
        <p:nvGrpSpPr>
          <p:cNvPr id="9" name="Group 8">
            <a:extLst>
              <a:ext uri="{FF2B5EF4-FFF2-40B4-BE49-F238E27FC236}">
                <a16:creationId xmlns:a16="http://schemas.microsoft.com/office/drawing/2014/main" id="{5180E5F5-BAFC-5446-9DA9-D48EFDC43B7E}"/>
              </a:ext>
            </a:extLst>
          </p:cNvPr>
          <p:cNvGrpSpPr/>
          <p:nvPr/>
        </p:nvGrpSpPr>
        <p:grpSpPr>
          <a:xfrm>
            <a:off x="8595076" y="1069847"/>
            <a:ext cx="2296946" cy="1884462"/>
            <a:chOff x="8833671" y="1069847"/>
            <a:chExt cx="2296946" cy="1884462"/>
          </a:xfrm>
        </p:grpSpPr>
        <p:grpSp>
          <p:nvGrpSpPr>
            <p:cNvPr id="45" name="Group 44">
              <a:extLst>
                <a:ext uri="{FF2B5EF4-FFF2-40B4-BE49-F238E27FC236}">
                  <a16:creationId xmlns:a16="http://schemas.microsoft.com/office/drawing/2014/main" id="{7A924EF7-C714-EC46-B5BF-0C7AEE528EAE}"/>
                </a:ext>
              </a:extLst>
            </p:cNvPr>
            <p:cNvGrpSpPr/>
            <p:nvPr/>
          </p:nvGrpSpPr>
          <p:grpSpPr>
            <a:xfrm>
              <a:off x="8849340" y="1069847"/>
              <a:ext cx="2281277" cy="1884462"/>
              <a:chOff x="8849340" y="1332639"/>
              <a:chExt cx="2281277" cy="1884462"/>
            </a:xfrm>
          </p:grpSpPr>
          <p:pic>
            <p:nvPicPr>
              <p:cNvPr id="46" name="Picture 45">
                <a:extLst>
                  <a:ext uri="{FF2B5EF4-FFF2-40B4-BE49-F238E27FC236}">
                    <a16:creationId xmlns:a16="http://schemas.microsoft.com/office/drawing/2014/main" id="{99B909E9-75FE-7B4F-9FE1-69B82C9BA751}"/>
                  </a:ext>
                </a:extLst>
              </p:cNvPr>
              <p:cNvPicPr>
                <a:picLocks noChangeAspect="1"/>
              </p:cNvPicPr>
              <p:nvPr/>
            </p:nvPicPr>
            <p:blipFill>
              <a:blip r:embed="rId8"/>
              <a:srcRect l="69" r="69"/>
              <a:stretch/>
            </p:blipFill>
            <p:spPr>
              <a:xfrm>
                <a:off x="8849340" y="2039106"/>
                <a:ext cx="2254223" cy="1177995"/>
              </a:xfrm>
              <a:prstGeom prst="rect">
                <a:avLst/>
              </a:prstGeom>
            </p:spPr>
          </p:pic>
          <p:sp>
            <p:nvSpPr>
              <p:cNvPr id="47" name="TextBox 46">
                <a:extLst>
                  <a:ext uri="{FF2B5EF4-FFF2-40B4-BE49-F238E27FC236}">
                    <a16:creationId xmlns:a16="http://schemas.microsoft.com/office/drawing/2014/main" id="{B445DB88-7D95-7046-BCC1-812F9AA191B3}"/>
                  </a:ext>
                </a:extLst>
              </p:cNvPr>
              <p:cNvSpPr txBox="1"/>
              <p:nvPr/>
            </p:nvSpPr>
            <p:spPr>
              <a:xfrm>
                <a:off x="8849340" y="1332639"/>
                <a:ext cx="2281277" cy="651794"/>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Connected Worker</a:t>
                </a:r>
              </a:p>
            </p:txBody>
          </p:sp>
        </p:grpSp>
        <p:sp>
          <p:nvSpPr>
            <p:cNvPr id="58" name="Rectangle 57">
              <a:extLst>
                <a:ext uri="{FF2B5EF4-FFF2-40B4-BE49-F238E27FC236}">
                  <a16:creationId xmlns:a16="http://schemas.microsoft.com/office/drawing/2014/main" id="{5E6D31F3-BD3E-194B-9E09-6D14A759ACA2}"/>
                </a:ext>
              </a:extLst>
            </p:cNvPr>
            <p:cNvSpPr/>
            <p:nvPr/>
          </p:nvSpPr>
          <p:spPr>
            <a:xfrm>
              <a:off x="8833671" y="1766385"/>
              <a:ext cx="2251666" cy="1187924"/>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grpSp>
        <p:nvGrpSpPr>
          <p:cNvPr id="18" name="Group 17">
            <a:extLst>
              <a:ext uri="{FF2B5EF4-FFF2-40B4-BE49-F238E27FC236}">
                <a16:creationId xmlns:a16="http://schemas.microsoft.com/office/drawing/2014/main" id="{DEB5B61F-6323-B348-8E5F-63C7351E237D}"/>
              </a:ext>
            </a:extLst>
          </p:cNvPr>
          <p:cNvGrpSpPr/>
          <p:nvPr/>
        </p:nvGrpSpPr>
        <p:grpSpPr>
          <a:xfrm>
            <a:off x="1379096" y="3066011"/>
            <a:ext cx="2281277" cy="1907921"/>
            <a:chOff x="1138874" y="3135753"/>
            <a:chExt cx="2281277" cy="1907921"/>
          </a:xfrm>
        </p:grpSpPr>
        <p:grpSp>
          <p:nvGrpSpPr>
            <p:cNvPr id="54" name="Group 53">
              <a:extLst>
                <a:ext uri="{FF2B5EF4-FFF2-40B4-BE49-F238E27FC236}">
                  <a16:creationId xmlns:a16="http://schemas.microsoft.com/office/drawing/2014/main" id="{BCDF8BDD-9423-F142-85C8-A6F609FA5BEF}"/>
                </a:ext>
              </a:extLst>
            </p:cNvPr>
            <p:cNvGrpSpPr/>
            <p:nvPr/>
          </p:nvGrpSpPr>
          <p:grpSpPr>
            <a:xfrm>
              <a:off x="1138874" y="3135753"/>
              <a:ext cx="2281277" cy="1907921"/>
              <a:chOff x="1061384" y="3933235"/>
              <a:chExt cx="2281277" cy="1907921"/>
            </a:xfrm>
          </p:grpSpPr>
          <p:pic>
            <p:nvPicPr>
              <p:cNvPr id="55" name="Picture 54">
                <a:extLst>
                  <a:ext uri="{FF2B5EF4-FFF2-40B4-BE49-F238E27FC236}">
                    <a16:creationId xmlns:a16="http://schemas.microsoft.com/office/drawing/2014/main" id="{9DE12A12-3A90-7E4E-82F2-8D23C428F5CF}"/>
                  </a:ext>
                </a:extLst>
              </p:cNvPr>
              <p:cNvPicPr>
                <a:picLocks noChangeAspect="1"/>
              </p:cNvPicPr>
              <p:nvPr/>
            </p:nvPicPr>
            <p:blipFill rotWithShape="1">
              <a:blip r:embed="rId9"/>
              <a:srcRect t="6963"/>
              <a:stretch/>
            </p:blipFill>
            <p:spPr>
              <a:xfrm>
                <a:off x="1062742" y="4663162"/>
                <a:ext cx="2254946" cy="1177994"/>
              </a:xfrm>
              <a:prstGeom prst="rect">
                <a:avLst/>
              </a:prstGeom>
            </p:spPr>
          </p:pic>
          <p:sp>
            <p:nvSpPr>
              <p:cNvPr id="56" name="TextBox 55">
                <a:extLst>
                  <a:ext uri="{FF2B5EF4-FFF2-40B4-BE49-F238E27FC236}">
                    <a16:creationId xmlns:a16="http://schemas.microsoft.com/office/drawing/2014/main" id="{5BB59171-9784-CF43-9C0A-C47A3FB3F449}"/>
                  </a:ext>
                </a:extLst>
              </p:cNvPr>
              <p:cNvSpPr txBox="1"/>
              <p:nvPr/>
            </p:nvSpPr>
            <p:spPr>
              <a:xfrm>
                <a:off x="1061384" y="3933235"/>
                <a:ext cx="2281277" cy="651794"/>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Enterprise Scale</a:t>
                </a:r>
              </a:p>
            </p:txBody>
          </p:sp>
        </p:grpSp>
        <p:sp>
          <p:nvSpPr>
            <p:cNvPr id="59" name="Rectangle 58">
              <a:extLst>
                <a:ext uri="{FF2B5EF4-FFF2-40B4-BE49-F238E27FC236}">
                  <a16:creationId xmlns:a16="http://schemas.microsoft.com/office/drawing/2014/main" id="{916BEDA2-3331-1D4E-932B-44375DA34831}"/>
                </a:ext>
              </a:extLst>
            </p:cNvPr>
            <p:cNvSpPr/>
            <p:nvPr/>
          </p:nvSpPr>
          <p:spPr>
            <a:xfrm>
              <a:off x="1138874" y="3852107"/>
              <a:ext cx="2251666" cy="1187924"/>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grpSp>
        <p:nvGrpSpPr>
          <p:cNvPr id="19" name="Group 18">
            <a:extLst>
              <a:ext uri="{FF2B5EF4-FFF2-40B4-BE49-F238E27FC236}">
                <a16:creationId xmlns:a16="http://schemas.microsoft.com/office/drawing/2014/main" id="{D13A679C-99FB-1E4E-982F-609D5FB18081}"/>
              </a:ext>
            </a:extLst>
          </p:cNvPr>
          <p:cNvGrpSpPr/>
          <p:nvPr/>
        </p:nvGrpSpPr>
        <p:grpSpPr>
          <a:xfrm>
            <a:off x="8126526" y="3075172"/>
            <a:ext cx="3234046" cy="1898760"/>
            <a:chOff x="8389992" y="4032421"/>
            <a:chExt cx="3234046" cy="1898760"/>
          </a:xfrm>
        </p:grpSpPr>
        <p:grpSp>
          <p:nvGrpSpPr>
            <p:cNvPr id="48" name="Group 47">
              <a:extLst>
                <a:ext uri="{FF2B5EF4-FFF2-40B4-BE49-F238E27FC236}">
                  <a16:creationId xmlns:a16="http://schemas.microsoft.com/office/drawing/2014/main" id="{9C2A32C9-CF51-C848-9C67-DB185EE5F53A}"/>
                </a:ext>
              </a:extLst>
            </p:cNvPr>
            <p:cNvGrpSpPr/>
            <p:nvPr/>
          </p:nvGrpSpPr>
          <p:grpSpPr>
            <a:xfrm>
              <a:off x="8389992" y="4032421"/>
              <a:ext cx="3234046" cy="1891734"/>
              <a:chOff x="8389992" y="4013227"/>
              <a:chExt cx="3234046" cy="1891734"/>
            </a:xfrm>
          </p:grpSpPr>
          <p:pic>
            <p:nvPicPr>
              <p:cNvPr id="49" name="Picture 48">
                <a:extLst>
                  <a:ext uri="{FF2B5EF4-FFF2-40B4-BE49-F238E27FC236}">
                    <a16:creationId xmlns:a16="http://schemas.microsoft.com/office/drawing/2014/main" id="{23EC8CA3-D731-B54E-B9C3-2354A62D032A}"/>
                  </a:ext>
                </a:extLst>
              </p:cNvPr>
              <p:cNvPicPr>
                <a:picLocks noChangeAspect="1"/>
              </p:cNvPicPr>
              <p:nvPr/>
            </p:nvPicPr>
            <p:blipFill rotWithShape="1">
              <a:blip r:embed="rId10"/>
              <a:srcRect t="11048" b="10566"/>
              <a:stretch/>
            </p:blipFill>
            <p:spPr>
              <a:xfrm>
                <a:off x="8849340" y="4726967"/>
                <a:ext cx="2254223" cy="1177994"/>
              </a:xfrm>
              <a:prstGeom prst="rect">
                <a:avLst/>
              </a:prstGeom>
            </p:spPr>
          </p:pic>
          <p:sp>
            <p:nvSpPr>
              <p:cNvPr id="50" name="TextBox 49">
                <a:extLst>
                  <a:ext uri="{FF2B5EF4-FFF2-40B4-BE49-F238E27FC236}">
                    <a16:creationId xmlns:a16="http://schemas.microsoft.com/office/drawing/2014/main" id="{FBDC9942-45E2-CD47-AB05-A86C0C8DED65}"/>
                  </a:ext>
                </a:extLst>
              </p:cNvPr>
              <p:cNvSpPr txBox="1"/>
              <p:nvPr/>
            </p:nvSpPr>
            <p:spPr>
              <a:xfrm>
                <a:off x="8389992" y="4013227"/>
                <a:ext cx="3234046" cy="651794"/>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Sustainable Manufacturing</a:t>
                </a:r>
              </a:p>
            </p:txBody>
          </p:sp>
        </p:grpSp>
        <p:sp>
          <p:nvSpPr>
            <p:cNvPr id="60" name="Rectangle 59">
              <a:extLst>
                <a:ext uri="{FF2B5EF4-FFF2-40B4-BE49-F238E27FC236}">
                  <a16:creationId xmlns:a16="http://schemas.microsoft.com/office/drawing/2014/main" id="{39B349EF-AD05-6149-8484-6303DFA43A05}"/>
                </a:ext>
              </a:extLst>
            </p:cNvPr>
            <p:cNvSpPr/>
            <p:nvPr/>
          </p:nvSpPr>
          <p:spPr>
            <a:xfrm>
              <a:off x="8833671" y="4743257"/>
              <a:ext cx="2296946" cy="1187924"/>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sp>
        <p:nvSpPr>
          <p:cNvPr id="4" name="Footer Placeholder 1">
            <a:extLst>
              <a:ext uri="{FF2B5EF4-FFF2-40B4-BE49-F238E27FC236}">
                <a16:creationId xmlns:a16="http://schemas.microsoft.com/office/drawing/2014/main" id="{DA9EA5D2-1D03-FF87-8C2B-FCAFF92DB2FB}"/>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GE and the GE Monogram are trademarks of General Electric Company used under trademark license.</a:t>
            </a:r>
          </a:p>
        </p:txBody>
      </p:sp>
    </p:spTree>
    <p:extLst>
      <p:ext uri="{BB962C8B-B14F-4D97-AF65-F5344CB8AC3E}">
        <p14:creationId xmlns:p14="http://schemas.microsoft.com/office/powerpoint/2010/main" val="1941330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8AFAC64-917C-1393-1322-18494DD2B1A3}"/>
              </a:ext>
            </a:extLst>
          </p:cNvPr>
          <p:cNvPicPr>
            <a:picLocks noChangeAspect="1"/>
          </p:cNvPicPr>
          <p:nvPr/>
        </p:nvPicPr>
        <p:blipFill>
          <a:blip r:embed="rId3"/>
          <a:stretch>
            <a:fillRect/>
          </a:stretch>
        </p:blipFill>
        <p:spPr>
          <a:xfrm>
            <a:off x="4952981" y="1416074"/>
            <a:ext cx="6957566" cy="4794226"/>
          </a:xfrm>
          <a:prstGeom prst="rect">
            <a:avLst/>
          </a:prstGeom>
        </p:spPr>
      </p:pic>
      <p:sp>
        <p:nvSpPr>
          <p:cNvPr id="4" name="Slide Number Placeholder 3">
            <a:extLst>
              <a:ext uri="{FF2B5EF4-FFF2-40B4-BE49-F238E27FC236}">
                <a16:creationId xmlns:a16="http://schemas.microsoft.com/office/drawing/2014/main" id="{1DE5767A-03A3-5C4D-0855-69EB27E9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2" name="Title 1">
            <a:extLst>
              <a:ext uri="{FF2B5EF4-FFF2-40B4-BE49-F238E27FC236}">
                <a16:creationId xmlns:a16="http://schemas.microsoft.com/office/drawing/2014/main" id="{071D6713-2A53-1A87-6AE5-40C6923409FD}"/>
              </a:ext>
            </a:extLst>
          </p:cNvPr>
          <p:cNvSpPr>
            <a:spLocks noGrp="1"/>
          </p:cNvSpPr>
          <p:nvPr>
            <p:ph type="title"/>
          </p:nvPr>
        </p:nvSpPr>
        <p:spPr/>
        <p:txBody>
          <a:bodyPr/>
          <a:lstStyle/>
          <a:p>
            <a:r>
              <a:rPr lang="en-US" dirty="0"/>
              <a:t>Enterprise Scale</a:t>
            </a:r>
          </a:p>
        </p:txBody>
      </p:sp>
      <p:sp>
        <p:nvSpPr>
          <p:cNvPr id="5" name="Content Placeholder 4">
            <a:extLst>
              <a:ext uri="{FF2B5EF4-FFF2-40B4-BE49-F238E27FC236}">
                <a16:creationId xmlns:a16="http://schemas.microsoft.com/office/drawing/2014/main" id="{B6F872D7-CEBA-2824-C949-27BC6FD20C49}"/>
              </a:ext>
            </a:extLst>
          </p:cNvPr>
          <p:cNvSpPr>
            <a:spLocks noGrp="1"/>
          </p:cNvSpPr>
          <p:nvPr>
            <p:ph idx="1"/>
          </p:nvPr>
        </p:nvSpPr>
        <p:spPr>
          <a:xfrm>
            <a:off x="419100" y="1281022"/>
            <a:ext cx="5676900" cy="4929278"/>
          </a:xfrm>
        </p:spPr>
        <p:txBody>
          <a:bodyPr/>
          <a:lstStyle/>
          <a:p>
            <a:pPr>
              <a:buClr>
                <a:schemeClr val="bg1"/>
              </a:buClr>
            </a:pPr>
            <a:r>
              <a:rPr lang="en-US" sz="3200" cap="all" dirty="0">
                <a:solidFill>
                  <a:schemeClr val="tx1"/>
                </a:solidFill>
                <a:latin typeface="Sons Condensed Extrabold" panose="02060906060206060203" pitchFamily="18" charset="0"/>
              </a:rPr>
              <a:t>Vision</a:t>
            </a:r>
          </a:p>
          <a:p>
            <a:pPr marL="285750" indent="-285750">
              <a:buFont typeface="Arial" panose="020B0604020202020204" pitchFamily="34" charset="0"/>
              <a:buChar char="•"/>
            </a:pPr>
            <a:r>
              <a:rPr lang="en-US" dirty="0"/>
              <a:t>Easiest to deploy and manage suite of operations management software</a:t>
            </a:r>
          </a:p>
          <a:p>
            <a:pPr marL="285750" indent="-285750">
              <a:buFont typeface="Arial" panose="020B0604020202020204" pitchFamily="34" charset="0"/>
              <a:buChar char="•"/>
            </a:pPr>
            <a:r>
              <a:rPr lang="en-US" dirty="0"/>
              <a:t>Horizontal and Vertical scale of applications that grow with the customer need</a:t>
            </a:r>
          </a:p>
          <a:p>
            <a:pPr marL="285750" indent="-285750">
              <a:buFont typeface="Arial" panose="020B0604020202020204" pitchFamily="34" charset="0"/>
              <a:buChar char="•"/>
            </a:pPr>
            <a:r>
              <a:rPr lang="en-US" dirty="0"/>
              <a:t>Flexibility of deployment</a:t>
            </a:r>
          </a:p>
          <a:p>
            <a:pPr>
              <a:spcBef>
                <a:spcPts val="1200"/>
              </a:spcBef>
              <a:buClr>
                <a:schemeClr val="bg1"/>
              </a:buClr>
            </a:pPr>
            <a:r>
              <a:rPr lang="en-US" sz="3200" cap="all" dirty="0">
                <a:solidFill>
                  <a:schemeClr val="tx1"/>
                </a:solidFill>
                <a:latin typeface="Sons Condensed Extrabold" panose="02060906060206060203" pitchFamily="18" charset="0"/>
              </a:rPr>
              <a:t>2025</a:t>
            </a:r>
          </a:p>
          <a:p>
            <a:pPr marL="285750" indent="-285750">
              <a:buFont typeface="Arial" panose="020B0604020202020204" pitchFamily="34" charset="0"/>
              <a:buChar char="•"/>
            </a:pPr>
            <a:r>
              <a:rPr lang="en-US" dirty="0"/>
              <a:t>Enterprise System Management – Manage application &amp;</a:t>
            </a:r>
            <a:br>
              <a:rPr lang="en-US" dirty="0"/>
            </a:br>
            <a:r>
              <a:rPr lang="en-US" dirty="0"/>
              <a:t>software deployments centrally</a:t>
            </a:r>
          </a:p>
          <a:p>
            <a:pPr marL="285750" indent="-285750">
              <a:buFont typeface="Arial" panose="020B0604020202020204" pitchFamily="34" charset="0"/>
              <a:buChar char="•"/>
            </a:pPr>
            <a:r>
              <a:rPr lang="en-US" dirty="0"/>
              <a:t>Near zero downtime Updates and Upgrades</a:t>
            </a:r>
          </a:p>
          <a:p>
            <a:pPr marL="285750" indent="-285750">
              <a:buFont typeface="Arial" panose="020B0604020202020204" pitchFamily="34" charset="0"/>
              <a:buChar char="•"/>
            </a:pPr>
            <a:r>
              <a:rPr lang="en-US" dirty="0"/>
              <a:t>Hyperscale cloud Historian</a:t>
            </a:r>
          </a:p>
          <a:p>
            <a:pPr marL="285750" indent="-285750">
              <a:buFont typeface="Arial" panose="020B0604020202020204" pitchFamily="34" charset="0"/>
              <a:buChar char="•"/>
            </a:pPr>
            <a:r>
              <a:rPr lang="en-US" dirty="0"/>
              <a:t>Proficy Data Hub enabled OT/IT integration</a:t>
            </a:r>
          </a:p>
          <a:p>
            <a:endParaRPr lang="en-US" dirty="0"/>
          </a:p>
        </p:txBody>
      </p:sp>
      <p:sp>
        <p:nvSpPr>
          <p:cNvPr id="23" name="Freeform: Shape 22">
            <a:extLst>
              <a:ext uri="{FF2B5EF4-FFF2-40B4-BE49-F238E27FC236}">
                <a16:creationId xmlns:a16="http://schemas.microsoft.com/office/drawing/2014/main" id="{B4F4DCCB-394A-A24F-05BF-CE90B92D59F3}"/>
              </a:ext>
            </a:extLst>
          </p:cNvPr>
          <p:cNvSpPr/>
          <p:nvPr/>
        </p:nvSpPr>
        <p:spPr>
          <a:xfrm rot="10800000">
            <a:off x="5982830" y="2744531"/>
            <a:ext cx="226340" cy="379591"/>
          </a:xfrm>
          <a:custGeom>
            <a:avLst/>
            <a:gdLst>
              <a:gd name="connsiteX0" fmla="*/ 457200 w 914400"/>
              <a:gd name="connsiteY0" fmla="*/ 1266824 h 1533524"/>
              <a:gd name="connsiteX1" fmla="*/ 635000 w 914400"/>
              <a:gd name="connsiteY1" fmla="*/ 1089024 h 1533524"/>
              <a:gd name="connsiteX2" fmla="*/ 526408 w 914400"/>
              <a:gd name="connsiteY2" fmla="*/ 925197 h 1533524"/>
              <a:gd name="connsiteX3" fmla="*/ 472931 w 914400"/>
              <a:gd name="connsiteY3" fmla="*/ 914400 h 1533524"/>
              <a:gd name="connsiteX4" fmla="*/ 441469 w 914400"/>
              <a:gd name="connsiteY4" fmla="*/ 914400 h 1533524"/>
              <a:gd name="connsiteX5" fmla="*/ 387992 w 914400"/>
              <a:gd name="connsiteY5" fmla="*/ 925197 h 1533524"/>
              <a:gd name="connsiteX6" fmla="*/ 279400 w 914400"/>
              <a:gd name="connsiteY6" fmla="*/ 1089024 h 1533524"/>
              <a:gd name="connsiteX7" fmla="*/ 457200 w 914400"/>
              <a:gd name="connsiteY7" fmla="*/ 1266824 h 1533524"/>
              <a:gd name="connsiteX8" fmla="*/ 457200 w 914400"/>
              <a:gd name="connsiteY8" fmla="*/ 1533524 h 1533524"/>
              <a:gd name="connsiteX9" fmla="*/ 0 w 914400"/>
              <a:gd name="connsiteY9" fmla="*/ 1076324 h 1533524"/>
              <a:gd name="connsiteX10" fmla="*/ 35929 w 914400"/>
              <a:gd name="connsiteY10" fmla="*/ 898361 h 1533524"/>
              <a:gd name="connsiteX11" fmla="*/ 74900 w 914400"/>
              <a:gd name="connsiteY11" fmla="*/ 826563 h 1533524"/>
              <a:gd name="connsiteX12" fmla="*/ 458709 w 914400"/>
              <a:gd name="connsiteY12" fmla="*/ 0 h 1533524"/>
              <a:gd name="connsiteX13" fmla="*/ 860385 w 914400"/>
              <a:gd name="connsiteY13" fmla="*/ 865040 h 1533524"/>
              <a:gd name="connsiteX14" fmla="*/ 878471 w 914400"/>
              <a:gd name="connsiteY14" fmla="*/ 898361 h 1533524"/>
              <a:gd name="connsiteX15" fmla="*/ 914400 w 914400"/>
              <a:gd name="connsiteY15" fmla="*/ 1076324 h 1533524"/>
              <a:gd name="connsiteX16" fmla="*/ 457200 w 914400"/>
              <a:gd name="connsiteY16" fmla="*/ 1533524 h 153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 h="1533524">
                <a:moveTo>
                  <a:pt x="457200" y="1266824"/>
                </a:moveTo>
                <a:cubicBezTo>
                  <a:pt x="555396" y="1266824"/>
                  <a:pt x="635000" y="1187220"/>
                  <a:pt x="635000" y="1089024"/>
                </a:cubicBezTo>
                <a:cubicBezTo>
                  <a:pt x="635000" y="1015377"/>
                  <a:pt x="590223" y="952188"/>
                  <a:pt x="526408" y="925197"/>
                </a:cubicBezTo>
                <a:lnTo>
                  <a:pt x="472931" y="914400"/>
                </a:lnTo>
                <a:lnTo>
                  <a:pt x="441469" y="914400"/>
                </a:lnTo>
                <a:lnTo>
                  <a:pt x="387992" y="925197"/>
                </a:lnTo>
                <a:cubicBezTo>
                  <a:pt x="324177" y="952188"/>
                  <a:pt x="279400" y="1015377"/>
                  <a:pt x="279400" y="1089024"/>
                </a:cubicBezTo>
                <a:cubicBezTo>
                  <a:pt x="279400" y="1187220"/>
                  <a:pt x="359004" y="1266824"/>
                  <a:pt x="457200" y="1266824"/>
                </a:cubicBezTo>
                <a:close/>
                <a:moveTo>
                  <a:pt x="457200" y="1533524"/>
                </a:moveTo>
                <a:cubicBezTo>
                  <a:pt x="204695" y="1533524"/>
                  <a:pt x="0" y="1328829"/>
                  <a:pt x="0" y="1076324"/>
                </a:cubicBezTo>
                <a:cubicBezTo>
                  <a:pt x="0" y="1013198"/>
                  <a:pt x="12793" y="953060"/>
                  <a:pt x="35929" y="898361"/>
                </a:cubicBezTo>
                <a:lnTo>
                  <a:pt x="74900" y="826563"/>
                </a:lnTo>
                <a:lnTo>
                  <a:pt x="458709" y="0"/>
                </a:lnTo>
                <a:lnTo>
                  <a:pt x="860385" y="865040"/>
                </a:lnTo>
                <a:lnTo>
                  <a:pt x="878471" y="898361"/>
                </a:lnTo>
                <a:cubicBezTo>
                  <a:pt x="901607" y="953060"/>
                  <a:pt x="914400" y="1013198"/>
                  <a:pt x="914400" y="1076324"/>
                </a:cubicBezTo>
                <a:cubicBezTo>
                  <a:pt x="914400" y="1328829"/>
                  <a:pt x="709705" y="1533524"/>
                  <a:pt x="457200" y="153352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4" name="Freeform: Shape 23">
            <a:extLst>
              <a:ext uri="{FF2B5EF4-FFF2-40B4-BE49-F238E27FC236}">
                <a16:creationId xmlns:a16="http://schemas.microsoft.com/office/drawing/2014/main" id="{01FD8696-79AC-8698-B77C-FD219DD58217}"/>
              </a:ext>
            </a:extLst>
          </p:cNvPr>
          <p:cNvSpPr/>
          <p:nvPr/>
        </p:nvSpPr>
        <p:spPr>
          <a:xfrm rot="10800000">
            <a:off x="7825888" y="4281993"/>
            <a:ext cx="226340" cy="379591"/>
          </a:xfrm>
          <a:custGeom>
            <a:avLst/>
            <a:gdLst>
              <a:gd name="connsiteX0" fmla="*/ 457200 w 914400"/>
              <a:gd name="connsiteY0" fmla="*/ 1266824 h 1533524"/>
              <a:gd name="connsiteX1" fmla="*/ 635000 w 914400"/>
              <a:gd name="connsiteY1" fmla="*/ 1089024 h 1533524"/>
              <a:gd name="connsiteX2" fmla="*/ 526408 w 914400"/>
              <a:gd name="connsiteY2" fmla="*/ 925197 h 1533524"/>
              <a:gd name="connsiteX3" fmla="*/ 472931 w 914400"/>
              <a:gd name="connsiteY3" fmla="*/ 914400 h 1533524"/>
              <a:gd name="connsiteX4" fmla="*/ 441469 w 914400"/>
              <a:gd name="connsiteY4" fmla="*/ 914400 h 1533524"/>
              <a:gd name="connsiteX5" fmla="*/ 387992 w 914400"/>
              <a:gd name="connsiteY5" fmla="*/ 925197 h 1533524"/>
              <a:gd name="connsiteX6" fmla="*/ 279400 w 914400"/>
              <a:gd name="connsiteY6" fmla="*/ 1089024 h 1533524"/>
              <a:gd name="connsiteX7" fmla="*/ 457200 w 914400"/>
              <a:gd name="connsiteY7" fmla="*/ 1266824 h 1533524"/>
              <a:gd name="connsiteX8" fmla="*/ 457200 w 914400"/>
              <a:gd name="connsiteY8" fmla="*/ 1533524 h 1533524"/>
              <a:gd name="connsiteX9" fmla="*/ 0 w 914400"/>
              <a:gd name="connsiteY9" fmla="*/ 1076324 h 1533524"/>
              <a:gd name="connsiteX10" fmla="*/ 35929 w 914400"/>
              <a:gd name="connsiteY10" fmla="*/ 898361 h 1533524"/>
              <a:gd name="connsiteX11" fmla="*/ 74900 w 914400"/>
              <a:gd name="connsiteY11" fmla="*/ 826563 h 1533524"/>
              <a:gd name="connsiteX12" fmla="*/ 458709 w 914400"/>
              <a:gd name="connsiteY12" fmla="*/ 0 h 1533524"/>
              <a:gd name="connsiteX13" fmla="*/ 860385 w 914400"/>
              <a:gd name="connsiteY13" fmla="*/ 865040 h 1533524"/>
              <a:gd name="connsiteX14" fmla="*/ 878471 w 914400"/>
              <a:gd name="connsiteY14" fmla="*/ 898361 h 1533524"/>
              <a:gd name="connsiteX15" fmla="*/ 914400 w 914400"/>
              <a:gd name="connsiteY15" fmla="*/ 1076324 h 1533524"/>
              <a:gd name="connsiteX16" fmla="*/ 457200 w 914400"/>
              <a:gd name="connsiteY16" fmla="*/ 1533524 h 153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 h="1533524">
                <a:moveTo>
                  <a:pt x="457200" y="1266824"/>
                </a:moveTo>
                <a:cubicBezTo>
                  <a:pt x="555396" y="1266824"/>
                  <a:pt x="635000" y="1187220"/>
                  <a:pt x="635000" y="1089024"/>
                </a:cubicBezTo>
                <a:cubicBezTo>
                  <a:pt x="635000" y="1015377"/>
                  <a:pt x="590223" y="952188"/>
                  <a:pt x="526408" y="925197"/>
                </a:cubicBezTo>
                <a:lnTo>
                  <a:pt x="472931" y="914400"/>
                </a:lnTo>
                <a:lnTo>
                  <a:pt x="441469" y="914400"/>
                </a:lnTo>
                <a:lnTo>
                  <a:pt x="387992" y="925197"/>
                </a:lnTo>
                <a:cubicBezTo>
                  <a:pt x="324177" y="952188"/>
                  <a:pt x="279400" y="1015377"/>
                  <a:pt x="279400" y="1089024"/>
                </a:cubicBezTo>
                <a:cubicBezTo>
                  <a:pt x="279400" y="1187220"/>
                  <a:pt x="359004" y="1266824"/>
                  <a:pt x="457200" y="1266824"/>
                </a:cubicBezTo>
                <a:close/>
                <a:moveTo>
                  <a:pt x="457200" y="1533524"/>
                </a:moveTo>
                <a:cubicBezTo>
                  <a:pt x="204695" y="1533524"/>
                  <a:pt x="0" y="1328829"/>
                  <a:pt x="0" y="1076324"/>
                </a:cubicBezTo>
                <a:cubicBezTo>
                  <a:pt x="0" y="1013198"/>
                  <a:pt x="12793" y="953060"/>
                  <a:pt x="35929" y="898361"/>
                </a:cubicBezTo>
                <a:lnTo>
                  <a:pt x="74900" y="826563"/>
                </a:lnTo>
                <a:lnTo>
                  <a:pt x="458709" y="0"/>
                </a:lnTo>
                <a:lnTo>
                  <a:pt x="860385" y="865040"/>
                </a:lnTo>
                <a:lnTo>
                  <a:pt x="878471" y="898361"/>
                </a:lnTo>
                <a:cubicBezTo>
                  <a:pt x="901607" y="953060"/>
                  <a:pt x="914400" y="1013198"/>
                  <a:pt x="914400" y="1076324"/>
                </a:cubicBezTo>
                <a:cubicBezTo>
                  <a:pt x="914400" y="1328829"/>
                  <a:pt x="709705" y="1533524"/>
                  <a:pt x="457200" y="153352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5" name="Freeform: Shape 24">
            <a:extLst>
              <a:ext uri="{FF2B5EF4-FFF2-40B4-BE49-F238E27FC236}">
                <a16:creationId xmlns:a16="http://schemas.microsoft.com/office/drawing/2014/main" id="{E8C8B389-679E-C45D-AB2F-D90DBD7C78EB}"/>
              </a:ext>
            </a:extLst>
          </p:cNvPr>
          <p:cNvSpPr/>
          <p:nvPr/>
        </p:nvSpPr>
        <p:spPr>
          <a:xfrm rot="10800000">
            <a:off x="9700127" y="3124122"/>
            <a:ext cx="226340" cy="379591"/>
          </a:xfrm>
          <a:custGeom>
            <a:avLst/>
            <a:gdLst>
              <a:gd name="connsiteX0" fmla="*/ 457200 w 914400"/>
              <a:gd name="connsiteY0" fmla="*/ 1266824 h 1533524"/>
              <a:gd name="connsiteX1" fmla="*/ 635000 w 914400"/>
              <a:gd name="connsiteY1" fmla="*/ 1089024 h 1533524"/>
              <a:gd name="connsiteX2" fmla="*/ 526408 w 914400"/>
              <a:gd name="connsiteY2" fmla="*/ 925197 h 1533524"/>
              <a:gd name="connsiteX3" fmla="*/ 472931 w 914400"/>
              <a:gd name="connsiteY3" fmla="*/ 914400 h 1533524"/>
              <a:gd name="connsiteX4" fmla="*/ 441469 w 914400"/>
              <a:gd name="connsiteY4" fmla="*/ 914400 h 1533524"/>
              <a:gd name="connsiteX5" fmla="*/ 387992 w 914400"/>
              <a:gd name="connsiteY5" fmla="*/ 925197 h 1533524"/>
              <a:gd name="connsiteX6" fmla="*/ 279400 w 914400"/>
              <a:gd name="connsiteY6" fmla="*/ 1089024 h 1533524"/>
              <a:gd name="connsiteX7" fmla="*/ 457200 w 914400"/>
              <a:gd name="connsiteY7" fmla="*/ 1266824 h 1533524"/>
              <a:gd name="connsiteX8" fmla="*/ 457200 w 914400"/>
              <a:gd name="connsiteY8" fmla="*/ 1533524 h 1533524"/>
              <a:gd name="connsiteX9" fmla="*/ 0 w 914400"/>
              <a:gd name="connsiteY9" fmla="*/ 1076324 h 1533524"/>
              <a:gd name="connsiteX10" fmla="*/ 35929 w 914400"/>
              <a:gd name="connsiteY10" fmla="*/ 898361 h 1533524"/>
              <a:gd name="connsiteX11" fmla="*/ 74900 w 914400"/>
              <a:gd name="connsiteY11" fmla="*/ 826563 h 1533524"/>
              <a:gd name="connsiteX12" fmla="*/ 458709 w 914400"/>
              <a:gd name="connsiteY12" fmla="*/ 0 h 1533524"/>
              <a:gd name="connsiteX13" fmla="*/ 860385 w 914400"/>
              <a:gd name="connsiteY13" fmla="*/ 865040 h 1533524"/>
              <a:gd name="connsiteX14" fmla="*/ 878471 w 914400"/>
              <a:gd name="connsiteY14" fmla="*/ 898361 h 1533524"/>
              <a:gd name="connsiteX15" fmla="*/ 914400 w 914400"/>
              <a:gd name="connsiteY15" fmla="*/ 1076324 h 1533524"/>
              <a:gd name="connsiteX16" fmla="*/ 457200 w 914400"/>
              <a:gd name="connsiteY16" fmla="*/ 1533524 h 153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 h="1533524">
                <a:moveTo>
                  <a:pt x="457200" y="1266824"/>
                </a:moveTo>
                <a:cubicBezTo>
                  <a:pt x="555396" y="1266824"/>
                  <a:pt x="635000" y="1187220"/>
                  <a:pt x="635000" y="1089024"/>
                </a:cubicBezTo>
                <a:cubicBezTo>
                  <a:pt x="635000" y="1015377"/>
                  <a:pt x="590223" y="952188"/>
                  <a:pt x="526408" y="925197"/>
                </a:cubicBezTo>
                <a:lnTo>
                  <a:pt x="472931" y="914400"/>
                </a:lnTo>
                <a:lnTo>
                  <a:pt x="441469" y="914400"/>
                </a:lnTo>
                <a:lnTo>
                  <a:pt x="387992" y="925197"/>
                </a:lnTo>
                <a:cubicBezTo>
                  <a:pt x="324177" y="952188"/>
                  <a:pt x="279400" y="1015377"/>
                  <a:pt x="279400" y="1089024"/>
                </a:cubicBezTo>
                <a:cubicBezTo>
                  <a:pt x="279400" y="1187220"/>
                  <a:pt x="359004" y="1266824"/>
                  <a:pt x="457200" y="1266824"/>
                </a:cubicBezTo>
                <a:close/>
                <a:moveTo>
                  <a:pt x="457200" y="1533524"/>
                </a:moveTo>
                <a:cubicBezTo>
                  <a:pt x="204695" y="1533524"/>
                  <a:pt x="0" y="1328829"/>
                  <a:pt x="0" y="1076324"/>
                </a:cubicBezTo>
                <a:cubicBezTo>
                  <a:pt x="0" y="1013198"/>
                  <a:pt x="12793" y="953060"/>
                  <a:pt x="35929" y="898361"/>
                </a:cubicBezTo>
                <a:lnTo>
                  <a:pt x="74900" y="826563"/>
                </a:lnTo>
                <a:lnTo>
                  <a:pt x="458709" y="0"/>
                </a:lnTo>
                <a:lnTo>
                  <a:pt x="860385" y="865040"/>
                </a:lnTo>
                <a:lnTo>
                  <a:pt x="878471" y="898361"/>
                </a:lnTo>
                <a:cubicBezTo>
                  <a:pt x="901607" y="953060"/>
                  <a:pt x="914400" y="1013198"/>
                  <a:pt x="914400" y="1076324"/>
                </a:cubicBezTo>
                <a:cubicBezTo>
                  <a:pt x="914400" y="1328829"/>
                  <a:pt x="709705" y="1533524"/>
                  <a:pt x="457200" y="153352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6" name="Freeform: Shape 25">
            <a:extLst>
              <a:ext uri="{FF2B5EF4-FFF2-40B4-BE49-F238E27FC236}">
                <a16:creationId xmlns:a16="http://schemas.microsoft.com/office/drawing/2014/main" id="{B8F062D4-3CE4-8F92-B1C6-54EA01B3E390}"/>
              </a:ext>
            </a:extLst>
          </p:cNvPr>
          <p:cNvSpPr/>
          <p:nvPr/>
        </p:nvSpPr>
        <p:spPr>
          <a:xfrm rot="10800000">
            <a:off x="11384371" y="2965184"/>
            <a:ext cx="226340" cy="379591"/>
          </a:xfrm>
          <a:custGeom>
            <a:avLst/>
            <a:gdLst>
              <a:gd name="connsiteX0" fmla="*/ 457200 w 914400"/>
              <a:gd name="connsiteY0" fmla="*/ 1266824 h 1533524"/>
              <a:gd name="connsiteX1" fmla="*/ 635000 w 914400"/>
              <a:gd name="connsiteY1" fmla="*/ 1089024 h 1533524"/>
              <a:gd name="connsiteX2" fmla="*/ 526408 w 914400"/>
              <a:gd name="connsiteY2" fmla="*/ 925197 h 1533524"/>
              <a:gd name="connsiteX3" fmla="*/ 472931 w 914400"/>
              <a:gd name="connsiteY3" fmla="*/ 914400 h 1533524"/>
              <a:gd name="connsiteX4" fmla="*/ 441469 w 914400"/>
              <a:gd name="connsiteY4" fmla="*/ 914400 h 1533524"/>
              <a:gd name="connsiteX5" fmla="*/ 387992 w 914400"/>
              <a:gd name="connsiteY5" fmla="*/ 925197 h 1533524"/>
              <a:gd name="connsiteX6" fmla="*/ 279400 w 914400"/>
              <a:gd name="connsiteY6" fmla="*/ 1089024 h 1533524"/>
              <a:gd name="connsiteX7" fmla="*/ 457200 w 914400"/>
              <a:gd name="connsiteY7" fmla="*/ 1266824 h 1533524"/>
              <a:gd name="connsiteX8" fmla="*/ 457200 w 914400"/>
              <a:gd name="connsiteY8" fmla="*/ 1533524 h 1533524"/>
              <a:gd name="connsiteX9" fmla="*/ 0 w 914400"/>
              <a:gd name="connsiteY9" fmla="*/ 1076324 h 1533524"/>
              <a:gd name="connsiteX10" fmla="*/ 35929 w 914400"/>
              <a:gd name="connsiteY10" fmla="*/ 898361 h 1533524"/>
              <a:gd name="connsiteX11" fmla="*/ 74900 w 914400"/>
              <a:gd name="connsiteY11" fmla="*/ 826563 h 1533524"/>
              <a:gd name="connsiteX12" fmla="*/ 458709 w 914400"/>
              <a:gd name="connsiteY12" fmla="*/ 0 h 1533524"/>
              <a:gd name="connsiteX13" fmla="*/ 860385 w 914400"/>
              <a:gd name="connsiteY13" fmla="*/ 865040 h 1533524"/>
              <a:gd name="connsiteX14" fmla="*/ 878471 w 914400"/>
              <a:gd name="connsiteY14" fmla="*/ 898361 h 1533524"/>
              <a:gd name="connsiteX15" fmla="*/ 914400 w 914400"/>
              <a:gd name="connsiteY15" fmla="*/ 1076324 h 1533524"/>
              <a:gd name="connsiteX16" fmla="*/ 457200 w 914400"/>
              <a:gd name="connsiteY16" fmla="*/ 1533524 h 153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 h="1533524">
                <a:moveTo>
                  <a:pt x="457200" y="1266824"/>
                </a:moveTo>
                <a:cubicBezTo>
                  <a:pt x="555396" y="1266824"/>
                  <a:pt x="635000" y="1187220"/>
                  <a:pt x="635000" y="1089024"/>
                </a:cubicBezTo>
                <a:cubicBezTo>
                  <a:pt x="635000" y="1015377"/>
                  <a:pt x="590223" y="952188"/>
                  <a:pt x="526408" y="925197"/>
                </a:cubicBezTo>
                <a:lnTo>
                  <a:pt x="472931" y="914400"/>
                </a:lnTo>
                <a:lnTo>
                  <a:pt x="441469" y="914400"/>
                </a:lnTo>
                <a:lnTo>
                  <a:pt x="387992" y="925197"/>
                </a:lnTo>
                <a:cubicBezTo>
                  <a:pt x="324177" y="952188"/>
                  <a:pt x="279400" y="1015377"/>
                  <a:pt x="279400" y="1089024"/>
                </a:cubicBezTo>
                <a:cubicBezTo>
                  <a:pt x="279400" y="1187220"/>
                  <a:pt x="359004" y="1266824"/>
                  <a:pt x="457200" y="1266824"/>
                </a:cubicBezTo>
                <a:close/>
                <a:moveTo>
                  <a:pt x="457200" y="1533524"/>
                </a:moveTo>
                <a:cubicBezTo>
                  <a:pt x="204695" y="1533524"/>
                  <a:pt x="0" y="1328829"/>
                  <a:pt x="0" y="1076324"/>
                </a:cubicBezTo>
                <a:cubicBezTo>
                  <a:pt x="0" y="1013198"/>
                  <a:pt x="12793" y="953060"/>
                  <a:pt x="35929" y="898361"/>
                </a:cubicBezTo>
                <a:lnTo>
                  <a:pt x="74900" y="826563"/>
                </a:lnTo>
                <a:lnTo>
                  <a:pt x="458709" y="0"/>
                </a:lnTo>
                <a:lnTo>
                  <a:pt x="860385" y="865040"/>
                </a:lnTo>
                <a:lnTo>
                  <a:pt x="878471" y="898361"/>
                </a:lnTo>
                <a:cubicBezTo>
                  <a:pt x="901607" y="953060"/>
                  <a:pt x="914400" y="1013198"/>
                  <a:pt x="914400" y="1076324"/>
                </a:cubicBezTo>
                <a:cubicBezTo>
                  <a:pt x="914400" y="1328829"/>
                  <a:pt x="709705" y="1533524"/>
                  <a:pt x="457200" y="153352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991F3772-8E84-C983-BDAC-802C3A20B66B}"/>
              </a:ext>
            </a:extLst>
          </p:cNvPr>
          <p:cNvSpPr/>
          <p:nvPr/>
        </p:nvSpPr>
        <p:spPr>
          <a:xfrm rot="10800000">
            <a:off x="9797554" y="2364940"/>
            <a:ext cx="226340" cy="379591"/>
          </a:xfrm>
          <a:custGeom>
            <a:avLst/>
            <a:gdLst>
              <a:gd name="connsiteX0" fmla="*/ 457200 w 914400"/>
              <a:gd name="connsiteY0" fmla="*/ 1266824 h 1533524"/>
              <a:gd name="connsiteX1" fmla="*/ 635000 w 914400"/>
              <a:gd name="connsiteY1" fmla="*/ 1089024 h 1533524"/>
              <a:gd name="connsiteX2" fmla="*/ 526408 w 914400"/>
              <a:gd name="connsiteY2" fmla="*/ 925197 h 1533524"/>
              <a:gd name="connsiteX3" fmla="*/ 472931 w 914400"/>
              <a:gd name="connsiteY3" fmla="*/ 914400 h 1533524"/>
              <a:gd name="connsiteX4" fmla="*/ 441469 w 914400"/>
              <a:gd name="connsiteY4" fmla="*/ 914400 h 1533524"/>
              <a:gd name="connsiteX5" fmla="*/ 387992 w 914400"/>
              <a:gd name="connsiteY5" fmla="*/ 925197 h 1533524"/>
              <a:gd name="connsiteX6" fmla="*/ 279400 w 914400"/>
              <a:gd name="connsiteY6" fmla="*/ 1089024 h 1533524"/>
              <a:gd name="connsiteX7" fmla="*/ 457200 w 914400"/>
              <a:gd name="connsiteY7" fmla="*/ 1266824 h 1533524"/>
              <a:gd name="connsiteX8" fmla="*/ 457200 w 914400"/>
              <a:gd name="connsiteY8" fmla="*/ 1533524 h 1533524"/>
              <a:gd name="connsiteX9" fmla="*/ 0 w 914400"/>
              <a:gd name="connsiteY9" fmla="*/ 1076324 h 1533524"/>
              <a:gd name="connsiteX10" fmla="*/ 35929 w 914400"/>
              <a:gd name="connsiteY10" fmla="*/ 898361 h 1533524"/>
              <a:gd name="connsiteX11" fmla="*/ 74900 w 914400"/>
              <a:gd name="connsiteY11" fmla="*/ 826563 h 1533524"/>
              <a:gd name="connsiteX12" fmla="*/ 458709 w 914400"/>
              <a:gd name="connsiteY12" fmla="*/ 0 h 1533524"/>
              <a:gd name="connsiteX13" fmla="*/ 860385 w 914400"/>
              <a:gd name="connsiteY13" fmla="*/ 865040 h 1533524"/>
              <a:gd name="connsiteX14" fmla="*/ 878471 w 914400"/>
              <a:gd name="connsiteY14" fmla="*/ 898361 h 1533524"/>
              <a:gd name="connsiteX15" fmla="*/ 914400 w 914400"/>
              <a:gd name="connsiteY15" fmla="*/ 1076324 h 1533524"/>
              <a:gd name="connsiteX16" fmla="*/ 457200 w 914400"/>
              <a:gd name="connsiteY16" fmla="*/ 1533524 h 153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 h="1533524">
                <a:moveTo>
                  <a:pt x="457200" y="1266824"/>
                </a:moveTo>
                <a:cubicBezTo>
                  <a:pt x="555396" y="1266824"/>
                  <a:pt x="635000" y="1187220"/>
                  <a:pt x="635000" y="1089024"/>
                </a:cubicBezTo>
                <a:cubicBezTo>
                  <a:pt x="635000" y="1015377"/>
                  <a:pt x="590223" y="952188"/>
                  <a:pt x="526408" y="925197"/>
                </a:cubicBezTo>
                <a:lnTo>
                  <a:pt x="472931" y="914400"/>
                </a:lnTo>
                <a:lnTo>
                  <a:pt x="441469" y="914400"/>
                </a:lnTo>
                <a:lnTo>
                  <a:pt x="387992" y="925197"/>
                </a:lnTo>
                <a:cubicBezTo>
                  <a:pt x="324177" y="952188"/>
                  <a:pt x="279400" y="1015377"/>
                  <a:pt x="279400" y="1089024"/>
                </a:cubicBezTo>
                <a:cubicBezTo>
                  <a:pt x="279400" y="1187220"/>
                  <a:pt x="359004" y="1266824"/>
                  <a:pt x="457200" y="1266824"/>
                </a:cubicBezTo>
                <a:close/>
                <a:moveTo>
                  <a:pt x="457200" y="1533524"/>
                </a:moveTo>
                <a:cubicBezTo>
                  <a:pt x="204695" y="1533524"/>
                  <a:pt x="0" y="1328829"/>
                  <a:pt x="0" y="1076324"/>
                </a:cubicBezTo>
                <a:cubicBezTo>
                  <a:pt x="0" y="1013198"/>
                  <a:pt x="12793" y="953060"/>
                  <a:pt x="35929" y="898361"/>
                </a:cubicBezTo>
                <a:lnTo>
                  <a:pt x="74900" y="826563"/>
                </a:lnTo>
                <a:lnTo>
                  <a:pt x="458709" y="0"/>
                </a:lnTo>
                <a:lnTo>
                  <a:pt x="860385" y="865040"/>
                </a:lnTo>
                <a:lnTo>
                  <a:pt x="878471" y="898361"/>
                </a:lnTo>
                <a:cubicBezTo>
                  <a:pt x="901607" y="953060"/>
                  <a:pt x="914400" y="1013198"/>
                  <a:pt x="914400" y="1076324"/>
                </a:cubicBezTo>
                <a:cubicBezTo>
                  <a:pt x="914400" y="1328829"/>
                  <a:pt x="709705" y="1533524"/>
                  <a:pt x="457200" y="153352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3773AAEF-2AE2-2F04-E06C-16DEC9EB31D6}"/>
              </a:ext>
            </a:extLst>
          </p:cNvPr>
          <p:cNvSpPr/>
          <p:nvPr/>
        </p:nvSpPr>
        <p:spPr>
          <a:xfrm rot="10800000">
            <a:off x="8519050" y="2060140"/>
            <a:ext cx="226340" cy="379591"/>
          </a:xfrm>
          <a:custGeom>
            <a:avLst/>
            <a:gdLst>
              <a:gd name="connsiteX0" fmla="*/ 457200 w 914400"/>
              <a:gd name="connsiteY0" fmla="*/ 1266824 h 1533524"/>
              <a:gd name="connsiteX1" fmla="*/ 635000 w 914400"/>
              <a:gd name="connsiteY1" fmla="*/ 1089024 h 1533524"/>
              <a:gd name="connsiteX2" fmla="*/ 526408 w 914400"/>
              <a:gd name="connsiteY2" fmla="*/ 925197 h 1533524"/>
              <a:gd name="connsiteX3" fmla="*/ 472931 w 914400"/>
              <a:gd name="connsiteY3" fmla="*/ 914400 h 1533524"/>
              <a:gd name="connsiteX4" fmla="*/ 441469 w 914400"/>
              <a:gd name="connsiteY4" fmla="*/ 914400 h 1533524"/>
              <a:gd name="connsiteX5" fmla="*/ 387992 w 914400"/>
              <a:gd name="connsiteY5" fmla="*/ 925197 h 1533524"/>
              <a:gd name="connsiteX6" fmla="*/ 279400 w 914400"/>
              <a:gd name="connsiteY6" fmla="*/ 1089024 h 1533524"/>
              <a:gd name="connsiteX7" fmla="*/ 457200 w 914400"/>
              <a:gd name="connsiteY7" fmla="*/ 1266824 h 1533524"/>
              <a:gd name="connsiteX8" fmla="*/ 457200 w 914400"/>
              <a:gd name="connsiteY8" fmla="*/ 1533524 h 1533524"/>
              <a:gd name="connsiteX9" fmla="*/ 0 w 914400"/>
              <a:gd name="connsiteY9" fmla="*/ 1076324 h 1533524"/>
              <a:gd name="connsiteX10" fmla="*/ 35929 w 914400"/>
              <a:gd name="connsiteY10" fmla="*/ 898361 h 1533524"/>
              <a:gd name="connsiteX11" fmla="*/ 74900 w 914400"/>
              <a:gd name="connsiteY11" fmla="*/ 826563 h 1533524"/>
              <a:gd name="connsiteX12" fmla="*/ 458709 w 914400"/>
              <a:gd name="connsiteY12" fmla="*/ 0 h 1533524"/>
              <a:gd name="connsiteX13" fmla="*/ 860385 w 914400"/>
              <a:gd name="connsiteY13" fmla="*/ 865040 h 1533524"/>
              <a:gd name="connsiteX14" fmla="*/ 878471 w 914400"/>
              <a:gd name="connsiteY14" fmla="*/ 898361 h 1533524"/>
              <a:gd name="connsiteX15" fmla="*/ 914400 w 914400"/>
              <a:gd name="connsiteY15" fmla="*/ 1076324 h 1533524"/>
              <a:gd name="connsiteX16" fmla="*/ 457200 w 914400"/>
              <a:gd name="connsiteY16" fmla="*/ 1533524 h 153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 h="1533524">
                <a:moveTo>
                  <a:pt x="457200" y="1266824"/>
                </a:moveTo>
                <a:cubicBezTo>
                  <a:pt x="555396" y="1266824"/>
                  <a:pt x="635000" y="1187220"/>
                  <a:pt x="635000" y="1089024"/>
                </a:cubicBezTo>
                <a:cubicBezTo>
                  <a:pt x="635000" y="1015377"/>
                  <a:pt x="590223" y="952188"/>
                  <a:pt x="526408" y="925197"/>
                </a:cubicBezTo>
                <a:lnTo>
                  <a:pt x="472931" y="914400"/>
                </a:lnTo>
                <a:lnTo>
                  <a:pt x="441469" y="914400"/>
                </a:lnTo>
                <a:lnTo>
                  <a:pt x="387992" y="925197"/>
                </a:lnTo>
                <a:cubicBezTo>
                  <a:pt x="324177" y="952188"/>
                  <a:pt x="279400" y="1015377"/>
                  <a:pt x="279400" y="1089024"/>
                </a:cubicBezTo>
                <a:cubicBezTo>
                  <a:pt x="279400" y="1187220"/>
                  <a:pt x="359004" y="1266824"/>
                  <a:pt x="457200" y="1266824"/>
                </a:cubicBezTo>
                <a:close/>
                <a:moveTo>
                  <a:pt x="457200" y="1533524"/>
                </a:moveTo>
                <a:cubicBezTo>
                  <a:pt x="204695" y="1533524"/>
                  <a:pt x="0" y="1328829"/>
                  <a:pt x="0" y="1076324"/>
                </a:cubicBezTo>
                <a:cubicBezTo>
                  <a:pt x="0" y="1013198"/>
                  <a:pt x="12793" y="953060"/>
                  <a:pt x="35929" y="898361"/>
                </a:cubicBezTo>
                <a:lnTo>
                  <a:pt x="74900" y="826563"/>
                </a:lnTo>
                <a:lnTo>
                  <a:pt x="458709" y="0"/>
                </a:lnTo>
                <a:lnTo>
                  <a:pt x="860385" y="865040"/>
                </a:lnTo>
                <a:lnTo>
                  <a:pt x="878471" y="898361"/>
                </a:lnTo>
                <a:cubicBezTo>
                  <a:pt x="901607" y="953060"/>
                  <a:pt x="914400" y="1013198"/>
                  <a:pt x="914400" y="1076324"/>
                </a:cubicBezTo>
                <a:cubicBezTo>
                  <a:pt x="914400" y="1328829"/>
                  <a:pt x="709705" y="1533524"/>
                  <a:pt x="457200" y="153352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7" name="Footer Placeholder 1">
            <a:extLst>
              <a:ext uri="{FF2B5EF4-FFF2-40B4-BE49-F238E27FC236}">
                <a16:creationId xmlns:a16="http://schemas.microsoft.com/office/drawing/2014/main" id="{875F22F6-C2C1-331D-0BC4-75E4B1B8E837}"/>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GE and the GE Monogram are trademarks of General Electric Company used under trademark license.</a:t>
            </a:r>
          </a:p>
        </p:txBody>
      </p:sp>
    </p:spTree>
    <p:extLst>
      <p:ext uri="{BB962C8B-B14F-4D97-AF65-F5344CB8AC3E}">
        <p14:creationId xmlns:p14="http://schemas.microsoft.com/office/powerpoint/2010/main" val="956030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01C49D-2F37-088A-2199-10B1BA814A29}"/>
              </a:ext>
            </a:extLst>
          </p:cNvPr>
          <p:cNvPicPr>
            <a:picLocks noChangeAspect="1"/>
          </p:cNvPicPr>
          <p:nvPr/>
        </p:nvPicPr>
        <p:blipFill>
          <a:blip r:embed="rId3"/>
          <a:stretch>
            <a:fillRect/>
          </a:stretch>
        </p:blipFill>
        <p:spPr>
          <a:xfrm>
            <a:off x="1887155" y="4855148"/>
            <a:ext cx="698793" cy="544392"/>
          </a:xfrm>
          <a:prstGeom prst="rect">
            <a:avLst/>
          </a:prstGeom>
        </p:spPr>
      </p:pic>
      <p:pic>
        <p:nvPicPr>
          <p:cNvPr id="10" name="Picture 9">
            <a:extLst>
              <a:ext uri="{FF2B5EF4-FFF2-40B4-BE49-F238E27FC236}">
                <a16:creationId xmlns:a16="http://schemas.microsoft.com/office/drawing/2014/main" id="{0476FDAD-CB1A-1F64-BFB8-BB91FA8106C7}"/>
              </a:ext>
            </a:extLst>
          </p:cNvPr>
          <p:cNvPicPr>
            <a:picLocks noChangeAspect="1"/>
          </p:cNvPicPr>
          <p:nvPr/>
        </p:nvPicPr>
        <p:blipFill>
          <a:blip r:embed="rId4"/>
          <a:stretch>
            <a:fillRect/>
          </a:stretch>
        </p:blipFill>
        <p:spPr>
          <a:xfrm>
            <a:off x="6129944" y="4845596"/>
            <a:ext cx="861691" cy="563496"/>
          </a:xfrm>
          <a:prstGeom prst="rect">
            <a:avLst/>
          </a:prstGeom>
        </p:spPr>
      </p:pic>
      <p:pic>
        <p:nvPicPr>
          <p:cNvPr id="12" name="Picture 11">
            <a:extLst>
              <a:ext uri="{FF2B5EF4-FFF2-40B4-BE49-F238E27FC236}">
                <a16:creationId xmlns:a16="http://schemas.microsoft.com/office/drawing/2014/main" id="{AFA49A22-9FCA-9181-60F4-1F72DB5A9267}"/>
              </a:ext>
            </a:extLst>
          </p:cNvPr>
          <p:cNvPicPr>
            <a:picLocks noChangeAspect="1"/>
          </p:cNvPicPr>
          <p:nvPr/>
        </p:nvPicPr>
        <p:blipFill>
          <a:blip r:embed="rId5"/>
          <a:stretch>
            <a:fillRect/>
          </a:stretch>
        </p:blipFill>
        <p:spPr>
          <a:xfrm>
            <a:off x="8413039" y="4838187"/>
            <a:ext cx="851515" cy="578314"/>
          </a:xfrm>
          <a:prstGeom prst="rect">
            <a:avLst/>
          </a:prstGeom>
        </p:spPr>
      </p:pic>
      <p:pic>
        <p:nvPicPr>
          <p:cNvPr id="14" name="Picture 13">
            <a:extLst>
              <a:ext uri="{FF2B5EF4-FFF2-40B4-BE49-F238E27FC236}">
                <a16:creationId xmlns:a16="http://schemas.microsoft.com/office/drawing/2014/main" id="{1D4A9B3F-A79A-1028-FE0C-585E5E9BC3C8}"/>
              </a:ext>
            </a:extLst>
          </p:cNvPr>
          <p:cNvPicPr>
            <a:picLocks noChangeAspect="1"/>
          </p:cNvPicPr>
          <p:nvPr/>
        </p:nvPicPr>
        <p:blipFill>
          <a:blip r:embed="rId6"/>
          <a:stretch>
            <a:fillRect/>
          </a:stretch>
        </p:blipFill>
        <p:spPr>
          <a:xfrm>
            <a:off x="10685957" y="4876766"/>
            <a:ext cx="683590" cy="501156"/>
          </a:xfrm>
          <a:prstGeom prst="rect">
            <a:avLst/>
          </a:prstGeom>
        </p:spPr>
      </p:pic>
      <p:pic>
        <p:nvPicPr>
          <p:cNvPr id="19" name="Picture 18">
            <a:extLst>
              <a:ext uri="{FF2B5EF4-FFF2-40B4-BE49-F238E27FC236}">
                <a16:creationId xmlns:a16="http://schemas.microsoft.com/office/drawing/2014/main" id="{DFF2B866-F5A1-FCFA-07FE-1D4BA65DD375}"/>
              </a:ext>
            </a:extLst>
          </p:cNvPr>
          <p:cNvPicPr>
            <a:picLocks noChangeAspect="1"/>
          </p:cNvPicPr>
          <p:nvPr/>
        </p:nvPicPr>
        <p:blipFill>
          <a:blip r:embed="rId7"/>
          <a:stretch>
            <a:fillRect/>
          </a:stretch>
        </p:blipFill>
        <p:spPr>
          <a:xfrm>
            <a:off x="4038910" y="4857423"/>
            <a:ext cx="759069" cy="536666"/>
          </a:xfrm>
          <a:prstGeom prst="rect">
            <a:avLst/>
          </a:prstGeom>
        </p:spPr>
      </p:pic>
      <p:sp>
        <p:nvSpPr>
          <p:cNvPr id="79" name="Rectangle: Rounded Corners 78">
            <a:extLst>
              <a:ext uri="{FF2B5EF4-FFF2-40B4-BE49-F238E27FC236}">
                <a16:creationId xmlns:a16="http://schemas.microsoft.com/office/drawing/2014/main" id="{9E73CBC7-A11C-4AF6-A97C-94102A9F9BBE}"/>
              </a:ext>
            </a:extLst>
          </p:cNvPr>
          <p:cNvSpPr/>
          <p:nvPr/>
        </p:nvSpPr>
        <p:spPr>
          <a:xfrm>
            <a:off x="544313" y="1423485"/>
            <a:ext cx="2685716" cy="66372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Visualization</a:t>
            </a:r>
          </a:p>
        </p:txBody>
      </p:sp>
      <p:sp>
        <p:nvSpPr>
          <p:cNvPr id="58" name="Rectangle: Rounded Corners 57">
            <a:extLst>
              <a:ext uri="{FF2B5EF4-FFF2-40B4-BE49-F238E27FC236}">
                <a16:creationId xmlns:a16="http://schemas.microsoft.com/office/drawing/2014/main" id="{DE43C699-273A-46ED-9EED-7A3475E9E412}"/>
              </a:ext>
            </a:extLst>
          </p:cNvPr>
          <p:cNvSpPr/>
          <p:nvPr/>
        </p:nvSpPr>
        <p:spPr>
          <a:xfrm>
            <a:off x="10139679" y="1841859"/>
            <a:ext cx="1460847" cy="27432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Security</a:t>
            </a:r>
          </a:p>
        </p:txBody>
      </p:sp>
      <p:sp>
        <p:nvSpPr>
          <p:cNvPr id="11" name="Title 1">
            <a:extLst>
              <a:ext uri="{FF2B5EF4-FFF2-40B4-BE49-F238E27FC236}">
                <a16:creationId xmlns:a16="http://schemas.microsoft.com/office/drawing/2014/main" id="{F0D8CC84-CB5C-A3D8-3E77-EFEBD23E4166}"/>
              </a:ext>
            </a:extLst>
          </p:cNvPr>
          <p:cNvSpPr>
            <a:spLocks noGrp="1"/>
          </p:cNvSpPr>
          <p:nvPr>
            <p:ph type="title"/>
          </p:nvPr>
        </p:nvSpPr>
        <p:spPr/>
        <p:txBody>
          <a:bodyPr/>
          <a:lstStyle/>
          <a:p>
            <a:r>
              <a:rPr lang="en-US" dirty="0"/>
              <a:t>Centralized Management Vision</a:t>
            </a:r>
          </a:p>
        </p:txBody>
      </p:sp>
      <p:sp>
        <p:nvSpPr>
          <p:cNvPr id="3" name="Footer Placeholder 4">
            <a:extLst>
              <a:ext uri="{FF2B5EF4-FFF2-40B4-BE49-F238E27FC236}">
                <a16:creationId xmlns:a16="http://schemas.microsoft.com/office/drawing/2014/main" id="{8FCC915E-C321-7A9F-49D3-85399AECF756}"/>
              </a:ext>
            </a:extLst>
          </p:cNvPr>
          <p:cNvSpPr>
            <a:spLocks noGrp="1"/>
          </p:cNvSpPr>
          <p:nvPr>
            <p:ph type="ftr" sz="quarter" idx="11"/>
          </p:nvPr>
        </p:nvSpPr>
        <p:spPr/>
        <p:txBody>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rPr>
              <a:t>© 2023 GE Vernova and/or its affiliates. All rights reserved.</a:t>
            </a:r>
            <a:endParaRPr kumimoji="0" lang="en-US" sz="850" b="0" i="0" u="none" strike="noStrike" kern="1200" cap="none" spc="0" normalizeH="0" baseline="0" noProof="0" dirty="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30" name="Slide Number Placeholder 29">
            <a:extLst>
              <a:ext uri="{FF2B5EF4-FFF2-40B4-BE49-F238E27FC236}">
                <a16:creationId xmlns:a16="http://schemas.microsoft.com/office/drawing/2014/main" id="{EEE88185-12B8-4A2B-A034-C22A54678D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50" b="0" i="0" u="none" strike="noStrike" kern="1200" cap="none" spc="0" normalizeH="0" baseline="0" noProof="0" dirty="0" smtClean="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850" b="0" i="0" u="none" strike="noStrike" kern="1200" cap="none" spc="0" normalizeH="0" baseline="0" noProof="0" dirty="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endParaRPr>
          </a:p>
        </p:txBody>
      </p:sp>
      <p:pic>
        <p:nvPicPr>
          <p:cNvPr id="26" name="Picture 5">
            <a:extLst>
              <a:ext uri="{FF2B5EF4-FFF2-40B4-BE49-F238E27FC236}">
                <a16:creationId xmlns:a16="http://schemas.microsoft.com/office/drawing/2014/main" id="{145AB354-E951-4260-9792-1A128AF08B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9680" y="2175000"/>
            <a:ext cx="1460847" cy="169178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ECF23235-22D9-45FB-BC81-EECB91A571A5}"/>
              </a:ext>
            </a:extLst>
          </p:cNvPr>
          <p:cNvCxnSpPr>
            <a:cxnSpLocks/>
            <a:endCxn id="26" idx="1"/>
          </p:cNvCxnSpPr>
          <p:nvPr/>
        </p:nvCxnSpPr>
        <p:spPr>
          <a:xfrm>
            <a:off x="8703616" y="3020892"/>
            <a:ext cx="14360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1107ED76-82BE-C264-EFCA-B357E3A26A0C}"/>
              </a:ext>
            </a:extLst>
          </p:cNvPr>
          <p:cNvGrpSpPr/>
          <p:nvPr/>
        </p:nvGrpSpPr>
        <p:grpSpPr>
          <a:xfrm>
            <a:off x="2639433" y="3868186"/>
            <a:ext cx="7961227" cy="1019467"/>
            <a:chOff x="3136788" y="3783774"/>
            <a:chExt cx="6955112" cy="937005"/>
          </a:xfrm>
        </p:grpSpPr>
        <p:cxnSp>
          <p:nvCxnSpPr>
            <p:cNvPr id="29" name="Straight Arrow Connector 28">
              <a:extLst>
                <a:ext uri="{FF2B5EF4-FFF2-40B4-BE49-F238E27FC236}">
                  <a16:creationId xmlns:a16="http://schemas.microsoft.com/office/drawing/2014/main" id="{45E9B522-8ED3-4080-9B90-BD9C8F64EC40}"/>
                </a:ext>
              </a:extLst>
            </p:cNvPr>
            <p:cNvCxnSpPr>
              <a:cxnSpLocks/>
            </p:cNvCxnSpPr>
            <p:nvPr/>
          </p:nvCxnSpPr>
          <p:spPr>
            <a:xfrm>
              <a:off x="6446784" y="3783774"/>
              <a:ext cx="3645116" cy="881396"/>
            </a:xfrm>
            <a:prstGeom prst="straightConnector1">
              <a:avLst/>
            </a:prstGeom>
            <a:ln w="19050">
              <a:solidFill>
                <a:srgbClr val="F19F39"/>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B14EA1-8966-42E8-81E6-F1DEACFDA2AF}"/>
                </a:ext>
              </a:extLst>
            </p:cNvPr>
            <p:cNvCxnSpPr>
              <a:cxnSpLocks/>
            </p:cNvCxnSpPr>
            <p:nvPr/>
          </p:nvCxnSpPr>
          <p:spPr>
            <a:xfrm>
              <a:off x="6446784" y="3783774"/>
              <a:ext cx="1659442" cy="907967"/>
            </a:xfrm>
            <a:prstGeom prst="straightConnector1">
              <a:avLst/>
            </a:prstGeom>
            <a:ln w="19050">
              <a:solidFill>
                <a:srgbClr val="F19F39"/>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CF62BD5-1017-4E22-9CEC-91D7C96C612C}"/>
                </a:ext>
              </a:extLst>
            </p:cNvPr>
            <p:cNvCxnSpPr>
              <a:cxnSpLocks/>
            </p:cNvCxnSpPr>
            <p:nvPr/>
          </p:nvCxnSpPr>
          <p:spPr>
            <a:xfrm>
              <a:off x="6446784" y="3783774"/>
              <a:ext cx="0" cy="881396"/>
            </a:xfrm>
            <a:prstGeom prst="straightConnector1">
              <a:avLst/>
            </a:prstGeom>
            <a:ln w="19050">
              <a:solidFill>
                <a:srgbClr val="F19F39"/>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BEA2C43-4255-43B3-8687-050911BCBE12}"/>
                </a:ext>
              </a:extLst>
            </p:cNvPr>
            <p:cNvCxnSpPr>
              <a:cxnSpLocks/>
            </p:cNvCxnSpPr>
            <p:nvPr/>
          </p:nvCxnSpPr>
          <p:spPr>
            <a:xfrm flipH="1">
              <a:off x="4944408" y="3783774"/>
              <a:ext cx="1502377" cy="881396"/>
            </a:xfrm>
            <a:prstGeom prst="straightConnector1">
              <a:avLst/>
            </a:prstGeom>
            <a:ln w="19050">
              <a:solidFill>
                <a:srgbClr val="F19F39"/>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90CA09F-E730-4D2C-A690-7083A769C60B}"/>
                </a:ext>
              </a:extLst>
            </p:cNvPr>
            <p:cNvCxnSpPr>
              <a:cxnSpLocks/>
            </p:cNvCxnSpPr>
            <p:nvPr/>
          </p:nvCxnSpPr>
          <p:spPr>
            <a:xfrm flipH="1">
              <a:off x="3136788" y="3783774"/>
              <a:ext cx="3309996" cy="937005"/>
            </a:xfrm>
            <a:prstGeom prst="straightConnector1">
              <a:avLst/>
            </a:prstGeom>
            <a:ln w="19050">
              <a:solidFill>
                <a:srgbClr val="F19F39"/>
              </a:solidFill>
              <a:tailEnd type="ova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78029BB5-AE1D-4EC1-81E7-149F97EF4C30}"/>
              </a:ext>
            </a:extLst>
          </p:cNvPr>
          <p:cNvSpPr txBox="1"/>
          <p:nvPr/>
        </p:nvSpPr>
        <p:spPr>
          <a:xfrm>
            <a:off x="9396180" y="2736867"/>
            <a:ext cx="870763" cy="3390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rPr>
              <a:t>SSO</a:t>
            </a:r>
          </a:p>
        </p:txBody>
      </p:sp>
      <p:cxnSp>
        <p:nvCxnSpPr>
          <p:cNvPr id="80" name="Straight Arrow Connector 79">
            <a:extLst>
              <a:ext uri="{FF2B5EF4-FFF2-40B4-BE49-F238E27FC236}">
                <a16:creationId xmlns:a16="http://schemas.microsoft.com/office/drawing/2014/main" id="{BE4929DA-2C03-413E-A24E-F671BD6BE75A}"/>
              </a:ext>
            </a:extLst>
          </p:cNvPr>
          <p:cNvCxnSpPr>
            <a:cxnSpLocks/>
            <a:endCxn id="72" idx="3"/>
          </p:cNvCxnSpPr>
          <p:nvPr/>
        </p:nvCxnSpPr>
        <p:spPr>
          <a:xfrm flipH="1">
            <a:off x="3234100" y="3104275"/>
            <a:ext cx="966108" cy="1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8FB5175-DA18-41C4-AB88-22C2AF60A5D3}"/>
              </a:ext>
            </a:extLst>
          </p:cNvPr>
          <p:cNvGrpSpPr/>
          <p:nvPr/>
        </p:nvGrpSpPr>
        <p:grpSpPr>
          <a:xfrm>
            <a:off x="416129" y="2274352"/>
            <a:ext cx="2817971" cy="1733201"/>
            <a:chOff x="416129" y="2131901"/>
            <a:chExt cx="2817971" cy="1733201"/>
          </a:xfrm>
        </p:grpSpPr>
        <p:grpSp>
          <p:nvGrpSpPr>
            <p:cNvPr id="65" name="Group 64">
              <a:extLst>
                <a:ext uri="{FF2B5EF4-FFF2-40B4-BE49-F238E27FC236}">
                  <a16:creationId xmlns:a16="http://schemas.microsoft.com/office/drawing/2014/main" id="{F803E3C4-3B0C-42EA-B9D2-94154C6AD37A}"/>
                </a:ext>
              </a:extLst>
            </p:cNvPr>
            <p:cNvGrpSpPr/>
            <p:nvPr/>
          </p:nvGrpSpPr>
          <p:grpSpPr>
            <a:xfrm>
              <a:off x="1978525" y="2145693"/>
              <a:ext cx="1255575" cy="1719409"/>
              <a:chOff x="7564581" y="1093943"/>
              <a:chExt cx="4111479" cy="5359942"/>
            </a:xfrm>
          </p:grpSpPr>
          <p:pic>
            <p:nvPicPr>
              <p:cNvPr id="66" name="Picture 65">
                <a:extLst>
                  <a:ext uri="{FF2B5EF4-FFF2-40B4-BE49-F238E27FC236}">
                    <a16:creationId xmlns:a16="http://schemas.microsoft.com/office/drawing/2014/main" id="{7D3632B4-A79F-415D-A770-54506A88599B}"/>
                  </a:ext>
                </a:extLst>
              </p:cNvPr>
              <p:cNvPicPr>
                <a:picLocks/>
              </p:cNvPicPr>
              <p:nvPr/>
            </p:nvPicPr>
            <p:blipFill>
              <a:blip r:embed="rId9"/>
              <a:stretch>
                <a:fillRect/>
              </a:stretch>
            </p:blipFill>
            <p:spPr>
              <a:xfrm>
                <a:off x="8765718" y="4306234"/>
                <a:ext cx="1749828" cy="1053329"/>
              </a:xfrm>
              <a:prstGeom prst="rect">
                <a:avLst/>
              </a:prstGeom>
              <a:ln>
                <a:solidFill>
                  <a:schemeClr val="bg1">
                    <a:lumMod val="50000"/>
                  </a:schemeClr>
                </a:solidFill>
              </a:ln>
            </p:spPr>
          </p:pic>
          <p:pic>
            <p:nvPicPr>
              <p:cNvPr id="67" name="Picture 66">
                <a:extLst>
                  <a:ext uri="{FF2B5EF4-FFF2-40B4-BE49-F238E27FC236}">
                    <a16:creationId xmlns:a16="http://schemas.microsoft.com/office/drawing/2014/main" id="{868607FA-C511-4450-ABD1-ECA182206256}"/>
                  </a:ext>
                </a:extLst>
              </p:cNvPr>
              <p:cNvPicPr>
                <a:picLocks/>
              </p:cNvPicPr>
              <p:nvPr/>
            </p:nvPicPr>
            <p:blipFill>
              <a:blip r:embed="rId10"/>
              <a:stretch>
                <a:fillRect/>
              </a:stretch>
            </p:blipFill>
            <p:spPr>
              <a:xfrm>
                <a:off x="7565852" y="4302436"/>
                <a:ext cx="1068194" cy="1053329"/>
              </a:xfrm>
              <a:prstGeom prst="rect">
                <a:avLst/>
              </a:prstGeom>
              <a:ln>
                <a:solidFill>
                  <a:schemeClr val="bg1">
                    <a:lumMod val="50000"/>
                  </a:schemeClr>
                </a:solidFill>
              </a:ln>
            </p:spPr>
          </p:pic>
          <p:pic>
            <p:nvPicPr>
              <p:cNvPr id="68" name="Picture 67">
                <a:extLst>
                  <a:ext uri="{FF2B5EF4-FFF2-40B4-BE49-F238E27FC236}">
                    <a16:creationId xmlns:a16="http://schemas.microsoft.com/office/drawing/2014/main" id="{8FA48F5F-D7D2-4CBE-833B-CA631FD47D5E}"/>
                  </a:ext>
                </a:extLst>
              </p:cNvPr>
              <p:cNvPicPr>
                <a:picLocks/>
              </p:cNvPicPr>
              <p:nvPr/>
            </p:nvPicPr>
            <p:blipFill>
              <a:blip r:embed="rId11"/>
              <a:stretch>
                <a:fillRect/>
              </a:stretch>
            </p:blipFill>
            <p:spPr>
              <a:xfrm>
                <a:off x="9106322" y="3114442"/>
                <a:ext cx="1610438" cy="1059256"/>
              </a:xfrm>
              <a:prstGeom prst="rect">
                <a:avLst/>
              </a:prstGeom>
              <a:ln>
                <a:solidFill>
                  <a:schemeClr val="bg1">
                    <a:lumMod val="50000"/>
                  </a:schemeClr>
                </a:solidFill>
              </a:ln>
            </p:spPr>
          </p:pic>
          <p:pic>
            <p:nvPicPr>
              <p:cNvPr id="72" name="Picture 71">
                <a:extLst>
                  <a:ext uri="{FF2B5EF4-FFF2-40B4-BE49-F238E27FC236}">
                    <a16:creationId xmlns:a16="http://schemas.microsoft.com/office/drawing/2014/main" id="{457752E7-09AB-4564-BAA7-A8776C3A79C2}"/>
                  </a:ext>
                </a:extLst>
              </p:cNvPr>
              <p:cNvPicPr>
                <a:picLocks/>
              </p:cNvPicPr>
              <p:nvPr/>
            </p:nvPicPr>
            <p:blipFill>
              <a:blip r:embed="rId12"/>
              <a:stretch>
                <a:fillRect/>
              </a:stretch>
            </p:blipFill>
            <p:spPr>
              <a:xfrm>
                <a:off x="10900438" y="3114442"/>
                <a:ext cx="775622" cy="1055811"/>
              </a:xfrm>
              <a:prstGeom prst="rect">
                <a:avLst/>
              </a:prstGeom>
              <a:ln>
                <a:solidFill>
                  <a:schemeClr val="bg1">
                    <a:lumMod val="50000"/>
                  </a:schemeClr>
                </a:solidFill>
              </a:ln>
            </p:spPr>
          </p:pic>
          <p:pic>
            <p:nvPicPr>
              <p:cNvPr id="74" name="Picture 73">
                <a:extLst>
                  <a:ext uri="{FF2B5EF4-FFF2-40B4-BE49-F238E27FC236}">
                    <a16:creationId xmlns:a16="http://schemas.microsoft.com/office/drawing/2014/main" id="{BAAED6F7-E9DB-4B11-9A5C-A99679E4394D}"/>
                  </a:ext>
                </a:extLst>
              </p:cNvPr>
              <p:cNvPicPr>
                <a:picLocks/>
              </p:cNvPicPr>
              <p:nvPr/>
            </p:nvPicPr>
            <p:blipFill>
              <a:blip r:embed="rId13"/>
              <a:stretch>
                <a:fillRect/>
              </a:stretch>
            </p:blipFill>
            <p:spPr>
              <a:xfrm>
                <a:off x="7565852" y="3114442"/>
                <a:ext cx="1356792" cy="1059052"/>
              </a:xfrm>
              <a:prstGeom prst="rect">
                <a:avLst/>
              </a:prstGeom>
              <a:ln>
                <a:solidFill>
                  <a:schemeClr val="bg1">
                    <a:lumMod val="50000"/>
                  </a:schemeClr>
                </a:solidFill>
              </a:ln>
            </p:spPr>
          </p:pic>
          <p:pic>
            <p:nvPicPr>
              <p:cNvPr id="75" name="Picture 74">
                <a:extLst>
                  <a:ext uri="{FF2B5EF4-FFF2-40B4-BE49-F238E27FC236}">
                    <a16:creationId xmlns:a16="http://schemas.microsoft.com/office/drawing/2014/main" id="{7C622E7E-6297-466D-A378-E4AC0D322736}"/>
                  </a:ext>
                </a:extLst>
              </p:cNvPr>
              <p:cNvPicPr>
                <a:picLocks noChangeAspect="1"/>
              </p:cNvPicPr>
              <p:nvPr/>
            </p:nvPicPr>
            <p:blipFill>
              <a:blip r:embed="rId14"/>
              <a:stretch>
                <a:fillRect/>
              </a:stretch>
            </p:blipFill>
            <p:spPr>
              <a:xfrm>
                <a:off x="7564581" y="1093943"/>
                <a:ext cx="4111471" cy="1927251"/>
              </a:xfrm>
              <a:prstGeom prst="rect">
                <a:avLst/>
              </a:prstGeom>
              <a:ln>
                <a:solidFill>
                  <a:schemeClr val="bg1">
                    <a:lumMod val="50000"/>
                  </a:schemeClr>
                </a:solidFill>
              </a:ln>
            </p:spPr>
          </p:pic>
          <p:pic>
            <p:nvPicPr>
              <p:cNvPr id="76" name="Picture 75">
                <a:extLst>
                  <a:ext uri="{FF2B5EF4-FFF2-40B4-BE49-F238E27FC236}">
                    <a16:creationId xmlns:a16="http://schemas.microsoft.com/office/drawing/2014/main" id="{EAE746D9-FAC6-42E2-ACAC-4F8F5888CC63}"/>
                  </a:ext>
                </a:extLst>
              </p:cNvPr>
              <p:cNvPicPr>
                <a:picLocks noChangeAspect="1"/>
              </p:cNvPicPr>
              <p:nvPr/>
            </p:nvPicPr>
            <p:blipFill>
              <a:blip r:embed="rId15"/>
              <a:stretch>
                <a:fillRect/>
              </a:stretch>
            </p:blipFill>
            <p:spPr>
              <a:xfrm>
                <a:off x="7564581" y="5975505"/>
                <a:ext cx="4111479" cy="478380"/>
              </a:xfrm>
              <a:prstGeom prst="rect">
                <a:avLst/>
              </a:prstGeom>
              <a:ln>
                <a:solidFill>
                  <a:schemeClr val="bg1">
                    <a:lumMod val="50000"/>
                  </a:schemeClr>
                </a:solidFill>
              </a:ln>
            </p:spPr>
          </p:pic>
          <p:pic>
            <p:nvPicPr>
              <p:cNvPr id="77" name="Picture 76">
                <a:extLst>
                  <a:ext uri="{FF2B5EF4-FFF2-40B4-BE49-F238E27FC236}">
                    <a16:creationId xmlns:a16="http://schemas.microsoft.com/office/drawing/2014/main" id="{90B15D2A-0C72-425F-ABD1-11748F181D01}"/>
                  </a:ext>
                </a:extLst>
              </p:cNvPr>
              <p:cNvPicPr>
                <a:picLocks noChangeAspect="1"/>
              </p:cNvPicPr>
              <p:nvPr/>
            </p:nvPicPr>
            <p:blipFill>
              <a:blip r:embed="rId16"/>
              <a:stretch>
                <a:fillRect/>
              </a:stretch>
            </p:blipFill>
            <p:spPr>
              <a:xfrm>
                <a:off x="7564581" y="5425972"/>
                <a:ext cx="4111479" cy="472821"/>
              </a:xfrm>
              <a:prstGeom prst="rect">
                <a:avLst/>
              </a:prstGeom>
              <a:ln>
                <a:solidFill>
                  <a:schemeClr val="bg1">
                    <a:lumMod val="50000"/>
                  </a:schemeClr>
                </a:solidFill>
              </a:ln>
            </p:spPr>
          </p:pic>
          <p:pic>
            <p:nvPicPr>
              <p:cNvPr id="78" name="Picture 77">
                <a:extLst>
                  <a:ext uri="{FF2B5EF4-FFF2-40B4-BE49-F238E27FC236}">
                    <a16:creationId xmlns:a16="http://schemas.microsoft.com/office/drawing/2014/main" id="{8D00A1CA-50B9-4A70-97F5-AA460A22BD1F}"/>
                  </a:ext>
                </a:extLst>
              </p:cNvPr>
              <p:cNvPicPr>
                <a:picLocks noChangeAspect="1"/>
              </p:cNvPicPr>
              <p:nvPr/>
            </p:nvPicPr>
            <p:blipFill>
              <a:blip r:embed="rId17"/>
              <a:stretch>
                <a:fillRect/>
              </a:stretch>
            </p:blipFill>
            <p:spPr>
              <a:xfrm>
                <a:off x="10660548" y="4305881"/>
                <a:ext cx="1002181" cy="675878"/>
              </a:xfrm>
              <a:prstGeom prst="rect">
                <a:avLst/>
              </a:prstGeom>
              <a:ln>
                <a:solidFill>
                  <a:schemeClr val="bg1">
                    <a:lumMod val="50000"/>
                  </a:schemeClr>
                </a:solidFill>
              </a:ln>
            </p:spPr>
          </p:pic>
        </p:grpSp>
        <p:grpSp>
          <p:nvGrpSpPr>
            <p:cNvPr id="6" name="Group 5">
              <a:extLst>
                <a:ext uri="{FF2B5EF4-FFF2-40B4-BE49-F238E27FC236}">
                  <a16:creationId xmlns:a16="http://schemas.microsoft.com/office/drawing/2014/main" id="{6A69A192-9FE7-4977-BE2F-2C481A25FDAE}"/>
                </a:ext>
              </a:extLst>
            </p:cNvPr>
            <p:cNvGrpSpPr/>
            <p:nvPr/>
          </p:nvGrpSpPr>
          <p:grpSpPr>
            <a:xfrm>
              <a:off x="416129" y="2131901"/>
              <a:ext cx="1510937" cy="1731706"/>
              <a:chOff x="110885" y="2131901"/>
              <a:chExt cx="1646215" cy="1886750"/>
            </a:xfrm>
          </p:grpSpPr>
          <p:pic>
            <p:nvPicPr>
              <p:cNvPr id="82" name="Picture 81">
                <a:extLst>
                  <a:ext uri="{FF2B5EF4-FFF2-40B4-BE49-F238E27FC236}">
                    <a16:creationId xmlns:a16="http://schemas.microsoft.com/office/drawing/2014/main" id="{207C49C0-961C-40D8-977B-0488D8F7019A}"/>
                  </a:ext>
                </a:extLst>
              </p:cNvPr>
              <p:cNvPicPr>
                <a:picLocks noChangeAspect="1"/>
              </p:cNvPicPr>
              <p:nvPr/>
            </p:nvPicPr>
            <p:blipFill>
              <a:blip r:embed="rId18"/>
              <a:stretch>
                <a:fillRect/>
              </a:stretch>
            </p:blipFill>
            <p:spPr>
              <a:xfrm>
                <a:off x="113092" y="3093392"/>
                <a:ext cx="1641800" cy="925259"/>
              </a:xfrm>
              <a:prstGeom prst="rect">
                <a:avLst/>
              </a:prstGeom>
            </p:spPr>
          </p:pic>
          <p:pic>
            <p:nvPicPr>
              <p:cNvPr id="83" name="Picture 82">
                <a:extLst>
                  <a:ext uri="{FF2B5EF4-FFF2-40B4-BE49-F238E27FC236}">
                    <a16:creationId xmlns:a16="http://schemas.microsoft.com/office/drawing/2014/main" id="{98922B1D-B7D9-4D7B-9898-E9CD7673B3C7}"/>
                  </a:ext>
                </a:extLst>
              </p:cNvPr>
              <p:cNvPicPr>
                <a:picLocks noChangeAspect="1"/>
              </p:cNvPicPr>
              <p:nvPr/>
            </p:nvPicPr>
            <p:blipFill rotWithShape="1">
              <a:blip r:embed="rId19"/>
              <a:srcRect l="229" t="890" r="476"/>
              <a:stretch/>
            </p:blipFill>
            <p:spPr>
              <a:xfrm>
                <a:off x="110885" y="2131901"/>
                <a:ext cx="1646215" cy="919772"/>
              </a:xfrm>
              <a:prstGeom prst="rect">
                <a:avLst/>
              </a:prstGeom>
            </p:spPr>
          </p:pic>
        </p:grpSp>
      </p:grpSp>
      <p:grpSp>
        <p:nvGrpSpPr>
          <p:cNvPr id="32" name="Group 31">
            <a:extLst>
              <a:ext uri="{FF2B5EF4-FFF2-40B4-BE49-F238E27FC236}">
                <a16:creationId xmlns:a16="http://schemas.microsoft.com/office/drawing/2014/main" id="{CEB30FAB-CBF4-46BD-965F-C1DD5AFF3775}"/>
              </a:ext>
            </a:extLst>
          </p:cNvPr>
          <p:cNvGrpSpPr/>
          <p:nvPr/>
        </p:nvGrpSpPr>
        <p:grpSpPr>
          <a:xfrm>
            <a:off x="3988578" y="1830229"/>
            <a:ext cx="4883354" cy="1838443"/>
            <a:chOff x="3988578" y="2201144"/>
            <a:chExt cx="4883354" cy="1838443"/>
          </a:xfrm>
        </p:grpSpPr>
        <p:sp>
          <p:nvSpPr>
            <p:cNvPr id="60" name="Freeform: Shape 59">
              <a:extLst>
                <a:ext uri="{FF2B5EF4-FFF2-40B4-BE49-F238E27FC236}">
                  <a16:creationId xmlns:a16="http://schemas.microsoft.com/office/drawing/2014/main" id="{410F6D22-A84C-46E2-BB0E-07279C3EE1B1}"/>
                </a:ext>
              </a:extLst>
            </p:cNvPr>
            <p:cNvSpPr/>
            <p:nvPr/>
          </p:nvSpPr>
          <p:spPr>
            <a:xfrm>
              <a:off x="5636761" y="2201144"/>
              <a:ext cx="3235171" cy="1549016"/>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61" name="Freeform: Shape 60">
              <a:extLst>
                <a:ext uri="{FF2B5EF4-FFF2-40B4-BE49-F238E27FC236}">
                  <a16:creationId xmlns:a16="http://schemas.microsoft.com/office/drawing/2014/main" id="{B5300FDE-5B39-463B-995C-6247F12D93AA}"/>
                </a:ext>
              </a:extLst>
            </p:cNvPr>
            <p:cNvSpPr/>
            <p:nvPr/>
          </p:nvSpPr>
          <p:spPr>
            <a:xfrm>
              <a:off x="3988578" y="2616085"/>
              <a:ext cx="2973032" cy="1423502"/>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439297">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64" name="TextBox 63">
              <a:extLst>
                <a:ext uri="{FF2B5EF4-FFF2-40B4-BE49-F238E27FC236}">
                  <a16:creationId xmlns:a16="http://schemas.microsoft.com/office/drawing/2014/main" id="{A3A6A1A7-A170-44E4-AE74-D1786AF3A0AA}"/>
                </a:ext>
              </a:extLst>
            </p:cNvPr>
            <p:cNvSpPr txBox="1"/>
            <p:nvPr/>
          </p:nvSpPr>
          <p:spPr>
            <a:xfrm>
              <a:off x="4353251" y="2902596"/>
              <a:ext cx="38462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Centralized Management</a:t>
              </a:r>
              <a:br>
                <a:rPr kumimoji="0" lang="en-US" sz="1600" b="0"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br>
              <a:r>
                <a:rPr kumimoji="0" lang="en-US" sz="1600" b="0" i="0" u="none" strike="noStrike" kern="1200" cap="none" spc="0" normalizeH="0" baseline="0" noProof="0" dirty="0">
                  <a:ln>
                    <a:noFill/>
                  </a:ln>
                  <a:solidFill>
                    <a:schemeClr val="bg1"/>
                  </a:solidFill>
                  <a:effectLst/>
                  <a:uLnTx/>
                  <a:uFillTx/>
                  <a:latin typeface="Inter" panose="020B0502030000000004" pitchFamily="34" charset="0"/>
                  <a:ea typeface="Inter" panose="020B0502030000000004" pitchFamily="34" charset="0"/>
                  <a:cs typeface="Inter" panose="020B0502030000000004" pitchFamily="34" charset="0"/>
                </a:rPr>
                <a:t>Proficy Configuration Hub</a:t>
              </a:r>
            </a:p>
          </p:txBody>
        </p:sp>
      </p:grpSp>
      <p:pic>
        <p:nvPicPr>
          <p:cNvPr id="33" name="Picture 32">
            <a:extLst>
              <a:ext uri="{FF2B5EF4-FFF2-40B4-BE49-F238E27FC236}">
                <a16:creationId xmlns:a16="http://schemas.microsoft.com/office/drawing/2014/main" id="{C6B4CD2F-69BA-4198-B5D3-836B5C35BA26}"/>
              </a:ext>
            </a:extLst>
          </p:cNvPr>
          <p:cNvPicPr>
            <a:picLocks noChangeAspect="1"/>
          </p:cNvPicPr>
          <p:nvPr/>
        </p:nvPicPr>
        <p:blipFill>
          <a:blip r:embed="rId20">
            <a:duotone>
              <a:schemeClr val="bg2">
                <a:shade val="45000"/>
                <a:satMod val="135000"/>
              </a:schemeClr>
              <a:prstClr val="white"/>
            </a:duotone>
          </a:blip>
          <a:stretch>
            <a:fillRect/>
          </a:stretch>
        </p:blipFill>
        <p:spPr>
          <a:xfrm>
            <a:off x="11391717" y="1963617"/>
            <a:ext cx="463336" cy="396274"/>
          </a:xfrm>
          <a:prstGeom prst="rect">
            <a:avLst/>
          </a:prstGeom>
        </p:spPr>
      </p:pic>
      <p:sp>
        <p:nvSpPr>
          <p:cNvPr id="69" name="Rectangle: Rounded Corners 78">
            <a:extLst>
              <a:ext uri="{FF2B5EF4-FFF2-40B4-BE49-F238E27FC236}">
                <a16:creationId xmlns:a16="http://schemas.microsoft.com/office/drawing/2014/main" id="{9E73CBC7-A11C-4AF6-A97C-94102A9F9BBE}"/>
              </a:ext>
            </a:extLst>
          </p:cNvPr>
          <p:cNvSpPr/>
          <p:nvPr/>
        </p:nvSpPr>
        <p:spPr>
          <a:xfrm>
            <a:off x="3361330" y="5884358"/>
            <a:ext cx="2382722" cy="27432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Software/Patch Updates</a:t>
            </a:r>
          </a:p>
        </p:txBody>
      </p:sp>
      <p:sp>
        <p:nvSpPr>
          <p:cNvPr id="73" name="Rectangle: Rounded Corners 78">
            <a:extLst>
              <a:ext uri="{FF2B5EF4-FFF2-40B4-BE49-F238E27FC236}">
                <a16:creationId xmlns:a16="http://schemas.microsoft.com/office/drawing/2014/main" id="{9E73CBC7-A11C-4AF6-A97C-94102A9F9BBE}"/>
              </a:ext>
            </a:extLst>
          </p:cNvPr>
          <p:cNvSpPr/>
          <p:nvPr/>
        </p:nvSpPr>
        <p:spPr>
          <a:xfrm>
            <a:off x="6512313" y="5884358"/>
            <a:ext cx="3336351" cy="27432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Project Configuration/Deployment</a:t>
            </a:r>
          </a:p>
        </p:txBody>
      </p:sp>
      <p:sp>
        <p:nvSpPr>
          <p:cNvPr id="84" name="Rectangle: Rounded Corners 78">
            <a:extLst>
              <a:ext uri="{FF2B5EF4-FFF2-40B4-BE49-F238E27FC236}">
                <a16:creationId xmlns:a16="http://schemas.microsoft.com/office/drawing/2014/main" id="{9E73CBC7-A11C-4AF6-A97C-94102A9F9BBE}"/>
              </a:ext>
            </a:extLst>
          </p:cNvPr>
          <p:cNvSpPr/>
          <p:nvPr/>
        </p:nvSpPr>
        <p:spPr>
          <a:xfrm>
            <a:off x="6616473" y="2153520"/>
            <a:ext cx="2382722" cy="27432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Model</a:t>
            </a:r>
          </a:p>
        </p:txBody>
      </p:sp>
      <p:sp>
        <p:nvSpPr>
          <p:cNvPr id="85" name="Rectangle: Rounded Corners 78">
            <a:extLst>
              <a:ext uri="{FF2B5EF4-FFF2-40B4-BE49-F238E27FC236}">
                <a16:creationId xmlns:a16="http://schemas.microsoft.com/office/drawing/2014/main" id="{9E73CBC7-A11C-4AF6-A97C-94102A9F9BBE}"/>
              </a:ext>
            </a:extLst>
          </p:cNvPr>
          <p:cNvSpPr/>
          <p:nvPr/>
        </p:nvSpPr>
        <p:spPr>
          <a:xfrm>
            <a:off x="3710401" y="3513940"/>
            <a:ext cx="2969616" cy="27432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Configuration Change Management</a:t>
            </a:r>
            <a:r>
              <a:rPr lang="en-US" sz="1000" dirty="0">
                <a:solidFill>
                  <a:srgbClr val="FFFFFF"/>
                </a:solidFill>
                <a:latin typeface="Inter" panose="020B0502030000000004" pitchFamily="34" charset="0"/>
                <a:ea typeface="Inter" panose="020B0502030000000004" pitchFamily="34" charset="0"/>
                <a:cs typeface="Inter" panose="020B0502030000000004" pitchFamily="34" charset="0"/>
              </a:rPr>
              <a:t> </a:t>
            </a:r>
            <a:endParaRPr kumimoji="0" lang="en-US" sz="10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86" name="Rectangle: Rounded Corners 78">
            <a:extLst>
              <a:ext uri="{FF2B5EF4-FFF2-40B4-BE49-F238E27FC236}">
                <a16:creationId xmlns:a16="http://schemas.microsoft.com/office/drawing/2014/main" id="{9E73CBC7-A11C-4AF6-A97C-94102A9F9BBE}"/>
              </a:ext>
            </a:extLst>
          </p:cNvPr>
          <p:cNvSpPr/>
          <p:nvPr/>
        </p:nvSpPr>
        <p:spPr>
          <a:xfrm>
            <a:off x="6939724" y="3212020"/>
            <a:ext cx="2382722" cy="27432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Software License Management</a:t>
            </a:r>
          </a:p>
        </p:txBody>
      </p:sp>
      <p:grpSp>
        <p:nvGrpSpPr>
          <p:cNvPr id="136" name="Group 135">
            <a:extLst>
              <a:ext uri="{FF2B5EF4-FFF2-40B4-BE49-F238E27FC236}">
                <a16:creationId xmlns:a16="http://schemas.microsoft.com/office/drawing/2014/main" id="{A9A84CD1-CC5B-A1F3-D848-FB4D25ED40AD}"/>
              </a:ext>
            </a:extLst>
          </p:cNvPr>
          <p:cNvGrpSpPr/>
          <p:nvPr/>
        </p:nvGrpSpPr>
        <p:grpSpPr>
          <a:xfrm>
            <a:off x="1597966" y="5377922"/>
            <a:ext cx="9899575" cy="339033"/>
            <a:chOff x="1902544" y="5211557"/>
            <a:chExt cx="9899575" cy="339033"/>
          </a:xfrm>
        </p:grpSpPr>
        <p:sp>
          <p:nvSpPr>
            <p:cNvPr id="87" name="TextBox 86">
              <a:extLst>
                <a:ext uri="{FF2B5EF4-FFF2-40B4-BE49-F238E27FC236}">
                  <a16:creationId xmlns:a16="http://schemas.microsoft.com/office/drawing/2014/main" id="{78029BB5-AE1D-4EC1-81E7-149F97EF4C30}"/>
                </a:ext>
              </a:extLst>
            </p:cNvPr>
            <p:cNvSpPr txBox="1"/>
            <p:nvPr/>
          </p:nvSpPr>
          <p:spPr>
            <a:xfrm>
              <a:off x="1902544" y="5211557"/>
              <a:ext cx="1097280" cy="3390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dirty="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rPr>
                <a:t>Site 1</a:t>
              </a:r>
            </a:p>
          </p:txBody>
        </p:sp>
        <p:sp>
          <p:nvSpPr>
            <p:cNvPr id="88" name="TextBox 87">
              <a:extLst>
                <a:ext uri="{FF2B5EF4-FFF2-40B4-BE49-F238E27FC236}">
                  <a16:creationId xmlns:a16="http://schemas.microsoft.com/office/drawing/2014/main" id="{78029BB5-AE1D-4EC1-81E7-149F97EF4C30}"/>
                </a:ext>
              </a:extLst>
            </p:cNvPr>
            <p:cNvSpPr txBox="1"/>
            <p:nvPr/>
          </p:nvSpPr>
          <p:spPr>
            <a:xfrm>
              <a:off x="4103118" y="5211557"/>
              <a:ext cx="1097280" cy="3390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dirty="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rPr>
                <a:t>Site 2</a:t>
              </a:r>
            </a:p>
          </p:txBody>
        </p:sp>
        <p:sp>
          <p:nvSpPr>
            <p:cNvPr id="89" name="TextBox 88">
              <a:extLst>
                <a:ext uri="{FF2B5EF4-FFF2-40B4-BE49-F238E27FC236}">
                  <a16:creationId xmlns:a16="http://schemas.microsoft.com/office/drawing/2014/main" id="{78029BB5-AE1D-4EC1-81E7-149F97EF4C30}"/>
                </a:ext>
              </a:extLst>
            </p:cNvPr>
            <p:cNvSpPr txBox="1"/>
            <p:nvPr/>
          </p:nvSpPr>
          <p:spPr>
            <a:xfrm>
              <a:off x="6303692" y="5211557"/>
              <a:ext cx="1097280" cy="3390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dirty="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rPr>
                <a:t>Site 3</a:t>
              </a:r>
            </a:p>
          </p:txBody>
        </p:sp>
        <p:sp>
          <p:nvSpPr>
            <p:cNvPr id="90" name="TextBox 89">
              <a:extLst>
                <a:ext uri="{FF2B5EF4-FFF2-40B4-BE49-F238E27FC236}">
                  <a16:creationId xmlns:a16="http://schemas.microsoft.com/office/drawing/2014/main" id="{78029BB5-AE1D-4EC1-81E7-149F97EF4C30}"/>
                </a:ext>
              </a:extLst>
            </p:cNvPr>
            <p:cNvSpPr txBox="1"/>
            <p:nvPr/>
          </p:nvSpPr>
          <p:spPr>
            <a:xfrm>
              <a:off x="8504266" y="5211557"/>
              <a:ext cx="1097280" cy="3390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dirty="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rPr>
                <a:t>Site 4</a:t>
              </a:r>
            </a:p>
          </p:txBody>
        </p:sp>
        <p:sp>
          <p:nvSpPr>
            <p:cNvPr id="91" name="TextBox 90">
              <a:extLst>
                <a:ext uri="{FF2B5EF4-FFF2-40B4-BE49-F238E27FC236}">
                  <a16:creationId xmlns:a16="http://schemas.microsoft.com/office/drawing/2014/main" id="{78029BB5-AE1D-4EC1-81E7-149F97EF4C30}"/>
                </a:ext>
              </a:extLst>
            </p:cNvPr>
            <p:cNvSpPr txBox="1"/>
            <p:nvPr/>
          </p:nvSpPr>
          <p:spPr>
            <a:xfrm>
              <a:off x="10704839" y="5211557"/>
              <a:ext cx="1097280" cy="339033"/>
            </a:xfrm>
            <a:prstGeom prst="rect">
              <a:avLst/>
            </a:prstGeom>
            <a:noFill/>
          </p:spPr>
          <p:txBody>
            <a:bodyPr wrap="square" rtlCol="0">
              <a:noAutofit/>
            </a:bodyPr>
            <a:lstStyle/>
            <a:p>
              <a:pPr algn="ctr">
                <a:spcBef>
                  <a:spcPts val="1200"/>
                </a:spcBef>
                <a:defRPr/>
              </a:pPr>
              <a:r>
                <a:rPr kumimoji="0" lang="en-US" sz="1000" b="1" i="0" u="none" strike="noStrike" kern="1200" cap="none" spc="0" normalizeH="0" baseline="0" noProof="0" dirty="0">
                  <a:ln>
                    <a:noFill/>
                  </a:ln>
                  <a:solidFill>
                    <a:srgbClr val="0C2340"/>
                  </a:solidFill>
                  <a:effectLst/>
                  <a:uLnTx/>
                  <a:uFillTx/>
                  <a:latin typeface="Inter" panose="020B0502030000000004" pitchFamily="34" charset="0"/>
                  <a:ea typeface="Inter" panose="020B0502030000000004" pitchFamily="34" charset="0"/>
                  <a:cs typeface="Inter" panose="020B0502030000000004" pitchFamily="34" charset="0"/>
                </a:rPr>
                <a:t>Site 5</a:t>
              </a:r>
            </a:p>
          </p:txBody>
        </p:sp>
      </p:grpSp>
      <p:sp>
        <p:nvSpPr>
          <p:cNvPr id="2" name="Rectangle: Rounded Corners 78">
            <a:extLst>
              <a:ext uri="{FF2B5EF4-FFF2-40B4-BE49-F238E27FC236}">
                <a16:creationId xmlns:a16="http://schemas.microsoft.com/office/drawing/2014/main" id="{99FD7496-B761-2781-22DB-60B85AD7F1B9}"/>
              </a:ext>
            </a:extLst>
          </p:cNvPr>
          <p:cNvSpPr/>
          <p:nvPr/>
        </p:nvSpPr>
        <p:spPr>
          <a:xfrm>
            <a:off x="4029446" y="2133372"/>
            <a:ext cx="2382722" cy="27432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System Health &amp; Diagnostics</a:t>
            </a:r>
          </a:p>
        </p:txBody>
      </p:sp>
    </p:spTree>
    <p:extLst>
      <p:ext uri="{BB962C8B-B14F-4D97-AF65-F5344CB8AC3E}">
        <p14:creationId xmlns:p14="http://schemas.microsoft.com/office/powerpoint/2010/main" val="1131978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E5767A-03A3-5C4D-0855-69EB27E9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2" name="Title 1">
            <a:extLst>
              <a:ext uri="{FF2B5EF4-FFF2-40B4-BE49-F238E27FC236}">
                <a16:creationId xmlns:a16="http://schemas.microsoft.com/office/drawing/2014/main" id="{071D6713-2A53-1A87-6AE5-40C6923409FD}"/>
              </a:ext>
            </a:extLst>
          </p:cNvPr>
          <p:cNvSpPr>
            <a:spLocks noGrp="1"/>
          </p:cNvSpPr>
          <p:nvPr>
            <p:ph type="title"/>
          </p:nvPr>
        </p:nvSpPr>
        <p:spPr/>
        <p:txBody>
          <a:bodyPr/>
          <a:lstStyle/>
          <a:p>
            <a:r>
              <a:rPr lang="en-US" dirty="0"/>
              <a:t>Connected Worker</a:t>
            </a:r>
          </a:p>
        </p:txBody>
      </p:sp>
      <p:sp>
        <p:nvSpPr>
          <p:cNvPr id="5" name="Content Placeholder 4">
            <a:extLst>
              <a:ext uri="{FF2B5EF4-FFF2-40B4-BE49-F238E27FC236}">
                <a16:creationId xmlns:a16="http://schemas.microsoft.com/office/drawing/2014/main" id="{B6F872D7-CEBA-2824-C949-27BC6FD20C49}"/>
              </a:ext>
            </a:extLst>
          </p:cNvPr>
          <p:cNvSpPr>
            <a:spLocks noGrp="1"/>
          </p:cNvSpPr>
          <p:nvPr>
            <p:ph idx="1"/>
          </p:nvPr>
        </p:nvSpPr>
        <p:spPr/>
        <p:txBody>
          <a:bodyPr/>
          <a:lstStyle/>
          <a:p>
            <a:r>
              <a:rPr lang="en-US" sz="3200" cap="all" dirty="0">
                <a:solidFill>
                  <a:schemeClr val="tx1"/>
                </a:solidFill>
                <a:latin typeface="Sons Condensed Extrabold" panose="02060906060206060203" pitchFamily="18" charset="0"/>
              </a:rPr>
              <a:t>Vision</a:t>
            </a:r>
          </a:p>
          <a:p>
            <a:pPr marL="285750" indent="-285750">
              <a:buFont typeface="Arial" panose="020B0604020202020204" pitchFamily="34" charset="0"/>
              <a:buChar char="•"/>
            </a:pPr>
            <a:r>
              <a:rPr lang="en-US" dirty="0"/>
              <a:t>Integrated, simple to deploy configurable, extensible UX platform enabling application development per persona</a:t>
            </a:r>
          </a:p>
          <a:p>
            <a:pPr marL="285750" indent="-285750">
              <a:buFont typeface="Arial" panose="020B0604020202020204" pitchFamily="34" charset="0"/>
              <a:buChar char="•"/>
            </a:pPr>
            <a:r>
              <a:rPr lang="en-US" dirty="0"/>
              <a:t>Integrated with GenAI technology to accelerate development and enable natural language query of OT data</a:t>
            </a:r>
          </a:p>
          <a:p>
            <a:pPr>
              <a:spcBef>
                <a:spcPts val="1200"/>
              </a:spcBef>
            </a:pPr>
            <a:r>
              <a:rPr lang="en-US" sz="3200" cap="all" dirty="0">
                <a:solidFill>
                  <a:schemeClr val="tx1"/>
                </a:solidFill>
                <a:latin typeface="Sons Condensed Extrabold" panose="02060906060206060203" pitchFamily="18" charset="0"/>
              </a:rPr>
              <a:t>2025</a:t>
            </a:r>
          </a:p>
          <a:p>
            <a:pPr marL="285750" indent="-168275">
              <a:buFont typeface="Arial" panose="020B0604020202020204" pitchFamily="34" charset="0"/>
              <a:buChar char="•"/>
            </a:pPr>
            <a:r>
              <a:rPr lang="en-US" dirty="0"/>
              <a:t>Common, single UX platform across all Proficy applications (HMI/SCADA, Historian, Smart Factory, Sustainability) </a:t>
            </a:r>
          </a:p>
          <a:p>
            <a:pPr marL="285750" indent="-168275">
              <a:buFont typeface="Arial" panose="020B0604020202020204" pitchFamily="34" charset="0"/>
              <a:buChar char="•"/>
            </a:pPr>
            <a:r>
              <a:rPr lang="en-US" dirty="0"/>
              <a:t>Integrated client-side (Python) scripting </a:t>
            </a:r>
          </a:p>
          <a:p>
            <a:pPr marL="285750" indent="-168275">
              <a:buFont typeface="Arial" panose="020B0604020202020204" pitchFamily="34" charset="0"/>
              <a:buChar char="•"/>
            </a:pPr>
            <a:r>
              <a:rPr lang="en-US" dirty="0"/>
              <a:t>Fully containerized, scalable &amp; highly available</a:t>
            </a:r>
          </a:p>
          <a:p>
            <a:pPr marL="285750" indent="-168275">
              <a:buFont typeface="Arial" panose="020B0604020202020204" pitchFamily="34" charset="0"/>
              <a:buChar char="•"/>
            </a:pPr>
            <a:r>
              <a:rPr lang="en-US" dirty="0" err="1"/>
              <a:t>GraphQL</a:t>
            </a:r>
            <a:r>
              <a:rPr lang="en-US" dirty="0"/>
              <a:t> simplifies visualizing MES data</a:t>
            </a:r>
          </a:p>
        </p:txBody>
      </p:sp>
      <p:sp>
        <p:nvSpPr>
          <p:cNvPr id="6" name="Content Placeholder 5">
            <a:extLst>
              <a:ext uri="{FF2B5EF4-FFF2-40B4-BE49-F238E27FC236}">
                <a16:creationId xmlns:a16="http://schemas.microsoft.com/office/drawing/2014/main" id="{18597B54-DA1B-A0B3-6E9A-E0215902A01A}"/>
              </a:ext>
            </a:extLst>
          </p:cNvPr>
          <p:cNvSpPr>
            <a:spLocks noGrp="1"/>
          </p:cNvSpPr>
          <p:nvPr>
            <p:ph idx="13"/>
          </p:nvPr>
        </p:nvSpPr>
        <p:spPr/>
        <p:txBody>
          <a:bodyPr/>
          <a:lstStyle/>
          <a:p>
            <a:endParaRPr lang="en-US" dirty="0"/>
          </a:p>
        </p:txBody>
      </p:sp>
      <p:pic>
        <p:nvPicPr>
          <p:cNvPr id="13" name="Picture 12">
            <a:extLst>
              <a:ext uri="{FF2B5EF4-FFF2-40B4-BE49-F238E27FC236}">
                <a16:creationId xmlns:a16="http://schemas.microsoft.com/office/drawing/2014/main" id="{793E917B-8297-974E-4E61-8AC2EA342B38}"/>
              </a:ext>
            </a:extLst>
          </p:cNvPr>
          <p:cNvPicPr>
            <a:picLocks noChangeAspect="1"/>
          </p:cNvPicPr>
          <p:nvPr/>
        </p:nvPicPr>
        <p:blipFill rotWithShape="1">
          <a:blip r:embed="rId3"/>
          <a:srcRect l="13176" r="20393"/>
          <a:stretch/>
        </p:blipFill>
        <p:spPr>
          <a:xfrm>
            <a:off x="6096001" y="1403348"/>
            <a:ext cx="5676900" cy="4806951"/>
          </a:xfrm>
          <a:prstGeom prst="rect">
            <a:avLst/>
          </a:prstGeom>
        </p:spPr>
      </p:pic>
      <p:sp>
        <p:nvSpPr>
          <p:cNvPr id="7" name="Footer Placeholder 1">
            <a:extLst>
              <a:ext uri="{FF2B5EF4-FFF2-40B4-BE49-F238E27FC236}">
                <a16:creationId xmlns:a16="http://schemas.microsoft.com/office/drawing/2014/main" id="{FB9D02A2-7E91-B908-CEC2-532A2137B5DD}"/>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GE and the GE Monogram are trademarks of General Electric Company used under trademark license.</a:t>
            </a:r>
          </a:p>
        </p:txBody>
      </p:sp>
    </p:spTree>
    <p:extLst>
      <p:ext uri="{BB962C8B-B14F-4D97-AF65-F5344CB8AC3E}">
        <p14:creationId xmlns:p14="http://schemas.microsoft.com/office/powerpoint/2010/main" val="383118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CFCE3C-F44C-84A9-B9CE-AFBEBBEF6A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FFFFFF"/>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 name="Title 1">
            <a:extLst>
              <a:ext uri="{FF2B5EF4-FFF2-40B4-BE49-F238E27FC236}">
                <a16:creationId xmlns:a16="http://schemas.microsoft.com/office/drawing/2014/main" id="{4ED7AFDE-D9D4-EBC5-37A5-8ACF404E3B10}"/>
              </a:ext>
            </a:extLst>
          </p:cNvPr>
          <p:cNvSpPr>
            <a:spLocks noGrp="1"/>
          </p:cNvSpPr>
          <p:nvPr>
            <p:ph type="title"/>
          </p:nvPr>
        </p:nvSpPr>
        <p:spPr/>
        <p:txBody>
          <a:bodyPr/>
          <a:lstStyle/>
          <a:p>
            <a:r>
              <a:rPr lang="en-US" dirty="0"/>
              <a:t>Cloud Transformation</a:t>
            </a:r>
          </a:p>
        </p:txBody>
      </p:sp>
      <p:sp>
        <p:nvSpPr>
          <p:cNvPr id="5" name="Content Placeholder 4">
            <a:extLst>
              <a:ext uri="{FF2B5EF4-FFF2-40B4-BE49-F238E27FC236}">
                <a16:creationId xmlns:a16="http://schemas.microsoft.com/office/drawing/2014/main" id="{10CEB2CF-6026-EAC7-2A02-30AE6BE71359}"/>
              </a:ext>
            </a:extLst>
          </p:cNvPr>
          <p:cNvSpPr>
            <a:spLocks noGrp="1"/>
          </p:cNvSpPr>
          <p:nvPr>
            <p:ph idx="1"/>
          </p:nvPr>
        </p:nvSpPr>
        <p:spPr>
          <a:xfrm>
            <a:off x="419100" y="1304531"/>
            <a:ext cx="4838700" cy="4806951"/>
          </a:xfrm>
        </p:spPr>
        <p:txBody>
          <a:bodyPr/>
          <a:lstStyle/>
          <a:p>
            <a:r>
              <a:rPr lang="en-US" sz="3200" cap="all" dirty="0">
                <a:solidFill>
                  <a:schemeClr val="tx1"/>
                </a:solidFill>
                <a:latin typeface="Sons Condensed Extrabold" panose="02060906060206060203" pitchFamily="18" charset="0"/>
              </a:rPr>
              <a:t>Vision</a:t>
            </a:r>
          </a:p>
          <a:p>
            <a:pPr marL="285750" indent="-285750">
              <a:buClrTx/>
              <a:buFont typeface="Arial" panose="020B0604020202020204" pitchFamily="34" charset="0"/>
              <a:buChar char="•"/>
            </a:pPr>
            <a:r>
              <a:rPr lang="en-US" dirty="0"/>
              <a:t>Fully cloud / cloud technology enabled portfolio</a:t>
            </a:r>
          </a:p>
          <a:p>
            <a:pPr marL="285750" indent="-285750">
              <a:buClrTx/>
              <a:buFont typeface="Arial" panose="020B0604020202020204" pitchFamily="34" charset="0"/>
              <a:buChar char="•"/>
            </a:pPr>
            <a:r>
              <a:rPr lang="en-US" dirty="0"/>
              <a:t>On-premises, Hybrid, and Full Cloud</a:t>
            </a:r>
          </a:p>
          <a:p>
            <a:pPr marL="285750" indent="-285750">
              <a:buClrTx/>
              <a:buFont typeface="Arial" panose="020B0604020202020204" pitchFamily="34" charset="0"/>
              <a:buChar char="•"/>
            </a:pPr>
            <a:r>
              <a:rPr lang="en-US" dirty="0"/>
              <a:t>Gen AI &amp; ML enabled</a:t>
            </a:r>
          </a:p>
          <a:p>
            <a:pPr marL="285750" indent="-285750">
              <a:buClrTx/>
              <a:buFont typeface="Arial" panose="020B0604020202020204" pitchFamily="34" charset="0"/>
              <a:buChar char="•"/>
            </a:pPr>
            <a:r>
              <a:rPr lang="en-US" dirty="0"/>
              <a:t>Always on, Always up to date</a:t>
            </a:r>
          </a:p>
          <a:p>
            <a:pPr>
              <a:spcBef>
                <a:spcPts val="1200"/>
              </a:spcBef>
            </a:pPr>
            <a:r>
              <a:rPr lang="en-US" sz="3200" cap="all" dirty="0">
                <a:solidFill>
                  <a:schemeClr val="tx1"/>
                </a:solidFill>
                <a:latin typeface="Sons Condensed Extrabold" panose="02060906060206060203" pitchFamily="18" charset="0"/>
              </a:rPr>
              <a:t>2025 </a:t>
            </a:r>
          </a:p>
          <a:p>
            <a:pPr marL="285750" indent="-285750">
              <a:buClrTx/>
              <a:buFont typeface="Arial" panose="020B0604020202020204" pitchFamily="34" charset="0"/>
              <a:buChar char="•"/>
            </a:pPr>
            <a:r>
              <a:rPr lang="en-US" dirty="0"/>
              <a:t>Proficy Smart Factory, Historian &amp; Operations Hub marketplace solutions</a:t>
            </a:r>
          </a:p>
          <a:p>
            <a:pPr marL="285750" indent="-285750">
              <a:buClrTx/>
              <a:buFont typeface="Arial" panose="020B0604020202020204" pitchFamily="34" charset="0"/>
              <a:buChar char="•"/>
            </a:pPr>
            <a:r>
              <a:rPr lang="en-US" dirty="0"/>
              <a:t>Proficy Smart Factory, Historian and Operations Hub, </a:t>
            </a:r>
            <a:r>
              <a:rPr lang="en-US" dirty="0" err="1"/>
              <a:t>Csense</a:t>
            </a:r>
            <a:r>
              <a:rPr lang="en-US" dirty="0"/>
              <a:t>, and Data Hub SaaS offerings</a:t>
            </a:r>
          </a:p>
          <a:p>
            <a:pPr marL="285750" indent="-285750">
              <a:buClrTx/>
              <a:buFont typeface="Arial" panose="020B0604020202020204" pitchFamily="34" charset="0"/>
              <a:buChar char="•"/>
            </a:pPr>
            <a:r>
              <a:rPr lang="en-US" dirty="0"/>
              <a:t>Accelerating Scheduler SaaS offering</a:t>
            </a:r>
          </a:p>
        </p:txBody>
      </p:sp>
      <p:grpSp>
        <p:nvGrpSpPr>
          <p:cNvPr id="88" name="Group 87">
            <a:extLst>
              <a:ext uri="{FF2B5EF4-FFF2-40B4-BE49-F238E27FC236}">
                <a16:creationId xmlns:a16="http://schemas.microsoft.com/office/drawing/2014/main" id="{036EDB8A-3136-1291-8D1E-6A2FCFC53F52}"/>
              </a:ext>
            </a:extLst>
          </p:cNvPr>
          <p:cNvGrpSpPr/>
          <p:nvPr/>
        </p:nvGrpSpPr>
        <p:grpSpPr>
          <a:xfrm>
            <a:off x="6513819" y="1910031"/>
            <a:ext cx="5249739" cy="3922667"/>
            <a:chOff x="5271013" y="2044475"/>
            <a:chExt cx="5249739" cy="3922667"/>
          </a:xfrm>
        </p:grpSpPr>
        <p:grpSp>
          <p:nvGrpSpPr>
            <p:cNvPr id="8" name="Group 7">
              <a:extLst>
                <a:ext uri="{FF2B5EF4-FFF2-40B4-BE49-F238E27FC236}">
                  <a16:creationId xmlns:a16="http://schemas.microsoft.com/office/drawing/2014/main" id="{A24A096B-E8EA-7C36-3E37-5F9CFABB380A}"/>
                </a:ext>
              </a:extLst>
            </p:cNvPr>
            <p:cNvGrpSpPr/>
            <p:nvPr/>
          </p:nvGrpSpPr>
          <p:grpSpPr>
            <a:xfrm>
              <a:off x="5271013" y="2044475"/>
              <a:ext cx="5249739" cy="2933261"/>
              <a:chOff x="5221005" y="2044475"/>
              <a:chExt cx="5249739" cy="2933261"/>
            </a:xfrm>
          </p:grpSpPr>
          <p:grpSp>
            <p:nvGrpSpPr>
              <p:cNvPr id="25" name="Group 24">
                <a:extLst>
                  <a:ext uri="{FF2B5EF4-FFF2-40B4-BE49-F238E27FC236}">
                    <a16:creationId xmlns:a16="http://schemas.microsoft.com/office/drawing/2014/main" id="{7FE7C7FE-7F00-35F7-671C-1A91001F185E}"/>
                  </a:ext>
                </a:extLst>
              </p:cNvPr>
              <p:cNvGrpSpPr/>
              <p:nvPr/>
            </p:nvGrpSpPr>
            <p:grpSpPr>
              <a:xfrm>
                <a:off x="9866304" y="4373296"/>
                <a:ext cx="604440" cy="604440"/>
                <a:chOff x="9866304" y="4373296"/>
                <a:chExt cx="604440" cy="604440"/>
              </a:xfrm>
            </p:grpSpPr>
            <p:sp>
              <p:nvSpPr>
                <p:cNvPr id="86" name="Oval 85">
                  <a:extLst>
                    <a:ext uri="{FF2B5EF4-FFF2-40B4-BE49-F238E27FC236}">
                      <a16:creationId xmlns:a16="http://schemas.microsoft.com/office/drawing/2014/main" id="{E6927253-7DCC-07C7-C8BE-9EB9BB6848F6}"/>
                    </a:ext>
                  </a:extLst>
                </p:cNvPr>
                <p:cNvSpPr/>
                <p:nvPr/>
              </p:nvSpPr>
              <p:spPr>
                <a:xfrm>
                  <a:off x="9866304" y="4373296"/>
                  <a:ext cx="604440" cy="604440"/>
                </a:xfrm>
                <a:prstGeom prst="ellipse">
                  <a:avLst/>
                </a:prstGeom>
                <a:solidFill>
                  <a:srgbClr val="F1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pic>
              <p:nvPicPr>
                <p:cNvPr id="87" name="Graphic 86">
                  <a:extLst>
                    <a:ext uri="{FF2B5EF4-FFF2-40B4-BE49-F238E27FC236}">
                      <a16:creationId xmlns:a16="http://schemas.microsoft.com/office/drawing/2014/main" id="{B9A29978-1BA0-1659-81F0-C55AB123F5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5932" y="4498630"/>
                  <a:ext cx="365184" cy="353772"/>
                </a:xfrm>
                <a:prstGeom prst="rect">
                  <a:avLst/>
                </a:prstGeom>
              </p:spPr>
            </p:pic>
          </p:grpSp>
          <p:grpSp>
            <p:nvGrpSpPr>
              <p:cNvPr id="26" name="Group 25">
                <a:extLst>
                  <a:ext uri="{FF2B5EF4-FFF2-40B4-BE49-F238E27FC236}">
                    <a16:creationId xmlns:a16="http://schemas.microsoft.com/office/drawing/2014/main" id="{A8ADEF10-81C3-BE24-874A-4AA96B1FE4C6}"/>
                  </a:ext>
                </a:extLst>
              </p:cNvPr>
              <p:cNvGrpSpPr/>
              <p:nvPr/>
            </p:nvGrpSpPr>
            <p:grpSpPr>
              <a:xfrm>
                <a:off x="6377097" y="2367392"/>
                <a:ext cx="604440" cy="604440"/>
                <a:chOff x="6377097" y="2367392"/>
                <a:chExt cx="604440" cy="604440"/>
              </a:xfrm>
            </p:grpSpPr>
            <p:sp>
              <p:nvSpPr>
                <p:cNvPr id="78" name="Oval 77">
                  <a:extLst>
                    <a:ext uri="{FF2B5EF4-FFF2-40B4-BE49-F238E27FC236}">
                      <a16:creationId xmlns:a16="http://schemas.microsoft.com/office/drawing/2014/main" id="{14AC3021-E533-8389-BCC8-3BF630AF03BF}"/>
                    </a:ext>
                  </a:extLst>
                </p:cNvPr>
                <p:cNvSpPr/>
                <p:nvPr/>
              </p:nvSpPr>
              <p:spPr>
                <a:xfrm>
                  <a:off x="6377097" y="2367392"/>
                  <a:ext cx="604440" cy="604440"/>
                </a:xfrm>
                <a:prstGeom prst="ellipse">
                  <a:avLst/>
                </a:prstGeom>
                <a:solidFill>
                  <a:srgbClr val="589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nvGrpSpPr>
                <p:cNvPr id="79" name="Group 78">
                  <a:extLst>
                    <a:ext uri="{FF2B5EF4-FFF2-40B4-BE49-F238E27FC236}">
                      <a16:creationId xmlns:a16="http://schemas.microsoft.com/office/drawing/2014/main" id="{04D46422-4F14-3958-70B3-32C01F271EE6}"/>
                    </a:ext>
                  </a:extLst>
                </p:cNvPr>
                <p:cNvGrpSpPr/>
                <p:nvPr/>
              </p:nvGrpSpPr>
              <p:grpSpPr>
                <a:xfrm>
                  <a:off x="6593813" y="2454998"/>
                  <a:ext cx="249212" cy="429188"/>
                  <a:chOff x="3929617" y="5210019"/>
                  <a:chExt cx="324484" cy="558826"/>
                </a:xfrm>
                <a:solidFill>
                  <a:schemeClr val="bg1"/>
                </a:solidFill>
              </p:grpSpPr>
              <p:sp>
                <p:nvSpPr>
                  <p:cNvPr id="80" name="Freeform: Shape 79">
                    <a:extLst>
                      <a:ext uri="{FF2B5EF4-FFF2-40B4-BE49-F238E27FC236}">
                        <a16:creationId xmlns:a16="http://schemas.microsoft.com/office/drawing/2014/main" id="{A6A0CBAA-B505-EF41-7BCF-0D05CF8952AB}"/>
                      </a:ext>
                    </a:extLst>
                  </p:cNvPr>
                  <p:cNvSpPr/>
                  <p:nvPr/>
                </p:nvSpPr>
                <p:spPr>
                  <a:xfrm>
                    <a:off x="4142741" y="5269957"/>
                    <a:ext cx="99975" cy="160148"/>
                  </a:xfrm>
                  <a:custGeom>
                    <a:avLst/>
                    <a:gdLst>
                      <a:gd name="connsiteX0" fmla="*/ 92918 w 99975"/>
                      <a:gd name="connsiteY0" fmla="*/ 160148 h 160148"/>
                      <a:gd name="connsiteX1" fmla="*/ 85861 w 99975"/>
                      <a:gd name="connsiteY1" fmla="*/ 153091 h 160148"/>
                      <a:gd name="connsiteX2" fmla="*/ 85861 w 99975"/>
                      <a:gd name="connsiteY2" fmla="*/ 92918 h 160148"/>
                      <a:gd name="connsiteX3" fmla="*/ 7057 w 99975"/>
                      <a:gd name="connsiteY3" fmla="*/ 14114 h 160148"/>
                      <a:gd name="connsiteX4" fmla="*/ 0 w 99975"/>
                      <a:gd name="connsiteY4" fmla="*/ 7057 h 160148"/>
                      <a:gd name="connsiteX5" fmla="*/ 7057 w 99975"/>
                      <a:gd name="connsiteY5" fmla="*/ 0 h 160148"/>
                      <a:gd name="connsiteX6" fmla="*/ 99975 w 99975"/>
                      <a:gd name="connsiteY6" fmla="*/ 92918 h 160148"/>
                      <a:gd name="connsiteX7" fmla="*/ 99975 w 99975"/>
                      <a:gd name="connsiteY7" fmla="*/ 153091 h 160148"/>
                      <a:gd name="connsiteX8" fmla="*/ 92918 w 99975"/>
                      <a:gd name="connsiteY8" fmla="*/ 160148 h 16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75" h="160148">
                        <a:moveTo>
                          <a:pt x="92918" y="160148"/>
                        </a:moveTo>
                        <a:cubicBezTo>
                          <a:pt x="89013" y="160148"/>
                          <a:pt x="85861" y="156997"/>
                          <a:pt x="85861" y="153091"/>
                        </a:cubicBezTo>
                        <a:lnTo>
                          <a:pt x="85861" y="92918"/>
                        </a:lnTo>
                        <a:cubicBezTo>
                          <a:pt x="85861" y="49447"/>
                          <a:pt x="50529" y="14114"/>
                          <a:pt x="7057" y="14114"/>
                        </a:cubicBezTo>
                        <a:cubicBezTo>
                          <a:pt x="3152" y="14114"/>
                          <a:pt x="0" y="10962"/>
                          <a:pt x="0" y="7057"/>
                        </a:cubicBezTo>
                        <a:cubicBezTo>
                          <a:pt x="0" y="3152"/>
                          <a:pt x="3152" y="0"/>
                          <a:pt x="7057" y="0"/>
                        </a:cubicBezTo>
                        <a:cubicBezTo>
                          <a:pt x="58292" y="0"/>
                          <a:pt x="99975" y="41684"/>
                          <a:pt x="99975" y="92918"/>
                        </a:cubicBezTo>
                        <a:lnTo>
                          <a:pt x="99975" y="153091"/>
                        </a:lnTo>
                        <a:cubicBezTo>
                          <a:pt x="99975" y="156997"/>
                          <a:pt x="96823" y="160148"/>
                          <a:pt x="92918" y="160148"/>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81" name="Freeform: Shape 80">
                    <a:extLst>
                      <a:ext uri="{FF2B5EF4-FFF2-40B4-BE49-F238E27FC236}">
                        <a16:creationId xmlns:a16="http://schemas.microsoft.com/office/drawing/2014/main" id="{902F4404-79F2-DEDC-B93E-B0CD7E6C6202}"/>
                      </a:ext>
                    </a:extLst>
                  </p:cNvPr>
                  <p:cNvSpPr/>
                  <p:nvPr/>
                </p:nvSpPr>
                <p:spPr>
                  <a:xfrm>
                    <a:off x="4096399" y="5226287"/>
                    <a:ext cx="59373" cy="103044"/>
                  </a:xfrm>
                  <a:custGeom>
                    <a:avLst/>
                    <a:gdLst>
                      <a:gd name="connsiteX0" fmla="*/ 52316 w 59373"/>
                      <a:gd name="connsiteY0" fmla="*/ 103044 h 103044"/>
                      <a:gd name="connsiteX1" fmla="*/ 47329 w 59373"/>
                      <a:gd name="connsiteY1" fmla="*/ 100974 h 103044"/>
                      <a:gd name="connsiteX2" fmla="*/ 2070 w 59373"/>
                      <a:gd name="connsiteY2" fmla="*/ 55715 h 103044"/>
                      <a:gd name="connsiteX3" fmla="*/ 0 w 59373"/>
                      <a:gd name="connsiteY3" fmla="*/ 50681 h 103044"/>
                      <a:gd name="connsiteX4" fmla="*/ 2164 w 59373"/>
                      <a:gd name="connsiteY4" fmla="*/ 45646 h 103044"/>
                      <a:gd name="connsiteX5" fmla="*/ 47424 w 59373"/>
                      <a:gd name="connsiteY5" fmla="*/ 1987 h 103044"/>
                      <a:gd name="connsiteX6" fmla="*/ 55092 w 59373"/>
                      <a:gd name="connsiteY6" fmla="*/ 575 h 103044"/>
                      <a:gd name="connsiteX7" fmla="*/ 59374 w 59373"/>
                      <a:gd name="connsiteY7" fmla="*/ 7068 h 103044"/>
                      <a:gd name="connsiteX8" fmla="*/ 59374 w 59373"/>
                      <a:gd name="connsiteY8" fmla="*/ 95987 h 103044"/>
                      <a:gd name="connsiteX9" fmla="*/ 54998 w 59373"/>
                      <a:gd name="connsiteY9" fmla="*/ 102527 h 103044"/>
                      <a:gd name="connsiteX10" fmla="*/ 52316 w 59373"/>
                      <a:gd name="connsiteY10" fmla="*/ 103044 h 103044"/>
                      <a:gd name="connsiteX11" fmla="*/ 17125 w 59373"/>
                      <a:gd name="connsiteY11" fmla="*/ 50822 h 103044"/>
                      <a:gd name="connsiteX12" fmla="*/ 45259 w 59373"/>
                      <a:gd name="connsiteY12" fmla="*/ 78956 h 103044"/>
                      <a:gd name="connsiteX13" fmla="*/ 45259 w 59373"/>
                      <a:gd name="connsiteY13" fmla="*/ 23676 h 103044"/>
                      <a:gd name="connsiteX14" fmla="*/ 17125 w 59373"/>
                      <a:gd name="connsiteY14" fmla="*/ 50822 h 10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73" h="103044">
                        <a:moveTo>
                          <a:pt x="52316" y="103044"/>
                        </a:moveTo>
                        <a:cubicBezTo>
                          <a:pt x="50482" y="103044"/>
                          <a:pt x="48694" y="102339"/>
                          <a:pt x="47329" y="100974"/>
                        </a:cubicBezTo>
                        <a:lnTo>
                          <a:pt x="2070" y="55715"/>
                        </a:lnTo>
                        <a:cubicBezTo>
                          <a:pt x="753" y="54397"/>
                          <a:pt x="0" y="52562"/>
                          <a:pt x="0" y="50681"/>
                        </a:cubicBezTo>
                        <a:cubicBezTo>
                          <a:pt x="0" y="48799"/>
                          <a:pt x="800" y="46964"/>
                          <a:pt x="2164" y="45646"/>
                        </a:cubicBezTo>
                        <a:lnTo>
                          <a:pt x="47424" y="1987"/>
                        </a:lnTo>
                        <a:cubicBezTo>
                          <a:pt x="49447" y="11"/>
                          <a:pt x="52505" y="-554"/>
                          <a:pt x="55092" y="575"/>
                        </a:cubicBezTo>
                        <a:cubicBezTo>
                          <a:pt x="57680" y="1705"/>
                          <a:pt x="59374" y="4245"/>
                          <a:pt x="59374" y="7068"/>
                        </a:cubicBezTo>
                        <a:lnTo>
                          <a:pt x="59374" y="95987"/>
                        </a:lnTo>
                        <a:cubicBezTo>
                          <a:pt x="59374" y="98857"/>
                          <a:pt x="57633" y="101397"/>
                          <a:pt x="54998" y="102527"/>
                        </a:cubicBezTo>
                        <a:cubicBezTo>
                          <a:pt x="54104" y="102903"/>
                          <a:pt x="53210" y="103044"/>
                          <a:pt x="52316" y="103044"/>
                        </a:cubicBezTo>
                        <a:close/>
                        <a:moveTo>
                          <a:pt x="17125" y="50822"/>
                        </a:moveTo>
                        <a:lnTo>
                          <a:pt x="45259" y="78956"/>
                        </a:lnTo>
                        <a:lnTo>
                          <a:pt x="45259" y="23676"/>
                        </a:lnTo>
                        <a:lnTo>
                          <a:pt x="17125" y="50822"/>
                        </a:ln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82" name="Freeform: Shape 81">
                    <a:extLst>
                      <a:ext uri="{FF2B5EF4-FFF2-40B4-BE49-F238E27FC236}">
                        <a16:creationId xmlns:a16="http://schemas.microsoft.com/office/drawing/2014/main" id="{5E493DD2-1D5B-8012-59AC-D907A8CDF05C}"/>
                      </a:ext>
                    </a:extLst>
                  </p:cNvPr>
                  <p:cNvSpPr/>
                  <p:nvPr/>
                </p:nvSpPr>
                <p:spPr>
                  <a:xfrm>
                    <a:off x="3929617" y="5210019"/>
                    <a:ext cx="135637" cy="135636"/>
                  </a:xfrm>
                  <a:custGeom>
                    <a:avLst/>
                    <a:gdLst>
                      <a:gd name="connsiteX0" fmla="*/ 128580 w 135637"/>
                      <a:gd name="connsiteY0" fmla="*/ 135637 h 135636"/>
                      <a:gd name="connsiteX1" fmla="*/ 7057 w 135637"/>
                      <a:gd name="connsiteY1" fmla="*/ 135637 h 135636"/>
                      <a:gd name="connsiteX2" fmla="*/ 0 w 135637"/>
                      <a:gd name="connsiteY2" fmla="*/ 128580 h 135636"/>
                      <a:gd name="connsiteX3" fmla="*/ 0 w 135637"/>
                      <a:gd name="connsiteY3" fmla="*/ 7057 h 135636"/>
                      <a:gd name="connsiteX4" fmla="*/ 7057 w 135637"/>
                      <a:gd name="connsiteY4" fmla="*/ 0 h 135636"/>
                      <a:gd name="connsiteX5" fmla="*/ 128580 w 135637"/>
                      <a:gd name="connsiteY5" fmla="*/ 0 h 135636"/>
                      <a:gd name="connsiteX6" fmla="*/ 135637 w 135637"/>
                      <a:gd name="connsiteY6" fmla="*/ 7057 h 135636"/>
                      <a:gd name="connsiteX7" fmla="*/ 135637 w 135637"/>
                      <a:gd name="connsiteY7" fmla="*/ 128580 h 135636"/>
                      <a:gd name="connsiteX8" fmla="*/ 128580 w 135637"/>
                      <a:gd name="connsiteY8" fmla="*/ 135637 h 135636"/>
                      <a:gd name="connsiteX9" fmla="*/ 14114 w 135637"/>
                      <a:gd name="connsiteY9" fmla="*/ 121523 h 135636"/>
                      <a:gd name="connsiteX10" fmla="*/ 121523 w 135637"/>
                      <a:gd name="connsiteY10" fmla="*/ 121523 h 135636"/>
                      <a:gd name="connsiteX11" fmla="*/ 121523 w 135637"/>
                      <a:gd name="connsiteY11" fmla="*/ 14114 h 135636"/>
                      <a:gd name="connsiteX12" fmla="*/ 14114 w 135637"/>
                      <a:gd name="connsiteY12" fmla="*/ 14114 h 135636"/>
                      <a:gd name="connsiteX13" fmla="*/ 14114 w 135637"/>
                      <a:gd name="connsiteY13" fmla="*/ 121523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637" h="135636">
                        <a:moveTo>
                          <a:pt x="128580" y="135637"/>
                        </a:moveTo>
                        <a:lnTo>
                          <a:pt x="7057" y="135637"/>
                        </a:lnTo>
                        <a:cubicBezTo>
                          <a:pt x="3152" y="135637"/>
                          <a:pt x="0" y="132485"/>
                          <a:pt x="0" y="128580"/>
                        </a:cubicBezTo>
                        <a:lnTo>
                          <a:pt x="0" y="7057"/>
                        </a:lnTo>
                        <a:cubicBezTo>
                          <a:pt x="0" y="3152"/>
                          <a:pt x="3152" y="0"/>
                          <a:pt x="7057" y="0"/>
                        </a:cubicBezTo>
                        <a:lnTo>
                          <a:pt x="128580" y="0"/>
                        </a:lnTo>
                        <a:cubicBezTo>
                          <a:pt x="132485" y="0"/>
                          <a:pt x="135637" y="3152"/>
                          <a:pt x="135637" y="7057"/>
                        </a:cubicBezTo>
                        <a:lnTo>
                          <a:pt x="135637" y="128580"/>
                        </a:lnTo>
                        <a:cubicBezTo>
                          <a:pt x="135637" y="132485"/>
                          <a:pt x="132485" y="135637"/>
                          <a:pt x="128580" y="135637"/>
                        </a:cubicBezTo>
                        <a:close/>
                        <a:moveTo>
                          <a:pt x="14114" y="121523"/>
                        </a:moveTo>
                        <a:lnTo>
                          <a:pt x="121523" y="121523"/>
                        </a:lnTo>
                        <a:lnTo>
                          <a:pt x="121523" y="14114"/>
                        </a:lnTo>
                        <a:lnTo>
                          <a:pt x="14114" y="14114"/>
                        </a:lnTo>
                        <a:lnTo>
                          <a:pt x="14114" y="121523"/>
                        </a:ln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83" name="Freeform: Shape 82">
                    <a:extLst>
                      <a:ext uri="{FF2B5EF4-FFF2-40B4-BE49-F238E27FC236}">
                        <a16:creationId xmlns:a16="http://schemas.microsoft.com/office/drawing/2014/main" id="{7086910D-D214-54A9-5AF2-CC50A3A34ED4}"/>
                      </a:ext>
                    </a:extLst>
                  </p:cNvPr>
                  <p:cNvSpPr/>
                  <p:nvPr/>
                </p:nvSpPr>
                <p:spPr>
                  <a:xfrm>
                    <a:off x="3929617" y="5421638"/>
                    <a:ext cx="135637" cy="135636"/>
                  </a:xfrm>
                  <a:custGeom>
                    <a:avLst/>
                    <a:gdLst>
                      <a:gd name="connsiteX0" fmla="*/ 128580 w 135637"/>
                      <a:gd name="connsiteY0" fmla="*/ 135637 h 135636"/>
                      <a:gd name="connsiteX1" fmla="*/ 7057 w 135637"/>
                      <a:gd name="connsiteY1" fmla="*/ 135637 h 135636"/>
                      <a:gd name="connsiteX2" fmla="*/ 0 w 135637"/>
                      <a:gd name="connsiteY2" fmla="*/ 128580 h 135636"/>
                      <a:gd name="connsiteX3" fmla="*/ 0 w 135637"/>
                      <a:gd name="connsiteY3" fmla="*/ 7057 h 135636"/>
                      <a:gd name="connsiteX4" fmla="*/ 7057 w 135637"/>
                      <a:gd name="connsiteY4" fmla="*/ 0 h 135636"/>
                      <a:gd name="connsiteX5" fmla="*/ 128580 w 135637"/>
                      <a:gd name="connsiteY5" fmla="*/ 0 h 135636"/>
                      <a:gd name="connsiteX6" fmla="*/ 135637 w 135637"/>
                      <a:gd name="connsiteY6" fmla="*/ 7057 h 135636"/>
                      <a:gd name="connsiteX7" fmla="*/ 135637 w 135637"/>
                      <a:gd name="connsiteY7" fmla="*/ 128580 h 135636"/>
                      <a:gd name="connsiteX8" fmla="*/ 128580 w 135637"/>
                      <a:gd name="connsiteY8" fmla="*/ 135637 h 135636"/>
                      <a:gd name="connsiteX9" fmla="*/ 14114 w 135637"/>
                      <a:gd name="connsiteY9" fmla="*/ 121523 h 135636"/>
                      <a:gd name="connsiteX10" fmla="*/ 121523 w 135637"/>
                      <a:gd name="connsiteY10" fmla="*/ 121523 h 135636"/>
                      <a:gd name="connsiteX11" fmla="*/ 121523 w 135637"/>
                      <a:gd name="connsiteY11" fmla="*/ 14114 h 135636"/>
                      <a:gd name="connsiteX12" fmla="*/ 14114 w 135637"/>
                      <a:gd name="connsiteY12" fmla="*/ 14114 h 135636"/>
                      <a:gd name="connsiteX13" fmla="*/ 14114 w 135637"/>
                      <a:gd name="connsiteY13" fmla="*/ 121523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637" h="135636">
                        <a:moveTo>
                          <a:pt x="128580" y="135637"/>
                        </a:moveTo>
                        <a:lnTo>
                          <a:pt x="7057" y="135637"/>
                        </a:lnTo>
                        <a:cubicBezTo>
                          <a:pt x="3152" y="135637"/>
                          <a:pt x="0" y="132485"/>
                          <a:pt x="0" y="128580"/>
                        </a:cubicBezTo>
                        <a:lnTo>
                          <a:pt x="0" y="7057"/>
                        </a:lnTo>
                        <a:cubicBezTo>
                          <a:pt x="0" y="3152"/>
                          <a:pt x="3152" y="0"/>
                          <a:pt x="7057" y="0"/>
                        </a:cubicBezTo>
                        <a:lnTo>
                          <a:pt x="128580" y="0"/>
                        </a:lnTo>
                        <a:cubicBezTo>
                          <a:pt x="132485" y="0"/>
                          <a:pt x="135637" y="3152"/>
                          <a:pt x="135637" y="7057"/>
                        </a:cubicBezTo>
                        <a:lnTo>
                          <a:pt x="135637" y="128580"/>
                        </a:lnTo>
                        <a:cubicBezTo>
                          <a:pt x="135637" y="132485"/>
                          <a:pt x="132485" y="135637"/>
                          <a:pt x="128580" y="135637"/>
                        </a:cubicBezTo>
                        <a:close/>
                        <a:moveTo>
                          <a:pt x="14114" y="121523"/>
                        </a:moveTo>
                        <a:lnTo>
                          <a:pt x="121523" y="121523"/>
                        </a:lnTo>
                        <a:lnTo>
                          <a:pt x="121523" y="14114"/>
                        </a:lnTo>
                        <a:lnTo>
                          <a:pt x="14114" y="14114"/>
                        </a:lnTo>
                        <a:lnTo>
                          <a:pt x="14114" y="121523"/>
                        </a:ln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84" name="Freeform: Shape 83">
                    <a:extLst>
                      <a:ext uri="{FF2B5EF4-FFF2-40B4-BE49-F238E27FC236}">
                        <a16:creationId xmlns:a16="http://schemas.microsoft.com/office/drawing/2014/main" id="{DE00D78A-02FA-3849-45C8-67074CC93D92}"/>
                      </a:ext>
                    </a:extLst>
                  </p:cNvPr>
                  <p:cNvSpPr/>
                  <p:nvPr/>
                </p:nvSpPr>
                <p:spPr>
                  <a:xfrm>
                    <a:off x="3929617" y="5548712"/>
                    <a:ext cx="313099" cy="220133"/>
                  </a:xfrm>
                  <a:custGeom>
                    <a:avLst/>
                    <a:gdLst>
                      <a:gd name="connsiteX0" fmla="*/ 128580 w 313099"/>
                      <a:gd name="connsiteY0" fmla="*/ 220133 h 220133"/>
                      <a:gd name="connsiteX1" fmla="*/ 7057 w 313099"/>
                      <a:gd name="connsiteY1" fmla="*/ 220133 h 220133"/>
                      <a:gd name="connsiteX2" fmla="*/ 0 w 313099"/>
                      <a:gd name="connsiteY2" fmla="*/ 213076 h 220133"/>
                      <a:gd name="connsiteX3" fmla="*/ 0 w 313099"/>
                      <a:gd name="connsiteY3" fmla="*/ 91554 h 220133"/>
                      <a:gd name="connsiteX4" fmla="*/ 7057 w 313099"/>
                      <a:gd name="connsiteY4" fmla="*/ 84497 h 220133"/>
                      <a:gd name="connsiteX5" fmla="*/ 128580 w 313099"/>
                      <a:gd name="connsiteY5" fmla="*/ 84497 h 220133"/>
                      <a:gd name="connsiteX6" fmla="*/ 135637 w 313099"/>
                      <a:gd name="connsiteY6" fmla="*/ 91554 h 220133"/>
                      <a:gd name="connsiteX7" fmla="*/ 135637 w 313099"/>
                      <a:gd name="connsiteY7" fmla="*/ 112631 h 220133"/>
                      <a:gd name="connsiteX8" fmla="*/ 128580 w 313099"/>
                      <a:gd name="connsiteY8" fmla="*/ 119688 h 220133"/>
                      <a:gd name="connsiteX9" fmla="*/ 121523 w 313099"/>
                      <a:gd name="connsiteY9" fmla="*/ 112631 h 220133"/>
                      <a:gd name="connsiteX10" fmla="*/ 121523 w 313099"/>
                      <a:gd name="connsiteY10" fmla="*/ 98611 h 220133"/>
                      <a:gd name="connsiteX11" fmla="*/ 14114 w 313099"/>
                      <a:gd name="connsiteY11" fmla="*/ 98611 h 220133"/>
                      <a:gd name="connsiteX12" fmla="*/ 14114 w 313099"/>
                      <a:gd name="connsiteY12" fmla="*/ 206019 h 220133"/>
                      <a:gd name="connsiteX13" fmla="*/ 121523 w 313099"/>
                      <a:gd name="connsiteY13" fmla="*/ 206019 h 220133"/>
                      <a:gd name="connsiteX14" fmla="*/ 121523 w 313099"/>
                      <a:gd name="connsiteY14" fmla="*/ 150927 h 220133"/>
                      <a:gd name="connsiteX15" fmla="*/ 128580 w 313099"/>
                      <a:gd name="connsiteY15" fmla="*/ 143870 h 220133"/>
                      <a:gd name="connsiteX16" fmla="*/ 220181 w 313099"/>
                      <a:gd name="connsiteY16" fmla="*/ 143870 h 220133"/>
                      <a:gd name="connsiteX17" fmla="*/ 298985 w 313099"/>
                      <a:gd name="connsiteY17" fmla="*/ 65066 h 220133"/>
                      <a:gd name="connsiteX18" fmla="*/ 298985 w 313099"/>
                      <a:gd name="connsiteY18" fmla="*/ 7057 h 220133"/>
                      <a:gd name="connsiteX19" fmla="*/ 306042 w 313099"/>
                      <a:gd name="connsiteY19" fmla="*/ 0 h 220133"/>
                      <a:gd name="connsiteX20" fmla="*/ 313099 w 313099"/>
                      <a:gd name="connsiteY20" fmla="*/ 7057 h 220133"/>
                      <a:gd name="connsiteX21" fmla="*/ 313099 w 313099"/>
                      <a:gd name="connsiteY21" fmla="*/ 65066 h 220133"/>
                      <a:gd name="connsiteX22" fmla="*/ 220181 w 313099"/>
                      <a:gd name="connsiteY22" fmla="*/ 157984 h 220133"/>
                      <a:gd name="connsiteX23" fmla="*/ 135637 w 313099"/>
                      <a:gd name="connsiteY23" fmla="*/ 157984 h 220133"/>
                      <a:gd name="connsiteX24" fmla="*/ 135637 w 313099"/>
                      <a:gd name="connsiteY24" fmla="*/ 213076 h 220133"/>
                      <a:gd name="connsiteX25" fmla="*/ 128580 w 313099"/>
                      <a:gd name="connsiteY25" fmla="*/ 220133 h 2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3099" h="220133">
                        <a:moveTo>
                          <a:pt x="128580" y="220133"/>
                        </a:moveTo>
                        <a:lnTo>
                          <a:pt x="7057" y="220133"/>
                        </a:lnTo>
                        <a:cubicBezTo>
                          <a:pt x="3152" y="220133"/>
                          <a:pt x="0" y="216982"/>
                          <a:pt x="0" y="213076"/>
                        </a:cubicBezTo>
                        <a:lnTo>
                          <a:pt x="0" y="91554"/>
                        </a:lnTo>
                        <a:cubicBezTo>
                          <a:pt x="0" y="87649"/>
                          <a:pt x="3152" y="84497"/>
                          <a:pt x="7057" y="84497"/>
                        </a:cubicBezTo>
                        <a:lnTo>
                          <a:pt x="128580" y="84497"/>
                        </a:lnTo>
                        <a:cubicBezTo>
                          <a:pt x="132485" y="84497"/>
                          <a:pt x="135637" y="87649"/>
                          <a:pt x="135637" y="91554"/>
                        </a:cubicBezTo>
                        <a:lnTo>
                          <a:pt x="135637" y="112631"/>
                        </a:lnTo>
                        <a:cubicBezTo>
                          <a:pt x="135637" y="116535"/>
                          <a:pt x="132485" y="119688"/>
                          <a:pt x="128580" y="119688"/>
                        </a:cubicBezTo>
                        <a:cubicBezTo>
                          <a:pt x="124675" y="119688"/>
                          <a:pt x="121523" y="116535"/>
                          <a:pt x="121523" y="112631"/>
                        </a:cubicBezTo>
                        <a:lnTo>
                          <a:pt x="121523" y="98611"/>
                        </a:lnTo>
                        <a:lnTo>
                          <a:pt x="14114" y="98611"/>
                        </a:lnTo>
                        <a:lnTo>
                          <a:pt x="14114" y="206019"/>
                        </a:lnTo>
                        <a:lnTo>
                          <a:pt x="121523" y="206019"/>
                        </a:lnTo>
                        <a:lnTo>
                          <a:pt x="121523" y="150927"/>
                        </a:lnTo>
                        <a:cubicBezTo>
                          <a:pt x="121523" y="147023"/>
                          <a:pt x="124675" y="143870"/>
                          <a:pt x="128580" y="143870"/>
                        </a:cubicBezTo>
                        <a:lnTo>
                          <a:pt x="220181" y="143870"/>
                        </a:lnTo>
                        <a:cubicBezTo>
                          <a:pt x="263653" y="143870"/>
                          <a:pt x="298985" y="108538"/>
                          <a:pt x="298985" y="65066"/>
                        </a:cubicBezTo>
                        <a:lnTo>
                          <a:pt x="298985" y="7057"/>
                        </a:lnTo>
                        <a:cubicBezTo>
                          <a:pt x="298985" y="3152"/>
                          <a:pt x="302137" y="0"/>
                          <a:pt x="306042" y="0"/>
                        </a:cubicBezTo>
                        <a:cubicBezTo>
                          <a:pt x="309947" y="0"/>
                          <a:pt x="313099" y="3152"/>
                          <a:pt x="313099" y="7057"/>
                        </a:cubicBezTo>
                        <a:lnTo>
                          <a:pt x="313099" y="65066"/>
                        </a:lnTo>
                        <a:cubicBezTo>
                          <a:pt x="313099" y="116301"/>
                          <a:pt x="271415" y="157984"/>
                          <a:pt x="220181" y="157984"/>
                        </a:cubicBezTo>
                        <a:lnTo>
                          <a:pt x="135637" y="157984"/>
                        </a:lnTo>
                        <a:lnTo>
                          <a:pt x="135637" y="213076"/>
                        </a:lnTo>
                        <a:cubicBezTo>
                          <a:pt x="135637" y="216982"/>
                          <a:pt x="132485" y="220133"/>
                          <a:pt x="128580" y="220133"/>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85" name="Freeform: Shape 84">
                    <a:extLst>
                      <a:ext uri="{FF2B5EF4-FFF2-40B4-BE49-F238E27FC236}">
                        <a16:creationId xmlns:a16="http://schemas.microsoft.com/office/drawing/2014/main" id="{8FE33DE1-49EF-B1E1-6280-AAC010883244}"/>
                      </a:ext>
                    </a:extLst>
                  </p:cNvPr>
                  <p:cNvSpPr/>
                  <p:nvPr/>
                </p:nvSpPr>
                <p:spPr>
                  <a:xfrm>
                    <a:off x="4216464" y="5492020"/>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2"/>
                          <a:pt x="8421" y="0"/>
                          <a:pt x="18819" y="0"/>
                        </a:cubicBezTo>
                        <a:cubicBezTo>
                          <a:pt x="29216" y="0"/>
                          <a:pt x="37638" y="8422"/>
                          <a:pt x="37638" y="18819"/>
                        </a:cubicBezTo>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grpSp>
          <p:grpSp>
            <p:nvGrpSpPr>
              <p:cNvPr id="27" name="Group 26">
                <a:extLst>
                  <a:ext uri="{FF2B5EF4-FFF2-40B4-BE49-F238E27FC236}">
                    <a16:creationId xmlns:a16="http://schemas.microsoft.com/office/drawing/2014/main" id="{36AA127B-9B08-9BD8-3D2B-FCE5B00A7EEC}"/>
                  </a:ext>
                </a:extLst>
              </p:cNvPr>
              <p:cNvGrpSpPr/>
              <p:nvPr/>
            </p:nvGrpSpPr>
            <p:grpSpPr>
              <a:xfrm>
                <a:off x="5523225" y="3211575"/>
                <a:ext cx="604440" cy="604440"/>
                <a:chOff x="5523225" y="3211575"/>
                <a:chExt cx="604440" cy="604440"/>
              </a:xfrm>
            </p:grpSpPr>
            <p:sp>
              <p:nvSpPr>
                <p:cNvPr id="71" name="Oval 70">
                  <a:extLst>
                    <a:ext uri="{FF2B5EF4-FFF2-40B4-BE49-F238E27FC236}">
                      <a16:creationId xmlns:a16="http://schemas.microsoft.com/office/drawing/2014/main" id="{188532AE-E538-1CE4-9940-56B2971D5A2F}"/>
                    </a:ext>
                  </a:extLst>
                </p:cNvPr>
                <p:cNvSpPr/>
                <p:nvPr/>
              </p:nvSpPr>
              <p:spPr>
                <a:xfrm>
                  <a:off x="5523225" y="3211575"/>
                  <a:ext cx="604440" cy="604440"/>
                </a:xfrm>
                <a:prstGeom prst="ellipse">
                  <a:avLst/>
                </a:prstGeom>
                <a:solidFill>
                  <a:srgbClr val="75C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nvGrpSpPr>
                <p:cNvPr id="72" name="Group 71">
                  <a:extLst>
                    <a:ext uri="{FF2B5EF4-FFF2-40B4-BE49-F238E27FC236}">
                      <a16:creationId xmlns:a16="http://schemas.microsoft.com/office/drawing/2014/main" id="{D6AD405A-B488-AF9C-0E20-E06DBC3C7F01}"/>
                    </a:ext>
                  </a:extLst>
                </p:cNvPr>
                <p:cNvGrpSpPr/>
                <p:nvPr/>
              </p:nvGrpSpPr>
              <p:grpSpPr>
                <a:xfrm>
                  <a:off x="5648114" y="3328044"/>
                  <a:ext cx="354662" cy="371503"/>
                  <a:chOff x="2143470" y="1918568"/>
                  <a:chExt cx="526917" cy="551938"/>
                </a:xfrm>
                <a:solidFill>
                  <a:schemeClr val="bg1"/>
                </a:solidFill>
              </p:grpSpPr>
              <p:sp>
                <p:nvSpPr>
                  <p:cNvPr id="73" name="Freeform: Shape 72">
                    <a:extLst>
                      <a:ext uri="{FF2B5EF4-FFF2-40B4-BE49-F238E27FC236}">
                        <a16:creationId xmlns:a16="http://schemas.microsoft.com/office/drawing/2014/main" id="{9AFF0D75-5818-93A6-C74C-190C224652BC}"/>
                      </a:ext>
                    </a:extLst>
                  </p:cNvPr>
                  <p:cNvSpPr/>
                  <p:nvPr/>
                </p:nvSpPr>
                <p:spPr>
                  <a:xfrm>
                    <a:off x="2209240" y="1918568"/>
                    <a:ext cx="457940" cy="510631"/>
                  </a:xfrm>
                  <a:custGeom>
                    <a:avLst/>
                    <a:gdLst>
                      <a:gd name="connsiteX0" fmla="*/ 367205 w 457940"/>
                      <a:gd name="connsiteY0" fmla="*/ 510585 h 510631"/>
                      <a:gd name="connsiteX1" fmla="*/ 303033 w 457940"/>
                      <a:gd name="connsiteY1" fmla="*/ 484003 h 510631"/>
                      <a:gd name="connsiteX2" fmla="*/ 280544 w 457940"/>
                      <a:gd name="connsiteY2" fmla="*/ 392919 h 510631"/>
                      <a:gd name="connsiteX3" fmla="*/ 142931 w 457940"/>
                      <a:gd name="connsiteY3" fmla="*/ 255306 h 510631"/>
                      <a:gd name="connsiteX4" fmla="*/ 152905 w 457940"/>
                      <a:gd name="connsiteY4" fmla="*/ 245332 h 510631"/>
                      <a:gd name="connsiteX5" fmla="*/ 293623 w 457940"/>
                      <a:gd name="connsiteY5" fmla="*/ 386051 h 510631"/>
                      <a:gd name="connsiteX6" fmla="*/ 295270 w 457940"/>
                      <a:gd name="connsiteY6" fmla="*/ 393484 h 510631"/>
                      <a:gd name="connsiteX7" fmla="*/ 313054 w 457940"/>
                      <a:gd name="connsiteY7" fmla="*/ 474076 h 510631"/>
                      <a:gd name="connsiteX8" fmla="*/ 385083 w 457940"/>
                      <a:gd name="connsiteY8" fmla="*/ 494447 h 510631"/>
                      <a:gd name="connsiteX9" fmla="*/ 335213 w 457940"/>
                      <a:gd name="connsiteY9" fmla="*/ 444577 h 510631"/>
                      <a:gd name="connsiteX10" fmla="*/ 333143 w 457940"/>
                      <a:gd name="connsiteY10" fmla="*/ 439590 h 510631"/>
                      <a:gd name="connsiteX11" fmla="*/ 335213 w 457940"/>
                      <a:gd name="connsiteY11" fmla="*/ 434603 h 510631"/>
                      <a:gd name="connsiteX12" fmla="*/ 381931 w 457940"/>
                      <a:gd name="connsiteY12" fmla="*/ 387885 h 510631"/>
                      <a:gd name="connsiteX13" fmla="*/ 391905 w 457940"/>
                      <a:gd name="connsiteY13" fmla="*/ 387885 h 510631"/>
                      <a:gd name="connsiteX14" fmla="*/ 441775 w 457940"/>
                      <a:gd name="connsiteY14" fmla="*/ 437755 h 510631"/>
                      <a:gd name="connsiteX15" fmla="*/ 421403 w 457940"/>
                      <a:gd name="connsiteY15" fmla="*/ 365726 h 510631"/>
                      <a:gd name="connsiteX16" fmla="*/ 340812 w 457940"/>
                      <a:gd name="connsiteY16" fmla="*/ 347942 h 510631"/>
                      <a:gd name="connsiteX17" fmla="*/ 333378 w 457940"/>
                      <a:gd name="connsiteY17" fmla="*/ 346296 h 510631"/>
                      <a:gd name="connsiteX18" fmla="*/ 111692 w 457940"/>
                      <a:gd name="connsiteY18" fmla="*/ 124609 h 510631"/>
                      <a:gd name="connsiteX19" fmla="*/ 110045 w 457940"/>
                      <a:gd name="connsiteY19" fmla="*/ 117176 h 510631"/>
                      <a:gd name="connsiteX20" fmla="*/ 92261 w 457940"/>
                      <a:gd name="connsiteY20" fmla="*/ 36584 h 510631"/>
                      <a:gd name="connsiteX21" fmla="*/ 20232 w 457940"/>
                      <a:gd name="connsiteY21" fmla="*/ 16212 h 510631"/>
                      <a:gd name="connsiteX22" fmla="*/ 75089 w 457940"/>
                      <a:gd name="connsiteY22" fmla="*/ 71070 h 510631"/>
                      <a:gd name="connsiteX23" fmla="*/ 65115 w 457940"/>
                      <a:gd name="connsiteY23" fmla="*/ 81043 h 510631"/>
                      <a:gd name="connsiteX24" fmla="*/ 2072 w 457940"/>
                      <a:gd name="connsiteY24" fmla="*/ 18000 h 510631"/>
                      <a:gd name="connsiteX25" fmla="*/ 143 w 457940"/>
                      <a:gd name="connsiteY25" fmla="*/ 11602 h 510631"/>
                      <a:gd name="connsiteX26" fmla="*/ 4424 w 457940"/>
                      <a:gd name="connsiteY26" fmla="*/ 6474 h 510631"/>
                      <a:gd name="connsiteX27" fmla="*/ 102235 w 457940"/>
                      <a:gd name="connsiteY27" fmla="*/ 26610 h 510631"/>
                      <a:gd name="connsiteX28" fmla="*/ 124724 w 457940"/>
                      <a:gd name="connsiteY28" fmla="*/ 117693 h 510631"/>
                      <a:gd name="connsiteX29" fmla="*/ 340247 w 457940"/>
                      <a:gd name="connsiteY29" fmla="*/ 333217 h 510631"/>
                      <a:gd name="connsiteX30" fmla="*/ 431330 w 457940"/>
                      <a:gd name="connsiteY30" fmla="*/ 355705 h 510631"/>
                      <a:gd name="connsiteX31" fmla="*/ 451467 w 457940"/>
                      <a:gd name="connsiteY31" fmla="*/ 453516 h 510631"/>
                      <a:gd name="connsiteX32" fmla="*/ 446338 w 457940"/>
                      <a:gd name="connsiteY32" fmla="*/ 457798 h 510631"/>
                      <a:gd name="connsiteX33" fmla="*/ 439940 w 457940"/>
                      <a:gd name="connsiteY33" fmla="*/ 455869 h 510631"/>
                      <a:gd name="connsiteX34" fmla="*/ 386871 w 457940"/>
                      <a:gd name="connsiteY34" fmla="*/ 402799 h 510631"/>
                      <a:gd name="connsiteX35" fmla="*/ 350127 w 457940"/>
                      <a:gd name="connsiteY35" fmla="*/ 439543 h 510631"/>
                      <a:gd name="connsiteX36" fmla="*/ 403196 w 457940"/>
                      <a:gd name="connsiteY36" fmla="*/ 492613 h 510631"/>
                      <a:gd name="connsiteX37" fmla="*/ 405125 w 457940"/>
                      <a:gd name="connsiteY37" fmla="*/ 499011 h 510631"/>
                      <a:gd name="connsiteX38" fmla="*/ 400844 w 457940"/>
                      <a:gd name="connsiteY38" fmla="*/ 504139 h 510631"/>
                      <a:gd name="connsiteX39" fmla="*/ 367205 w 457940"/>
                      <a:gd name="connsiteY39" fmla="*/ 510632 h 51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7940" h="510631">
                        <a:moveTo>
                          <a:pt x="367205" y="510585"/>
                        </a:moveTo>
                        <a:cubicBezTo>
                          <a:pt x="343587" y="510585"/>
                          <a:pt x="320393" y="501363"/>
                          <a:pt x="303033" y="484003"/>
                        </a:cubicBezTo>
                        <a:cubicBezTo>
                          <a:pt x="279227" y="460197"/>
                          <a:pt x="270617" y="424912"/>
                          <a:pt x="280544" y="392919"/>
                        </a:cubicBezTo>
                        <a:lnTo>
                          <a:pt x="142931" y="255306"/>
                        </a:lnTo>
                        <a:lnTo>
                          <a:pt x="152905" y="245332"/>
                        </a:lnTo>
                        <a:lnTo>
                          <a:pt x="293623" y="386051"/>
                        </a:lnTo>
                        <a:cubicBezTo>
                          <a:pt x="295552" y="387980"/>
                          <a:pt x="296211" y="390896"/>
                          <a:pt x="295270" y="393484"/>
                        </a:cubicBezTo>
                        <a:cubicBezTo>
                          <a:pt x="285061" y="421430"/>
                          <a:pt x="292024" y="453046"/>
                          <a:pt x="313054" y="474076"/>
                        </a:cubicBezTo>
                        <a:cubicBezTo>
                          <a:pt x="332108" y="493130"/>
                          <a:pt x="359442" y="500564"/>
                          <a:pt x="385083" y="494447"/>
                        </a:cubicBezTo>
                        <a:lnTo>
                          <a:pt x="335213" y="444577"/>
                        </a:lnTo>
                        <a:cubicBezTo>
                          <a:pt x="333896" y="443260"/>
                          <a:pt x="333143" y="441472"/>
                          <a:pt x="333143" y="439590"/>
                        </a:cubicBezTo>
                        <a:cubicBezTo>
                          <a:pt x="333143" y="437708"/>
                          <a:pt x="333896" y="435921"/>
                          <a:pt x="335213" y="434603"/>
                        </a:cubicBezTo>
                        <a:lnTo>
                          <a:pt x="381931" y="387885"/>
                        </a:lnTo>
                        <a:cubicBezTo>
                          <a:pt x="384707" y="385110"/>
                          <a:pt x="389176" y="385110"/>
                          <a:pt x="391905" y="387885"/>
                        </a:cubicBezTo>
                        <a:lnTo>
                          <a:pt x="441775" y="437755"/>
                        </a:lnTo>
                        <a:cubicBezTo>
                          <a:pt x="447938" y="412068"/>
                          <a:pt x="440458" y="384780"/>
                          <a:pt x="421403" y="365726"/>
                        </a:cubicBezTo>
                        <a:cubicBezTo>
                          <a:pt x="400373" y="344696"/>
                          <a:pt x="368758" y="337733"/>
                          <a:pt x="340812" y="347942"/>
                        </a:cubicBezTo>
                        <a:cubicBezTo>
                          <a:pt x="338224" y="348883"/>
                          <a:pt x="335354" y="348225"/>
                          <a:pt x="333378" y="346296"/>
                        </a:cubicBezTo>
                        <a:lnTo>
                          <a:pt x="111692" y="124609"/>
                        </a:lnTo>
                        <a:cubicBezTo>
                          <a:pt x="109763" y="122680"/>
                          <a:pt x="109104" y="119763"/>
                          <a:pt x="110045" y="117176"/>
                        </a:cubicBezTo>
                        <a:cubicBezTo>
                          <a:pt x="120254" y="89230"/>
                          <a:pt x="113291" y="57614"/>
                          <a:pt x="92261" y="36584"/>
                        </a:cubicBezTo>
                        <a:cubicBezTo>
                          <a:pt x="73207" y="17530"/>
                          <a:pt x="45873" y="10049"/>
                          <a:pt x="20232" y="16212"/>
                        </a:cubicBezTo>
                        <a:lnTo>
                          <a:pt x="75089" y="71070"/>
                        </a:lnTo>
                        <a:lnTo>
                          <a:pt x="65115" y="81043"/>
                        </a:lnTo>
                        <a:lnTo>
                          <a:pt x="2072" y="18000"/>
                        </a:lnTo>
                        <a:cubicBezTo>
                          <a:pt x="378" y="16307"/>
                          <a:pt x="-328" y="13907"/>
                          <a:pt x="143" y="11602"/>
                        </a:cubicBezTo>
                        <a:cubicBezTo>
                          <a:pt x="613" y="9297"/>
                          <a:pt x="2260" y="7368"/>
                          <a:pt x="4424" y="6474"/>
                        </a:cubicBezTo>
                        <a:cubicBezTo>
                          <a:pt x="38157" y="-6982"/>
                          <a:pt x="76547" y="922"/>
                          <a:pt x="102235" y="26610"/>
                        </a:cubicBezTo>
                        <a:cubicBezTo>
                          <a:pt x="126041" y="50416"/>
                          <a:pt x="134651" y="85701"/>
                          <a:pt x="124724" y="117693"/>
                        </a:cubicBezTo>
                        <a:lnTo>
                          <a:pt x="340247" y="333217"/>
                        </a:lnTo>
                        <a:cubicBezTo>
                          <a:pt x="372239" y="323337"/>
                          <a:pt x="407524" y="331899"/>
                          <a:pt x="431330" y="355705"/>
                        </a:cubicBezTo>
                        <a:cubicBezTo>
                          <a:pt x="457018" y="381393"/>
                          <a:pt x="464922" y="419783"/>
                          <a:pt x="451467" y="453516"/>
                        </a:cubicBezTo>
                        <a:cubicBezTo>
                          <a:pt x="450573" y="455728"/>
                          <a:pt x="448644" y="457327"/>
                          <a:pt x="446338" y="457798"/>
                        </a:cubicBezTo>
                        <a:cubicBezTo>
                          <a:pt x="444033" y="458315"/>
                          <a:pt x="441587" y="457562"/>
                          <a:pt x="439940" y="455869"/>
                        </a:cubicBezTo>
                        <a:lnTo>
                          <a:pt x="386871" y="402799"/>
                        </a:lnTo>
                        <a:lnTo>
                          <a:pt x="350127" y="439543"/>
                        </a:lnTo>
                        <a:lnTo>
                          <a:pt x="403196" y="492613"/>
                        </a:lnTo>
                        <a:cubicBezTo>
                          <a:pt x="404890" y="494306"/>
                          <a:pt x="405596" y="496706"/>
                          <a:pt x="405125" y="499011"/>
                        </a:cubicBezTo>
                        <a:cubicBezTo>
                          <a:pt x="404655" y="501316"/>
                          <a:pt x="403008" y="503245"/>
                          <a:pt x="400844" y="504139"/>
                        </a:cubicBezTo>
                        <a:cubicBezTo>
                          <a:pt x="389929" y="508514"/>
                          <a:pt x="378496" y="510632"/>
                          <a:pt x="367205" y="510632"/>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74" name="Freeform: Shape 73">
                    <a:extLst>
                      <a:ext uri="{FF2B5EF4-FFF2-40B4-BE49-F238E27FC236}">
                        <a16:creationId xmlns:a16="http://schemas.microsoft.com/office/drawing/2014/main" id="{BFCAF317-5FE8-CAA4-DB87-E8DC68292BAF}"/>
                      </a:ext>
                    </a:extLst>
                  </p:cNvPr>
                  <p:cNvSpPr/>
                  <p:nvPr/>
                </p:nvSpPr>
                <p:spPr>
                  <a:xfrm>
                    <a:off x="2156568" y="1971241"/>
                    <a:ext cx="153684" cy="151117"/>
                  </a:xfrm>
                  <a:custGeom>
                    <a:avLst/>
                    <a:gdLst>
                      <a:gd name="connsiteX0" fmla="*/ 143569 w 153684"/>
                      <a:gd name="connsiteY0" fmla="*/ 151117 h 151117"/>
                      <a:gd name="connsiteX1" fmla="*/ 117646 w 153684"/>
                      <a:gd name="connsiteY1" fmla="*/ 124724 h 151117"/>
                      <a:gd name="connsiteX2" fmla="*/ 26610 w 153684"/>
                      <a:gd name="connsiteY2" fmla="*/ 102235 h 151117"/>
                      <a:gd name="connsiteX3" fmla="*/ 6474 w 153684"/>
                      <a:gd name="connsiteY3" fmla="*/ 4424 h 151117"/>
                      <a:gd name="connsiteX4" fmla="*/ 11602 w 153684"/>
                      <a:gd name="connsiteY4" fmla="*/ 143 h 151117"/>
                      <a:gd name="connsiteX5" fmla="*/ 18000 w 153684"/>
                      <a:gd name="connsiteY5" fmla="*/ 2072 h 151117"/>
                      <a:gd name="connsiteX6" fmla="*/ 71069 w 153684"/>
                      <a:gd name="connsiteY6" fmla="*/ 55141 h 151117"/>
                      <a:gd name="connsiteX7" fmla="*/ 117787 w 153684"/>
                      <a:gd name="connsiteY7" fmla="*/ 8423 h 151117"/>
                      <a:gd name="connsiteX8" fmla="*/ 127761 w 153684"/>
                      <a:gd name="connsiteY8" fmla="*/ 18397 h 151117"/>
                      <a:gd name="connsiteX9" fmla="*/ 76057 w 153684"/>
                      <a:gd name="connsiteY9" fmla="*/ 70102 h 151117"/>
                      <a:gd name="connsiteX10" fmla="*/ 66082 w 153684"/>
                      <a:gd name="connsiteY10" fmla="*/ 70102 h 151117"/>
                      <a:gd name="connsiteX11" fmla="*/ 16212 w 153684"/>
                      <a:gd name="connsiteY11" fmla="*/ 20232 h 151117"/>
                      <a:gd name="connsiteX12" fmla="*/ 36584 w 153684"/>
                      <a:gd name="connsiteY12" fmla="*/ 92261 h 151117"/>
                      <a:gd name="connsiteX13" fmla="*/ 117176 w 153684"/>
                      <a:gd name="connsiteY13" fmla="*/ 109998 h 151117"/>
                      <a:gd name="connsiteX14" fmla="*/ 124656 w 153684"/>
                      <a:gd name="connsiteY14" fmla="*/ 111692 h 151117"/>
                      <a:gd name="connsiteX15" fmla="*/ 153684 w 153684"/>
                      <a:gd name="connsiteY15" fmla="*/ 141237 h 151117"/>
                      <a:gd name="connsiteX16" fmla="*/ 143616 w 153684"/>
                      <a:gd name="connsiteY16" fmla="*/ 151117 h 1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684" h="151117">
                        <a:moveTo>
                          <a:pt x="143569" y="151117"/>
                        </a:moveTo>
                        <a:lnTo>
                          <a:pt x="117646" y="124724"/>
                        </a:lnTo>
                        <a:cubicBezTo>
                          <a:pt x="85701" y="134604"/>
                          <a:pt x="50416" y="125994"/>
                          <a:pt x="26610" y="102235"/>
                        </a:cubicBezTo>
                        <a:cubicBezTo>
                          <a:pt x="922" y="76547"/>
                          <a:pt x="-6982" y="38157"/>
                          <a:pt x="6474" y="4424"/>
                        </a:cubicBezTo>
                        <a:cubicBezTo>
                          <a:pt x="7368" y="2213"/>
                          <a:pt x="9297" y="613"/>
                          <a:pt x="11602" y="143"/>
                        </a:cubicBezTo>
                        <a:cubicBezTo>
                          <a:pt x="13907" y="-328"/>
                          <a:pt x="16354" y="378"/>
                          <a:pt x="18000" y="2072"/>
                        </a:cubicBezTo>
                        <a:lnTo>
                          <a:pt x="71069" y="55141"/>
                        </a:lnTo>
                        <a:lnTo>
                          <a:pt x="117787" y="8423"/>
                        </a:lnTo>
                        <a:lnTo>
                          <a:pt x="127761" y="18397"/>
                        </a:lnTo>
                        <a:lnTo>
                          <a:pt x="76057" y="70102"/>
                        </a:lnTo>
                        <a:cubicBezTo>
                          <a:pt x="73281" y="72878"/>
                          <a:pt x="68811" y="72878"/>
                          <a:pt x="66082" y="70102"/>
                        </a:cubicBezTo>
                        <a:lnTo>
                          <a:pt x="16212" y="20232"/>
                        </a:lnTo>
                        <a:cubicBezTo>
                          <a:pt x="10049" y="45920"/>
                          <a:pt x="17530" y="73254"/>
                          <a:pt x="36584" y="92261"/>
                        </a:cubicBezTo>
                        <a:cubicBezTo>
                          <a:pt x="57614" y="113244"/>
                          <a:pt x="89230" y="120254"/>
                          <a:pt x="117176" y="109998"/>
                        </a:cubicBezTo>
                        <a:cubicBezTo>
                          <a:pt x="119810" y="109057"/>
                          <a:pt x="122680" y="109716"/>
                          <a:pt x="124656" y="111692"/>
                        </a:cubicBezTo>
                        <a:lnTo>
                          <a:pt x="153684" y="141237"/>
                        </a:lnTo>
                        <a:lnTo>
                          <a:pt x="143616" y="151117"/>
                        </a:ln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75" name="Freeform: Shape 74">
                    <a:extLst>
                      <a:ext uri="{FF2B5EF4-FFF2-40B4-BE49-F238E27FC236}">
                        <a16:creationId xmlns:a16="http://schemas.microsoft.com/office/drawing/2014/main" id="{0251FF3F-3EA1-CD89-4B93-4DFF50F0D9C0}"/>
                      </a:ext>
                    </a:extLst>
                  </p:cNvPr>
                  <p:cNvSpPr/>
                  <p:nvPr/>
                </p:nvSpPr>
                <p:spPr>
                  <a:xfrm>
                    <a:off x="2443960" y="1936217"/>
                    <a:ext cx="226427" cy="227683"/>
                  </a:xfrm>
                  <a:custGeom>
                    <a:avLst/>
                    <a:gdLst>
                      <a:gd name="connsiteX0" fmla="*/ 36603 w 226427"/>
                      <a:gd name="connsiteY0" fmla="*/ 227637 h 227683"/>
                      <a:gd name="connsiteX1" fmla="*/ 26629 w 226427"/>
                      <a:gd name="connsiteY1" fmla="*/ 217663 h 227683"/>
                      <a:gd name="connsiteX2" fmla="*/ 154315 w 226427"/>
                      <a:gd name="connsiteY2" fmla="*/ 89977 h 227683"/>
                      <a:gd name="connsiteX3" fmla="*/ 155303 w 226427"/>
                      <a:gd name="connsiteY3" fmla="*/ 89130 h 227683"/>
                      <a:gd name="connsiteX4" fmla="*/ 188706 w 226427"/>
                      <a:gd name="connsiteY4" fmla="*/ 66265 h 227683"/>
                      <a:gd name="connsiteX5" fmla="*/ 210724 w 226427"/>
                      <a:gd name="connsiteY5" fmla="*/ 24252 h 227683"/>
                      <a:gd name="connsiteX6" fmla="*/ 202162 w 226427"/>
                      <a:gd name="connsiteY6" fmla="*/ 15689 h 227683"/>
                      <a:gd name="connsiteX7" fmla="*/ 160149 w 226427"/>
                      <a:gd name="connsiteY7" fmla="*/ 37707 h 227683"/>
                      <a:gd name="connsiteX8" fmla="*/ 137284 w 226427"/>
                      <a:gd name="connsiteY8" fmla="*/ 71111 h 227683"/>
                      <a:gd name="connsiteX9" fmla="*/ 136437 w 226427"/>
                      <a:gd name="connsiteY9" fmla="*/ 72099 h 227683"/>
                      <a:gd name="connsiteX10" fmla="*/ 9974 w 226427"/>
                      <a:gd name="connsiteY10" fmla="*/ 198562 h 227683"/>
                      <a:gd name="connsiteX11" fmla="*/ 0 w 226427"/>
                      <a:gd name="connsiteY11" fmla="*/ 188588 h 227683"/>
                      <a:gd name="connsiteX12" fmla="*/ 125992 w 226427"/>
                      <a:gd name="connsiteY12" fmla="*/ 62595 h 227683"/>
                      <a:gd name="connsiteX13" fmla="*/ 149469 w 226427"/>
                      <a:gd name="connsiteY13" fmla="*/ 28298 h 227683"/>
                      <a:gd name="connsiteX14" fmla="*/ 152010 w 226427"/>
                      <a:gd name="connsiteY14" fmla="*/ 26039 h 227683"/>
                      <a:gd name="connsiteX15" fmla="*/ 200186 w 226427"/>
                      <a:gd name="connsiteY15" fmla="*/ 822 h 227683"/>
                      <a:gd name="connsiteX16" fmla="*/ 208466 w 226427"/>
                      <a:gd name="connsiteY16" fmla="*/ 2092 h 227683"/>
                      <a:gd name="connsiteX17" fmla="*/ 224368 w 226427"/>
                      <a:gd name="connsiteY17" fmla="*/ 17994 h 227683"/>
                      <a:gd name="connsiteX18" fmla="*/ 225638 w 226427"/>
                      <a:gd name="connsiteY18" fmla="*/ 26275 h 227683"/>
                      <a:gd name="connsiteX19" fmla="*/ 200421 w 226427"/>
                      <a:gd name="connsiteY19" fmla="*/ 74451 h 227683"/>
                      <a:gd name="connsiteX20" fmla="*/ 198163 w 226427"/>
                      <a:gd name="connsiteY20" fmla="*/ 76992 h 227683"/>
                      <a:gd name="connsiteX21" fmla="*/ 163865 w 226427"/>
                      <a:gd name="connsiteY21" fmla="*/ 100468 h 227683"/>
                      <a:gd name="connsiteX22" fmla="*/ 36650 w 226427"/>
                      <a:gd name="connsiteY22" fmla="*/ 227684 h 22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6427" h="227683">
                        <a:moveTo>
                          <a:pt x="36603" y="227637"/>
                        </a:moveTo>
                        <a:lnTo>
                          <a:pt x="26629" y="217663"/>
                        </a:lnTo>
                        <a:lnTo>
                          <a:pt x="154315" y="89977"/>
                        </a:lnTo>
                        <a:cubicBezTo>
                          <a:pt x="154644" y="89647"/>
                          <a:pt x="154974" y="89412"/>
                          <a:pt x="155303" y="89130"/>
                        </a:cubicBezTo>
                        <a:lnTo>
                          <a:pt x="188706" y="66265"/>
                        </a:lnTo>
                        <a:lnTo>
                          <a:pt x="210724" y="24252"/>
                        </a:lnTo>
                        <a:lnTo>
                          <a:pt x="202162" y="15689"/>
                        </a:lnTo>
                        <a:lnTo>
                          <a:pt x="160149" y="37707"/>
                        </a:lnTo>
                        <a:lnTo>
                          <a:pt x="137284" y="71111"/>
                        </a:lnTo>
                        <a:cubicBezTo>
                          <a:pt x="137049" y="71487"/>
                          <a:pt x="136766" y="71816"/>
                          <a:pt x="136437" y="72099"/>
                        </a:cubicBezTo>
                        <a:lnTo>
                          <a:pt x="9974" y="198562"/>
                        </a:lnTo>
                        <a:lnTo>
                          <a:pt x="0" y="188588"/>
                        </a:lnTo>
                        <a:lnTo>
                          <a:pt x="125992" y="62595"/>
                        </a:lnTo>
                        <a:lnTo>
                          <a:pt x="149469" y="28298"/>
                        </a:lnTo>
                        <a:cubicBezTo>
                          <a:pt x="150128" y="27357"/>
                          <a:pt x="150974" y="26557"/>
                          <a:pt x="152010" y="26039"/>
                        </a:cubicBezTo>
                        <a:lnTo>
                          <a:pt x="200186" y="822"/>
                        </a:lnTo>
                        <a:cubicBezTo>
                          <a:pt x="202915" y="-636"/>
                          <a:pt x="206255" y="-119"/>
                          <a:pt x="208466" y="2092"/>
                        </a:cubicBezTo>
                        <a:lnTo>
                          <a:pt x="224368" y="17994"/>
                        </a:lnTo>
                        <a:cubicBezTo>
                          <a:pt x="226532" y="20158"/>
                          <a:pt x="227050" y="23546"/>
                          <a:pt x="225638" y="26275"/>
                        </a:cubicBezTo>
                        <a:lnTo>
                          <a:pt x="200421" y="74451"/>
                        </a:lnTo>
                        <a:cubicBezTo>
                          <a:pt x="199904" y="75486"/>
                          <a:pt x="199104" y="76333"/>
                          <a:pt x="198163" y="76992"/>
                        </a:cubicBezTo>
                        <a:lnTo>
                          <a:pt x="163865" y="100468"/>
                        </a:lnTo>
                        <a:lnTo>
                          <a:pt x="36650" y="227684"/>
                        </a:ln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76" name="Freeform: Shape 75">
                    <a:extLst>
                      <a:ext uri="{FF2B5EF4-FFF2-40B4-BE49-F238E27FC236}">
                        <a16:creationId xmlns:a16="http://schemas.microsoft.com/office/drawing/2014/main" id="{D3B57269-F76D-A329-F92F-DFDB9288BBB8}"/>
                      </a:ext>
                    </a:extLst>
                  </p:cNvPr>
                  <p:cNvSpPr/>
                  <p:nvPr/>
                </p:nvSpPr>
                <p:spPr>
                  <a:xfrm>
                    <a:off x="2143470" y="2188459"/>
                    <a:ext cx="287129" cy="282047"/>
                  </a:xfrm>
                  <a:custGeom>
                    <a:avLst/>
                    <a:gdLst>
                      <a:gd name="connsiteX0" fmla="*/ 83885 w 287129"/>
                      <a:gd name="connsiteY0" fmla="*/ 282048 h 282047"/>
                      <a:gd name="connsiteX1" fmla="*/ 78898 w 287129"/>
                      <a:gd name="connsiteY1" fmla="*/ 279978 h 282047"/>
                      <a:gd name="connsiteX2" fmla="*/ 2070 w 287129"/>
                      <a:gd name="connsiteY2" fmla="*/ 203150 h 282047"/>
                      <a:gd name="connsiteX3" fmla="*/ 0 w 287129"/>
                      <a:gd name="connsiteY3" fmla="*/ 198163 h 282047"/>
                      <a:gd name="connsiteX4" fmla="*/ 2070 w 287129"/>
                      <a:gd name="connsiteY4" fmla="*/ 193176 h 282047"/>
                      <a:gd name="connsiteX5" fmla="*/ 31239 w 287129"/>
                      <a:gd name="connsiteY5" fmla="*/ 164006 h 282047"/>
                      <a:gd name="connsiteX6" fmla="*/ 41213 w 287129"/>
                      <a:gd name="connsiteY6" fmla="*/ 164006 h 282047"/>
                      <a:gd name="connsiteX7" fmla="*/ 78522 w 287129"/>
                      <a:gd name="connsiteY7" fmla="*/ 201315 h 282047"/>
                      <a:gd name="connsiteX8" fmla="*/ 97717 w 287129"/>
                      <a:gd name="connsiteY8" fmla="*/ 182120 h 282047"/>
                      <a:gd name="connsiteX9" fmla="*/ 60409 w 287129"/>
                      <a:gd name="connsiteY9" fmla="*/ 144811 h 282047"/>
                      <a:gd name="connsiteX10" fmla="*/ 60409 w 287129"/>
                      <a:gd name="connsiteY10" fmla="*/ 134837 h 282047"/>
                      <a:gd name="connsiteX11" fmla="*/ 195058 w 287129"/>
                      <a:gd name="connsiteY11" fmla="*/ 0 h 282047"/>
                      <a:gd name="connsiteX12" fmla="*/ 205032 w 287129"/>
                      <a:gd name="connsiteY12" fmla="*/ 9974 h 282047"/>
                      <a:gd name="connsiteX13" fmla="*/ 75370 w 287129"/>
                      <a:gd name="connsiteY13" fmla="*/ 139824 h 282047"/>
                      <a:gd name="connsiteX14" fmla="*/ 112678 w 287129"/>
                      <a:gd name="connsiteY14" fmla="*/ 177133 h 282047"/>
                      <a:gd name="connsiteX15" fmla="*/ 112678 w 287129"/>
                      <a:gd name="connsiteY15" fmla="*/ 187107 h 282047"/>
                      <a:gd name="connsiteX16" fmla="*/ 83509 w 287129"/>
                      <a:gd name="connsiteY16" fmla="*/ 216276 h 282047"/>
                      <a:gd name="connsiteX17" fmla="*/ 73535 w 287129"/>
                      <a:gd name="connsiteY17" fmla="*/ 216276 h 282047"/>
                      <a:gd name="connsiteX18" fmla="*/ 36226 w 287129"/>
                      <a:gd name="connsiteY18" fmla="*/ 178967 h 282047"/>
                      <a:gd name="connsiteX19" fmla="*/ 17031 w 287129"/>
                      <a:gd name="connsiteY19" fmla="*/ 198163 h 282047"/>
                      <a:gd name="connsiteX20" fmla="*/ 83885 w 287129"/>
                      <a:gd name="connsiteY20" fmla="*/ 265017 h 282047"/>
                      <a:gd name="connsiteX21" fmla="*/ 277155 w 287129"/>
                      <a:gd name="connsiteY21" fmla="*/ 71747 h 282047"/>
                      <a:gd name="connsiteX22" fmla="*/ 287129 w 287129"/>
                      <a:gd name="connsiteY22" fmla="*/ 81721 h 282047"/>
                      <a:gd name="connsiteX23" fmla="*/ 88872 w 287129"/>
                      <a:gd name="connsiteY23" fmla="*/ 279978 h 282047"/>
                      <a:gd name="connsiteX24" fmla="*/ 83885 w 287129"/>
                      <a:gd name="connsiteY24" fmla="*/ 282048 h 28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129" h="282047">
                        <a:moveTo>
                          <a:pt x="83885" y="282048"/>
                        </a:moveTo>
                        <a:cubicBezTo>
                          <a:pt x="82097" y="282048"/>
                          <a:pt x="80263" y="281342"/>
                          <a:pt x="78898" y="279978"/>
                        </a:cubicBezTo>
                        <a:lnTo>
                          <a:pt x="2070" y="203150"/>
                        </a:lnTo>
                        <a:cubicBezTo>
                          <a:pt x="753" y="201832"/>
                          <a:pt x="0" y="200045"/>
                          <a:pt x="0" y="198163"/>
                        </a:cubicBezTo>
                        <a:cubicBezTo>
                          <a:pt x="0" y="196281"/>
                          <a:pt x="753" y="194493"/>
                          <a:pt x="2070" y="193176"/>
                        </a:cubicBezTo>
                        <a:lnTo>
                          <a:pt x="31239" y="164006"/>
                        </a:lnTo>
                        <a:cubicBezTo>
                          <a:pt x="34015" y="161231"/>
                          <a:pt x="38485" y="161231"/>
                          <a:pt x="41213" y="164006"/>
                        </a:cubicBezTo>
                        <a:lnTo>
                          <a:pt x="78522" y="201315"/>
                        </a:lnTo>
                        <a:lnTo>
                          <a:pt x="97717" y="182120"/>
                        </a:lnTo>
                        <a:lnTo>
                          <a:pt x="60409" y="144811"/>
                        </a:lnTo>
                        <a:cubicBezTo>
                          <a:pt x="57633" y="142082"/>
                          <a:pt x="57633" y="137613"/>
                          <a:pt x="60409" y="134837"/>
                        </a:cubicBezTo>
                        <a:lnTo>
                          <a:pt x="195058" y="0"/>
                        </a:lnTo>
                        <a:lnTo>
                          <a:pt x="205032" y="9974"/>
                        </a:lnTo>
                        <a:lnTo>
                          <a:pt x="75370" y="139824"/>
                        </a:lnTo>
                        <a:lnTo>
                          <a:pt x="112678" y="177133"/>
                        </a:lnTo>
                        <a:cubicBezTo>
                          <a:pt x="115454" y="179908"/>
                          <a:pt x="115454" y="184378"/>
                          <a:pt x="112678" y="187107"/>
                        </a:cubicBezTo>
                        <a:lnTo>
                          <a:pt x="83509" y="216276"/>
                        </a:lnTo>
                        <a:cubicBezTo>
                          <a:pt x="80874" y="218911"/>
                          <a:pt x="76169" y="218911"/>
                          <a:pt x="73535" y="216276"/>
                        </a:cubicBezTo>
                        <a:lnTo>
                          <a:pt x="36226" y="178967"/>
                        </a:lnTo>
                        <a:lnTo>
                          <a:pt x="17031" y="198163"/>
                        </a:lnTo>
                        <a:lnTo>
                          <a:pt x="83885" y="265017"/>
                        </a:lnTo>
                        <a:lnTo>
                          <a:pt x="277155" y="71747"/>
                        </a:lnTo>
                        <a:lnTo>
                          <a:pt x="287129" y="81721"/>
                        </a:lnTo>
                        <a:lnTo>
                          <a:pt x="88872" y="279978"/>
                        </a:lnTo>
                        <a:cubicBezTo>
                          <a:pt x="87508" y="281342"/>
                          <a:pt x="85673" y="282048"/>
                          <a:pt x="83885" y="282048"/>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77" name="Freeform: Shape 76">
                    <a:extLst>
                      <a:ext uri="{FF2B5EF4-FFF2-40B4-BE49-F238E27FC236}">
                        <a16:creationId xmlns:a16="http://schemas.microsoft.com/office/drawing/2014/main" id="{DDE215A7-75DD-3EB0-97CF-8163B048C970}"/>
                      </a:ext>
                    </a:extLst>
                  </p:cNvPr>
                  <p:cNvSpPr/>
                  <p:nvPr/>
                </p:nvSpPr>
                <p:spPr>
                  <a:xfrm>
                    <a:off x="2312699" y="2125040"/>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grpSp>
          <p:grpSp>
            <p:nvGrpSpPr>
              <p:cNvPr id="28" name="Group 27">
                <a:extLst>
                  <a:ext uri="{FF2B5EF4-FFF2-40B4-BE49-F238E27FC236}">
                    <a16:creationId xmlns:a16="http://schemas.microsoft.com/office/drawing/2014/main" id="{ED0CA8DC-CDE1-BA28-22A4-29B29FC22490}"/>
                  </a:ext>
                </a:extLst>
              </p:cNvPr>
              <p:cNvGrpSpPr/>
              <p:nvPr/>
            </p:nvGrpSpPr>
            <p:grpSpPr>
              <a:xfrm>
                <a:off x="7539336" y="2044475"/>
                <a:ext cx="604440" cy="604440"/>
                <a:chOff x="7539336" y="2044475"/>
                <a:chExt cx="604440" cy="604440"/>
              </a:xfrm>
            </p:grpSpPr>
            <p:sp>
              <p:nvSpPr>
                <p:cNvPr id="65" name="Oval 64">
                  <a:extLst>
                    <a:ext uri="{FF2B5EF4-FFF2-40B4-BE49-F238E27FC236}">
                      <a16:creationId xmlns:a16="http://schemas.microsoft.com/office/drawing/2014/main" id="{F16A818B-6A99-A3DE-691C-7EA0731CA69C}"/>
                    </a:ext>
                  </a:extLst>
                </p:cNvPr>
                <p:cNvSpPr/>
                <p:nvPr/>
              </p:nvSpPr>
              <p:spPr>
                <a:xfrm>
                  <a:off x="7539336" y="2044475"/>
                  <a:ext cx="604440" cy="604440"/>
                </a:xfrm>
                <a:prstGeom prst="ellipse">
                  <a:avLst/>
                </a:prstGeom>
                <a:solidFill>
                  <a:srgbClr val="458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nvGrpSpPr>
                <p:cNvPr id="66" name="Group 65">
                  <a:extLst>
                    <a:ext uri="{FF2B5EF4-FFF2-40B4-BE49-F238E27FC236}">
                      <a16:creationId xmlns:a16="http://schemas.microsoft.com/office/drawing/2014/main" id="{CA23DBF9-99DF-5C39-BABB-A4E6908E010E}"/>
                    </a:ext>
                  </a:extLst>
                </p:cNvPr>
                <p:cNvGrpSpPr/>
                <p:nvPr/>
              </p:nvGrpSpPr>
              <p:grpSpPr>
                <a:xfrm>
                  <a:off x="7651714" y="2155117"/>
                  <a:ext cx="379657" cy="383156"/>
                  <a:chOff x="7045647" y="3545759"/>
                  <a:chExt cx="557932" cy="563073"/>
                </a:xfrm>
                <a:solidFill>
                  <a:schemeClr val="bg1"/>
                </a:solidFill>
              </p:grpSpPr>
              <p:sp>
                <p:nvSpPr>
                  <p:cNvPr id="67" name="Freeform: Shape 66">
                    <a:extLst>
                      <a:ext uri="{FF2B5EF4-FFF2-40B4-BE49-F238E27FC236}">
                        <a16:creationId xmlns:a16="http://schemas.microsoft.com/office/drawing/2014/main" id="{6F7DAA86-CEB7-ED37-59E0-AD91F9BDDA76}"/>
                      </a:ext>
                    </a:extLst>
                  </p:cNvPr>
                  <p:cNvSpPr/>
                  <p:nvPr/>
                </p:nvSpPr>
                <p:spPr>
                  <a:xfrm>
                    <a:off x="7045647" y="3780666"/>
                    <a:ext cx="286047" cy="328166"/>
                  </a:xfrm>
                  <a:custGeom>
                    <a:avLst/>
                    <a:gdLst>
                      <a:gd name="connsiteX0" fmla="*/ 143024 w 286047"/>
                      <a:gd name="connsiteY0" fmla="*/ 328166 h 328166"/>
                      <a:gd name="connsiteX1" fmla="*/ 139495 w 286047"/>
                      <a:gd name="connsiteY1" fmla="*/ 327225 h 328166"/>
                      <a:gd name="connsiteX2" fmla="*/ 3529 w 286047"/>
                      <a:gd name="connsiteY2" fmla="*/ 248703 h 328166"/>
                      <a:gd name="connsiteX3" fmla="*/ 0 w 286047"/>
                      <a:gd name="connsiteY3" fmla="*/ 242587 h 328166"/>
                      <a:gd name="connsiteX4" fmla="*/ 0 w 286047"/>
                      <a:gd name="connsiteY4" fmla="*/ 85591 h 328166"/>
                      <a:gd name="connsiteX5" fmla="*/ 3529 w 286047"/>
                      <a:gd name="connsiteY5" fmla="*/ 79475 h 328166"/>
                      <a:gd name="connsiteX6" fmla="*/ 139495 w 286047"/>
                      <a:gd name="connsiteY6" fmla="*/ 953 h 328166"/>
                      <a:gd name="connsiteX7" fmla="*/ 146552 w 286047"/>
                      <a:gd name="connsiteY7" fmla="*/ 953 h 328166"/>
                      <a:gd name="connsiteX8" fmla="*/ 282519 w 286047"/>
                      <a:gd name="connsiteY8" fmla="*/ 79475 h 328166"/>
                      <a:gd name="connsiteX9" fmla="*/ 286047 w 286047"/>
                      <a:gd name="connsiteY9" fmla="*/ 85591 h 328166"/>
                      <a:gd name="connsiteX10" fmla="*/ 286047 w 286047"/>
                      <a:gd name="connsiteY10" fmla="*/ 242587 h 328166"/>
                      <a:gd name="connsiteX11" fmla="*/ 282472 w 286047"/>
                      <a:gd name="connsiteY11" fmla="*/ 248703 h 328166"/>
                      <a:gd name="connsiteX12" fmla="*/ 239047 w 286047"/>
                      <a:gd name="connsiteY12" fmla="*/ 273497 h 328166"/>
                      <a:gd name="connsiteX13" fmla="*/ 232037 w 286047"/>
                      <a:gd name="connsiteY13" fmla="*/ 261218 h 328166"/>
                      <a:gd name="connsiteX14" fmla="*/ 271886 w 286047"/>
                      <a:gd name="connsiteY14" fmla="*/ 238447 h 328166"/>
                      <a:gd name="connsiteX15" fmla="*/ 271886 w 286047"/>
                      <a:gd name="connsiteY15" fmla="*/ 89637 h 328166"/>
                      <a:gd name="connsiteX16" fmla="*/ 142977 w 286047"/>
                      <a:gd name="connsiteY16" fmla="*/ 15208 h 328166"/>
                      <a:gd name="connsiteX17" fmla="*/ 14067 w 286047"/>
                      <a:gd name="connsiteY17" fmla="*/ 89637 h 328166"/>
                      <a:gd name="connsiteX18" fmla="*/ 14067 w 286047"/>
                      <a:gd name="connsiteY18" fmla="*/ 238494 h 328166"/>
                      <a:gd name="connsiteX19" fmla="*/ 142977 w 286047"/>
                      <a:gd name="connsiteY19" fmla="*/ 312923 h 328166"/>
                      <a:gd name="connsiteX20" fmla="*/ 177415 w 286047"/>
                      <a:gd name="connsiteY20" fmla="*/ 293069 h 328166"/>
                      <a:gd name="connsiteX21" fmla="*/ 184472 w 286047"/>
                      <a:gd name="connsiteY21" fmla="*/ 305301 h 328166"/>
                      <a:gd name="connsiteX22" fmla="*/ 146505 w 286047"/>
                      <a:gd name="connsiteY22" fmla="*/ 327178 h 328166"/>
                      <a:gd name="connsiteX23" fmla="*/ 142977 w 286047"/>
                      <a:gd name="connsiteY23" fmla="*/ 328119 h 32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6047" h="328166">
                        <a:moveTo>
                          <a:pt x="143024" y="328166"/>
                        </a:moveTo>
                        <a:cubicBezTo>
                          <a:pt x="141800" y="328166"/>
                          <a:pt x="140577" y="327837"/>
                          <a:pt x="139495" y="327225"/>
                        </a:cubicBezTo>
                        <a:lnTo>
                          <a:pt x="3529" y="248703"/>
                        </a:lnTo>
                        <a:cubicBezTo>
                          <a:pt x="1365" y="247433"/>
                          <a:pt x="0" y="245128"/>
                          <a:pt x="0" y="242587"/>
                        </a:cubicBezTo>
                        <a:lnTo>
                          <a:pt x="0" y="85591"/>
                        </a:lnTo>
                        <a:cubicBezTo>
                          <a:pt x="0" y="83050"/>
                          <a:pt x="1365" y="80745"/>
                          <a:pt x="3529" y="79475"/>
                        </a:cubicBezTo>
                        <a:lnTo>
                          <a:pt x="139495" y="953"/>
                        </a:lnTo>
                        <a:cubicBezTo>
                          <a:pt x="141659" y="-318"/>
                          <a:pt x="144388" y="-318"/>
                          <a:pt x="146552" y="953"/>
                        </a:cubicBezTo>
                        <a:lnTo>
                          <a:pt x="282519" y="79475"/>
                        </a:lnTo>
                        <a:cubicBezTo>
                          <a:pt x="284683" y="80745"/>
                          <a:pt x="286047" y="83050"/>
                          <a:pt x="286047" y="85591"/>
                        </a:cubicBezTo>
                        <a:lnTo>
                          <a:pt x="286047" y="242587"/>
                        </a:lnTo>
                        <a:cubicBezTo>
                          <a:pt x="286047" y="245128"/>
                          <a:pt x="284683" y="247480"/>
                          <a:pt x="282472" y="248703"/>
                        </a:cubicBezTo>
                        <a:lnTo>
                          <a:pt x="239047" y="273497"/>
                        </a:lnTo>
                        <a:lnTo>
                          <a:pt x="232037" y="261218"/>
                        </a:lnTo>
                        <a:lnTo>
                          <a:pt x="271886" y="238447"/>
                        </a:lnTo>
                        <a:lnTo>
                          <a:pt x="271886" y="89637"/>
                        </a:lnTo>
                        <a:lnTo>
                          <a:pt x="142977" y="15208"/>
                        </a:lnTo>
                        <a:lnTo>
                          <a:pt x="14067" y="89637"/>
                        </a:lnTo>
                        <a:lnTo>
                          <a:pt x="14067" y="238494"/>
                        </a:lnTo>
                        <a:lnTo>
                          <a:pt x="142977" y="312923"/>
                        </a:lnTo>
                        <a:lnTo>
                          <a:pt x="177415" y="293069"/>
                        </a:lnTo>
                        <a:lnTo>
                          <a:pt x="184472" y="305301"/>
                        </a:lnTo>
                        <a:lnTo>
                          <a:pt x="146505" y="327178"/>
                        </a:lnTo>
                        <a:cubicBezTo>
                          <a:pt x="145423" y="327790"/>
                          <a:pt x="144200" y="328119"/>
                          <a:pt x="142977" y="328119"/>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68" name="Freeform: Shape 67">
                    <a:extLst>
                      <a:ext uri="{FF2B5EF4-FFF2-40B4-BE49-F238E27FC236}">
                        <a16:creationId xmlns:a16="http://schemas.microsoft.com/office/drawing/2014/main" id="{A349D74C-DAE9-7A2C-9587-C5BBD257108E}"/>
                      </a:ext>
                    </a:extLst>
                  </p:cNvPr>
                  <p:cNvSpPr/>
                  <p:nvPr/>
                </p:nvSpPr>
                <p:spPr>
                  <a:xfrm>
                    <a:off x="7181614" y="3545759"/>
                    <a:ext cx="286047" cy="328118"/>
                  </a:xfrm>
                  <a:custGeom>
                    <a:avLst/>
                    <a:gdLst>
                      <a:gd name="connsiteX0" fmla="*/ 143024 w 286047"/>
                      <a:gd name="connsiteY0" fmla="*/ 328072 h 328118"/>
                      <a:gd name="connsiteX1" fmla="*/ 139495 w 286047"/>
                      <a:gd name="connsiteY1" fmla="*/ 327131 h 328118"/>
                      <a:gd name="connsiteX2" fmla="*/ 3529 w 286047"/>
                      <a:gd name="connsiteY2" fmla="*/ 248656 h 328118"/>
                      <a:gd name="connsiteX3" fmla="*/ 0 w 286047"/>
                      <a:gd name="connsiteY3" fmla="*/ 242540 h 328118"/>
                      <a:gd name="connsiteX4" fmla="*/ 0 w 286047"/>
                      <a:gd name="connsiteY4" fmla="*/ 85544 h 328118"/>
                      <a:gd name="connsiteX5" fmla="*/ 3529 w 286047"/>
                      <a:gd name="connsiteY5" fmla="*/ 79427 h 328118"/>
                      <a:gd name="connsiteX6" fmla="*/ 139495 w 286047"/>
                      <a:gd name="connsiteY6" fmla="*/ 953 h 328118"/>
                      <a:gd name="connsiteX7" fmla="*/ 146552 w 286047"/>
                      <a:gd name="connsiteY7" fmla="*/ 953 h 328118"/>
                      <a:gd name="connsiteX8" fmla="*/ 282519 w 286047"/>
                      <a:gd name="connsiteY8" fmla="*/ 79427 h 328118"/>
                      <a:gd name="connsiteX9" fmla="*/ 286047 w 286047"/>
                      <a:gd name="connsiteY9" fmla="*/ 85544 h 328118"/>
                      <a:gd name="connsiteX10" fmla="*/ 286047 w 286047"/>
                      <a:gd name="connsiteY10" fmla="*/ 242540 h 328118"/>
                      <a:gd name="connsiteX11" fmla="*/ 282519 w 286047"/>
                      <a:gd name="connsiteY11" fmla="*/ 248656 h 328118"/>
                      <a:gd name="connsiteX12" fmla="*/ 233966 w 286047"/>
                      <a:gd name="connsiteY12" fmla="*/ 276696 h 328118"/>
                      <a:gd name="connsiteX13" fmla="*/ 233966 w 286047"/>
                      <a:gd name="connsiteY13" fmla="*/ 276696 h 328118"/>
                      <a:gd name="connsiteX14" fmla="*/ 146552 w 286047"/>
                      <a:gd name="connsiteY14" fmla="*/ 327178 h 328118"/>
                      <a:gd name="connsiteX15" fmla="*/ 143024 w 286047"/>
                      <a:gd name="connsiteY15" fmla="*/ 328119 h 328118"/>
                      <a:gd name="connsiteX16" fmla="*/ 14114 w 286047"/>
                      <a:gd name="connsiteY16" fmla="*/ 238447 h 328118"/>
                      <a:gd name="connsiteX17" fmla="*/ 143024 w 286047"/>
                      <a:gd name="connsiteY17" fmla="*/ 312876 h 328118"/>
                      <a:gd name="connsiteX18" fmla="*/ 271933 w 286047"/>
                      <a:gd name="connsiteY18" fmla="*/ 238447 h 328118"/>
                      <a:gd name="connsiteX19" fmla="*/ 271933 w 286047"/>
                      <a:gd name="connsiteY19" fmla="*/ 89590 h 328118"/>
                      <a:gd name="connsiteX20" fmla="*/ 143024 w 286047"/>
                      <a:gd name="connsiteY20" fmla="*/ 15161 h 328118"/>
                      <a:gd name="connsiteX21" fmla="*/ 14114 w 286047"/>
                      <a:gd name="connsiteY21" fmla="*/ 89590 h 328118"/>
                      <a:gd name="connsiteX22" fmla="*/ 14114 w 286047"/>
                      <a:gd name="connsiteY22" fmla="*/ 238447 h 328118"/>
                      <a:gd name="connsiteX23" fmla="*/ 230437 w 286047"/>
                      <a:gd name="connsiteY23" fmla="*/ 270533 h 328118"/>
                      <a:gd name="connsiteX24" fmla="*/ 230437 w 286047"/>
                      <a:gd name="connsiteY24" fmla="*/ 270533 h 328118"/>
                      <a:gd name="connsiteX25" fmla="*/ 230437 w 286047"/>
                      <a:gd name="connsiteY25" fmla="*/ 270533 h 32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6047" h="328118">
                        <a:moveTo>
                          <a:pt x="143024" y="328072"/>
                        </a:moveTo>
                        <a:cubicBezTo>
                          <a:pt x="141800" y="328072"/>
                          <a:pt x="140577" y="327742"/>
                          <a:pt x="139495" y="327131"/>
                        </a:cubicBezTo>
                        <a:lnTo>
                          <a:pt x="3529" y="248656"/>
                        </a:lnTo>
                        <a:cubicBezTo>
                          <a:pt x="1365" y="247386"/>
                          <a:pt x="0" y="245081"/>
                          <a:pt x="0" y="242540"/>
                        </a:cubicBezTo>
                        <a:lnTo>
                          <a:pt x="0" y="85544"/>
                        </a:lnTo>
                        <a:cubicBezTo>
                          <a:pt x="0" y="83003"/>
                          <a:pt x="1365" y="80698"/>
                          <a:pt x="3529" y="79427"/>
                        </a:cubicBezTo>
                        <a:lnTo>
                          <a:pt x="139495" y="953"/>
                        </a:lnTo>
                        <a:cubicBezTo>
                          <a:pt x="141659" y="-318"/>
                          <a:pt x="144388" y="-318"/>
                          <a:pt x="146552" y="953"/>
                        </a:cubicBezTo>
                        <a:lnTo>
                          <a:pt x="282519" y="79427"/>
                        </a:lnTo>
                        <a:cubicBezTo>
                          <a:pt x="284683" y="80698"/>
                          <a:pt x="286047" y="83003"/>
                          <a:pt x="286047" y="85544"/>
                        </a:cubicBezTo>
                        <a:lnTo>
                          <a:pt x="286047" y="242540"/>
                        </a:lnTo>
                        <a:cubicBezTo>
                          <a:pt x="286047" y="245081"/>
                          <a:pt x="284683" y="247386"/>
                          <a:pt x="282519" y="248656"/>
                        </a:cubicBezTo>
                        <a:lnTo>
                          <a:pt x="233966" y="276696"/>
                        </a:lnTo>
                        <a:lnTo>
                          <a:pt x="233966" y="276696"/>
                        </a:lnTo>
                        <a:lnTo>
                          <a:pt x="146552" y="327178"/>
                        </a:lnTo>
                        <a:cubicBezTo>
                          <a:pt x="145470" y="327790"/>
                          <a:pt x="144247" y="328119"/>
                          <a:pt x="143024" y="328119"/>
                        </a:cubicBezTo>
                        <a:close/>
                        <a:moveTo>
                          <a:pt x="14114" y="238447"/>
                        </a:moveTo>
                        <a:lnTo>
                          <a:pt x="143024" y="312876"/>
                        </a:lnTo>
                        <a:lnTo>
                          <a:pt x="271933" y="238447"/>
                        </a:lnTo>
                        <a:lnTo>
                          <a:pt x="271933" y="89590"/>
                        </a:lnTo>
                        <a:lnTo>
                          <a:pt x="143024" y="15161"/>
                        </a:lnTo>
                        <a:lnTo>
                          <a:pt x="14114" y="89590"/>
                        </a:lnTo>
                        <a:lnTo>
                          <a:pt x="14114" y="238447"/>
                        </a:lnTo>
                        <a:close/>
                        <a:moveTo>
                          <a:pt x="230437" y="270533"/>
                        </a:moveTo>
                        <a:lnTo>
                          <a:pt x="230437" y="270533"/>
                        </a:lnTo>
                        <a:lnTo>
                          <a:pt x="230437" y="270533"/>
                        </a:ln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69" name="Freeform: Shape 68">
                    <a:extLst>
                      <a:ext uri="{FF2B5EF4-FFF2-40B4-BE49-F238E27FC236}">
                        <a16:creationId xmlns:a16="http://schemas.microsoft.com/office/drawing/2014/main" id="{D2FDBE29-67D9-8DA5-6C1A-99F78B394073}"/>
                      </a:ext>
                    </a:extLst>
                  </p:cNvPr>
                  <p:cNvSpPr/>
                  <p:nvPr/>
                </p:nvSpPr>
                <p:spPr>
                  <a:xfrm>
                    <a:off x="7317533" y="3778090"/>
                    <a:ext cx="286046" cy="330741"/>
                  </a:xfrm>
                  <a:custGeom>
                    <a:avLst/>
                    <a:gdLst>
                      <a:gd name="connsiteX0" fmla="*/ 143024 w 286046"/>
                      <a:gd name="connsiteY0" fmla="*/ 330742 h 330741"/>
                      <a:gd name="connsiteX1" fmla="*/ 139495 w 286046"/>
                      <a:gd name="connsiteY1" fmla="*/ 329801 h 330741"/>
                      <a:gd name="connsiteX2" fmla="*/ 3529 w 286046"/>
                      <a:gd name="connsiteY2" fmla="*/ 251279 h 330741"/>
                      <a:gd name="connsiteX3" fmla="*/ 0 w 286046"/>
                      <a:gd name="connsiteY3" fmla="*/ 245163 h 330741"/>
                      <a:gd name="connsiteX4" fmla="*/ 0 w 286046"/>
                      <a:gd name="connsiteY4" fmla="*/ 81109 h 330741"/>
                      <a:gd name="connsiteX5" fmla="*/ 14114 w 286046"/>
                      <a:gd name="connsiteY5" fmla="*/ 81109 h 330741"/>
                      <a:gd name="connsiteX6" fmla="*/ 14114 w 286046"/>
                      <a:gd name="connsiteY6" fmla="*/ 241070 h 330741"/>
                      <a:gd name="connsiteX7" fmla="*/ 143024 w 286046"/>
                      <a:gd name="connsiteY7" fmla="*/ 315499 h 330741"/>
                      <a:gd name="connsiteX8" fmla="*/ 271933 w 286046"/>
                      <a:gd name="connsiteY8" fmla="*/ 241070 h 330741"/>
                      <a:gd name="connsiteX9" fmla="*/ 271933 w 286046"/>
                      <a:gd name="connsiteY9" fmla="*/ 92212 h 330741"/>
                      <a:gd name="connsiteX10" fmla="*/ 133379 w 286046"/>
                      <a:gd name="connsiteY10" fmla="*/ 12232 h 330741"/>
                      <a:gd name="connsiteX11" fmla="*/ 140436 w 286046"/>
                      <a:gd name="connsiteY11" fmla="*/ 0 h 330741"/>
                      <a:gd name="connsiteX12" fmla="*/ 282518 w 286046"/>
                      <a:gd name="connsiteY12" fmla="*/ 82050 h 330741"/>
                      <a:gd name="connsiteX13" fmla="*/ 286047 w 286046"/>
                      <a:gd name="connsiteY13" fmla="*/ 88166 h 330741"/>
                      <a:gd name="connsiteX14" fmla="*/ 286047 w 286046"/>
                      <a:gd name="connsiteY14" fmla="*/ 245163 h 330741"/>
                      <a:gd name="connsiteX15" fmla="*/ 282518 w 286046"/>
                      <a:gd name="connsiteY15" fmla="*/ 251279 h 330741"/>
                      <a:gd name="connsiteX16" fmla="*/ 146552 w 286046"/>
                      <a:gd name="connsiteY16" fmla="*/ 329801 h 330741"/>
                      <a:gd name="connsiteX17" fmla="*/ 143024 w 286046"/>
                      <a:gd name="connsiteY17" fmla="*/ 330742 h 33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046" h="330741">
                        <a:moveTo>
                          <a:pt x="143024" y="330742"/>
                        </a:moveTo>
                        <a:cubicBezTo>
                          <a:pt x="141800" y="330742"/>
                          <a:pt x="140577" y="330412"/>
                          <a:pt x="139495" y="329801"/>
                        </a:cubicBezTo>
                        <a:lnTo>
                          <a:pt x="3529" y="251279"/>
                        </a:lnTo>
                        <a:cubicBezTo>
                          <a:pt x="1365" y="250009"/>
                          <a:pt x="0" y="247703"/>
                          <a:pt x="0" y="245163"/>
                        </a:cubicBezTo>
                        <a:lnTo>
                          <a:pt x="0" y="81109"/>
                        </a:lnTo>
                        <a:lnTo>
                          <a:pt x="14114" y="81109"/>
                        </a:lnTo>
                        <a:lnTo>
                          <a:pt x="14114" y="241070"/>
                        </a:lnTo>
                        <a:lnTo>
                          <a:pt x="143024" y="315499"/>
                        </a:lnTo>
                        <a:lnTo>
                          <a:pt x="271933" y="241070"/>
                        </a:lnTo>
                        <a:lnTo>
                          <a:pt x="271933" y="92212"/>
                        </a:lnTo>
                        <a:lnTo>
                          <a:pt x="133379" y="12232"/>
                        </a:lnTo>
                        <a:lnTo>
                          <a:pt x="140436" y="0"/>
                        </a:lnTo>
                        <a:lnTo>
                          <a:pt x="282518" y="82050"/>
                        </a:lnTo>
                        <a:cubicBezTo>
                          <a:pt x="284683" y="83320"/>
                          <a:pt x="286047" y="85626"/>
                          <a:pt x="286047" y="88166"/>
                        </a:cubicBezTo>
                        <a:lnTo>
                          <a:pt x="286047" y="245163"/>
                        </a:lnTo>
                        <a:cubicBezTo>
                          <a:pt x="286047" y="247703"/>
                          <a:pt x="284683" y="250009"/>
                          <a:pt x="282518" y="251279"/>
                        </a:cubicBezTo>
                        <a:lnTo>
                          <a:pt x="146552" y="329801"/>
                        </a:lnTo>
                        <a:cubicBezTo>
                          <a:pt x="145470" y="330412"/>
                          <a:pt x="144247" y="330742"/>
                          <a:pt x="143024" y="330742"/>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70" name="Freeform: Shape 69">
                    <a:extLst>
                      <a:ext uri="{FF2B5EF4-FFF2-40B4-BE49-F238E27FC236}">
                        <a16:creationId xmlns:a16="http://schemas.microsoft.com/office/drawing/2014/main" id="{3D9417F8-92E2-B627-C2B3-310A39B5FF37}"/>
                      </a:ext>
                    </a:extLst>
                  </p:cNvPr>
                  <p:cNvSpPr/>
                  <p:nvPr/>
                </p:nvSpPr>
                <p:spPr>
                  <a:xfrm>
                    <a:off x="7235577" y="4045413"/>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1"/>
                          <a:pt x="8422" y="0"/>
                          <a:pt x="18819" y="0"/>
                        </a:cubicBezTo>
                        <a:cubicBezTo>
                          <a:pt x="29217" y="0"/>
                          <a:pt x="37638" y="8421"/>
                          <a:pt x="37638" y="18819"/>
                        </a:cubicBezTo>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grpSp>
          <p:sp>
            <p:nvSpPr>
              <p:cNvPr id="29" name="Oval 28">
                <a:extLst>
                  <a:ext uri="{FF2B5EF4-FFF2-40B4-BE49-F238E27FC236}">
                    <a16:creationId xmlns:a16="http://schemas.microsoft.com/office/drawing/2014/main" id="{B10EC36B-D88A-481F-4682-EFA43224F45B}"/>
                  </a:ext>
                </a:extLst>
              </p:cNvPr>
              <p:cNvSpPr/>
              <p:nvPr/>
            </p:nvSpPr>
            <p:spPr>
              <a:xfrm>
                <a:off x="8696714" y="2362955"/>
                <a:ext cx="604440" cy="604440"/>
              </a:xfrm>
              <a:prstGeom prst="ellipse">
                <a:avLst/>
              </a:prstGeom>
              <a:solidFill>
                <a:srgbClr val="EC6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nvGrpSpPr>
              <p:cNvPr id="30" name="Group 29">
                <a:extLst>
                  <a:ext uri="{FF2B5EF4-FFF2-40B4-BE49-F238E27FC236}">
                    <a16:creationId xmlns:a16="http://schemas.microsoft.com/office/drawing/2014/main" id="{BA916AFC-4F6F-5BA5-198B-8E745944355B}"/>
                  </a:ext>
                </a:extLst>
              </p:cNvPr>
              <p:cNvGrpSpPr/>
              <p:nvPr/>
            </p:nvGrpSpPr>
            <p:grpSpPr>
              <a:xfrm>
                <a:off x="8790329" y="2506599"/>
                <a:ext cx="417210" cy="317141"/>
                <a:chOff x="3442992" y="2808916"/>
                <a:chExt cx="697965" cy="530557"/>
              </a:xfrm>
            </p:grpSpPr>
            <p:sp>
              <p:nvSpPr>
                <p:cNvPr id="60" name="Freeform: Shape 59">
                  <a:extLst>
                    <a:ext uri="{FF2B5EF4-FFF2-40B4-BE49-F238E27FC236}">
                      <a16:creationId xmlns:a16="http://schemas.microsoft.com/office/drawing/2014/main" id="{E51A3A76-44A0-34D1-CCC9-FB559F9850C8}"/>
                    </a:ext>
                  </a:extLst>
                </p:cNvPr>
                <p:cNvSpPr/>
                <p:nvPr/>
              </p:nvSpPr>
              <p:spPr>
                <a:xfrm>
                  <a:off x="3442992" y="2808916"/>
                  <a:ext cx="697965" cy="287218"/>
                </a:xfrm>
                <a:custGeom>
                  <a:avLst/>
                  <a:gdLst>
                    <a:gd name="connsiteX0" fmla="*/ 623892 w 697965"/>
                    <a:gd name="connsiteY0" fmla="*/ 696 h 287218"/>
                    <a:gd name="connsiteX1" fmla="*/ 688397 w 697965"/>
                    <a:gd name="connsiteY1" fmla="*/ 22966 h 287218"/>
                    <a:gd name="connsiteX2" fmla="*/ 696587 w 697965"/>
                    <a:gd name="connsiteY2" fmla="*/ 31925 h 287218"/>
                    <a:gd name="connsiteX3" fmla="*/ 696333 w 697965"/>
                    <a:gd name="connsiteY3" fmla="*/ 32182 h 287218"/>
                    <a:gd name="connsiteX4" fmla="*/ 696333 w 697965"/>
                    <a:gd name="connsiteY4" fmla="*/ 44725 h 287218"/>
                    <a:gd name="connsiteX5" fmla="*/ 662288 w 697965"/>
                    <a:gd name="connsiteY5" fmla="*/ 103854 h 287218"/>
                    <a:gd name="connsiteX6" fmla="*/ 644114 w 697965"/>
                    <a:gd name="connsiteY6" fmla="*/ 108716 h 287218"/>
                    <a:gd name="connsiteX7" fmla="*/ 639250 w 697965"/>
                    <a:gd name="connsiteY7" fmla="*/ 90542 h 287218"/>
                    <a:gd name="connsiteX8" fmla="*/ 654098 w 697965"/>
                    <a:gd name="connsiteY8" fmla="*/ 64690 h 287218"/>
                    <a:gd name="connsiteX9" fmla="*/ 577561 w 697965"/>
                    <a:gd name="connsiteY9" fmla="*/ 91567 h 287218"/>
                    <a:gd name="connsiteX10" fmla="*/ 545310 w 697965"/>
                    <a:gd name="connsiteY10" fmla="*/ 102829 h 287218"/>
                    <a:gd name="connsiteX11" fmla="*/ 97615 w 697965"/>
                    <a:gd name="connsiteY11" fmla="*/ 259485 h 287218"/>
                    <a:gd name="connsiteX12" fmla="*/ 52820 w 697965"/>
                    <a:gd name="connsiteY12" fmla="*/ 275099 h 287218"/>
                    <a:gd name="connsiteX13" fmla="*/ 20823 w 697965"/>
                    <a:gd name="connsiteY13" fmla="*/ 286362 h 287218"/>
                    <a:gd name="connsiteX14" fmla="*/ 856 w 697965"/>
                    <a:gd name="connsiteY14" fmla="*/ 276635 h 287218"/>
                    <a:gd name="connsiteX15" fmla="*/ 1593 w 697965"/>
                    <a:gd name="connsiteY15" fmla="*/ 264636 h 287218"/>
                    <a:gd name="connsiteX16" fmla="*/ 6346 w 697965"/>
                    <a:gd name="connsiteY16" fmla="*/ 260423 h 287218"/>
                    <a:gd name="connsiteX17" fmla="*/ 615136 w 697965"/>
                    <a:gd name="connsiteY17" fmla="*/ 47786 h 287218"/>
                    <a:gd name="connsiteX18" fmla="*/ 614199 w 697965"/>
                    <a:gd name="connsiteY18" fmla="*/ 45106 h 287218"/>
                    <a:gd name="connsiteX19" fmla="*/ 642323 w 697965"/>
                    <a:gd name="connsiteY19" fmla="*/ 35253 h 287218"/>
                    <a:gd name="connsiteX20" fmla="*/ 615188 w 697965"/>
                    <a:gd name="connsiteY20" fmla="*/ 25783 h 287218"/>
                    <a:gd name="connsiteX21" fmla="*/ 606998 w 697965"/>
                    <a:gd name="connsiteY21" fmla="*/ 8889 h 287218"/>
                    <a:gd name="connsiteX22" fmla="*/ 623892 w 697965"/>
                    <a:gd name="connsiteY22" fmla="*/ 696 h 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7965" h="287218">
                      <a:moveTo>
                        <a:pt x="623892" y="696"/>
                      </a:moveTo>
                      <a:lnTo>
                        <a:pt x="688397" y="22966"/>
                      </a:lnTo>
                      <a:cubicBezTo>
                        <a:pt x="692493" y="24503"/>
                        <a:pt x="695308" y="27831"/>
                        <a:pt x="696587" y="31925"/>
                      </a:cubicBezTo>
                      <a:lnTo>
                        <a:pt x="696333" y="32182"/>
                      </a:lnTo>
                      <a:cubicBezTo>
                        <a:pt x="698381" y="36021"/>
                        <a:pt x="698635" y="40629"/>
                        <a:pt x="696333" y="44725"/>
                      </a:cubicBezTo>
                      <a:lnTo>
                        <a:pt x="662288" y="103854"/>
                      </a:lnTo>
                      <a:cubicBezTo>
                        <a:pt x="658703" y="110253"/>
                        <a:pt x="650513" y="112301"/>
                        <a:pt x="644114" y="108716"/>
                      </a:cubicBezTo>
                      <a:cubicBezTo>
                        <a:pt x="637715" y="105134"/>
                        <a:pt x="635667" y="96943"/>
                        <a:pt x="639250" y="90542"/>
                      </a:cubicBezTo>
                      <a:lnTo>
                        <a:pt x="654098" y="64690"/>
                      </a:lnTo>
                      <a:lnTo>
                        <a:pt x="577561" y="91567"/>
                      </a:lnTo>
                      <a:lnTo>
                        <a:pt x="545310" y="102829"/>
                      </a:lnTo>
                      <a:lnTo>
                        <a:pt x="97615" y="259485"/>
                      </a:lnTo>
                      <a:cubicBezTo>
                        <a:pt x="97615" y="259485"/>
                        <a:pt x="52820" y="275099"/>
                        <a:pt x="52820" y="275099"/>
                      </a:cubicBezTo>
                      <a:lnTo>
                        <a:pt x="20823" y="286362"/>
                      </a:lnTo>
                      <a:cubicBezTo>
                        <a:pt x="12631" y="289176"/>
                        <a:pt x="3672" y="284826"/>
                        <a:pt x="856" y="276635"/>
                      </a:cubicBezTo>
                      <a:cubicBezTo>
                        <a:pt x="-551" y="272539"/>
                        <a:pt x="-167" y="268252"/>
                        <a:pt x="1593" y="264636"/>
                      </a:cubicBezTo>
                      <a:lnTo>
                        <a:pt x="6346" y="260423"/>
                      </a:lnTo>
                      <a:lnTo>
                        <a:pt x="615136" y="47786"/>
                      </a:lnTo>
                      <a:lnTo>
                        <a:pt x="614199" y="45106"/>
                      </a:lnTo>
                      <a:lnTo>
                        <a:pt x="642323" y="35253"/>
                      </a:lnTo>
                      <a:lnTo>
                        <a:pt x="615188" y="25783"/>
                      </a:lnTo>
                      <a:cubicBezTo>
                        <a:pt x="608278" y="23478"/>
                        <a:pt x="604693" y="15799"/>
                        <a:pt x="606998" y="8889"/>
                      </a:cubicBezTo>
                      <a:cubicBezTo>
                        <a:pt x="609301" y="1976"/>
                        <a:pt x="616982" y="-1606"/>
                        <a:pt x="623892" y="696"/>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61" name="Freeform: Shape 60">
                  <a:extLst>
                    <a:ext uri="{FF2B5EF4-FFF2-40B4-BE49-F238E27FC236}">
                      <a16:creationId xmlns:a16="http://schemas.microsoft.com/office/drawing/2014/main" id="{E1C9BDFA-0B2C-711B-06AD-B1FEBE4A2FA9}"/>
                    </a:ext>
                  </a:extLst>
                </p:cNvPr>
                <p:cNvSpPr/>
                <p:nvPr/>
              </p:nvSpPr>
              <p:spPr>
                <a:xfrm>
                  <a:off x="3456648" y="3097293"/>
                  <a:ext cx="138223" cy="241923"/>
                </a:xfrm>
                <a:custGeom>
                  <a:avLst/>
                  <a:gdLst>
                    <a:gd name="connsiteX0" fmla="*/ 57871 w 66207"/>
                    <a:gd name="connsiteY0" fmla="*/ 383 h 115878"/>
                    <a:gd name="connsiteX1" fmla="*/ 3923 w 66207"/>
                    <a:gd name="connsiteY1" fmla="*/ 20613 h 115878"/>
                    <a:gd name="connsiteX2" fmla="*/ 0 w 66207"/>
                    <a:gd name="connsiteY2" fmla="*/ 26375 h 115878"/>
                    <a:gd name="connsiteX3" fmla="*/ 0 w 66207"/>
                    <a:gd name="connsiteY3" fmla="*/ 97733 h 115878"/>
                    <a:gd name="connsiteX4" fmla="*/ 18146 w 66207"/>
                    <a:gd name="connsiteY4" fmla="*/ 115879 h 115878"/>
                    <a:gd name="connsiteX5" fmla="*/ 48062 w 66207"/>
                    <a:gd name="connsiteY5" fmla="*/ 115879 h 115878"/>
                    <a:gd name="connsiteX6" fmla="*/ 66208 w 66207"/>
                    <a:gd name="connsiteY6" fmla="*/ 97733 h 115878"/>
                    <a:gd name="connsiteX7" fmla="*/ 66208 w 66207"/>
                    <a:gd name="connsiteY7" fmla="*/ 6145 h 115878"/>
                    <a:gd name="connsiteX8" fmla="*/ 63633 w 66207"/>
                    <a:gd name="connsiteY8" fmla="*/ 1118 h 115878"/>
                    <a:gd name="connsiteX9" fmla="*/ 57993 w 66207"/>
                    <a:gd name="connsiteY9" fmla="*/ 383 h 115878"/>
                    <a:gd name="connsiteX10" fmla="*/ 53947 w 66207"/>
                    <a:gd name="connsiteY10" fmla="*/ 97733 h 115878"/>
                    <a:gd name="connsiteX11" fmla="*/ 48062 w 66207"/>
                    <a:gd name="connsiteY11" fmla="*/ 103618 h 115878"/>
                    <a:gd name="connsiteX12" fmla="*/ 18146 w 66207"/>
                    <a:gd name="connsiteY12" fmla="*/ 103618 h 115878"/>
                    <a:gd name="connsiteX13" fmla="*/ 12261 w 66207"/>
                    <a:gd name="connsiteY13" fmla="*/ 97733 h 115878"/>
                    <a:gd name="connsiteX14" fmla="*/ 12261 w 66207"/>
                    <a:gd name="connsiteY14" fmla="*/ 30667 h 115878"/>
                    <a:gd name="connsiteX15" fmla="*/ 53947 w 66207"/>
                    <a:gd name="connsiteY15" fmla="*/ 14973 h 115878"/>
                    <a:gd name="connsiteX16" fmla="*/ 53947 w 66207"/>
                    <a:gd name="connsiteY16" fmla="*/ 97733 h 11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07" h="115878">
                      <a:moveTo>
                        <a:pt x="57871" y="383"/>
                      </a:moveTo>
                      <a:lnTo>
                        <a:pt x="3923" y="20613"/>
                      </a:lnTo>
                      <a:cubicBezTo>
                        <a:pt x="1471" y="21471"/>
                        <a:pt x="0" y="23801"/>
                        <a:pt x="0" y="26375"/>
                      </a:cubicBezTo>
                      <a:lnTo>
                        <a:pt x="0" y="97733"/>
                      </a:lnTo>
                      <a:cubicBezTo>
                        <a:pt x="0" y="107786"/>
                        <a:pt x="8215" y="115879"/>
                        <a:pt x="18146" y="115879"/>
                      </a:cubicBezTo>
                      <a:lnTo>
                        <a:pt x="48062" y="115879"/>
                      </a:lnTo>
                      <a:cubicBezTo>
                        <a:pt x="58116" y="115879"/>
                        <a:pt x="66208" y="107664"/>
                        <a:pt x="66208" y="97733"/>
                      </a:cubicBezTo>
                      <a:lnTo>
                        <a:pt x="66208" y="6145"/>
                      </a:lnTo>
                      <a:cubicBezTo>
                        <a:pt x="66208" y="4184"/>
                        <a:pt x="65227" y="2222"/>
                        <a:pt x="63633" y="1118"/>
                      </a:cubicBezTo>
                      <a:cubicBezTo>
                        <a:pt x="62039" y="15"/>
                        <a:pt x="59832" y="-353"/>
                        <a:pt x="57993" y="383"/>
                      </a:cubicBezTo>
                      <a:close/>
                      <a:moveTo>
                        <a:pt x="53947" y="97733"/>
                      </a:moveTo>
                      <a:cubicBezTo>
                        <a:pt x="53947" y="101043"/>
                        <a:pt x="51250" y="103618"/>
                        <a:pt x="48062" y="103618"/>
                      </a:cubicBezTo>
                      <a:lnTo>
                        <a:pt x="18146" y="103618"/>
                      </a:lnTo>
                      <a:cubicBezTo>
                        <a:pt x="14835" y="103618"/>
                        <a:pt x="12261" y="100921"/>
                        <a:pt x="12261" y="97733"/>
                      </a:cubicBezTo>
                      <a:lnTo>
                        <a:pt x="12261" y="30667"/>
                      </a:lnTo>
                      <a:lnTo>
                        <a:pt x="53947" y="14973"/>
                      </a:lnTo>
                      <a:lnTo>
                        <a:pt x="53947" y="97733"/>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62" name="Freeform: Shape 61">
                  <a:extLst>
                    <a:ext uri="{FF2B5EF4-FFF2-40B4-BE49-F238E27FC236}">
                      <a16:creationId xmlns:a16="http://schemas.microsoft.com/office/drawing/2014/main" id="{A0F379AA-731D-FECA-EB17-E6FDA1773CAC}"/>
                    </a:ext>
                  </a:extLst>
                </p:cNvPr>
                <p:cNvSpPr/>
                <p:nvPr/>
              </p:nvSpPr>
              <p:spPr>
                <a:xfrm>
                  <a:off x="3621238" y="3041350"/>
                  <a:ext cx="138223" cy="297868"/>
                </a:xfrm>
                <a:custGeom>
                  <a:avLst/>
                  <a:gdLst>
                    <a:gd name="connsiteX0" fmla="*/ 57871 w 66207"/>
                    <a:gd name="connsiteY0" fmla="*/ 451 h 142675"/>
                    <a:gd name="connsiteX1" fmla="*/ 3923 w 66207"/>
                    <a:gd name="connsiteY1" fmla="*/ 20681 h 142675"/>
                    <a:gd name="connsiteX2" fmla="*/ 0 w 66207"/>
                    <a:gd name="connsiteY2" fmla="*/ 26444 h 142675"/>
                    <a:gd name="connsiteX3" fmla="*/ 0 w 66207"/>
                    <a:gd name="connsiteY3" fmla="*/ 124529 h 142675"/>
                    <a:gd name="connsiteX4" fmla="*/ 18146 w 66207"/>
                    <a:gd name="connsiteY4" fmla="*/ 142675 h 142675"/>
                    <a:gd name="connsiteX5" fmla="*/ 48062 w 66207"/>
                    <a:gd name="connsiteY5" fmla="*/ 142675 h 142675"/>
                    <a:gd name="connsiteX6" fmla="*/ 66208 w 66207"/>
                    <a:gd name="connsiteY6" fmla="*/ 124529 h 142675"/>
                    <a:gd name="connsiteX7" fmla="*/ 66208 w 66207"/>
                    <a:gd name="connsiteY7" fmla="*/ 6091 h 142675"/>
                    <a:gd name="connsiteX8" fmla="*/ 63633 w 66207"/>
                    <a:gd name="connsiteY8" fmla="*/ 1064 h 142675"/>
                    <a:gd name="connsiteX9" fmla="*/ 57993 w 66207"/>
                    <a:gd name="connsiteY9" fmla="*/ 328 h 142675"/>
                    <a:gd name="connsiteX10" fmla="*/ 53947 w 66207"/>
                    <a:gd name="connsiteY10" fmla="*/ 124529 h 142675"/>
                    <a:gd name="connsiteX11" fmla="*/ 48062 w 66207"/>
                    <a:gd name="connsiteY11" fmla="*/ 130414 h 142675"/>
                    <a:gd name="connsiteX12" fmla="*/ 18146 w 66207"/>
                    <a:gd name="connsiteY12" fmla="*/ 130414 h 142675"/>
                    <a:gd name="connsiteX13" fmla="*/ 12261 w 66207"/>
                    <a:gd name="connsiteY13" fmla="*/ 124529 h 142675"/>
                    <a:gd name="connsiteX14" fmla="*/ 12261 w 66207"/>
                    <a:gd name="connsiteY14" fmla="*/ 30612 h 142675"/>
                    <a:gd name="connsiteX15" fmla="*/ 53947 w 66207"/>
                    <a:gd name="connsiteY15" fmla="*/ 14919 h 142675"/>
                    <a:gd name="connsiteX16" fmla="*/ 53947 w 66207"/>
                    <a:gd name="connsiteY16" fmla="*/ 124407 h 14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07" h="142675">
                      <a:moveTo>
                        <a:pt x="57871" y="451"/>
                      </a:moveTo>
                      <a:lnTo>
                        <a:pt x="3923" y="20681"/>
                      </a:lnTo>
                      <a:cubicBezTo>
                        <a:pt x="1471" y="21539"/>
                        <a:pt x="0" y="23869"/>
                        <a:pt x="0" y="26444"/>
                      </a:cubicBezTo>
                      <a:lnTo>
                        <a:pt x="0" y="124529"/>
                      </a:lnTo>
                      <a:cubicBezTo>
                        <a:pt x="0" y="134583"/>
                        <a:pt x="8215" y="142675"/>
                        <a:pt x="18146" y="142675"/>
                      </a:cubicBezTo>
                      <a:lnTo>
                        <a:pt x="48062" y="142675"/>
                      </a:lnTo>
                      <a:cubicBezTo>
                        <a:pt x="58116" y="142675"/>
                        <a:pt x="66208" y="134461"/>
                        <a:pt x="66208" y="124529"/>
                      </a:cubicBezTo>
                      <a:lnTo>
                        <a:pt x="66208" y="6091"/>
                      </a:lnTo>
                      <a:cubicBezTo>
                        <a:pt x="66208" y="4129"/>
                        <a:pt x="65227" y="2168"/>
                        <a:pt x="63633" y="1064"/>
                      </a:cubicBezTo>
                      <a:cubicBezTo>
                        <a:pt x="61917" y="-39"/>
                        <a:pt x="59832" y="-285"/>
                        <a:pt x="57993" y="328"/>
                      </a:cubicBezTo>
                      <a:close/>
                      <a:moveTo>
                        <a:pt x="53947" y="124529"/>
                      </a:moveTo>
                      <a:cubicBezTo>
                        <a:pt x="53947" y="127840"/>
                        <a:pt x="51250" y="130414"/>
                        <a:pt x="48062" y="130414"/>
                      </a:cubicBezTo>
                      <a:lnTo>
                        <a:pt x="18146" y="130414"/>
                      </a:lnTo>
                      <a:cubicBezTo>
                        <a:pt x="14835" y="130414"/>
                        <a:pt x="12261" y="127717"/>
                        <a:pt x="12261" y="124529"/>
                      </a:cubicBezTo>
                      <a:lnTo>
                        <a:pt x="12261" y="30612"/>
                      </a:lnTo>
                      <a:lnTo>
                        <a:pt x="53947" y="14919"/>
                      </a:lnTo>
                      <a:lnTo>
                        <a:pt x="53947" y="124407"/>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63" name="Freeform: Shape 62">
                  <a:extLst>
                    <a:ext uri="{FF2B5EF4-FFF2-40B4-BE49-F238E27FC236}">
                      <a16:creationId xmlns:a16="http://schemas.microsoft.com/office/drawing/2014/main" id="{4CCC091F-903A-5752-22D6-D19994C5D4BD}"/>
                    </a:ext>
                  </a:extLst>
                </p:cNvPr>
                <p:cNvSpPr/>
                <p:nvPr/>
              </p:nvSpPr>
              <p:spPr>
                <a:xfrm>
                  <a:off x="3789923" y="2983244"/>
                  <a:ext cx="138223" cy="356229"/>
                </a:xfrm>
                <a:custGeom>
                  <a:avLst/>
                  <a:gdLst>
                    <a:gd name="connsiteX0" fmla="*/ 57871 w 66207"/>
                    <a:gd name="connsiteY0" fmla="*/ 328 h 170629"/>
                    <a:gd name="connsiteX1" fmla="*/ 3923 w 66207"/>
                    <a:gd name="connsiteY1" fmla="*/ 20559 h 170629"/>
                    <a:gd name="connsiteX2" fmla="*/ 0 w 66207"/>
                    <a:gd name="connsiteY2" fmla="*/ 26321 h 170629"/>
                    <a:gd name="connsiteX3" fmla="*/ 0 w 66207"/>
                    <a:gd name="connsiteY3" fmla="*/ 152484 h 170629"/>
                    <a:gd name="connsiteX4" fmla="*/ 18146 w 66207"/>
                    <a:gd name="connsiteY4" fmla="*/ 170630 h 170629"/>
                    <a:gd name="connsiteX5" fmla="*/ 48062 w 66207"/>
                    <a:gd name="connsiteY5" fmla="*/ 170630 h 170629"/>
                    <a:gd name="connsiteX6" fmla="*/ 66208 w 66207"/>
                    <a:gd name="connsiteY6" fmla="*/ 152484 h 170629"/>
                    <a:gd name="connsiteX7" fmla="*/ 66208 w 66207"/>
                    <a:gd name="connsiteY7" fmla="*/ 6091 h 170629"/>
                    <a:gd name="connsiteX8" fmla="*/ 63633 w 66207"/>
                    <a:gd name="connsiteY8" fmla="*/ 1064 h 170629"/>
                    <a:gd name="connsiteX9" fmla="*/ 57993 w 66207"/>
                    <a:gd name="connsiteY9" fmla="*/ 328 h 170629"/>
                    <a:gd name="connsiteX10" fmla="*/ 53947 w 66207"/>
                    <a:gd name="connsiteY10" fmla="*/ 152484 h 170629"/>
                    <a:gd name="connsiteX11" fmla="*/ 48062 w 66207"/>
                    <a:gd name="connsiteY11" fmla="*/ 158369 h 170629"/>
                    <a:gd name="connsiteX12" fmla="*/ 18146 w 66207"/>
                    <a:gd name="connsiteY12" fmla="*/ 158369 h 170629"/>
                    <a:gd name="connsiteX13" fmla="*/ 12261 w 66207"/>
                    <a:gd name="connsiteY13" fmla="*/ 152484 h 170629"/>
                    <a:gd name="connsiteX14" fmla="*/ 12261 w 66207"/>
                    <a:gd name="connsiteY14" fmla="*/ 30612 h 170629"/>
                    <a:gd name="connsiteX15" fmla="*/ 53947 w 66207"/>
                    <a:gd name="connsiteY15" fmla="*/ 14919 h 170629"/>
                    <a:gd name="connsiteX16" fmla="*/ 53947 w 66207"/>
                    <a:gd name="connsiteY16" fmla="*/ 152484 h 17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07" h="170629">
                      <a:moveTo>
                        <a:pt x="57871" y="328"/>
                      </a:moveTo>
                      <a:lnTo>
                        <a:pt x="3923" y="20559"/>
                      </a:lnTo>
                      <a:cubicBezTo>
                        <a:pt x="1471" y="21417"/>
                        <a:pt x="0" y="23746"/>
                        <a:pt x="0" y="26321"/>
                      </a:cubicBezTo>
                      <a:lnTo>
                        <a:pt x="0" y="152484"/>
                      </a:lnTo>
                      <a:cubicBezTo>
                        <a:pt x="0" y="162538"/>
                        <a:pt x="8215" y="170630"/>
                        <a:pt x="18146" y="170630"/>
                      </a:cubicBezTo>
                      <a:lnTo>
                        <a:pt x="48062" y="170630"/>
                      </a:lnTo>
                      <a:cubicBezTo>
                        <a:pt x="58116" y="170630"/>
                        <a:pt x="66208" y="162415"/>
                        <a:pt x="66208" y="152484"/>
                      </a:cubicBezTo>
                      <a:lnTo>
                        <a:pt x="66208" y="6091"/>
                      </a:lnTo>
                      <a:cubicBezTo>
                        <a:pt x="66208" y="4129"/>
                        <a:pt x="65227" y="2168"/>
                        <a:pt x="63633" y="1064"/>
                      </a:cubicBezTo>
                      <a:cubicBezTo>
                        <a:pt x="62039" y="-39"/>
                        <a:pt x="59832" y="-285"/>
                        <a:pt x="57993" y="328"/>
                      </a:cubicBezTo>
                      <a:close/>
                      <a:moveTo>
                        <a:pt x="53947" y="152484"/>
                      </a:moveTo>
                      <a:cubicBezTo>
                        <a:pt x="53947" y="155794"/>
                        <a:pt x="51250" y="158369"/>
                        <a:pt x="48062" y="158369"/>
                      </a:cubicBezTo>
                      <a:lnTo>
                        <a:pt x="18146" y="158369"/>
                      </a:lnTo>
                      <a:cubicBezTo>
                        <a:pt x="14835" y="158369"/>
                        <a:pt x="12261" y="155672"/>
                        <a:pt x="12261" y="152484"/>
                      </a:cubicBezTo>
                      <a:lnTo>
                        <a:pt x="12261" y="30612"/>
                      </a:lnTo>
                      <a:lnTo>
                        <a:pt x="53947" y="14919"/>
                      </a:lnTo>
                      <a:lnTo>
                        <a:pt x="53947" y="152484"/>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64" name="Freeform: Shape 63">
                  <a:extLst>
                    <a:ext uri="{FF2B5EF4-FFF2-40B4-BE49-F238E27FC236}">
                      <a16:creationId xmlns:a16="http://schemas.microsoft.com/office/drawing/2014/main" id="{672E0091-7768-F1E8-19CB-9F5EFB288D22}"/>
                    </a:ext>
                  </a:extLst>
                </p:cNvPr>
                <p:cNvSpPr/>
                <p:nvPr/>
              </p:nvSpPr>
              <p:spPr>
                <a:xfrm>
                  <a:off x="3960656" y="2932305"/>
                  <a:ext cx="138223" cy="406911"/>
                </a:xfrm>
                <a:custGeom>
                  <a:avLst/>
                  <a:gdLst>
                    <a:gd name="connsiteX0" fmla="*/ 57871 w 66207"/>
                    <a:gd name="connsiteY0" fmla="*/ 328 h 194905"/>
                    <a:gd name="connsiteX1" fmla="*/ 3923 w 66207"/>
                    <a:gd name="connsiteY1" fmla="*/ 20559 h 194905"/>
                    <a:gd name="connsiteX2" fmla="*/ 0 w 66207"/>
                    <a:gd name="connsiteY2" fmla="*/ 26321 h 194905"/>
                    <a:gd name="connsiteX3" fmla="*/ 0 w 66207"/>
                    <a:gd name="connsiteY3" fmla="*/ 176760 h 194905"/>
                    <a:gd name="connsiteX4" fmla="*/ 18146 w 66207"/>
                    <a:gd name="connsiteY4" fmla="*/ 194906 h 194905"/>
                    <a:gd name="connsiteX5" fmla="*/ 48062 w 66207"/>
                    <a:gd name="connsiteY5" fmla="*/ 194906 h 194905"/>
                    <a:gd name="connsiteX6" fmla="*/ 66208 w 66207"/>
                    <a:gd name="connsiteY6" fmla="*/ 176760 h 194905"/>
                    <a:gd name="connsiteX7" fmla="*/ 66208 w 66207"/>
                    <a:gd name="connsiteY7" fmla="*/ 6091 h 194905"/>
                    <a:gd name="connsiteX8" fmla="*/ 63633 w 66207"/>
                    <a:gd name="connsiteY8" fmla="*/ 1064 h 194905"/>
                    <a:gd name="connsiteX9" fmla="*/ 57993 w 66207"/>
                    <a:gd name="connsiteY9" fmla="*/ 328 h 194905"/>
                    <a:gd name="connsiteX10" fmla="*/ 53947 w 66207"/>
                    <a:gd name="connsiteY10" fmla="*/ 176760 h 194905"/>
                    <a:gd name="connsiteX11" fmla="*/ 48062 w 66207"/>
                    <a:gd name="connsiteY11" fmla="*/ 182645 h 194905"/>
                    <a:gd name="connsiteX12" fmla="*/ 18146 w 66207"/>
                    <a:gd name="connsiteY12" fmla="*/ 182645 h 194905"/>
                    <a:gd name="connsiteX13" fmla="*/ 12261 w 66207"/>
                    <a:gd name="connsiteY13" fmla="*/ 176760 h 194905"/>
                    <a:gd name="connsiteX14" fmla="*/ 12261 w 66207"/>
                    <a:gd name="connsiteY14" fmla="*/ 30612 h 194905"/>
                    <a:gd name="connsiteX15" fmla="*/ 53947 w 66207"/>
                    <a:gd name="connsiteY15" fmla="*/ 14919 h 194905"/>
                    <a:gd name="connsiteX16" fmla="*/ 53947 w 66207"/>
                    <a:gd name="connsiteY16" fmla="*/ 176760 h 19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07" h="194905">
                      <a:moveTo>
                        <a:pt x="57871" y="328"/>
                      </a:moveTo>
                      <a:lnTo>
                        <a:pt x="3923" y="20559"/>
                      </a:lnTo>
                      <a:cubicBezTo>
                        <a:pt x="1471" y="21417"/>
                        <a:pt x="0" y="23746"/>
                        <a:pt x="0" y="26321"/>
                      </a:cubicBezTo>
                      <a:lnTo>
                        <a:pt x="0" y="176760"/>
                      </a:lnTo>
                      <a:cubicBezTo>
                        <a:pt x="0" y="186814"/>
                        <a:pt x="8215" y="194906"/>
                        <a:pt x="18146" y="194906"/>
                      </a:cubicBezTo>
                      <a:lnTo>
                        <a:pt x="48062" y="194906"/>
                      </a:lnTo>
                      <a:cubicBezTo>
                        <a:pt x="58116" y="194906"/>
                        <a:pt x="66208" y="186691"/>
                        <a:pt x="66208" y="176760"/>
                      </a:cubicBezTo>
                      <a:lnTo>
                        <a:pt x="66208" y="6091"/>
                      </a:lnTo>
                      <a:cubicBezTo>
                        <a:pt x="66208" y="4129"/>
                        <a:pt x="65227" y="2168"/>
                        <a:pt x="63633" y="1064"/>
                      </a:cubicBezTo>
                      <a:cubicBezTo>
                        <a:pt x="61917" y="-39"/>
                        <a:pt x="59832" y="-285"/>
                        <a:pt x="57993" y="328"/>
                      </a:cubicBezTo>
                      <a:close/>
                      <a:moveTo>
                        <a:pt x="53947" y="176760"/>
                      </a:moveTo>
                      <a:cubicBezTo>
                        <a:pt x="53947" y="180070"/>
                        <a:pt x="51250" y="182645"/>
                        <a:pt x="48062" y="182645"/>
                      </a:cubicBezTo>
                      <a:lnTo>
                        <a:pt x="18146" y="182645"/>
                      </a:lnTo>
                      <a:cubicBezTo>
                        <a:pt x="14835" y="182645"/>
                        <a:pt x="12261" y="179948"/>
                        <a:pt x="12261" y="176760"/>
                      </a:cubicBezTo>
                      <a:lnTo>
                        <a:pt x="12261" y="30612"/>
                      </a:lnTo>
                      <a:lnTo>
                        <a:pt x="53947" y="14919"/>
                      </a:lnTo>
                      <a:lnTo>
                        <a:pt x="53947" y="176760"/>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grpSp>
            <p:nvGrpSpPr>
              <p:cNvPr id="31" name="Group 30">
                <a:extLst>
                  <a:ext uri="{FF2B5EF4-FFF2-40B4-BE49-F238E27FC236}">
                    <a16:creationId xmlns:a16="http://schemas.microsoft.com/office/drawing/2014/main" id="{4E4D20E7-8D6A-CE74-F5C2-CEC931C7FB38}"/>
                  </a:ext>
                </a:extLst>
              </p:cNvPr>
              <p:cNvGrpSpPr/>
              <p:nvPr/>
            </p:nvGrpSpPr>
            <p:grpSpPr>
              <a:xfrm>
                <a:off x="9564084" y="3206405"/>
                <a:ext cx="604440" cy="604440"/>
                <a:chOff x="9421348" y="2705777"/>
                <a:chExt cx="604440" cy="604440"/>
              </a:xfrm>
            </p:grpSpPr>
            <p:sp>
              <p:nvSpPr>
                <p:cNvPr id="53" name="Oval 52">
                  <a:extLst>
                    <a:ext uri="{FF2B5EF4-FFF2-40B4-BE49-F238E27FC236}">
                      <a16:creationId xmlns:a16="http://schemas.microsoft.com/office/drawing/2014/main" id="{7E9E5FAB-442B-3570-1237-4218E9E89FA3}"/>
                    </a:ext>
                  </a:extLst>
                </p:cNvPr>
                <p:cNvSpPr/>
                <p:nvPr/>
              </p:nvSpPr>
              <p:spPr>
                <a:xfrm>
                  <a:off x="9421348" y="2705777"/>
                  <a:ext cx="604440" cy="604440"/>
                </a:xfrm>
                <a:prstGeom prst="ellipse">
                  <a:avLst/>
                </a:prstGeom>
                <a:solidFill>
                  <a:srgbClr val="8F7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nvGrpSpPr>
                <p:cNvPr id="54" name="Group 53">
                  <a:extLst>
                    <a:ext uri="{FF2B5EF4-FFF2-40B4-BE49-F238E27FC236}">
                      <a16:creationId xmlns:a16="http://schemas.microsoft.com/office/drawing/2014/main" id="{2CD15219-0B26-3DF6-E8B6-1A3152040683}"/>
                    </a:ext>
                  </a:extLst>
                </p:cNvPr>
                <p:cNvGrpSpPr/>
                <p:nvPr/>
              </p:nvGrpSpPr>
              <p:grpSpPr>
                <a:xfrm>
                  <a:off x="9528440" y="2812845"/>
                  <a:ext cx="390256" cy="390323"/>
                  <a:chOff x="7043909" y="5209598"/>
                  <a:chExt cx="559106" cy="559200"/>
                </a:xfrm>
                <a:solidFill>
                  <a:schemeClr val="bg1"/>
                </a:solidFill>
              </p:grpSpPr>
              <p:sp>
                <p:nvSpPr>
                  <p:cNvPr id="55" name="Freeform: Shape 54">
                    <a:extLst>
                      <a:ext uri="{FF2B5EF4-FFF2-40B4-BE49-F238E27FC236}">
                        <a16:creationId xmlns:a16="http://schemas.microsoft.com/office/drawing/2014/main" id="{5ADB1151-EB57-B755-0A65-A5979DAB6B1A}"/>
                      </a:ext>
                    </a:extLst>
                  </p:cNvPr>
                  <p:cNvSpPr/>
                  <p:nvPr/>
                </p:nvSpPr>
                <p:spPr>
                  <a:xfrm>
                    <a:off x="7212759" y="5378524"/>
                    <a:ext cx="390256" cy="390274"/>
                  </a:xfrm>
                  <a:custGeom>
                    <a:avLst/>
                    <a:gdLst>
                      <a:gd name="connsiteX0" fmla="*/ 195152 w 390256"/>
                      <a:gd name="connsiteY0" fmla="*/ 390227 h 390274"/>
                      <a:gd name="connsiteX1" fmla="*/ 184331 w 390256"/>
                      <a:gd name="connsiteY1" fmla="*/ 389898 h 390274"/>
                      <a:gd name="connsiteX2" fmla="*/ 157420 w 390256"/>
                      <a:gd name="connsiteY2" fmla="*/ 369574 h 390274"/>
                      <a:gd name="connsiteX3" fmla="*/ 144435 w 390256"/>
                      <a:gd name="connsiteY3" fmla="*/ 333018 h 390274"/>
                      <a:gd name="connsiteX4" fmla="*/ 133567 w 390256"/>
                      <a:gd name="connsiteY4" fmla="*/ 328596 h 390274"/>
                      <a:gd name="connsiteX5" fmla="*/ 98470 w 390256"/>
                      <a:gd name="connsiteY5" fmla="*/ 345109 h 390274"/>
                      <a:gd name="connsiteX6" fmla="*/ 64925 w 390256"/>
                      <a:gd name="connsiteY6" fmla="*/ 340404 h 390274"/>
                      <a:gd name="connsiteX7" fmla="*/ 49823 w 390256"/>
                      <a:gd name="connsiteY7" fmla="*/ 325303 h 390274"/>
                      <a:gd name="connsiteX8" fmla="*/ 45118 w 390256"/>
                      <a:gd name="connsiteY8" fmla="*/ 291758 h 390274"/>
                      <a:gd name="connsiteX9" fmla="*/ 61726 w 390256"/>
                      <a:gd name="connsiteY9" fmla="*/ 256849 h 390274"/>
                      <a:gd name="connsiteX10" fmla="*/ 57210 w 390256"/>
                      <a:gd name="connsiteY10" fmla="*/ 246028 h 390274"/>
                      <a:gd name="connsiteX11" fmla="*/ 20607 w 390256"/>
                      <a:gd name="connsiteY11" fmla="*/ 232855 h 390274"/>
                      <a:gd name="connsiteX12" fmla="*/ 329 w 390256"/>
                      <a:gd name="connsiteY12" fmla="*/ 205991 h 390274"/>
                      <a:gd name="connsiteX13" fmla="*/ 0 w 390256"/>
                      <a:gd name="connsiteY13" fmla="*/ 195170 h 390274"/>
                      <a:gd name="connsiteX14" fmla="*/ 283 w 390256"/>
                      <a:gd name="connsiteY14" fmla="*/ 184349 h 390274"/>
                      <a:gd name="connsiteX15" fmla="*/ 20607 w 390256"/>
                      <a:gd name="connsiteY15" fmla="*/ 157438 h 390274"/>
                      <a:gd name="connsiteX16" fmla="*/ 57162 w 390256"/>
                      <a:gd name="connsiteY16" fmla="*/ 144453 h 390274"/>
                      <a:gd name="connsiteX17" fmla="*/ 61585 w 390256"/>
                      <a:gd name="connsiteY17" fmla="*/ 133585 h 390274"/>
                      <a:gd name="connsiteX18" fmla="*/ 45071 w 390256"/>
                      <a:gd name="connsiteY18" fmla="*/ 98488 h 390274"/>
                      <a:gd name="connsiteX19" fmla="*/ 49776 w 390256"/>
                      <a:gd name="connsiteY19" fmla="*/ 64990 h 390274"/>
                      <a:gd name="connsiteX20" fmla="*/ 64925 w 390256"/>
                      <a:gd name="connsiteY20" fmla="*/ 49841 h 390274"/>
                      <a:gd name="connsiteX21" fmla="*/ 98470 w 390256"/>
                      <a:gd name="connsiteY21" fmla="*/ 45136 h 390274"/>
                      <a:gd name="connsiteX22" fmla="*/ 133379 w 390256"/>
                      <a:gd name="connsiteY22" fmla="*/ 61744 h 390274"/>
                      <a:gd name="connsiteX23" fmla="*/ 144247 w 390256"/>
                      <a:gd name="connsiteY23" fmla="*/ 57228 h 390274"/>
                      <a:gd name="connsiteX24" fmla="*/ 157420 w 390256"/>
                      <a:gd name="connsiteY24" fmla="*/ 20625 h 390274"/>
                      <a:gd name="connsiteX25" fmla="*/ 184284 w 390256"/>
                      <a:gd name="connsiteY25" fmla="*/ 300 h 390274"/>
                      <a:gd name="connsiteX26" fmla="*/ 205926 w 390256"/>
                      <a:gd name="connsiteY26" fmla="*/ 300 h 390274"/>
                      <a:gd name="connsiteX27" fmla="*/ 232837 w 390256"/>
                      <a:gd name="connsiteY27" fmla="*/ 20625 h 390274"/>
                      <a:gd name="connsiteX28" fmla="*/ 245822 w 390256"/>
                      <a:gd name="connsiteY28" fmla="*/ 57181 h 390274"/>
                      <a:gd name="connsiteX29" fmla="*/ 256690 w 390256"/>
                      <a:gd name="connsiteY29" fmla="*/ 61603 h 390274"/>
                      <a:gd name="connsiteX30" fmla="*/ 291787 w 390256"/>
                      <a:gd name="connsiteY30" fmla="*/ 45089 h 390274"/>
                      <a:gd name="connsiteX31" fmla="*/ 325284 w 390256"/>
                      <a:gd name="connsiteY31" fmla="*/ 49794 h 390274"/>
                      <a:gd name="connsiteX32" fmla="*/ 340434 w 390256"/>
                      <a:gd name="connsiteY32" fmla="*/ 64943 h 390274"/>
                      <a:gd name="connsiteX33" fmla="*/ 345138 w 390256"/>
                      <a:gd name="connsiteY33" fmla="*/ 98488 h 390274"/>
                      <a:gd name="connsiteX34" fmla="*/ 328530 w 390256"/>
                      <a:gd name="connsiteY34" fmla="*/ 133444 h 390274"/>
                      <a:gd name="connsiteX35" fmla="*/ 333047 w 390256"/>
                      <a:gd name="connsiteY35" fmla="*/ 144312 h 390274"/>
                      <a:gd name="connsiteX36" fmla="*/ 369650 w 390256"/>
                      <a:gd name="connsiteY36" fmla="*/ 157485 h 390274"/>
                      <a:gd name="connsiteX37" fmla="*/ 389927 w 390256"/>
                      <a:gd name="connsiteY37" fmla="*/ 184349 h 390274"/>
                      <a:gd name="connsiteX38" fmla="*/ 390256 w 390256"/>
                      <a:gd name="connsiteY38" fmla="*/ 195170 h 390274"/>
                      <a:gd name="connsiteX39" fmla="*/ 389927 w 390256"/>
                      <a:gd name="connsiteY39" fmla="*/ 205991 h 390274"/>
                      <a:gd name="connsiteX40" fmla="*/ 369603 w 390256"/>
                      <a:gd name="connsiteY40" fmla="*/ 232902 h 390274"/>
                      <a:gd name="connsiteX41" fmla="*/ 333047 w 390256"/>
                      <a:gd name="connsiteY41" fmla="*/ 245887 h 390274"/>
                      <a:gd name="connsiteX42" fmla="*/ 328625 w 390256"/>
                      <a:gd name="connsiteY42" fmla="*/ 256754 h 390274"/>
                      <a:gd name="connsiteX43" fmla="*/ 345138 w 390256"/>
                      <a:gd name="connsiteY43" fmla="*/ 291852 h 390274"/>
                      <a:gd name="connsiteX44" fmla="*/ 340434 w 390256"/>
                      <a:gd name="connsiteY44" fmla="*/ 325350 h 390274"/>
                      <a:gd name="connsiteX45" fmla="*/ 325332 w 390256"/>
                      <a:gd name="connsiteY45" fmla="*/ 340452 h 390274"/>
                      <a:gd name="connsiteX46" fmla="*/ 291787 w 390256"/>
                      <a:gd name="connsiteY46" fmla="*/ 345156 h 390274"/>
                      <a:gd name="connsiteX47" fmla="*/ 256831 w 390256"/>
                      <a:gd name="connsiteY47" fmla="*/ 328549 h 390274"/>
                      <a:gd name="connsiteX48" fmla="*/ 245963 w 390256"/>
                      <a:gd name="connsiteY48" fmla="*/ 333065 h 390274"/>
                      <a:gd name="connsiteX49" fmla="*/ 232789 w 390256"/>
                      <a:gd name="connsiteY49" fmla="*/ 369668 h 390274"/>
                      <a:gd name="connsiteX50" fmla="*/ 205926 w 390256"/>
                      <a:gd name="connsiteY50" fmla="*/ 389945 h 390274"/>
                      <a:gd name="connsiteX51" fmla="*/ 195105 w 390256"/>
                      <a:gd name="connsiteY51" fmla="*/ 390274 h 390274"/>
                      <a:gd name="connsiteX52" fmla="*/ 133567 w 390256"/>
                      <a:gd name="connsiteY52" fmla="*/ 313729 h 390274"/>
                      <a:gd name="connsiteX53" fmla="*/ 136672 w 390256"/>
                      <a:gd name="connsiteY53" fmla="*/ 314434 h 390274"/>
                      <a:gd name="connsiteX54" fmla="*/ 152151 w 390256"/>
                      <a:gd name="connsiteY54" fmla="*/ 320739 h 390274"/>
                      <a:gd name="connsiteX55" fmla="*/ 156620 w 390256"/>
                      <a:gd name="connsiteY55" fmla="*/ 325067 h 390274"/>
                      <a:gd name="connsiteX56" fmla="*/ 170782 w 390256"/>
                      <a:gd name="connsiteY56" fmla="*/ 364822 h 390274"/>
                      <a:gd name="connsiteX57" fmla="*/ 185178 w 390256"/>
                      <a:gd name="connsiteY57" fmla="*/ 375784 h 390274"/>
                      <a:gd name="connsiteX58" fmla="*/ 205220 w 390256"/>
                      <a:gd name="connsiteY58" fmla="*/ 375784 h 390274"/>
                      <a:gd name="connsiteX59" fmla="*/ 219617 w 390256"/>
                      <a:gd name="connsiteY59" fmla="*/ 364822 h 390274"/>
                      <a:gd name="connsiteX60" fmla="*/ 233919 w 390256"/>
                      <a:gd name="connsiteY60" fmla="*/ 325020 h 390274"/>
                      <a:gd name="connsiteX61" fmla="*/ 238294 w 390256"/>
                      <a:gd name="connsiteY61" fmla="*/ 320739 h 390274"/>
                      <a:gd name="connsiteX62" fmla="*/ 253726 w 390256"/>
                      <a:gd name="connsiteY62" fmla="*/ 314340 h 390274"/>
                      <a:gd name="connsiteX63" fmla="*/ 259936 w 390256"/>
                      <a:gd name="connsiteY63" fmla="*/ 314294 h 390274"/>
                      <a:gd name="connsiteX64" fmla="*/ 297950 w 390256"/>
                      <a:gd name="connsiteY64" fmla="*/ 332360 h 390274"/>
                      <a:gd name="connsiteX65" fmla="*/ 316016 w 390256"/>
                      <a:gd name="connsiteY65" fmla="*/ 329866 h 390274"/>
                      <a:gd name="connsiteX66" fmla="*/ 330036 w 390256"/>
                      <a:gd name="connsiteY66" fmla="*/ 315846 h 390274"/>
                      <a:gd name="connsiteX67" fmla="*/ 332483 w 390256"/>
                      <a:gd name="connsiteY67" fmla="*/ 297780 h 390274"/>
                      <a:gd name="connsiteX68" fmla="*/ 314510 w 390256"/>
                      <a:gd name="connsiteY68" fmla="*/ 259671 h 390274"/>
                      <a:gd name="connsiteX69" fmla="*/ 314510 w 390256"/>
                      <a:gd name="connsiteY69" fmla="*/ 253603 h 390274"/>
                      <a:gd name="connsiteX70" fmla="*/ 320815 w 390256"/>
                      <a:gd name="connsiteY70" fmla="*/ 238077 h 390274"/>
                      <a:gd name="connsiteX71" fmla="*/ 325143 w 390256"/>
                      <a:gd name="connsiteY71" fmla="*/ 233608 h 390274"/>
                      <a:gd name="connsiteX72" fmla="*/ 364898 w 390256"/>
                      <a:gd name="connsiteY72" fmla="*/ 219446 h 390274"/>
                      <a:gd name="connsiteX73" fmla="*/ 375860 w 390256"/>
                      <a:gd name="connsiteY73" fmla="*/ 205050 h 390274"/>
                      <a:gd name="connsiteX74" fmla="*/ 376142 w 390256"/>
                      <a:gd name="connsiteY74" fmla="*/ 195029 h 390274"/>
                      <a:gd name="connsiteX75" fmla="*/ 375860 w 390256"/>
                      <a:gd name="connsiteY75" fmla="*/ 185007 h 390274"/>
                      <a:gd name="connsiteX76" fmla="*/ 364898 w 390256"/>
                      <a:gd name="connsiteY76" fmla="*/ 170611 h 390274"/>
                      <a:gd name="connsiteX77" fmla="*/ 325096 w 390256"/>
                      <a:gd name="connsiteY77" fmla="*/ 156309 h 390274"/>
                      <a:gd name="connsiteX78" fmla="*/ 320815 w 390256"/>
                      <a:gd name="connsiteY78" fmla="*/ 151934 h 390274"/>
                      <a:gd name="connsiteX79" fmla="*/ 314416 w 390256"/>
                      <a:gd name="connsiteY79" fmla="*/ 136502 h 390274"/>
                      <a:gd name="connsiteX80" fmla="*/ 314369 w 390256"/>
                      <a:gd name="connsiteY80" fmla="*/ 130292 h 390274"/>
                      <a:gd name="connsiteX81" fmla="*/ 332436 w 390256"/>
                      <a:gd name="connsiteY81" fmla="*/ 92278 h 390274"/>
                      <a:gd name="connsiteX82" fmla="*/ 329942 w 390256"/>
                      <a:gd name="connsiteY82" fmla="*/ 74212 h 390274"/>
                      <a:gd name="connsiteX83" fmla="*/ 315875 w 390256"/>
                      <a:gd name="connsiteY83" fmla="*/ 60145 h 390274"/>
                      <a:gd name="connsiteX84" fmla="*/ 297809 w 390256"/>
                      <a:gd name="connsiteY84" fmla="*/ 57698 h 390274"/>
                      <a:gd name="connsiteX85" fmla="*/ 259654 w 390256"/>
                      <a:gd name="connsiteY85" fmla="*/ 75670 h 390274"/>
                      <a:gd name="connsiteX86" fmla="*/ 253585 w 390256"/>
                      <a:gd name="connsiteY86" fmla="*/ 75670 h 390274"/>
                      <a:gd name="connsiteX87" fmla="*/ 238106 w 390256"/>
                      <a:gd name="connsiteY87" fmla="*/ 69366 h 390274"/>
                      <a:gd name="connsiteX88" fmla="*/ 233684 w 390256"/>
                      <a:gd name="connsiteY88" fmla="*/ 65037 h 390274"/>
                      <a:gd name="connsiteX89" fmla="*/ 219522 w 390256"/>
                      <a:gd name="connsiteY89" fmla="*/ 25282 h 390274"/>
                      <a:gd name="connsiteX90" fmla="*/ 205126 w 390256"/>
                      <a:gd name="connsiteY90" fmla="*/ 14321 h 390274"/>
                      <a:gd name="connsiteX91" fmla="*/ 185084 w 390256"/>
                      <a:gd name="connsiteY91" fmla="*/ 14321 h 390274"/>
                      <a:gd name="connsiteX92" fmla="*/ 170687 w 390256"/>
                      <a:gd name="connsiteY92" fmla="*/ 25282 h 390274"/>
                      <a:gd name="connsiteX93" fmla="*/ 156385 w 390256"/>
                      <a:gd name="connsiteY93" fmla="*/ 65084 h 390274"/>
                      <a:gd name="connsiteX94" fmla="*/ 152010 w 390256"/>
                      <a:gd name="connsiteY94" fmla="*/ 69366 h 390274"/>
                      <a:gd name="connsiteX95" fmla="*/ 136531 w 390256"/>
                      <a:gd name="connsiteY95" fmla="*/ 75811 h 390274"/>
                      <a:gd name="connsiteX96" fmla="*/ 130321 w 390256"/>
                      <a:gd name="connsiteY96" fmla="*/ 75858 h 390274"/>
                      <a:gd name="connsiteX97" fmla="*/ 92354 w 390256"/>
                      <a:gd name="connsiteY97" fmla="*/ 57792 h 390274"/>
                      <a:gd name="connsiteX98" fmla="*/ 74288 w 390256"/>
                      <a:gd name="connsiteY98" fmla="*/ 60285 h 390274"/>
                      <a:gd name="connsiteX99" fmla="*/ 60268 w 390256"/>
                      <a:gd name="connsiteY99" fmla="*/ 74306 h 390274"/>
                      <a:gd name="connsiteX100" fmla="*/ 57774 w 390256"/>
                      <a:gd name="connsiteY100" fmla="*/ 92372 h 390274"/>
                      <a:gd name="connsiteX101" fmla="*/ 75746 w 390256"/>
                      <a:gd name="connsiteY101" fmla="*/ 130527 h 390274"/>
                      <a:gd name="connsiteX102" fmla="*/ 75746 w 390256"/>
                      <a:gd name="connsiteY102" fmla="*/ 136643 h 390274"/>
                      <a:gd name="connsiteX103" fmla="*/ 69442 w 390256"/>
                      <a:gd name="connsiteY103" fmla="*/ 152121 h 390274"/>
                      <a:gd name="connsiteX104" fmla="*/ 65113 w 390256"/>
                      <a:gd name="connsiteY104" fmla="*/ 156544 h 390274"/>
                      <a:gd name="connsiteX105" fmla="*/ 25359 w 390256"/>
                      <a:gd name="connsiteY105" fmla="*/ 170705 h 390274"/>
                      <a:gd name="connsiteX106" fmla="*/ 14397 w 390256"/>
                      <a:gd name="connsiteY106" fmla="*/ 185102 h 390274"/>
                      <a:gd name="connsiteX107" fmla="*/ 14114 w 390256"/>
                      <a:gd name="connsiteY107" fmla="*/ 195123 h 390274"/>
                      <a:gd name="connsiteX108" fmla="*/ 14397 w 390256"/>
                      <a:gd name="connsiteY108" fmla="*/ 205144 h 390274"/>
                      <a:gd name="connsiteX109" fmla="*/ 25359 w 390256"/>
                      <a:gd name="connsiteY109" fmla="*/ 219540 h 390274"/>
                      <a:gd name="connsiteX110" fmla="*/ 65160 w 390256"/>
                      <a:gd name="connsiteY110" fmla="*/ 233842 h 390274"/>
                      <a:gd name="connsiteX111" fmla="*/ 69442 w 390256"/>
                      <a:gd name="connsiteY111" fmla="*/ 238218 h 390274"/>
                      <a:gd name="connsiteX112" fmla="*/ 75887 w 390256"/>
                      <a:gd name="connsiteY112" fmla="*/ 253697 h 390274"/>
                      <a:gd name="connsiteX113" fmla="*/ 75934 w 390256"/>
                      <a:gd name="connsiteY113" fmla="*/ 259860 h 390274"/>
                      <a:gd name="connsiteX114" fmla="*/ 57868 w 390256"/>
                      <a:gd name="connsiteY114" fmla="*/ 297827 h 390274"/>
                      <a:gd name="connsiteX115" fmla="*/ 60361 w 390256"/>
                      <a:gd name="connsiteY115" fmla="*/ 315893 h 390274"/>
                      <a:gd name="connsiteX116" fmla="*/ 74382 w 390256"/>
                      <a:gd name="connsiteY116" fmla="*/ 329913 h 390274"/>
                      <a:gd name="connsiteX117" fmla="*/ 92448 w 390256"/>
                      <a:gd name="connsiteY117" fmla="*/ 332360 h 390274"/>
                      <a:gd name="connsiteX118" fmla="*/ 130556 w 390256"/>
                      <a:gd name="connsiteY118" fmla="*/ 314434 h 390274"/>
                      <a:gd name="connsiteX119" fmla="*/ 133567 w 390256"/>
                      <a:gd name="connsiteY119" fmla="*/ 313776 h 39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90256" h="390274">
                        <a:moveTo>
                          <a:pt x="195152" y="390227"/>
                        </a:moveTo>
                        <a:cubicBezTo>
                          <a:pt x="191529" y="390227"/>
                          <a:pt x="187907" y="390087"/>
                          <a:pt x="184331" y="389898"/>
                        </a:cubicBezTo>
                        <a:cubicBezTo>
                          <a:pt x="172098" y="389192"/>
                          <a:pt x="161560" y="381242"/>
                          <a:pt x="157420" y="369574"/>
                        </a:cubicBezTo>
                        <a:lnTo>
                          <a:pt x="144435" y="333018"/>
                        </a:lnTo>
                        <a:cubicBezTo>
                          <a:pt x="140765" y="331701"/>
                          <a:pt x="137143" y="330242"/>
                          <a:pt x="133567" y="328596"/>
                        </a:cubicBezTo>
                        <a:lnTo>
                          <a:pt x="98470" y="345109"/>
                        </a:lnTo>
                        <a:cubicBezTo>
                          <a:pt x="87226" y="350378"/>
                          <a:pt x="74052" y="348544"/>
                          <a:pt x="64925" y="340404"/>
                        </a:cubicBezTo>
                        <a:cubicBezTo>
                          <a:pt x="59656" y="335653"/>
                          <a:pt x="54575" y="330572"/>
                          <a:pt x="49823" y="325303"/>
                        </a:cubicBezTo>
                        <a:cubicBezTo>
                          <a:pt x="41637" y="316128"/>
                          <a:pt x="39755" y="302955"/>
                          <a:pt x="45118" y="291758"/>
                        </a:cubicBezTo>
                        <a:lnTo>
                          <a:pt x="61726" y="256849"/>
                        </a:lnTo>
                        <a:cubicBezTo>
                          <a:pt x="60079" y="253320"/>
                          <a:pt x="58574" y="249697"/>
                          <a:pt x="57210" y="246028"/>
                        </a:cubicBezTo>
                        <a:lnTo>
                          <a:pt x="20607" y="232855"/>
                        </a:lnTo>
                        <a:cubicBezTo>
                          <a:pt x="8986" y="228714"/>
                          <a:pt x="988" y="218176"/>
                          <a:pt x="329" y="205991"/>
                        </a:cubicBezTo>
                        <a:cubicBezTo>
                          <a:pt x="94" y="202368"/>
                          <a:pt x="0" y="198745"/>
                          <a:pt x="0" y="195170"/>
                        </a:cubicBezTo>
                        <a:cubicBezTo>
                          <a:pt x="0" y="191594"/>
                          <a:pt x="94" y="187924"/>
                          <a:pt x="283" y="184349"/>
                        </a:cubicBezTo>
                        <a:cubicBezTo>
                          <a:pt x="988" y="172117"/>
                          <a:pt x="8939" y="161578"/>
                          <a:pt x="20607" y="157438"/>
                        </a:cubicBezTo>
                        <a:lnTo>
                          <a:pt x="57162" y="144453"/>
                        </a:lnTo>
                        <a:cubicBezTo>
                          <a:pt x="58480" y="140784"/>
                          <a:pt x="59938" y="137161"/>
                          <a:pt x="61585" y="133585"/>
                        </a:cubicBezTo>
                        <a:lnTo>
                          <a:pt x="45071" y="98488"/>
                        </a:lnTo>
                        <a:cubicBezTo>
                          <a:pt x="39755" y="87291"/>
                          <a:pt x="41590" y="74117"/>
                          <a:pt x="49776" y="64990"/>
                        </a:cubicBezTo>
                        <a:cubicBezTo>
                          <a:pt x="54480" y="59721"/>
                          <a:pt x="59609" y="54640"/>
                          <a:pt x="64925" y="49841"/>
                        </a:cubicBezTo>
                        <a:cubicBezTo>
                          <a:pt x="74099" y="41655"/>
                          <a:pt x="87273" y="39820"/>
                          <a:pt x="98470" y="45136"/>
                        </a:cubicBezTo>
                        <a:lnTo>
                          <a:pt x="133379" y="61744"/>
                        </a:lnTo>
                        <a:cubicBezTo>
                          <a:pt x="136860" y="60097"/>
                          <a:pt x="140483" y="58592"/>
                          <a:pt x="144247" y="57228"/>
                        </a:cubicBezTo>
                        <a:lnTo>
                          <a:pt x="157420" y="20625"/>
                        </a:lnTo>
                        <a:cubicBezTo>
                          <a:pt x="161560" y="9004"/>
                          <a:pt x="172098" y="1006"/>
                          <a:pt x="184284" y="300"/>
                        </a:cubicBezTo>
                        <a:cubicBezTo>
                          <a:pt x="191482" y="-123"/>
                          <a:pt x="198774" y="-76"/>
                          <a:pt x="205926" y="300"/>
                        </a:cubicBezTo>
                        <a:cubicBezTo>
                          <a:pt x="218158" y="1006"/>
                          <a:pt x="228696" y="8957"/>
                          <a:pt x="232837" y="20625"/>
                        </a:cubicBezTo>
                        <a:lnTo>
                          <a:pt x="245822" y="57181"/>
                        </a:lnTo>
                        <a:cubicBezTo>
                          <a:pt x="249491" y="58498"/>
                          <a:pt x="253114" y="59956"/>
                          <a:pt x="256690" y="61603"/>
                        </a:cubicBezTo>
                        <a:lnTo>
                          <a:pt x="291787" y="45089"/>
                        </a:lnTo>
                        <a:cubicBezTo>
                          <a:pt x="302984" y="39726"/>
                          <a:pt x="316157" y="41561"/>
                          <a:pt x="325284" y="49794"/>
                        </a:cubicBezTo>
                        <a:cubicBezTo>
                          <a:pt x="330601" y="54593"/>
                          <a:pt x="335729" y="59674"/>
                          <a:pt x="340434" y="64943"/>
                        </a:cubicBezTo>
                        <a:cubicBezTo>
                          <a:pt x="348620" y="74070"/>
                          <a:pt x="350455" y="87244"/>
                          <a:pt x="345138" y="98488"/>
                        </a:cubicBezTo>
                        <a:lnTo>
                          <a:pt x="328530" y="133444"/>
                        </a:lnTo>
                        <a:cubicBezTo>
                          <a:pt x="330178" y="136925"/>
                          <a:pt x="331683" y="140548"/>
                          <a:pt x="333047" y="144312"/>
                        </a:cubicBezTo>
                        <a:lnTo>
                          <a:pt x="369650" y="157485"/>
                        </a:lnTo>
                        <a:cubicBezTo>
                          <a:pt x="381271" y="161625"/>
                          <a:pt x="389269" y="172164"/>
                          <a:pt x="389927" y="184349"/>
                        </a:cubicBezTo>
                        <a:cubicBezTo>
                          <a:pt x="390116" y="187924"/>
                          <a:pt x="390256" y="191547"/>
                          <a:pt x="390256" y="195170"/>
                        </a:cubicBezTo>
                        <a:cubicBezTo>
                          <a:pt x="390256" y="198793"/>
                          <a:pt x="390116" y="202415"/>
                          <a:pt x="389927" y="205991"/>
                        </a:cubicBezTo>
                        <a:cubicBezTo>
                          <a:pt x="389221" y="218223"/>
                          <a:pt x="381271" y="228762"/>
                          <a:pt x="369603" y="232902"/>
                        </a:cubicBezTo>
                        <a:lnTo>
                          <a:pt x="333047" y="245887"/>
                        </a:lnTo>
                        <a:cubicBezTo>
                          <a:pt x="331730" y="249510"/>
                          <a:pt x="330271" y="253132"/>
                          <a:pt x="328625" y="256754"/>
                        </a:cubicBezTo>
                        <a:lnTo>
                          <a:pt x="345138" y="291852"/>
                        </a:lnTo>
                        <a:cubicBezTo>
                          <a:pt x="350455" y="303049"/>
                          <a:pt x="348620" y="316222"/>
                          <a:pt x="340434" y="325350"/>
                        </a:cubicBezTo>
                        <a:cubicBezTo>
                          <a:pt x="335682" y="330666"/>
                          <a:pt x="330601" y="335747"/>
                          <a:pt x="325332" y="340452"/>
                        </a:cubicBezTo>
                        <a:cubicBezTo>
                          <a:pt x="316204" y="348638"/>
                          <a:pt x="303031" y="350473"/>
                          <a:pt x="291787" y="345156"/>
                        </a:cubicBezTo>
                        <a:lnTo>
                          <a:pt x="256831" y="328549"/>
                        </a:lnTo>
                        <a:cubicBezTo>
                          <a:pt x="253349" y="330196"/>
                          <a:pt x="249726" y="331701"/>
                          <a:pt x="245963" y="333065"/>
                        </a:cubicBezTo>
                        <a:lnTo>
                          <a:pt x="232789" y="369668"/>
                        </a:lnTo>
                        <a:cubicBezTo>
                          <a:pt x="228649" y="381289"/>
                          <a:pt x="218111" y="389240"/>
                          <a:pt x="205926" y="389945"/>
                        </a:cubicBezTo>
                        <a:cubicBezTo>
                          <a:pt x="202350" y="390134"/>
                          <a:pt x="198727" y="390274"/>
                          <a:pt x="195105" y="390274"/>
                        </a:cubicBezTo>
                        <a:close/>
                        <a:moveTo>
                          <a:pt x="133567" y="313729"/>
                        </a:moveTo>
                        <a:cubicBezTo>
                          <a:pt x="134649" y="313729"/>
                          <a:pt x="135684" y="313964"/>
                          <a:pt x="136672" y="314434"/>
                        </a:cubicBezTo>
                        <a:cubicBezTo>
                          <a:pt x="141706" y="316881"/>
                          <a:pt x="146928" y="318998"/>
                          <a:pt x="152151" y="320739"/>
                        </a:cubicBezTo>
                        <a:cubicBezTo>
                          <a:pt x="154221" y="321397"/>
                          <a:pt x="155867" y="323044"/>
                          <a:pt x="156620" y="325067"/>
                        </a:cubicBezTo>
                        <a:lnTo>
                          <a:pt x="170782" y="364822"/>
                        </a:lnTo>
                        <a:cubicBezTo>
                          <a:pt x="172993" y="371126"/>
                          <a:pt x="178685" y="375408"/>
                          <a:pt x="185178" y="375784"/>
                        </a:cubicBezTo>
                        <a:cubicBezTo>
                          <a:pt x="191764" y="376160"/>
                          <a:pt x="198586" y="376160"/>
                          <a:pt x="205220" y="375784"/>
                        </a:cubicBezTo>
                        <a:cubicBezTo>
                          <a:pt x="211760" y="375408"/>
                          <a:pt x="217405" y="371126"/>
                          <a:pt x="219617" y="364822"/>
                        </a:cubicBezTo>
                        <a:lnTo>
                          <a:pt x="233919" y="325020"/>
                        </a:lnTo>
                        <a:cubicBezTo>
                          <a:pt x="234624" y="322997"/>
                          <a:pt x="236271" y="321397"/>
                          <a:pt x="238294" y="320739"/>
                        </a:cubicBezTo>
                        <a:cubicBezTo>
                          <a:pt x="243705" y="318904"/>
                          <a:pt x="248880" y="316740"/>
                          <a:pt x="253726" y="314340"/>
                        </a:cubicBezTo>
                        <a:cubicBezTo>
                          <a:pt x="255654" y="313352"/>
                          <a:pt x="257960" y="313352"/>
                          <a:pt x="259936" y="314294"/>
                        </a:cubicBezTo>
                        <a:lnTo>
                          <a:pt x="297950" y="332360"/>
                        </a:lnTo>
                        <a:cubicBezTo>
                          <a:pt x="304019" y="335229"/>
                          <a:pt x="311123" y="334242"/>
                          <a:pt x="316016" y="329866"/>
                        </a:cubicBezTo>
                        <a:cubicBezTo>
                          <a:pt x="320909" y="325491"/>
                          <a:pt x="325614" y="320786"/>
                          <a:pt x="330036" y="315846"/>
                        </a:cubicBezTo>
                        <a:cubicBezTo>
                          <a:pt x="334411" y="310953"/>
                          <a:pt x="335400" y="303849"/>
                          <a:pt x="332483" y="297780"/>
                        </a:cubicBezTo>
                        <a:lnTo>
                          <a:pt x="314510" y="259671"/>
                        </a:lnTo>
                        <a:cubicBezTo>
                          <a:pt x="313617" y="257743"/>
                          <a:pt x="313617" y="255531"/>
                          <a:pt x="314510" y="253603"/>
                        </a:cubicBezTo>
                        <a:cubicBezTo>
                          <a:pt x="317004" y="248428"/>
                          <a:pt x="319121" y="243205"/>
                          <a:pt x="320815" y="238077"/>
                        </a:cubicBezTo>
                        <a:cubicBezTo>
                          <a:pt x="321473" y="236007"/>
                          <a:pt x="323120" y="234360"/>
                          <a:pt x="325143" y="233608"/>
                        </a:cubicBezTo>
                        <a:lnTo>
                          <a:pt x="364898" y="219446"/>
                        </a:lnTo>
                        <a:cubicBezTo>
                          <a:pt x="371155" y="217235"/>
                          <a:pt x="375484" y="211542"/>
                          <a:pt x="375860" y="205050"/>
                        </a:cubicBezTo>
                        <a:cubicBezTo>
                          <a:pt x="376049" y="201757"/>
                          <a:pt x="376142" y="198416"/>
                          <a:pt x="376142" y="195029"/>
                        </a:cubicBezTo>
                        <a:cubicBezTo>
                          <a:pt x="376142" y="191641"/>
                          <a:pt x="376049" y="188348"/>
                          <a:pt x="375860" y="185007"/>
                        </a:cubicBezTo>
                        <a:cubicBezTo>
                          <a:pt x="375484" y="178468"/>
                          <a:pt x="371203" y="172822"/>
                          <a:pt x="364898" y="170611"/>
                        </a:cubicBezTo>
                        <a:lnTo>
                          <a:pt x="325096" y="156309"/>
                        </a:lnTo>
                        <a:cubicBezTo>
                          <a:pt x="323073" y="155603"/>
                          <a:pt x="321473" y="153956"/>
                          <a:pt x="320815" y="151934"/>
                        </a:cubicBezTo>
                        <a:cubicBezTo>
                          <a:pt x="318980" y="146476"/>
                          <a:pt x="316816" y="141301"/>
                          <a:pt x="314416" y="136502"/>
                        </a:cubicBezTo>
                        <a:cubicBezTo>
                          <a:pt x="313428" y="134573"/>
                          <a:pt x="313428" y="132268"/>
                          <a:pt x="314369" y="130292"/>
                        </a:cubicBezTo>
                        <a:lnTo>
                          <a:pt x="332436" y="92278"/>
                        </a:lnTo>
                        <a:cubicBezTo>
                          <a:pt x="335306" y="86208"/>
                          <a:pt x="334364" y="79104"/>
                          <a:pt x="329942" y="74212"/>
                        </a:cubicBezTo>
                        <a:cubicBezTo>
                          <a:pt x="325566" y="69319"/>
                          <a:pt x="320862" y="64614"/>
                          <a:pt x="315875" y="60145"/>
                        </a:cubicBezTo>
                        <a:cubicBezTo>
                          <a:pt x="310982" y="55769"/>
                          <a:pt x="303878" y="54781"/>
                          <a:pt x="297809" y="57698"/>
                        </a:cubicBezTo>
                        <a:lnTo>
                          <a:pt x="259654" y="75670"/>
                        </a:lnTo>
                        <a:cubicBezTo>
                          <a:pt x="257725" y="76564"/>
                          <a:pt x="255467" y="76564"/>
                          <a:pt x="253585" y="75670"/>
                        </a:cubicBezTo>
                        <a:cubicBezTo>
                          <a:pt x="248503" y="73177"/>
                          <a:pt x="243281" y="71059"/>
                          <a:pt x="238106" y="69366"/>
                        </a:cubicBezTo>
                        <a:cubicBezTo>
                          <a:pt x="236036" y="68660"/>
                          <a:pt x="234389" y="67060"/>
                          <a:pt x="233684" y="65037"/>
                        </a:cubicBezTo>
                        <a:lnTo>
                          <a:pt x="219522" y="25282"/>
                        </a:lnTo>
                        <a:cubicBezTo>
                          <a:pt x="217311" y="18978"/>
                          <a:pt x="211665" y="14697"/>
                          <a:pt x="205126" y="14321"/>
                        </a:cubicBezTo>
                        <a:cubicBezTo>
                          <a:pt x="198492" y="13944"/>
                          <a:pt x="191764" y="13944"/>
                          <a:pt x="185084" y="14321"/>
                        </a:cubicBezTo>
                        <a:cubicBezTo>
                          <a:pt x="178591" y="14697"/>
                          <a:pt x="172946" y="19025"/>
                          <a:pt x="170687" y="25282"/>
                        </a:cubicBezTo>
                        <a:lnTo>
                          <a:pt x="156385" y="65084"/>
                        </a:lnTo>
                        <a:cubicBezTo>
                          <a:pt x="155679" y="67107"/>
                          <a:pt x="154033" y="68660"/>
                          <a:pt x="152010" y="69366"/>
                        </a:cubicBezTo>
                        <a:cubicBezTo>
                          <a:pt x="146552" y="71201"/>
                          <a:pt x="141377" y="73364"/>
                          <a:pt x="136531" y="75811"/>
                        </a:cubicBezTo>
                        <a:cubicBezTo>
                          <a:pt x="134602" y="76799"/>
                          <a:pt x="132297" y="76799"/>
                          <a:pt x="130321" y="75858"/>
                        </a:cubicBezTo>
                        <a:lnTo>
                          <a:pt x="92354" y="57792"/>
                        </a:lnTo>
                        <a:cubicBezTo>
                          <a:pt x="86284" y="54922"/>
                          <a:pt x="79180" y="55863"/>
                          <a:pt x="74288" y="60285"/>
                        </a:cubicBezTo>
                        <a:cubicBezTo>
                          <a:pt x="69348" y="64708"/>
                          <a:pt x="64643" y="69413"/>
                          <a:pt x="60268" y="74306"/>
                        </a:cubicBezTo>
                        <a:cubicBezTo>
                          <a:pt x="55892" y="79198"/>
                          <a:pt x="54904" y="86302"/>
                          <a:pt x="57774" y="92372"/>
                        </a:cubicBezTo>
                        <a:lnTo>
                          <a:pt x="75746" y="130527"/>
                        </a:lnTo>
                        <a:cubicBezTo>
                          <a:pt x="76640" y="132456"/>
                          <a:pt x="76640" y="134714"/>
                          <a:pt x="75746" y="136643"/>
                        </a:cubicBezTo>
                        <a:cubicBezTo>
                          <a:pt x="73299" y="141677"/>
                          <a:pt x="71182" y="146899"/>
                          <a:pt x="69442" y="152121"/>
                        </a:cubicBezTo>
                        <a:cubicBezTo>
                          <a:pt x="68783" y="154192"/>
                          <a:pt x="67136" y="155838"/>
                          <a:pt x="65113" y="156544"/>
                        </a:cubicBezTo>
                        <a:lnTo>
                          <a:pt x="25359" y="170705"/>
                        </a:lnTo>
                        <a:cubicBezTo>
                          <a:pt x="19054" y="172917"/>
                          <a:pt x="14773" y="178562"/>
                          <a:pt x="14397" y="185102"/>
                        </a:cubicBezTo>
                        <a:cubicBezTo>
                          <a:pt x="14208" y="188395"/>
                          <a:pt x="14114" y="191735"/>
                          <a:pt x="14114" y="195123"/>
                        </a:cubicBezTo>
                        <a:cubicBezTo>
                          <a:pt x="14114" y="198510"/>
                          <a:pt x="14208" y="201804"/>
                          <a:pt x="14397" y="205144"/>
                        </a:cubicBezTo>
                        <a:cubicBezTo>
                          <a:pt x="14773" y="211683"/>
                          <a:pt x="19054" y="217329"/>
                          <a:pt x="25359" y="219540"/>
                        </a:cubicBezTo>
                        <a:lnTo>
                          <a:pt x="65160" y="233842"/>
                        </a:lnTo>
                        <a:cubicBezTo>
                          <a:pt x="67184" y="234548"/>
                          <a:pt x="68736" y="236195"/>
                          <a:pt x="69442" y="238218"/>
                        </a:cubicBezTo>
                        <a:cubicBezTo>
                          <a:pt x="71277" y="243582"/>
                          <a:pt x="73441" y="248804"/>
                          <a:pt x="75887" y="253697"/>
                        </a:cubicBezTo>
                        <a:cubicBezTo>
                          <a:pt x="76875" y="255625"/>
                          <a:pt x="76875" y="257931"/>
                          <a:pt x="75934" y="259860"/>
                        </a:cubicBezTo>
                        <a:lnTo>
                          <a:pt x="57868" y="297827"/>
                        </a:lnTo>
                        <a:cubicBezTo>
                          <a:pt x="54998" y="303896"/>
                          <a:pt x="55939" y="311000"/>
                          <a:pt x="60361" y="315893"/>
                        </a:cubicBezTo>
                        <a:cubicBezTo>
                          <a:pt x="64784" y="320786"/>
                          <a:pt x="69489" y="325537"/>
                          <a:pt x="74382" y="329913"/>
                        </a:cubicBezTo>
                        <a:cubicBezTo>
                          <a:pt x="79274" y="334289"/>
                          <a:pt x="86332" y="335229"/>
                          <a:pt x="92448" y="332360"/>
                        </a:cubicBezTo>
                        <a:lnTo>
                          <a:pt x="130556" y="314434"/>
                        </a:lnTo>
                        <a:cubicBezTo>
                          <a:pt x="131497" y="314011"/>
                          <a:pt x="132532" y="313776"/>
                          <a:pt x="133567" y="313776"/>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56" name="Freeform: Shape 55">
                    <a:extLst>
                      <a:ext uri="{FF2B5EF4-FFF2-40B4-BE49-F238E27FC236}">
                        <a16:creationId xmlns:a16="http://schemas.microsoft.com/office/drawing/2014/main" id="{10B6A3CC-00F3-7190-A2F6-06F2711AA4FB}"/>
                      </a:ext>
                    </a:extLst>
                  </p:cNvPr>
                  <p:cNvSpPr/>
                  <p:nvPr/>
                </p:nvSpPr>
                <p:spPr>
                  <a:xfrm>
                    <a:off x="7356865" y="5522554"/>
                    <a:ext cx="102092" cy="102092"/>
                  </a:xfrm>
                  <a:custGeom>
                    <a:avLst/>
                    <a:gdLst>
                      <a:gd name="connsiteX0" fmla="*/ 51046 w 102092"/>
                      <a:gd name="connsiteY0" fmla="*/ 102092 h 102092"/>
                      <a:gd name="connsiteX1" fmla="*/ 0 w 102092"/>
                      <a:gd name="connsiteY1" fmla="*/ 51046 h 102092"/>
                      <a:gd name="connsiteX2" fmla="*/ 51046 w 102092"/>
                      <a:gd name="connsiteY2" fmla="*/ 0 h 102092"/>
                      <a:gd name="connsiteX3" fmla="*/ 102092 w 102092"/>
                      <a:gd name="connsiteY3" fmla="*/ 51046 h 102092"/>
                      <a:gd name="connsiteX4" fmla="*/ 51046 w 102092"/>
                      <a:gd name="connsiteY4" fmla="*/ 102092 h 102092"/>
                      <a:gd name="connsiteX5" fmla="*/ 51046 w 102092"/>
                      <a:gd name="connsiteY5" fmla="*/ 14067 h 102092"/>
                      <a:gd name="connsiteX6" fmla="*/ 14114 w 102092"/>
                      <a:gd name="connsiteY6" fmla="*/ 50999 h 102092"/>
                      <a:gd name="connsiteX7" fmla="*/ 51046 w 102092"/>
                      <a:gd name="connsiteY7" fmla="*/ 87932 h 102092"/>
                      <a:gd name="connsiteX8" fmla="*/ 87978 w 102092"/>
                      <a:gd name="connsiteY8" fmla="*/ 50999 h 102092"/>
                      <a:gd name="connsiteX9" fmla="*/ 51046 w 102092"/>
                      <a:gd name="connsiteY9" fmla="*/ 14067 h 10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092" h="102092">
                        <a:moveTo>
                          <a:pt x="51046" y="102092"/>
                        </a:moveTo>
                        <a:cubicBezTo>
                          <a:pt x="22912" y="102092"/>
                          <a:pt x="0" y="79180"/>
                          <a:pt x="0" y="51046"/>
                        </a:cubicBezTo>
                        <a:cubicBezTo>
                          <a:pt x="0" y="22912"/>
                          <a:pt x="22912" y="0"/>
                          <a:pt x="51046" y="0"/>
                        </a:cubicBezTo>
                        <a:cubicBezTo>
                          <a:pt x="79180" y="0"/>
                          <a:pt x="102092" y="22912"/>
                          <a:pt x="102092" y="51046"/>
                        </a:cubicBezTo>
                        <a:cubicBezTo>
                          <a:pt x="102092" y="79180"/>
                          <a:pt x="79180" y="102092"/>
                          <a:pt x="51046" y="102092"/>
                        </a:cubicBezTo>
                        <a:close/>
                        <a:moveTo>
                          <a:pt x="51046" y="14067"/>
                        </a:moveTo>
                        <a:cubicBezTo>
                          <a:pt x="30675" y="14067"/>
                          <a:pt x="14114" y="30628"/>
                          <a:pt x="14114" y="50999"/>
                        </a:cubicBezTo>
                        <a:cubicBezTo>
                          <a:pt x="14114" y="71371"/>
                          <a:pt x="30675" y="87932"/>
                          <a:pt x="51046" y="87932"/>
                        </a:cubicBezTo>
                        <a:cubicBezTo>
                          <a:pt x="71418" y="87932"/>
                          <a:pt x="87978" y="71371"/>
                          <a:pt x="87978" y="50999"/>
                        </a:cubicBezTo>
                        <a:cubicBezTo>
                          <a:pt x="87978" y="30628"/>
                          <a:pt x="71418" y="14067"/>
                          <a:pt x="51046" y="14067"/>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57" name="Freeform: Shape 56">
                    <a:extLst>
                      <a:ext uri="{FF2B5EF4-FFF2-40B4-BE49-F238E27FC236}">
                        <a16:creationId xmlns:a16="http://schemas.microsoft.com/office/drawing/2014/main" id="{11A8207F-1C11-A169-1A96-1F2177D1F65E}"/>
                      </a:ext>
                    </a:extLst>
                  </p:cNvPr>
                  <p:cNvSpPr/>
                  <p:nvPr/>
                </p:nvSpPr>
                <p:spPr>
                  <a:xfrm>
                    <a:off x="7043909" y="5209598"/>
                    <a:ext cx="249062" cy="249065"/>
                  </a:xfrm>
                  <a:custGeom>
                    <a:avLst/>
                    <a:gdLst>
                      <a:gd name="connsiteX0" fmla="*/ 90469 w 249062"/>
                      <a:gd name="connsiteY0" fmla="*/ 249065 h 249065"/>
                      <a:gd name="connsiteX1" fmla="*/ 83506 w 249062"/>
                      <a:gd name="connsiteY1" fmla="*/ 247936 h 249065"/>
                      <a:gd name="connsiteX2" fmla="*/ 76731 w 249062"/>
                      <a:gd name="connsiteY2" fmla="*/ 245490 h 249065"/>
                      <a:gd name="connsiteX3" fmla="*/ 76731 w 249062"/>
                      <a:gd name="connsiteY3" fmla="*/ 245490 h 249065"/>
                      <a:gd name="connsiteX4" fmla="*/ 70098 w 249062"/>
                      <a:gd name="connsiteY4" fmla="*/ 242667 h 249065"/>
                      <a:gd name="connsiteX5" fmla="*/ 57207 w 249062"/>
                      <a:gd name="connsiteY5" fmla="*/ 221543 h 249065"/>
                      <a:gd name="connsiteX6" fmla="*/ 58053 w 249062"/>
                      <a:gd name="connsiteY6" fmla="*/ 197314 h 249065"/>
                      <a:gd name="connsiteX7" fmla="*/ 54007 w 249062"/>
                      <a:gd name="connsiteY7" fmla="*/ 193455 h 249065"/>
                      <a:gd name="connsiteX8" fmla="*/ 29825 w 249062"/>
                      <a:gd name="connsiteY8" fmla="*/ 195008 h 249065"/>
                      <a:gd name="connsiteX9" fmla="*/ 8230 w 249062"/>
                      <a:gd name="connsiteY9" fmla="*/ 182729 h 249065"/>
                      <a:gd name="connsiteX10" fmla="*/ 2585 w 249062"/>
                      <a:gd name="connsiteY10" fmla="*/ 169650 h 249065"/>
                      <a:gd name="connsiteX11" fmla="*/ 8419 w 249062"/>
                      <a:gd name="connsiteY11" fmla="*/ 145467 h 249065"/>
                      <a:gd name="connsiteX12" fmla="*/ 26062 w 249062"/>
                      <a:gd name="connsiteY12" fmla="*/ 129001 h 249065"/>
                      <a:gd name="connsiteX13" fmla="*/ 25967 w 249062"/>
                      <a:gd name="connsiteY13" fmla="*/ 123402 h 249065"/>
                      <a:gd name="connsiteX14" fmla="*/ 7713 w 249062"/>
                      <a:gd name="connsiteY14" fmla="*/ 107359 h 249065"/>
                      <a:gd name="connsiteX15" fmla="*/ 1126 w 249062"/>
                      <a:gd name="connsiteY15" fmla="*/ 83553 h 249065"/>
                      <a:gd name="connsiteX16" fmla="*/ 3573 w 249062"/>
                      <a:gd name="connsiteY16" fmla="*/ 76779 h 249065"/>
                      <a:gd name="connsiteX17" fmla="*/ 6396 w 249062"/>
                      <a:gd name="connsiteY17" fmla="*/ 70145 h 249065"/>
                      <a:gd name="connsiteX18" fmla="*/ 27567 w 249062"/>
                      <a:gd name="connsiteY18" fmla="*/ 57254 h 249065"/>
                      <a:gd name="connsiteX19" fmla="*/ 51749 w 249062"/>
                      <a:gd name="connsiteY19" fmla="*/ 58100 h 249065"/>
                      <a:gd name="connsiteX20" fmla="*/ 55607 w 249062"/>
                      <a:gd name="connsiteY20" fmla="*/ 54054 h 249065"/>
                      <a:gd name="connsiteX21" fmla="*/ 54054 w 249062"/>
                      <a:gd name="connsiteY21" fmla="*/ 29872 h 249065"/>
                      <a:gd name="connsiteX22" fmla="*/ 66334 w 249062"/>
                      <a:gd name="connsiteY22" fmla="*/ 8278 h 249065"/>
                      <a:gd name="connsiteX23" fmla="*/ 79413 w 249062"/>
                      <a:gd name="connsiteY23" fmla="*/ 2585 h 249065"/>
                      <a:gd name="connsiteX24" fmla="*/ 103595 w 249062"/>
                      <a:gd name="connsiteY24" fmla="*/ 8419 h 249065"/>
                      <a:gd name="connsiteX25" fmla="*/ 120062 w 249062"/>
                      <a:gd name="connsiteY25" fmla="*/ 26062 h 249065"/>
                      <a:gd name="connsiteX26" fmla="*/ 125660 w 249062"/>
                      <a:gd name="connsiteY26" fmla="*/ 25967 h 249065"/>
                      <a:gd name="connsiteX27" fmla="*/ 141703 w 249062"/>
                      <a:gd name="connsiteY27" fmla="*/ 7713 h 249065"/>
                      <a:gd name="connsiteX28" fmla="*/ 165510 w 249062"/>
                      <a:gd name="connsiteY28" fmla="*/ 1126 h 249065"/>
                      <a:gd name="connsiteX29" fmla="*/ 178918 w 249062"/>
                      <a:gd name="connsiteY29" fmla="*/ 6443 h 249065"/>
                      <a:gd name="connsiteX30" fmla="*/ 191809 w 249062"/>
                      <a:gd name="connsiteY30" fmla="*/ 27567 h 249065"/>
                      <a:gd name="connsiteX31" fmla="*/ 190962 w 249062"/>
                      <a:gd name="connsiteY31" fmla="*/ 51749 h 249065"/>
                      <a:gd name="connsiteX32" fmla="*/ 195008 w 249062"/>
                      <a:gd name="connsiteY32" fmla="*/ 55607 h 249065"/>
                      <a:gd name="connsiteX33" fmla="*/ 219190 w 249062"/>
                      <a:gd name="connsiteY33" fmla="*/ 54054 h 249065"/>
                      <a:gd name="connsiteX34" fmla="*/ 240785 w 249062"/>
                      <a:gd name="connsiteY34" fmla="*/ 66334 h 249065"/>
                      <a:gd name="connsiteX35" fmla="*/ 246478 w 249062"/>
                      <a:gd name="connsiteY35" fmla="*/ 79413 h 249065"/>
                      <a:gd name="connsiteX36" fmla="*/ 240644 w 249062"/>
                      <a:gd name="connsiteY36" fmla="*/ 103548 h 249065"/>
                      <a:gd name="connsiteX37" fmla="*/ 223001 w 249062"/>
                      <a:gd name="connsiteY37" fmla="*/ 120015 h 249065"/>
                      <a:gd name="connsiteX38" fmla="*/ 223095 w 249062"/>
                      <a:gd name="connsiteY38" fmla="*/ 125614 h 249065"/>
                      <a:gd name="connsiteX39" fmla="*/ 241350 w 249062"/>
                      <a:gd name="connsiteY39" fmla="*/ 141656 h 249065"/>
                      <a:gd name="connsiteX40" fmla="*/ 247936 w 249062"/>
                      <a:gd name="connsiteY40" fmla="*/ 165462 h 249065"/>
                      <a:gd name="connsiteX41" fmla="*/ 245490 w 249062"/>
                      <a:gd name="connsiteY41" fmla="*/ 172237 h 249065"/>
                      <a:gd name="connsiteX42" fmla="*/ 242620 w 249062"/>
                      <a:gd name="connsiteY42" fmla="*/ 178871 h 249065"/>
                      <a:gd name="connsiteX43" fmla="*/ 221496 w 249062"/>
                      <a:gd name="connsiteY43" fmla="*/ 191762 h 249065"/>
                      <a:gd name="connsiteX44" fmla="*/ 197266 w 249062"/>
                      <a:gd name="connsiteY44" fmla="*/ 190915 h 249065"/>
                      <a:gd name="connsiteX45" fmla="*/ 193408 w 249062"/>
                      <a:gd name="connsiteY45" fmla="*/ 194961 h 249065"/>
                      <a:gd name="connsiteX46" fmla="*/ 194961 w 249062"/>
                      <a:gd name="connsiteY46" fmla="*/ 219143 h 249065"/>
                      <a:gd name="connsiteX47" fmla="*/ 182682 w 249062"/>
                      <a:gd name="connsiteY47" fmla="*/ 240738 h 249065"/>
                      <a:gd name="connsiteX48" fmla="*/ 169603 w 249062"/>
                      <a:gd name="connsiteY48" fmla="*/ 246383 h 249065"/>
                      <a:gd name="connsiteX49" fmla="*/ 145467 w 249062"/>
                      <a:gd name="connsiteY49" fmla="*/ 240597 h 249065"/>
                      <a:gd name="connsiteX50" fmla="*/ 129001 w 249062"/>
                      <a:gd name="connsiteY50" fmla="*/ 222954 h 249065"/>
                      <a:gd name="connsiteX51" fmla="*/ 123402 w 249062"/>
                      <a:gd name="connsiteY51" fmla="*/ 223048 h 249065"/>
                      <a:gd name="connsiteX52" fmla="*/ 107359 w 249062"/>
                      <a:gd name="connsiteY52" fmla="*/ 241303 h 249065"/>
                      <a:gd name="connsiteX53" fmla="*/ 90516 w 249062"/>
                      <a:gd name="connsiteY53" fmla="*/ 249018 h 249065"/>
                      <a:gd name="connsiteX54" fmla="*/ 56831 w 249062"/>
                      <a:gd name="connsiteY54" fmla="*/ 179153 h 249065"/>
                      <a:gd name="connsiteX55" fmla="*/ 62053 w 249062"/>
                      <a:gd name="connsiteY55" fmla="*/ 181459 h 249065"/>
                      <a:gd name="connsiteX56" fmla="*/ 69721 w 249062"/>
                      <a:gd name="connsiteY56" fmla="*/ 188798 h 249065"/>
                      <a:gd name="connsiteX57" fmla="*/ 72262 w 249062"/>
                      <a:gd name="connsiteY57" fmla="*/ 194444 h 249065"/>
                      <a:gd name="connsiteX58" fmla="*/ 71321 w 249062"/>
                      <a:gd name="connsiteY58" fmla="*/ 222013 h 249065"/>
                      <a:gd name="connsiteX59" fmla="*/ 76026 w 249062"/>
                      <a:gd name="connsiteY59" fmla="*/ 229823 h 249065"/>
                      <a:gd name="connsiteX60" fmla="*/ 81907 w 249062"/>
                      <a:gd name="connsiteY60" fmla="*/ 232363 h 249065"/>
                      <a:gd name="connsiteX61" fmla="*/ 81907 w 249062"/>
                      <a:gd name="connsiteY61" fmla="*/ 232363 h 249065"/>
                      <a:gd name="connsiteX62" fmla="*/ 87929 w 249062"/>
                      <a:gd name="connsiteY62" fmla="*/ 234527 h 249065"/>
                      <a:gd name="connsiteX63" fmla="*/ 96727 w 249062"/>
                      <a:gd name="connsiteY63" fmla="*/ 232034 h 249065"/>
                      <a:gd name="connsiteX64" fmla="*/ 114981 w 249062"/>
                      <a:gd name="connsiteY64" fmla="*/ 211286 h 249065"/>
                      <a:gd name="connsiteX65" fmla="*/ 120626 w 249062"/>
                      <a:gd name="connsiteY65" fmla="*/ 208887 h 249065"/>
                      <a:gd name="connsiteX66" fmla="*/ 131212 w 249062"/>
                      <a:gd name="connsiteY66" fmla="*/ 208699 h 249065"/>
                      <a:gd name="connsiteX67" fmla="*/ 136999 w 249062"/>
                      <a:gd name="connsiteY67" fmla="*/ 210910 h 249065"/>
                      <a:gd name="connsiteX68" fmla="*/ 155770 w 249062"/>
                      <a:gd name="connsiteY68" fmla="*/ 230999 h 249065"/>
                      <a:gd name="connsiteX69" fmla="*/ 164710 w 249062"/>
                      <a:gd name="connsiteY69" fmla="*/ 233211 h 249065"/>
                      <a:gd name="connsiteX70" fmla="*/ 176377 w 249062"/>
                      <a:gd name="connsiteY70" fmla="*/ 228176 h 249065"/>
                      <a:gd name="connsiteX71" fmla="*/ 180894 w 249062"/>
                      <a:gd name="connsiteY71" fmla="*/ 220131 h 249065"/>
                      <a:gd name="connsiteX72" fmla="*/ 179153 w 249062"/>
                      <a:gd name="connsiteY72" fmla="*/ 192656 h 249065"/>
                      <a:gd name="connsiteX73" fmla="*/ 181412 w 249062"/>
                      <a:gd name="connsiteY73" fmla="*/ 187010 h 249065"/>
                      <a:gd name="connsiteX74" fmla="*/ 188751 w 249062"/>
                      <a:gd name="connsiteY74" fmla="*/ 179341 h 249065"/>
                      <a:gd name="connsiteX75" fmla="*/ 194444 w 249062"/>
                      <a:gd name="connsiteY75" fmla="*/ 176801 h 249065"/>
                      <a:gd name="connsiteX76" fmla="*/ 222013 w 249062"/>
                      <a:gd name="connsiteY76" fmla="*/ 177742 h 249065"/>
                      <a:gd name="connsiteX77" fmla="*/ 229823 w 249062"/>
                      <a:gd name="connsiteY77" fmla="*/ 173037 h 249065"/>
                      <a:gd name="connsiteX78" fmla="*/ 232363 w 249062"/>
                      <a:gd name="connsiteY78" fmla="*/ 167156 h 249065"/>
                      <a:gd name="connsiteX79" fmla="*/ 234527 w 249062"/>
                      <a:gd name="connsiteY79" fmla="*/ 161134 h 249065"/>
                      <a:gd name="connsiteX80" fmla="*/ 232034 w 249062"/>
                      <a:gd name="connsiteY80" fmla="*/ 152336 h 249065"/>
                      <a:gd name="connsiteX81" fmla="*/ 211286 w 249062"/>
                      <a:gd name="connsiteY81" fmla="*/ 134082 h 249065"/>
                      <a:gd name="connsiteX82" fmla="*/ 208887 w 249062"/>
                      <a:gd name="connsiteY82" fmla="*/ 128436 h 249065"/>
                      <a:gd name="connsiteX83" fmla="*/ 208699 w 249062"/>
                      <a:gd name="connsiteY83" fmla="*/ 117851 h 249065"/>
                      <a:gd name="connsiteX84" fmla="*/ 210910 w 249062"/>
                      <a:gd name="connsiteY84" fmla="*/ 112064 h 249065"/>
                      <a:gd name="connsiteX85" fmla="*/ 231046 w 249062"/>
                      <a:gd name="connsiteY85" fmla="*/ 93292 h 249065"/>
                      <a:gd name="connsiteX86" fmla="*/ 233258 w 249062"/>
                      <a:gd name="connsiteY86" fmla="*/ 84353 h 249065"/>
                      <a:gd name="connsiteX87" fmla="*/ 228176 w 249062"/>
                      <a:gd name="connsiteY87" fmla="*/ 72685 h 249065"/>
                      <a:gd name="connsiteX88" fmla="*/ 220131 w 249062"/>
                      <a:gd name="connsiteY88" fmla="*/ 68169 h 249065"/>
                      <a:gd name="connsiteX89" fmla="*/ 192609 w 249062"/>
                      <a:gd name="connsiteY89" fmla="*/ 69909 h 249065"/>
                      <a:gd name="connsiteX90" fmla="*/ 186963 w 249062"/>
                      <a:gd name="connsiteY90" fmla="*/ 67651 h 249065"/>
                      <a:gd name="connsiteX91" fmla="*/ 179294 w 249062"/>
                      <a:gd name="connsiteY91" fmla="*/ 60312 h 249065"/>
                      <a:gd name="connsiteX92" fmla="*/ 176754 w 249062"/>
                      <a:gd name="connsiteY92" fmla="*/ 54666 h 249065"/>
                      <a:gd name="connsiteX93" fmla="*/ 177695 w 249062"/>
                      <a:gd name="connsiteY93" fmla="*/ 27096 h 249065"/>
                      <a:gd name="connsiteX94" fmla="*/ 172990 w 249062"/>
                      <a:gd name="connsiteY94" fmla="*/ 19286 h 249065"/>
                      <a:gd name="connsiteX95" fmla="*/ 161087 w 249062"/>
                      <a:gd name="connsiteY95" fmla="*/ 14582 h 249065"/>
                      <a:gd name="connsiteX96" fmla="*/ 152289 w 249062"/>
                      <a:gd name="connsiteY96" fmla="*/ 17075 h 249065"/>
                      <a:gd name="connsiteX97" fmla="*/ 134035 w 249062"/>
                      <a:gd name="connsiteY97" fmla="*/ 37823 h 249065"/>
                      <a:gd name="connsiteX98" fmla="*/ 128389 w 249062"/>
                      <a:gd name="connsiteY98" fmla="*/ 40223 h 249065"/>
                      <a:gd name="connsiteX99" fmla="*/ 117757 w 249062"/>
                      <a:gd name="connsiteY99" fmla="*/ 40411 h 249065"/>
                      <a:gd name="connsiteX100" fmla="*/ 111970 w 249062"/>
                      <a:gd name="connsiteY100" fmla="*/ 38200 h 249065"/>
                      <a:gd name="connsiteX101" fmla="*/ 93198 w 249062"/>
                      <a:gd name="connsiteY101" fmla="*/ 18110 h 249065"/>
                      <a:gd name="connsiteX102" fmla="*/ 84259 w 249062"/>
                      <a:gd name="connsiteY102" fmla="*/ 15899 h 249065"/>
                      <a:gd name="connsiteX103" fmla="*/ 72591 w 249062"/>
                      <a:gd name="connsiteY103" fmla="*/ 20934 h 249065"/>
                      <a:gd name="connsiteX104" fmla="*/ 68074 w 249062"/>
                      <a:gd name="connsiteY104" fmla="*/ 28978 h 249065"/>
                      <a:gd name="connsiteX105" fmla="*/ 69815 w 249062"/>
                      <a:gd name="connsiteY105" fmla="*/ 56501 h 249065"/>
                      <a:gd name="connsiteX106" fmla="*/ 67510 w 249062"/>
                      <a:gd name="connsiteY106" fmla="*/ 62147 h 249065"/>
                      <a:gd name="connsiteX107" fmla="*/ 60171 w 249062"/>
                      <a:gd name="connsiteY107" fmla="*/ 69816 h 249065"/>
                      <a:gd name="connsiteX108" fmla="*/ 54525 w 249062"/>
                      <a:gd name="connsiteY108" fmla="*/ 72356 h 249065"/>
                      <a:gd name="connsiteX109" fmla="*/ 26955 w 249062"/>
                      <a:gd name="connsiteY109" fmla="*/ 71415 h 249065"/>
                      <a:gd name="connsiteX110" fmla="*/ 19146 w 249062"/>
                      <a:gd name="connsiteY110" fmla="*/ 76120 h 249065"/>
                      <a:gd name="connsiteX111" fmla="*/ 16605 w 249062"/>
                      <a:gd name="connsiteY111" fmla="*/ 82001 h 249065"/>
                      <a:gd name="connsiteX112" fmla="*/ 14441 w 249062"/>
                      <a:gd name="connsiteY112" fmla="*/ 88023 h 249065"/>
                      <a:gd name="connsiteX113" fmla="*/ 16934 w 249062"/>
                      <a:gd name="connsiteY113" fmla="*/ 96821 h 249065"/>
                      <a:gd name="connsiteX114" fmla="*/ 37682 w 249062"/>
                      <a:gd name="connsiteY114" fmla="*/ 115075 h 249065"/>
                      <a:gd name="connsiteX115" fmla="*/ 40082 w 249062"/>
                      <a:gd name="connsiteY115" fmla="*/ 120721 h 249065"/>
                      <a:gd name="connsiteX116" fmla="*/ 40270 w 249062"/>
                      <a:gd name="connsiteY116" fmla="*/ 131353 h 249065"/>
                      <a:gd name="connsiteX117" fmla="*/ 38058 w 249062"/>
                      <a:gd name="connsiteY117" fmla="*/ 137140 h 249065"/>
                      <a:gd name="connsiteX118" fmla="*/ 17970 w 249062"/>
                      <a:gd name="connsiteY118" fmla="*/ 155912 h 249065"/>
                      <a:gd name="connsiteX119" fmla="*/ 15758 w 249062"/>
                      <a:gd name="connsiteY119" fmla="*/ 164851 h 249065"/>
                      <a:gd name="connsiteX120" fmla="*/ 20792 w 249062"/>
                      <a:gd name="connsiteY120" fmla="*/ 176518 h 249065"/>
                      <a:gd name="connsiteX121" fmla="*/ 28837 w 249062"/>
                      <a:gd name="connsiteY121" fmla="*/ 180988 h 249065"/>
                      <a:gd name="connsiteX122" fmla="*/ 56313 w 249062"/>
                      <a:gd name="connsiteY122" fmla="*/ 179247 h 249065"/>
                      <a:gd name="connsiteX123" fmla="*/ 56784 w 249062"/>
                      <a:gd name="connsiteY123" fmla="*/ 179247 h 24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49062" h="249065">
                        <a:moveTo>
                          <a:pt x="90469" y="249065"/>
                        </a:moveTo>
                        <a:cubicBezTo>
                          <a:pt x="88164" y="249065"/>
                          <a:pt x="85811" y="248689"/>
                          <a:pt x="83506" y="247936"/>
                        </a:cubicBezTo>
                        <a:cubicBezTo>
                          <a:pt x="81248" y="247183"/>
                          <a:pt x="78990" y="246383"/>
                          <a:pt x="76731" y="245490"/>
                        </a:cubicBezTo>
                        <a:lnTo>
                          <a:pt x="76731" y="245490"/>
                        </a:lnTo>
                        <a:cubicBezTo>
                          <a:pt x="74473" y="244596"/>
                          <a:pt x="72262" y="243655"/>
                          <a:pt x="70098" y="242667"/>
                        </a:cubicBezTo>
                        <a:cubicBezTo>
                          <a:pt x="61959" y="238903"/>
                          <a:pt x="56877" y="230623"/>
                          <a:pt x="57207" y="221543"/>
                        </a:cubicBezTo>
                        <a:lnTo>
                          <a:pt x="58053" y="197314"/>
                        </a:lnTo>
                        <a:cubicBezTo>
                          <a:pt x="56689" y="196090"/>
                          <a:pt x="55325" y="194773"/>
                          <a:pt x="54007" y="193455"/>
                        </a:cubicBezTo>
                        <a:lnTo>
                          <a:pt x="29825" y="195008"/>
                        </a:lnTo>
                        <a:cubicBezTo>
                          <a:pt x="20698" y="195620"/>
                          <a:pt x="12276" y="190774"/>
                          <a:pt x="8230" y="182729"/>
                        </a:cubicBezTo>
                        <a:cubicBezTo>
                          <a:pt x="6114" y="178495"/>
                          <a:pt x="4232" y="174119"/>
                          <a:pt x="2585" y="169650"/>
                        </a:cubicBezTo>
                        <a:cubicBezTo>
                          <a:pt x="-567" y="161181"/>
                          <a:pt x="1738" y="151677"/>
                          <a:pt x="8419" y="145467"/>
                        </a:cubicBezTo>
                        <a:lnTo>
                          <a:pt x="26062" y="129001"/>
                        </a:lnTo>
                        <a:cubicBezTo>
                          <a:pt x="25967" y="127166"/>
                          <a:pt x="25920" y="125284"/>
                          <a:pt x="25967" y="123402"/>
                        </a:cubicBezTo>
                        <a:lnTo>
                          <a:pt x="7713" y="107359"/>
                        </a:lnTo>
                        <a:cubicBezTo>
                          <a:pt x="891" y="101431"/>
                          <a:pt x="-1696" y="92069"/>
                          <a:pt x="1126" y="83553"/>
                        </a:cubicBezTo>
                        <a:cubicBezTo>
                          <a:pt x="1879" y="81248"/>
                          <a:pt x="2679" y="78990"/>
                          <a:pt x="3573" y="76779"/>
                        </a:cubicBezTo>
                        <a:cubicBezTo>
                          <a:pt x="4467" y="74520"/>
                          <a:pt x="5408" y="72309"/>
                          <a:pt x="6396" y="70145"/>
                        </a:cubicBezTo>
                        <a:cubicBezTo>
                          <a:pt x="10160" y="61959"/>
                          <a:pt x="18534" y="57018"/>
                          <a:pt x="27567" y="57254"/>
                        </a:cubicBezTo>
                        <a:lnTo>
                          <a:pt x="51749" y="58100"/>
                        </a:lnTo>
                        <a:cubicBezTo>
                          <a:pt x="52972" y="56736"/>
                          <a:pt x="54290" y="55372"/>
                          <a:pt x="55607" y="54054"/>
                        </a:cubicBezTo>
                        <a:lnTo>
                          <a:pt x="54054" y="29872"/>
                        </a:lnTo>
                        <a:cubicBezTo>
                          <a:pt x="53443" y="20792"/>
                          <a:pt x="58242" y="12324"/>
                          <a:pt x="66334" y="8278"/>
                        </a:cubicBezTo>
                        <a:cubicBezTo>
                          <a:pt x="70521" y="6161"/>
                          <a:pt x="74944" y="4279"/>
                          <a:pt x="79413" y="2585"/>
                        </a:cubicBezTo>
                        <a:cubicBezTo>
                          <a:pt x="87882" y="-520"/>
                          <a:pt x="97385" y="1738"/>
                          <a:pt x="103595" y="8419"/>
                        </a:cubicBezTo>
                        <a:lnTo>
                          <a:pt x="120062" y="26062"/>
                        </a:lnTo>
                        <a:cubicBezTo>
                          <a:pt x="121897" y="25967"/>
                          <a:pt x="123779" y="25920"/>
                          <a:pt x="125660" y="25967"/>
                        </a:cubicBezTo>
                        <a:lnTo>
                          <a:pt x="141703" y="7713"/>
                        </a:lnTo>
                        <a:cubicBezTo>
                          <a:pt x="147631" y="891"/>
                          <a:pt x="156994" y="-1696"/>
                          <a:pt x="165510" y="1126"/>
                        </a:cubicBezTo>
                        <a:cubicBezTo>
                          <a:pt x="170073" y="2632"/>
                          <a:pt x="174589" y="4420"/>
                          <a:pt x="178918" y="6443"/>
                        </a:cubicBezTo>
                        <a:cubicBezTo>
                          <a:pt x="187057" y="10207"/>
                          <a:pt x="192138" y="18534"/>
                          <a:pt x="191809" y="27567"/>
                        </a:cubicBezTo>
                        <a:lnTo>
                          <a:pt x="190962" y="51749"/>
                        </a:lnTo>
                        <a:cubicBezTo>
                          <a:pt x="192326" y="52972"/>
                          <a:pt x="193691" y="54290"/>
                          <a:pt x="195008" y="55607"/>
                        </a:cubicBezTo>
                        <a:lnTo>
                          <a:pt x="219190" y="54054"/>
                        </a:lnTo>
                        <a:cubicBezTo>
                          <a:pt x="228223" y="53396"/>
                          <a:pt x="236739" y="58242"/>
                          <a:pt x="240785" y="66334"/>
                        </a:cubicBezTo>
                        <a:cubicBezTo>
                          <a:pt x="242902" y="70568"/>
                          <a:pt x="244831" y="74991"/>
                          <a:pt x="246478" y="79413"/>
                        </a:cubicBezTo>
                        <a:cubicBezTo>
                          <a:pt x="249583" y="87882"/>
                          <a:pt x="247325" y="97338"/>
                          <a:pt x="240644" y="103548"/>
                        </a:cubicBezTo>
                        <a:lnTo>
                          <a:pt x="223001" y="120015"/>
                        </a:lnTo>
                        <a:cubicBezTo>
                          <a:pt x="223095" y="121850"/>
                          <a:pt x="223142" y="123732"/>
                          <a:pt x="223095" y="125614"/>
                        </a:cubicBezTo>
                        <a:lnTo>
                          <a:pt x="241350" y="141656"/>
                        </a:lnTo>
                        <a:cubicBezTo>
                          <a:pt x="248171" y="147584"/>
                          <a:pt x="250759" y="156947"/>
                          <a:pt x="247936" y="165462"/>
                        </a:cubicBezTo>
                        <a:cubicBezTo>
                          <a:pt x="247183" y="167721"/>
                          <a:pt x="246383" y="169979"/>
                          <a:pt x="245490" y="172237"/>
                        </a:cubicBezTo>
                        <a:cubicBezTo>
                          <a:pt x="244596" y="174496"/>
                          <a:pt x="243655" y="176707"/>
                          <a:pt x="242620" y="178871"/>
                        </a:cubicBezTo>
                        <a:cubicBezTo>
                          <a:pt x="238856" y="187010"/>
                          <a:pt x="230576" y="192091"/>
                          <a:pt x="221496" y="191762"/>
                        </a:cubicBezTo>
                        <a:lnTo>
                          <a:pt x="197266" y="190915"/>
                        </a:lnTo>
                        <a:cubicBezTo>
                          <a:pt x="196043" y="192279"/>
                          <a:pt x="194726" y="193644"/>
                          <a:pt x="193408" y="194961"/>
                        </a:cubicBezTo>
                        <a:lnTo>
                          <a:pt x="194961" y="219143"/>
                        </a:lnTo>
                        <a:cubicBezTo>
                          <a:pt x="195573" y="228223"/>
                          <a:pt x="190774" y="236692"/>
                          <a:pt x="182682" y="240738"/>
                        </a:cubicBezTo>
                        <a:cubicBezTo>
                          <a:pt x="178448" y="242855"/>
                          <a:pt x="174072" y="244737"/>
                          <a:pt x="169603" y="246383"/>
                        </a:cubicBezTo>
                        <a:cubicBezTo>
                          <a:pt x="161181" y="249489"/>
                          <a:pt x="151677" y="247231"/>
                          <a:pt x="145467" y="240597"/>
                        </a:cubicBezTo>
                        <a:lnTo>
                          <a:pt x="129001" y="222954"/>
                        </a:lnTo>
                        <a:cubicBezTo>
                          <a:pt x="127166" y="223048"/>
                          <a:pt x="125284" y="223048"/>
                          <a:pt x="123402" y="223048"/>
                        </a:cubicBezTo>
                        <a:lnTo>
                          <a:pt x="107359" y="241303"/>
                        </a:lnTo>
                        <a:cubicBezTo>
                          <a:pt x="103031" y="246289"/>
                          <a:pt x="96821" y="249018"/>
                          <a:pt x="90516" y="249018"/>
                        </a:cubicBezTo>
                        <a:close/>
                        <a:moveTo>
                          <a:pt x="56831" y="179153"/>
                        </a:moveTo>
                        <a:cubicBezTo>
                          <a:pt x="58806" y="179153"/>
                          <a:pt x="60688" y="180000"/>
                          <a:pt x="62053" y="181459"/>
                        </a:cubicBezTo>
                        <a:cubicBezTo>
                          <a:pt x="64452" y="184093"/>
                          <a:pt x="67039" y="186540"/>
                          <a:pt x="69721" y="188798"/>
                        </a:cubicBezTo>
                        <a:cubicBezTo>
                          <a:pt x="71415" y="190209"/>
                          <a:pt x="72356" y="192279"/>
                          <a:pt x="72262" y="194444"/>
                        </a:cubicBezTo>
                        <a:lnTo>
                          <a:pt x="71321" y="222013"/>
                        </a:lnTo>
                        <a:cubicBezTo>
                          <a:pt x="71227" y="225401"/>
                          <a:pt x="73062" y="228459"/>
                          <a:pt x="76026" y="229823"/>
                        </a:cubicBezTo>
                        <a:cubicBezTo>
                          <a:pt x="77955" y="230717"/>
                          <a:pt x="79930" y="231563"/>
                          <a:pt x="81907" y="232363"/>
                        </a:cubicBezTo>
                        <a:cubicBezTo>
                          <a:pt x="81907" y="232363"/>
                          <a:pt x="81907" y="232363"/>
                          <a:pt x="81907" y="232363"/>
                        </a:cubicBezTo>
                        <a:cubicBezTo>
                          <a:pt x="83883" y="233163"/>
                          <a:pt x="85905" y="233869"/>
                          <a:pt x="87929" y="234527"/>
                        </a:cubicBezTo>
                        <a:cubicBezTo>
                          <a:pt x="91033" y="235563"/>
                          <a:pt x="94468" y="234575"/>
                          <a:pt x="96727" y="232034"/>
                        </a:cubicBezTo>
                        <a:lnTo>
                          <a:pt x="114981" y="211286"/>
                        </a:lnTo>
                        <a:cubicBezTo>
                          <a:pt x="116392" y="209687"/>
                          <a:pt x="118415" y="208793"/>
                          <a:pt x="120626" y="208887"/>
                        </a:cubicBezTo>
                        <a:cubicBezTo>
                          <a:pt x="124202" y="209075"/>
                          <a:pt x="127778" y="209028"/>
                          <a:pt x="131212" y="208699"/>
                        </a:cubicBezTo>
                        <a:cubicBezTo>
                          <a:pt x="133376" y="208511"/>
                          <a:pt x="135493" y="209310"/>
                          <a:pt x="136999" y="210910"/>
                        </a:cubicBezTo>
                        <a:lnTo>
                          <a:pt x="155770" y="230999"/>
                        </a:lnTo>
                        <a:cubicBezTo>
                          <a:pt x="158123" y="233493"/>
                          <a:pt x="161604" y="234340"/>
                          <a:pt x="164710" y="233211"/>
                        </a:cubicBezTo>
                        <a:cubicBezTo>
                          <a:pt x="168661" y="231752"/>
                          <a:pt x="172614" y="230058"/>
                          <a:pt x="176377" y="228176"/>
                        </a:cubicBezTo>
                        <a:cubicBezTo>
                          <a:pt x="179341" y="226718"/>
                          <a:pt x="181082" y="223519"/>
                          <a:pt x="180894" y="220131"/>
                        </a:cubicBezTo>
                        <a:lnTo>
                          <a:pt x="179153" y="192656"/>
                        </a:lnTo>
                        <a:cubicBezTo>
                          <a:pt x="179012" y="190538"/>
                          <a:pt x="179859" y="188469"/>
                          <a:pt x="181412" y="187010"/>
                        </a:cubicBezTo>
                        <a:cubicBezTo>
                          <a:pt x="184093" y="184563"/>
                          <a:pt x="186540" y="181976"/>
                          <a:pt x="188751" y="179341"/>
                        </a:cubicBezTo>
                        <a:cubicBezTo>
                          <a:pt x="190162" y="177648"/>
                          <a:pt x="192373" y="176707"/>
                          <a:pt x="194444" y="176801"/>
                        </a:cubicBezTo>
                        <a:lnTo>
                          <a:pt x="222013" y="177742"/>
                        </a:lnTo>
                        <a:cubicBezTo>
                          <a:pt x="225353" y="177836"/>
                          <a:pt x="228459" y="176001"/>
                          <a:pt x="229823" y="173037"/>
                        </a:cubicBezTo>
                        <a:cubicBezTo>
                          <a:pt x="230717" y="171108"/>
                          <a:pt x="231563" y="169132"/>
                          <a:pt x="232363" y="167156"/>
                        </a:cubicBezTo>
                        <a:cubicBezTo>
                          <a:pt x="233163" y="165180"/>
                          <a:pt x="233869" y="163157"/>
                          <a:pt x="234527" y="161134"/>
                        </a:cubicBezTo>
                        <a:cubicBezTo>
                          <a:pt x="235563" y="157982"/>
                          <a:pt x="234575" y="154547"/>
                          <a:pt x="232034" y="152336"/>
                        </a:cubicBezTo>
                        <a:lnTo>
                          <a:pt x="211286" y="134082"/>
                        </a:lnTo>
                        <a:cubicBezTo>
                          <a:pt x="209687" y="132671"/>
                          <a:pt x="208793" y="130600"/>
                          <a:pt x="208887" y="128436"/>
                        </a:cubicBezTo>
                        <a:cubicBezTo>
                          <a:pt x="209075" y="124767"/>
                          <a:pt x="208981" y="121191"/>
                          <a:pt x="208699" y="117851"/>
                        </a:cubicBezTo>
                        <a:cubicBezTo>
                          <a:pt x="208511" y="115687"/>
                          <a:pt x="209310" y="113522"/>
                          <a:pt x="210910" y="112064"/>
                        </a:cubicBezTo>
                        <a:lnTo>
                          <a:pt x="231046" y="93292"/>
                        </a:lnTo>
                        <a:cubicBezTo>
                          <a:pt x="233540" y="90940"/>
                          <a:pt x="234387" y="87458"/>
                          <a:pt x="233258" y="84353"/>
                        </a:cubicBezTo>
                        <a:cubicBezTo>
                          <a:pt x="231799" y="80401"/>
                          <a:pt x="230105" y="76496"/>
                          <a:pt x="228176" y="72685"/>
                        </a:cubicBezTo>
                        <a:cubicBezTo>
                          <a:pt x="226671" y="69722"/>
                          <a:pt x="223613" y="67981"/>
                          <a:pt x="220131" y="68169"/>
                        </a:cubicBezTo>
                        <a:lnTo>
                          <a:pt x="192609" y="69909"/>
                        </a:lnTo>
                        <a:cubicBezTo>
                          <a:pt x="190444" y="70051"/>
                          <a:pt x="188374" y="69204"/>
                          <a:pt x="186963" y="67651"/>
                        </a:cubicBezTo>
                        <a:cubicBezTo>
                          <a:pt x="184563" y="65017"/>
                          <a:pt x="181976" y="62523"/>
                          <a:pt x="179294" y="60312"/>
                        </a:cubicBezTo>
                        <a:cubicBezTo>
                          <a:pt x="177600" y="58900"/>
                          <a:pt x="176707" y="56831"/>
                          <a:pt x="176754" y="54666"/>
                        </a:cubicBezTo>
                        <a:lnTo>
                          <a:pt x="177695" y="27096"/>
                        </a:lnTo>
                        <a:cubicBezTo>
                          <a:pt x="177836" y="23709"/>
                          <a:pt x="175954" y="20651"/>
                          <a:pt x="172990" y="19286"/>
                        </a:cubicBezTo>
                        <a:cubicBezTo>
                          <a:pt x="169132" y="17499"/>
                          <a:pt x="165086" y="15899"/>
                          <a:pt x="161087" y="14582"/>
                        </a:cubicBezTo>
                        <a:cubicBezTo>
                          <a:pt x="157982" y="13547"/>
                          <a:pt x="154547" y="14582"/>
                          <a:pt x="152289" y="17075"/>
                        </a:cubicBezTo>
                        <a:lnTo>
                          <a:pt x="134035" y="37823"/>
                        </a:lnTo>
                        <a:cubicBezTo>
                          <a:pt x="132624" y="39423"/>
                          <a:pt x="130553" y="40317"/>
                          <a:pt x="128389" y="40223"/>
                        </a:cubicBezTo>
                        <a:cubicBezTo>
                          <a:pt x="124814" y="40034"/>
                          <a:pt x="121238" y="40129"/>
                          <a:pt x="117757" y="40411"/>
                        </a:cubicBezTo>
                        <a:cubicBezTo>
                          <a:pt x="115545" y="40599"/>
                          <a:pt x="113475" y="39800"/>
                          <a:pt x="111970" y="38200"/>
                        </a:cubicBezTo>
                        <a:lnTo>
                          <a:pt x="93198" y="18110"/>
                        </a:lnTo>
                        <a:cubicBezTo>
                          <a:pt x="90846" y="15617"/>
                          <a:pt x="87364" y="14723"/>
                          <a:pt x="84259" y="15899"/>
                        </a:cubicBezTo>
                        <a:cubicBezTo>
                          <a:pt x="80260" y="17358"/>
                          <a:pt x="76355" y="19052"/>
                          <a:pt x="72591" y="20934"/>
                        </a:cubicBezTo>
                        <a:cubicBezTo>
                          <a:pt x="69627" y="22439"/>
                          <a:pt x="67839" y="25591"/>
                          <a:pt x="68074" y="28978"/>
                        </a:cubicBezTo>
                        <a:lnTo>
                          <a:pt x="69815" y="56501"/>
                        </a:lnTo>
                        <a:cubicBezTo>
                          <a:pt x="69956" y="58618"/>
                          <a:pt x="69110" y="60735"/>
                          <a:pt x="67510" y="62147"/>
                        </a:cubicBezTo>
                        <a:cubicBezTo>
                          <a:pt x="64875" y="64546"/>
                          <a:pt x="62429" y="67134"/>
                          <a:pt x="60171" y="69816"/>
                        </a:cubicBezTo>
                        <a:cubicBezTo>
                          <a:pt x="58759" y="71509"/>
                          <a:pt x="56689" y="72450"/>
                          <a:pt x="54525" y="72356"/>
                        </a:cubicBezTo>
                        <a:lnTo>
                          <a:pt x="26955" y="71415"/>
                        </a:lnTo>
                        <a:cubicBezTo>
                          <a:pt x="23568" y="71321"/>
                          <a:pt x="20510" y="73156"/>
                          <a:pt x="19146" y="76120"/>
                        </a:cubicBezTo>
                        <a:cubicBezTo>
                          <a:pt x="18252" y="78049"/>
                          <a:pt x="17405" y="80025"/>
                          <a:pt x="16605" y="82001"/>
                        </a:cubicBezTo>
                        <a:cubicBezTo>
                          <a:pt x="15805" y="83976"/>
                          <a:pt x="15099" y="86000"/>
                          <a:pt x="14441" y="88023"/>
                        </a:cubicBezTo>
                        <a:cubicBezTo>
                          <a:pt x="13406" y="91128"/>
                          <a:pt x="14441" y="94562"/>
                          <a:pt x="16934" y="96821"/>
                        </a:cubicBezTo>
                        <a:lnTo>
                          <a:pt x="37682" y="115075"/>
                        </a:lnTo>
                        <a:cubicBezTo>
                          <a:pt x="39282" y="116486"/>
                          <a:pt x="40176" y="118557"/>
                          <a:pt x="40082" y="120721"/>
                        </a:cubicBezTo>
                        <a:cubicBezTo>
                          <a:pt x="39893" y="124296"/>
                          <a:pt x="39987" y="127872"/>
                          <a:pt x="40270" y="131353"/>
                        </a:cubicBezTo>
                        <a:cubicBezTo>
                          <a:pt x="40458" y="133517"/>
                          <a:pt x="39658" y="135635"/>
                          <a:pt x="38058" y="137140"/>
                        </a:cubicBezTo>
                        <a:lnTo>
                          <a:pt x="17970" y="155912"/>
                        </a:lnTo>
                        <a:cubicBezTo>
                          <a:pt x="15476" y="158264"/>
                          <a:pt x="14629" y="161746"/>
                          <a:pt x="15758" y="164851"/>
                        </a:cubicBezTo>
                        <a:cubicBezTo>
                          <a:pt x="17217" y="168803"/>
                          <a:pt x="18957" y="172754"/>
                          <a:pt x="20792" y="176518"/>
                        </a:cubicBezTo>
                        <a:cubicBezTo>
                          <a:pt x="22250" y="179482"/>
                          <a:pt x="25403" y="181270"/>
                          <a:pt x="28837" y="180988"/>
                        </a:cubicBezTo>
                        <a:lnTo>
                          <a:pt x="56313" y="179247"/>
                        </a:lnTo>
                        <a:cubicBezTo>
                          <a:pt x="56313" y="179247"/>
                          <a:pt x="56595" y="179247"/>
                          <a:pt x="56784" y="179247"/>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58" name="Freeform: Shape 57">
                    <a:extLst>
                      <a:ext uri="{FF2B5EF4-FFF2-40B4-BE49-F238E27FC236}">
                        <a16:creationId xmlns:a16="http://schemas.microsoft.com/office/drawing/2014/main" id="{E9E30914-C9CD-1480-0F39-91E632FDC2C5}"/>
                      </a:ext>
                    </a:extLst>
                  </p:cNvPr>
                  <p:cNvSpPr/>
                  <p:nvPr/>
                </p:nvSpPr>
                <p:spPr>
                  <a:xfrm>
                    <a:off x="7132580" y="5298275"/>
                    <a:ext cx="71667" cy="71704"/>
                  </a:xfrm>
                  <a:custGeom>
                    <a:avLst/>
                    <a:gdLst>
                      <a:gd name="connsiteX0" fmla="*/ 35860 w 71667"/>
                      <a:gd name="connsiteY0" fmla="*/ 71704 h 71704"/>
                      <a:gd name="connsiteX1" fmla="*/ 22688 w 71667"/>
                      <a:gd name="connsiteY1" fmla="*/ 69164 h 71704"/>
                      <a:gd name="connsiteX2" fmla="*/ 2974 w 71667"/>
                      <a:gd name="connsiteY2" fmla="*/ 50109 h 71704"/>
                      <a:gd name="connsiteX3" fmla="*/ 2504 w 71667"/>
                      <a:gd name="connsiteY3" fmla="*/ 22681 h 71704"/>
                      <a:gd name="connsiteX4" fmla="*/ 21558 w 71667"/>
                      <a:gd name="connsiteY4" fmla="*/ 2968 h 71704"/>
                      <a:gd name="connsiteX5" fmla="*/ 48987 w 71667"/>
                      <a:gd name="connsiteY5" fmla="*/ 2545 h 71704"/>
                      <a:gd name="connsiteX6" fmla="*/ 68700 w 71667"/>
                      <a:gd name="connsiteY6" fmla="*/ 21599 h 71704"/>
                      <a:gd name="connsiteX7" fmla="*/ 69123 w 71667"/>
                      <a:gd name="connsiteY7" fmla="*/ 49027 h 71704"/>
                      <a:gd name="connsiteX8" fmla="*/ 50069 w 71667"/>
                      <a:gd name="connsiteY8" fmla="*/ 68740 h 71704"/>
                      <a:gd name="connsiteX9" fmla="*/ 35813 w 71667"/>
                      <a:gd name="connsiteY9" fmla="*/ 71704 h 71704"/>
                      <a:gd name="connsiteX10" fmla="*/ 35860 w 71667"/>
                      <a:gd name="connsiteY10" fmla="*/ 14118 h 71704"/>
                      <a:gd name="connsiteX11" fmla="*/ 27251 w 71667"/>
                      <a:gd name="connsiteY11" fmla="*/ 15906 h 71704"/>
                      <a:gd name="connsiteX12" fmla="*/ 15678 w 71667"/>
                      <a:gd name="connsiteY12" fmla="*/ 27856 h 71704"/>
                      <a:gd name="connsiteX13" fmla="*/ 15960 w 71667"/>
                      <a:gd name="connsiteY13" fmla="*/ 44464 h 71704"/>
                      <a:gd name="connsiteX14" fmla="*/ 27910 w 71667"/>
                      <a:gd name="connsiteY14" fmla="*/ 56037 h 71704"/>
                      <a:gd name="connsiteX15" fmla="*/ 56091 w 71667"/>
                      <a:gd name="connsiteY15" fmla="*/ 43805 h 71704"/>
                      <a:gd name="connsiteX16" fmla="*/ 56091 w 71667"/>
                      <a:gd name="connsiteY16" fmla="*/ 43805 h 71704"/>
                      <a:gd name="connsiteX17" fmla="*/ 55808 w 71667"/>
                      <a:gd name="connsiteY17" fmla="*/ 27197 h 71704"/>
                      <a:gd name="connsiteX18" fmla="*/ 43859 w 71667"/>
                      <a:gd name="connsiteY18" fmla="*/ 15624 h 71704"/>
                      <a:gd name="connsiteX19" fmla="*/ 35860 w 71667"/>
                      <a:gd name="connsiteY19" fmla="*/ 14071 h 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667" h="71704">
                        <a:moveTo>
                          <a:pt x="35860" y="71704"/>
                        </a:moveTo>
                        <a:cubicBezTo>
                          <a:pt x="31391" y="71704"/>
                          <a:pt x="26969" y="70857"/>
                          <a:pt x="22688" y="69164"/>
                        </a:cubicBezTo>
                        <a:cubicBezTo>
                          <a:pt x="13796" y="65635"/>
                          <a:pt x="6786" y="58860"/>
                          <a:pt x="2974" y="50109"/>
                        </a:cubicBezTo>
                        <a:cubicBezTo>
                          <a:pt x="-836" y="41311"/>
                          <a:pt x="-977" y="31573"/>
                          <a:pt x="2504" y="22681"/>
                        </a:cubicBezTo>
                        <a:cubicBezTo>
                          <a:pt x="6033" y="13789"/>
                          <a:pt x="12808" y="6779"/>
                          <a:pt x="21558" y="2968"/>
                        </a:cubicBezTo>
                        <a:cubicBezTo>
                          <a:pt x="30356" y="-843"/>
                          <a:pt x="40095" y="-984"/>
                          <a:pt x="48987" y="2545"/>
                        </a:cubicBezTo>
                        <a:cubicBezTo>
                          <a:pt x="57879" y="6073"/>
                          <a:pt x="64889" y="12848"/>
                          <a:pt x="68700" y="21599"/>
                        </a:cubicBezTo>
                        <a:cubicBezTo>
                          <a:pt x="72510" y="30397"/>
                          <a:pt x="72652" y="40135"/>
                          <a:pt x="69123" y="49027"/>
                        </a:cubicBezTo>
                        <a:cubicBezTo>
                          <a:pt x="65595" y="57919"/>
                          <a:pt x="58819" y="64929"/>
                          <a:pt x="50069" y="68740"/>
                        </a:cubicBezTo>
                        <a:cubicBezTo>
                          <a:pt x="45505" y="70716"/>
                          <a:pt x="40659" y="71704"/>
                          <a:pt x="35813" y="71704"/>
                        </a:cubicBezTo>
                        <a:close/>
                        <a:moveTo>
                          <a:pt x="35860" y="14118"/>
                        </a:moveTo>
                        <a:cubicBezTo>
                          <a:pt x="32944" y="14118"/>
                          <a:pt x="29980" y="14730"/>
                          <a:pt x="27251" y="15906"/>
                        </a:cubicBezTo>
                        <a:cubicBezTo>
                          <a:pt x="21935" y="18211"/>
                          <a:pt x="17842" y="22445"/>
                          <a:pt x="15678" y="27856"/>
                        </a:cubicBezTo>
                        <a:cubicBezTo>
                          <a:pt x="13560" y="33267"/>
                          <a:pt x="13654" y="39147"/>
                          <a:pt x="15960" y="44464"/>
                        </a:cubicBezTo>
                        <a:cubicBezTo>
                          <a:pt x="18265" y="49780"/>
                          <a:pt x="22499" y="53873"/>
                          <a:pt x="27910" y="56037"/>
                        </a:cubicBezTo>
                        <a:cubicBezTo>
                          <a:pt x="39060" y="60460"/>
                          <a:pt x="51669" y="54955"/>
                          <a:pt x="56091" y="43805"/>
                        </a:cubicBezTo>
                        <a:cubicBezTo>
                          <a:pt x="56091" y="43805"/>
                          <a:pt x="56091" y="43805"/>
                          <a:pt x="56091" y="43805"/>
                        </a:cubicBezTo>
                        <a:cubicBezTo>
                          <a:pt x="58208" y="38395"/>
                          <a:pt x="58114" y="32514"/>
                          <a:pt x="55808" y="27197"/>
                        </a:cubicBezTo>
                        <a:cubicBezTo>
                          <a:pt x="53503" y="21881"/>
                          <a:pt x="49269" y="17788"/>
                          <a:pt x="43859" y="15624"/>
                        </a:cubicBezTo>
                        <a:cubicBezTo>
                          <a:pt x="41271" y="14589"/>
                          <a:pt x="38590" y="14071"/>
                          <a:pt x="35860" y="14071"/>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59" name="Freeform: Shape 58">
                    <a:extLst>
                      <a:ext uri="{FF2B5EF4-FFF2-40B4-BE49-F238E27FC236}">
                        <a16:creationId xmlns:a16="http://schemas.microsoft.com/office/drawing/2014/main" id="{DEB46CFC-30B7-9100-DE7F-907AEB5A179F}"/>
                      </a:ext>
                    </a:extLst>
                  </p:cNvPr>
                  <p:cNvSpPr/>
                  <p:nvPr/>
                </p:nvSpPr>
                <p:spPr>
                  <a:xfrm>
                    <a:off x="7388669" y="5554169"/>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7"/>
                          <a:pt x="29216" y="37638"/>
                          <a:pt x="18819" y="37638"/>
                        </a:cubicBezTo>
                        <a:cubicBezTo>
                          <a:pt x="8422" y="37638"/>
                          <a:pt x="0" y="29217"/>
                          <a:pt x="0" y="18819"/>
                        </a:cubicBezTo>
                        <a:cubicBezTo>
                          <a:pt x="0" y="8422"/>
                          <a:pt x="8422" y="0"/>
                          <a:pt x="18819" y="0"/>
                        </a:cubicBezTo>
                        <a:cubicBezTo>
                          <a:pt x="29216" y="0"/>
                          <a:pt x="37638" y="8422"/>
                          <a:pt x="37638" y="18819"/>
                        </a:cubicBezTo>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grpSp>
          <p:sp>
            <p:nvSpPr>
              <p:cNvPr id="32" name="Oval 31">
                <a:extLst>
                  <a:ext uri="{FF2B5EF4-FFF2-40B4-BE49-F238E27FC236}">
                    <a16:creationId xmlns:a16="http://schemas.microsoft.com/office/drawing/2014/main" id="{780C3F60-E3BD-C03F-9736-409668D2098C}"/>
                  </a:ext>
                </a:extLst>
              </p:cNvPr>
              <p:cNvSpPr/>
              <p:nvPr/>
            </p:nvSpPr>
            <p:spPr>
              <a:xfrm>
                <a:off x="5221005" y="4373296"/>
                <a:ext cx="604440" cy="604440"/>
              </a:xfrm>
              <a:prstGeom prst="ellipse">
                <a:avLst/>
              </a:prstGeom>
              <a:solidFill>
                <a:srgbClr val="59C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nvGrpSpPr>
              <p:cNvPr id="33" name="Group 32">
                <a:extLst>
                  <a:ext uri="{FF2B5EF4-FFF2-40B4-BE49-F238E27FC236}">
                    <a16:creationId xmlns:a16="http://schemas.microsoft.com/office/drawing/2014/main" id="{13662E92-1FEA-ABD3-BEF0-491FE84B718E}"/>
                  </a:ext>
                </a:extLst>
              </p:cNvPr>
              <p:cNvGrpSpPr/>
              <p:nvPr/>
            </p:nvGrpSpPr>
            <p:grpSpPr>
              <a:xfrm>
                <a:off x="5329191" y="4512590"/>
                <a:ext cx="388049" cy="325853"/>
                <a:chOff x="5405052" y="5256225"/>
                <a:chExt cx="564355" cy="473900"/>
              </a:xfrm>
              <a:solidFill>
                <a:schemeClr val="bg1"/>
              </a:solidFill>
            </p:grpSpPr>
            <p:sp>
              <p:nvSpPr>
                <p:cNvPr id="48" name="Freeform: Shape 47">
                  <a:extLst>
                    <a:ext uri="{FF2B5EF4-FFF2-40B4-BE49-F238E27FC236}">
                      <a16:creationId xmlns:a16="http://schemas.microsoft.com/office/drawing/2014/main" id="{FD8E9B84-C6D2-6CCF-C062-CDFB3FCD45DD}"/>
                    </a:ext>
                  </a:extLst>
                </p:cNvPr>
                <p:cNvSpPr/>
                <p:nvPr/>
              </p:nvSpPr>
              <p:spPr>
                <a:xfrm>
                  <a:off x="5405052" y="5328566"/>
                  <a:ext cx="355324" cy="355312"/>
                </a:xfrm>
                <a:custGeom>
                  <a:avLst/>
                  <a:gdLst>
                    <a:gd name="connsiteX0" fmla="*/ 65502 w 355324"/>
                    <a:gd name="connsiteY0" fmla="*/ 355313 h 355312"/>
                    <a:gd name="connsiteX1" fmla="*/ 60515 w 355324"/>
                    <a:gd name="connsiteY1" fmla="*/ 353242 h 355312"/>
                    <a:gd name="connsiteX2" fmla="*/ 60515 w 355324"/>
                    <a:gd name="connsiteY2" fmla="*/ 60515 h 355312"/>
                    <a:gd name="connsiteX3" fmla="*/ 353242 w 355324"/>
                    <a:gd name="connsiteY3" fmla="*/ 60515 h 355312"/>
                    <a:gd name="connsiteX4" fmla="*/ 353242 w 355324"/>
                    <a:gd name="connsiteY4" fmla="*/ 70489 h 355312"/>
                    <a:gd name="connsiteX5" fmla="*/ 343268 w 355324"/>
                    <a:gd name="connsiteY5" fmla="*/ 70489 h 355312"/>
                    <a:gd name="connsiteX6" fmla="*/ 70489 w 355324"/>
                    <a:gd name="connsiteY6" fmla="*/ 70489 h 355312"/>
                    <a:gd name="connsiteX7" fmla="*/ 13985 w 355324"/>
                    <a:gd name="connsiteY7" fmla="*/ 206878 h 355312"/>
                    <a:gd name="connsiteX8" fmla="*/ 70489 w 355324"/>
                    <a:gd name="connsiteY8" fmla="*/ 343268 h 355312"/>
                    <a:gd name="connsiteX9" fmla="*/ 70489 w 355324"/>
                    <a:gd name="connsiteY9" fmla="*/ 353242 h 355312"/>
                    <a:gd name="connsiteX10" fmla="*/ 65502 w 355324"/>
                    <a:gd name="connsiteY10" fmla="*/ 355313 h 3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324" h="355312">
                      <a:moveTo>
                        <a:pt x="65502" y="355313"/>
                      </a:moveTo>
                      <a:cubicBezTo>
                        <a:pt x="63714" y="355313"/>
                        <a:pt x="61879" y="354607"/>
                        <a:pt x="60515" y="353242"/>
                      </a:cubicBezTo>
                      <a:cubicBezTo>
                        <a:pt x="-20172" y="272556"/>
                        <a:pt x="-20172" y="141201"/>
                        <a:pt x="60515" y="60515"/>
                      </a:cubicBezTo>
                      <a:cubicBezTo>
                        <a:pt x="141201" y="-20172"/>
                        <a:pt x="272556" y="-20172"/>
                        <a:pt x="353242" y="60515"/>
                      </a:cubicBezTo>
                      <a:cubicBezTo>
                        <a:pt x="356018" y="63290"/>
                        <a:pt x="356018" y="67760"/>
                        <a:pt x="353242" y="70489"/>
                      </a:cubicBezTo>
                      <a:cubicBezTo>
                        <a:pt x="350467" y="73217"/>
                        <a:pt x="345997" y="73264"/>
                        <a:pt x="343268" y="70489"/>
                      </a:cubicBezTo>
                      <a:cubicBezTo>
                        <a:pt x="268087" y="-4693"/>
                        <a:pt x="145717" y="-4693"/>
                        <a:pt x="70489" y="70489"/>
                      </a:cubicBezTo>
                      <a:cubicBezTo>
                        <a:pt x="34074" y="106903"/>
                        <a:pt x="13985" y="155362"/>
                        <a:pt x="13985" y="206878"/>
                      </a:cubicBezTo>
                      <a:cubicBezTo>
                        <a:pt x="13985" y="258395"/>
                        <a:pt x="34027" y="306854"/>
                        <a:pt x="70489" y="343268"/>
                      </a:cubicBezTo>
                      <a:cubicBezTo>
                        <a:pt x="73264" y="346044"/>
                        <a:pt x="73264" y="350514"/>
                        <a:pt x="70489" y="353242"/>
                      </a:cubicBezTo>
                      <a:cubicBezTo>
                        <a:pt x="69124" y="354607"/>
                        <a:pt x="67289" y="355313"/>
                        <a:pt x="65502" y="355313"/>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49" name="Freeform: Shape 48">
                  <a:extLst>
                    <a:ext uri="{FF2B5EF4-FFF2-40B4-BE49-F238E27FC236}">
                      <a16:creationId xmlns:a16="http://schemas.microsoft.com/office/drawing/2014/main" id="{88AFBBF8-24AB-586A-B99F-2FEBD342C007}"/>
                    </a:ext>
                  </a:extLst>
                </p:cNvPr>
                <p:cNvSpPr/>
                <p:nvPr/>
              </p:nvSpPr>
              <p:spPr>
                <a:xfrm>
                  <a:off x="5707755" y="5348563"/>
                  <a:ext cx="91094" cy="92458"/>
                </a:xfrm>
                <a:custGeom>
                  <a:avLst/>
                  <a:gdLst>
                    <a:gd name="connsiteX0" fmla="*/ 84037 w 91094"/>
                    <a:gd name="connsiteY0" fmla="*/ 92458 h 92458"/>
                    <a:gd name="connsiteX1" fmla="*/ 83896 w 91094"/>
                    <a:gd name="connsiteY1" fmla="*/ 92458 h 92458"/>
                    <a:gd name="connsiteX2" fmla="*/ 6927 w 91094"/>
                    <a:gd name="connsiteY2" fmla="*/ 91094 h 92458"/>
                    <a:gd name="connsiteX3" fmla="*/ 528 w 91094"/>
                    <a:gd name="connsiteY3" fmla="*/ 86672 h 92458"/>
                    <a:gd name="connsiteX4" fmla="*/ 2081 w 91094"/>
                    <a:gd name="connsiteY4" fmla="*/ 79050 h 92458"/>
                    <a:gd name="connsiteX5" fmla="*/ 79050 w 91094"/>
                    <a:gd name="connsiteY5" fmla="*/ 2080 h 92458"/>
                    <a:gd name="connsiteX6" fmla="*/ 86718 w 91094"/>
                    <a:gd name="connsiteY6" fmla="*/ 528 h 92458"/>
                    <a:gd name="connsiteX7" fmla="*/ 91094 w 91094"/>
                    <a:gd name="connsiteY7" fmla="*/ 7068 h 92458"/>
                    <a:gd name="connsiteX8" fmla="*/ 91094 w 91094"/>
                    <a:gd name="connsiteY8" fmla="*/ 85401 h 92458"/>
                    <a:gd name="connsiteX9" fmla="*/ 88977 w 91094"/>
                    <a:gd name="connsiteY9" fmla="*/ 90435 h 92458"/>
                    <a:gd name="connsiteX10" fmla="*/ 84037 w 91094"/>
                    <a:gd name="connsiteY10" fmla="*/ 92458 h 92458"/>
                    <a:gd name="connsiteX11" fmla="*/ 23816 w 91094"/>
                    <a:gd name="connsiteY11" fmla="*/ 77262 h 92458"/>
                    <a:gd name="connsiteX12" fmla="*/ 76980 w 91094"/>
                    <a:gd name="connsiteY12" fmla="*/ 78203 h 92458"/>
                    <a:gd name="connsiteX13" fmla="*/ 76980 w 91094"/>
                    <a:gd name="connsiteY13" fmla="*/ 24052 h 92458"/>
                    <a:gd name="connsiteX14" fmla="*/ 23816 w 91094"/>
                    <a:gd name="connsiteY14" fmla="*/ 77215 h 9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094" h="92458">
                      <a:moveTo>
                        <a:pt x="84037" y="92458"/>
                      </a:moveTo>
                      <a:lnTo>
                        <a:pt x="83896" y="92458"/>
                      </a:lnTo>
                      <a:lnTo>
                        <a:pt x="6927" y="91094"/>
                      </a:lnTo>
                      <a:cubicBezTo>
                        <a:pt x="4104" y="91047"/>
                        <a:pt x="1563" y="89306"/>
                        <a:pt x="528" y="86672"/>
                      </a:cubicBezTo>
                      <a:cubicBezTo>
                        <a:pt x="-554" y="84037"/>
                        <a:pt x="58" y="81026"/>
                        <a:pt x="2081" y="79050"/>
                      </a:cubicBezTo>
                      <a:lnTo>
                        <a:pt x="79050" y="2080"/>
                      </a:lnTo>
                      <a:cubicBezTo>
                        <a:pt x="81073" y="58"/>
                        <a:pt x="84084" y="-554"/>
                        <a:pt x="86718" y="528"/>
                      </a:cubicBezTo>
                      <a:cubicBezTo>
                        <a:pt x="89353" y="1610"/>
                        <a:pt x="91094" y="4198"/>
                        <a:pt x="91094" y="7068"/>
                      </a:cubicBezTo>
                      <a:lnTo>
                        <a:pt x="91094" y="85401"/>
                      </a:lnTo>
                      <a:cubicBezTo>
                        <a:pt x="91094" y="87283"/>
                        <a:pt x="90341" y="89118"/>
                        <a:pt x="88977" y="90435"/>
                      </a:cubicBezTo>
                      <a:cubicBezTo>
                        <a:pt x="87659" y="91753"/>
                        <a:pt x="85872" y="92458"/>
                        <a:pt x="84037" y="92458"/>
                      </a:cubicBezTo>
                      <a:close/>
                      <a:moveTo>
                        <a:pt x="23816" y="77262"/>
                      </a:moveTo>
                      <a:lnTo>
                        <a:pt x="76980" y="78203"/>
                      </a:lnTo>
                      <a:lnTo>
                        <a:pt x="76980" y="24052"/>
                      </a:lnTo>
                      <a:lnTo>
                        <a:pt x="23816" y="77215"/>
                      </a:ln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50" name="Freeform: Shape 49">
                  <a:extLst>
                    <a:ext uri="{FF2B5EF4-FFF2-40B4-BE49-F238E27FC236}">
                      <a16:creationId xmlns:a16="http://schemas.microsoft.com/office/drawing/2014/main" id="{FA787768-6F4E-677B-9861-02960A1DCA5C}"/>
                    </a:ext>
                  </a:extLst>
                </p:cNvPr>
                <p:cNvSpPr/>
                <p:nvPr/>
              </p:nvSpPr>
              <p:spPr>
                <a:xfrm>
                  <a:off x="5614083" y="5256225"/>
                  <a:ext cx="355324" cy="355341"/>
                </a:xfrm>
                <a:custGeom>
                  <a:avLst/>
                  <a:gdLst>
                    <a:gd name="connsiteX0" fmla="*/ 148446 w 355324"/>
                    <a:gd name="connsiteY0" fmla="*/ 355342 h 355341"/>
                    <a:gd name="connsiteX1" fmla="*/ 2082 w 355324"/>
                    <a:gd name="connsiteY1" fmla="*/ 294792 h 355341"/>
                    <a:gd name="connsiteX2" fmla="*/ 2082 w 355324"/>
                    <a:gd name="connsiteY2" fmla="*/ 284818 h 355341"/>
                    <a:gd name="connsiteX3" fmla="*/ 12056 w 355324"/>
                    <a:gd name="connsiteY3" fmla="*/ 284818 h 355341"/>
                    <a:gd name="connsiteX4" fmla="*/ 284836 w 355324"/>
                    <a:gd name="connsiteY4" fmla="*/ 284818 h 355341"/>
                    <a:gd name="connsiteX5" fmla="*/ 341339 w 355324"/>
                    <a:gd name="connsiteY5" fmla="*/ 148428 h 355341"/>
                    <a:gd name="connsiteX6" fmla="*/ 284836 w 355324"/>
                    <a:gd name="connsiteY6" fmla="*/ 12038 h 355341"/>
                    <a:gd name="connsiteX7" fmla="*/ 284836 w 355324"/>
                    <a:gd name="connsiteY7" fmla="*/ 2064 h 355341"/>
                    <a:gd name="connsiteX8" fmla="*/ 294810 w 355324"/>
                    <a:gd name="connsiteY8" fmla="*/ 2064 h 355341"/>
                    <a:gd name="connsiteX9" fmla="*/ 294810 w 355324"/>
                    <a:gd name="connsiteY9" fmla="*/ 294792 h 355341"/>
                    <a:gd name="connsiteX10" fmla="*/ 148446 w 355324"/>
                    <a:gd name="connsiteY10" fmla="*/ 355342 h 35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324" h="355341">
                      <a:moveTo>
                        <a:pt x="148446" y="355342"/>
                      </a:moveTo>
                      <a:cubicBezTo>
                        <a:pt x="95423" y="355342"/>
                        <a:pt x="42449" y="335159"/>
                        <a:pt x="2082" y="294792"/>
                      </a:cubicBezTo>
                      <a:cubicBezTo>
                        <a:pt x="-694" y="292016"/>
                        <a:pt x="-694" y="287547"/>
                        <a:pt x="2082" y="284818"/>
                      </a:cubicBezTo>
                      <a:cubicBezTo>
                        <a:pt x="4858" y="282089"/>
                        <a:pt x="9327" y="282042"/>
                        <a:pt x="12056" y="284818"/>
                      </a:cubicBezTo>
                      <a:cubicBezTo>
                        <a:pt x="87237" y="360000"/>
                        <a:pt x="209607" y="360000"/>
                        <a:pt x="284836" y="284818"/>
                      </a:cubicBezTo>
                      <a:cubicBezTo>
                        <a:pt x="321250" y="248404"/>
                        <a:pt x="341339" y="199945"/>
                        <a:pt x="341339" y="148428"/>
                      </a:cubicBezTo>
                      <a:cubicBezTo>
                        <a:pt x="341339" y="96911"/>
                        <a:pt x="321297" y="48453"/>
                        <a:pt x="284836" y="12038"/>
                      </a:cubicBezTo>
                      <a:cubicBezTo>
                        <a:pt x="282060" y="9262"/>
                        <a:pt x="282060" y="4793"/>
                        <a:pt x="284836" y="2064"/>
                      </a:cubicBezTo>
                      <a:cubicBezTo>
                        <a:pt x="287611" y="-664"/>
                        <a:pt x="292081" y="-712"/>
                        <a:pt x="294810" y="2064"/>
                      </a:cubicBezTo>
                      <a:cubicBezTo>
                        <a:pt x="375496" y="82750"/>
                        <a:pt x="375496" y="214106"/>
                        <a:pt x="294810" y="294792"/>
                      </a:cubicBezTo>
                      <a:cubicBezTo>
                        <a:pt x="254443" y="335159"/>
                        <a:pt x="201468" y="355342"/>
                        <a:pt x="148446" y="355342"/>
                      </a:cubicBez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51" name="Freeform: Shape 50">
                  <a:extLst>
                    <a:ext uri="{FF2B5EF4-FFF2-40B4-BE49-F238E27FC236}">
                      <a16:creationId xmlns:a16="http://schemas.microsoft.com/office/drawing/2014/main" id="{4B0484FB-FC2B-E9FF-191C-3314EE959E13}"/>
                    </a:ext>
                  </a:extLst>
                </p:cNvPr>
                <p:cNvSpPr/>
                <p:nvPr/>
              </p:nvSpPr>
              <p:spPr>
                <a:xfrm>
                  <a:off x="5575610" y="5499122"/>
                  <a:ext cx="91093" cy="92449"/>
                </a:xfrm>
                <a:custGeom>
                  <a:avLst/>
                  <a:gdLst>
                    <a:gd name="connsiteX0" fmla="*/ 7057 w 91093"/>
                    <a:gd name="connsiteY0" fmla="*/ 92450 h 92449"/>
                    <a:gd name="connsiteX1" fmla="*/ 4375 w 91093"/>
                    <a:gd name="connsiteY1" fmla="*/ 91933 h 92449"/>
                    <a:gd name="connsiteX2" fmla="*/ 0 w 91093"/>
                    <a:gd name="connsiteY2" fmla="*/ 85393 h 92449"/>
                    <a:gd name="connsiteX3" fmla="*/ 0 w 91093"/>
                    <a:gd name="connsiteY3" fmla="*/ 7059 h 92449"/>
                    <a:gd name="connsiteX4" fmla="*/ 2117 w 91093"/>
                    <a:gd name="connsiteY4" fmla="*/ 2025 h 92449"/>
                    <a:gd name="connsiteX5" fmla="*/ 7198 w 91093"/>
                    <a:gd name="connsiteY5" fmla="*/ 2 h 92449"/>
                    <a:gd name="connsiteX6" fmla="*/ 84168 w 91093"/>
                    <a:gd name="connsiteY6" fmla="*/ 1367 h 92449"/>
                    <a:gd name="connsiteX7" fmla="*/ 90566 w 91093"/>
                    <a:gd name="connsiteY7" fmla="*/ 5789 h 92449"/>
                    <a:gd name="connsiteX8" fmla="*/ 89013 w 91093"/>
                    <a:gd name="connsiteY8" fmla="*/ 13410 h 92449"/>
                    <a:gd name="connsiteX9" fmla="*/ 12044 w 91093"/>
                    <a:gd name="connsiteY9" fmla="*/ 90380 h 92449"/>
                    <a:gd name="connsiteX10" fmla="*/ 7057 w 91093"/>
                    <a:gd name="connsiteY10" fmla="*/ 92450 h 92449"/>
                    <a:gd name="connsiteX11" fmla="*/ 14114 w 91093"/>
                    <a:gd name="connsiteY11" fmla="*/ 14210 h 92449"/>
                    <a:gd name="connsiteX12" fmla="*/ 14114 w 91093"/>
                    <a:gd name="connsiteY12" fmla="*/ 68362 h 92449"/>
                    <a:gd name="connsiteX13" fmla="*/ 67277 w 91093"/>
                    <a:gd name="connsiteY13" fmla="*/ 15198 h 92449"/>
                    <a:gd name="connsiteX14" fmla="*/ 14114 w 91093"/>
                    <a:gd name="connsiteY14" fmla="*/ 14258 h 9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093" h="92449">
                      <a:moveTo>
                        <a:pt x="7057" y="92450"/>
                      </a:moveTo>
                      <a:cubicBezTo>
                        <a:pt x="6163" y="92450"/>
                        <a:pt x="5222" y="92262"/>
                        <a:pt x="4375" y="91933"/>
                      </a:cubicBezTo>
                      <a:cubicBezTo>
                        <a:pt x="1741" y="90850"/>
                        <a:pt x="0" y="88263"/>
                        <a:pt x="0" y="85393"/>
                      </a:cubicBezTo>
                      <a:lnTo>
                        <a:pt x="0" y="7059"/>
                      </a:lnTo>
                      <a:cubicBezTo>
                        <a:pt x="0" y="5177"/>
                        <a:pt x="753" y="3342"/>
                        <a:pt x="2117" y="2025"/>
                      </a:cubicBezTo>
                      <a:cubicBezTo>
                        <a:pt x="3481" y="708"/>
                        <a:pt x="5222" y="-45"/>
                        <a:pt x="7198" y="2"/>
                      </a:cubicBezTo>
                      <a:lnTo>
                        <a:pt x="84168" y="1367"/>
                      </a:lnTo>
                      <a:cubicBezTo>
                        <a:pt x="86990" y="1414"/>
                        <a:pt x="89531" y="3154"/>
                        <a:pt x="90566" y="5789"/>
                      </a:cubicBezTo>
                      <a:cubicBezTo>
                        <a:pt x="91648" y="8424"/>
                        <a:pt x="91036" y="11434"/>
                        <a:pt x="89013" y="13410"/>
                      </a:cubicBezTo>
                      <a:lnTo>
                        <a:pt x="12044" y="90380"/>
                      </a:lnTo>
                      <a:cubicBezTo>
                        <a:pt x="10680" y="91744"/>
                        <a:pt x="8892" y="92450"/>
                        <a:pt x="7057" y="92450"/>
                      </a:cubicBezTo>
                      <a:close/>
                      <a:moveTo>
                        <a:pt x="14114" y="14210"/>
                      </a:moveTo>
                      <a:lnTo>
                        <a:pt x="14114" y="68362"/>
                      </a:lnTo>
                      <a:lnTo>
                        <a:pt x="67277" y="15198"/>
                      </a:lnTo>
                      <a:lnTo>
                        <a:pt x="14114" y="14258"/>
                      </a:lnTo>
                      <a:close/>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52" name="Freeform: Shape 51">
                  <a:extLst>
                    <a:ext uri="{FF2B5EF4-FFF2-40B4-BE49-F238E27FC236}">
                      <a16:creationId xmlns:a16="http://schemas.microsoft.com/office/drawing/2014/main" id="{3511C7E3-010D-4F8E-D08B-3F7C76B6FC55}"/>
                    </a:ext>
                  </a:extLst>
                </p:cNvPr>
                <p:cNvSpPr/>
                <p:nvPr/>
              </p:nvSpPr>
              <p:spPr>
                <a:xfrm>
                  <a:off x="5485938" y="5692488"/>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2"/>
                        <a:pt x="8421" y="0"/>
                        <a:pt x="18819" y="0"/>
                      </a:cubicBezTo>
                      <a:cubicBezTo>
                        <a:pt x="29216" y="0"/>
                        <a:pt x="37638" y="8422"/>
                        <a:pt x="37638" y="18819"/>
                      </a:cubicBezTo>
                    </a:path>
                  </a:pathLst>
                </a:custGeom>
                <a:grp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sp>
            <p:nvSpPr>
              <p:cNvPr id="34" name="Oval 33">
                <a:extLst>
                  <a:ext uri="{FF2B5EF4-FFF2-40B4-BE49-F238E27FC236}">
                    <a16:creationId xmlns:a16="http://schemas.microsoft.com/office/drawing/2014/main" id="{D4394B25-5CE7-2B00-1066-739003D6F799}"/>
                  </a:ext>
                </a:extLst>
              </p:cNvPr>
              <p:cNvSpPr/>
              <p:nvPr/>
            </p:nvSpPr>
            <p:spPr>
              <a:xfrm>
                <a:off x="7096618" y="3401969"/>
                <a:ext cx="91440" cy="9144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cxnSp>
            <p:nvCxnSpPr>
              <p:cNvPr id="35" name="Connector: Elbow 34">
                <a:extLst>
                  <a:ext uri="{FF2B5EF4-FFF2-40B4-BE49-F238E27FC236}">
                    <a16:creationId xmlns:a16="http://schemas.microsoft.com/office/drawing/2014/main" id="{59809068-940C-AAD6-ADF8-CD086844EDAC}"/>
                  </a:ext>
                </a:extLst>
              </p:cNvPr>
              <p:cNvCxnSpPr>
                <a:cxnSpLocks/>
                <a:stCxn id="83" idx="4"/>
                <a:endCxn id="39" idx="0"/>
              </p:cNvCxnSpPr>
              <p:nvPr/>
            </p:nvCxnSpPr>
            <p:spPr>
              <a:xfrm rot="16200000" flipH="1">
                <a:off x="6695759" y="2955389"/>
                <a:ext cx="430137" cy="463021"/>
              </a:xfrm>
              <a:prstGeom prst="bentConnector3">
                <a:avLst/>
              </a:prstGeom>
              <a:ln w="1270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48DD8436-0161-2E3B-3D26-4DE102095A6A}"/>
                  </a:ext>
                </a:extLst>
              </p:cNvPr>
              <p:cNvSpPr/>
              <p:nvPr/>
            </p:nvSpPr>
            <p:spPr>
              <a:xfrm>
                <a:off x="8189356" y="3401969"/>
                <a:ext cx="91440" cy="9144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cxnSp>
            <p:nvCxnSpPr>
              <p:cNvPr id="37" name="Connector: Elbow 36">
                <a:extLst>
                  <a:ext uri="{FF2B5EF4-FFF2-40B4-BE49-F238E27FC236}">
                    <a16:creationId xmlns:a16="http://schemas.microsoft.com/office/drawing/2014/main" id="{E1AE2EA2-347F-EDA6-0627-1C0606ACF334}"/>
                  </a:ext>
                </a:extLst>
              </p:cNvPr>
              <p:cNvCxnSpPr>
                <a:cxnSpLocks/>
                <a:stCxn id="70" idx="4"/>
                <a:endCxn id="41" idx="0"/>
              </p:cNvCxnSpPr>
              <p:nvPr/>
            </p:nvCxnSpPr>
            <p:spPr>
              <a:xfrm rot="16200000" flipH="1">
                <a:off x="7661789" y="2828682"/>
                <a:ext cx="753054" cy="393520"/>
              </a:xfrm>
              <a:prstGeom prst="bentConnector3">
                <a:avLst/>
              </a:prstGeom>
              <a:ln w="127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DF6D1AF-5E2B-4C59-172C-D279CEBED4ED}"/>
                  </a:ext>
                </a:extLst>
              </p:cNvPr>
              <p:cNvCxnSpPr>
                <a:cxnSpLocks/>
                <a:stCxn id="34" idx="4"/>
                <a:endCxn id="44" idx="0"/>
              </p:cNvCxnSpPr>
              <p:nvPr/>
            </p:nvCxnSpPr>
            <p:spPr>
              <a:xfrm rot="5400000">
                <a:off x="8547812" y="2950847"/>
                <a:ext cx="434574" cy="467671"/>
              </a:xfrm>
              <a:prstGeom prst="bentConnector3">
                <a:avLst/>
              </a:prstGeom>
              <a:ln w="1270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56079B0-9808-4CC1-7FAB-2BC33CA9B041}"/>
                  </a:ext>
                </a:extLst>
              </p:cNvPr>
              <p:cNvSpPr/>
              <p:nvPr/>
            </p:nvSpPr>
            <p:spPr>
              <a:xfrm>
                <a:off x="8485543" y="3401969"/>
                <a:ext cx="91440" cy="9144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40" name="Oval 39">
                <a:extLst>
                  <a:ext uri="{FF2B5EF4-FFF2-40B4-BE49-F238E27FC236}">
                    <a16:creationId xmlns:a16="http://schemas.microsoft.com/office/drawing/2014/main" id="{180B5AEE-CCBB-1676-39BD-3D9450A6C15F}"/>
                  </a:ext>
                </a:extLst>
              </p:cNvPr>
              <p:cNvSpPr/>
              <p:nvPr/>
            </p:nvSpPr>
            <p:spPr>
              <a:xfrm>
                <a:off x="6377097" y="4038088"/>
                <a:ext cx="91440" cy="9144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41" name="Oval 40">
                <a:extLst>
                  <a:ext uri="{FF2B5EF4-FFF2-40B4-BE49-F238E27FC236}">
                    <a16:creationId xmlns:a16="http://schemas.microsoft.com/office/drawing/2014/main" id="{BD4B9612-8390-12A2-B690-A5096ABD963C}"/>
                  </a:ext>
                </a:extLst>
              </p:cNvPr>
              <p:cNvSpPr/>
              <p:nvPr/>
            </p:nvSpPr>
            <p:spPr>
              <a:xfrm>
                <a:off x="6377097" y="4629796"/>
                <a:ext cx="91440" cy="9144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42" name="Oval 41">
                <a:extLst>
                  <a:ext uri="{FF2B5EF4-FFF2-40B4-BE49-F238E27FC236}">
                    <a16:creationId xmlns:a16="http://schemas.microsoft.com/office/drawing/2014/main" id="{426614B9-AED7-262C-9136-9DD3E1873F58}"/>
                  </a:ext>
                </a:extLst>
              </p:cNvPr>
              <p:cNvSpPr/>
              <p:nvPr/>
            </p:nvSpPr>
            <p:spPr>
              <a:xfrm>
                <a:off x="9228144" y="4629796"/>
                <a:ext cx="91440" cy="9144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43" name="Oval 42">
                <a:extLst>
                  <a:ext uri="{FF2B5EF4-FFF2-40B4-BE49-F238E27FC236}">
                    <a16:creationId xmlns:a16="http://schemas.microsoft.com/office/drawing/2014/main" id="{1FE86E07-DCCF-15E3-92A1-74444CA4FE96}"/>
                  </a:ext>
                </a:extLst>
              </p:cNvPr>
              <p:cNvSpPr/>
              <p:nvPr/>
            </p:nvSpPr>
            <p:spPr>
              <a:xfrm>
                <a:off x="9228144" y="4038088"/>
                <a:ext cx="91440" cy="9144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cxnSp>
            <p:nvCxnSpPr>
              <p:cNvPr id="44" name="Connector: Elbow 43">
                <a:extLst>
                  <a:ext uri="{FF2B5EF4-FFF2-40B4-BE49-F238E27FC236}">
                    <a16:creationId xmlns:a16="http://schemas.microsoft.com/office/drawing/2014/main" id="{857009E0-C31E-4DBF-371F-D636474CB61A}"/>
                  </a:ext>
                </a:extLst>
              </p:cNvPr>
              <p:cNvCxnSpPr>
                <a:cxnSpLocks/>
                <a:stCxn id="58" idx="4"/>
                <a:endCxn id="48" idx="6"/>
              </p:cNvCxnSpPr>
              <p:nvPr/>
            </p:nvCxnSpPr>
            <p:spPr>
              <a:xfrm rot="5400000">
                <a:off x="9456463" y="3673966"/>
                <a:ext cx="272963" cy="546720"/>
              </a:xfrm>
              <a:prstGeom prst="bentConnector2">
                <a:avLst/>
              </a:prstGeom>
              <a:ln w="127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A2F0801B-B50E-5DF5-E341-27DD9A83BB73}"/>
                  </a:ext>
                </a:extLst>
              </p:cNvPr>
              <p:cNvCxnSpPr>
                <a:cxnSpLocks/>
                <a:stCxn id="76" idx="4"/>
                <a:endCxn id="45" idx="2"/>
              </p:cNvCxnSpPr>
              <p:nvPr/>
            </p:nvCxnSpPr>
            <p:spPr>
              <a:xfrm rot="16200000" flipH="1">
                <a:off x="5967375" y="3674085"/>
                <a:ext cx="267793" cy="551652"/>
              </a:xfrm>
              <a:prstGeom prst="bentConnector2">
                <a:avLst/>
              </a:prstGeom>
              <a:ln w="127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541A3A-07A2-92C2-B9C1-920B3EC13862}"/>
                  </a:ext>
                </a:extLst>
              </p:cNvPr>
              <p:cNvCxnSpPr>
                <a:cxnSpLocks/>
                <a:stCxn id="37" idx="6"/>
                <a:endCxn id="46" idx="2"/>
              </p:cNvCxnSpPr>
              <p:nvPr/>
            </p:nvCxnSpPr>
            <p:spPr>
              <a:xfrm>
                <a:off x="5825445" y="4675516"/>
                <a:ext cx="551652" cy="0"/>
              </a:xfrm>
              <a:prstGeom prst="line">
                <a:avLst/>
              </a:prstGeom>
              <a:ln w="127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266554-8CEF-9FC5-2592-D8B6F22C3752}"/>
                  </a:ext>
                </a:extLst>
              </p:cNvPr>
              <p:cNvCxnSpPr>
                <a:cxnSpLocks/>
                <a:stCxn id="47" idx="6"/>
                <a:endCxn id="91" idx="2"/>
              </p:cNvCxnSpPr>
              <p:nvPr/>
            </p:nvCxnSpPr>
            <p:spPr>
              <a:xfrm>
                <a:off x="9319584" y="4675516"/>
                <a:ext cx="546720" cy="0"/>
              </a:xfrm>
              <a:prstGeom prst="line">
                <a:avLst/>
              </a:prstGeom>
              <a:ln w="127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E216F00-2A44-5D73-9796-04DE7E8148FB}"/>
                </a:ext>
              </a:extLst>
            </p:cNvPr>
            <p:cNvGrpSpPr/>
            <p:nvPr/>
          </p:nvGrpSpPr>
          <p:grpSpPr>
            <a:xfrm>
              <a:off x="6779981" y="3671744"/>
              <a:ext cx="2229080" cy="2295398"/>
              <a:chOff x="6728399" y="3671744"/>
              <a:chExt cx="2229080" cy="2295398"/>
            </a:xfrm>
          </p:grpSpPr>
          <p:sp>
            <p:nvSpPr>
              <p:cNvPr id="10" name="Freeform: Shape 9">
                <a:extLst>
                  <a:ext uri="{FF2B5EF4-FFF2-40B4-BE49-F238E27FC236}">
                    <a16:creationId xmlns:a16="http://schemas.microsoft.com/office/drawing/2014/main" id="{45D2F9EC-8367-F31F-34F4-A09705EDA4CA}"/>
                  </a:ext>
                </a:extLst>
              </p:cNvPr>
              <p:cNvSpPr/>
              <p:nvPr/>
            </p:nvSpPr>
            <p:spPr>
              <a:xfrm>
                <a:off x="6728399" y="3671744"/>
                <a:ext cx="2229080" cy="1115995"/>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7F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grpSp>
            <p:nvGrpSpPr>
              <p:cNvPr id="11" name="Group 10">
                <a:extLst>
                  <a:ext uri="{FF2B5EF4-FFF2-40B4-BE49-F238E27FC236}">
                    <a16:creationId xmlns:a16="http://schemas.microsoft.com/office/drawing/2014/main" id="{2B21A8D5-F7E9-BECD-49F0-21CF2D5AAA59}"/>
                  </a:ext>
                </a:extLst>
              </p:cNvPr>
              <p:cNvGrpSpPr/>
              <p:nvPr/>
            </p:nvGrpSpPr>
            <p:grpSpPr>
              <a:xfrm>
                <a:off x="7062107" y="4324234"/>
                <a:ext cx="461728" cy="1121615"/>
                <a:chOff x="7062107" y="4324234"/>
                <a:chExt cx="461728" cy="1121615"/>
              </a:xfrm>
            </p:grpSpPr>
            <p:cxnSp>
              <p:nvCxnSpPr>
                <p:cNvPr id="21" name="Straight Connector 20">
                  <a:extLst>
                    <a:ext uri="{FF2B5EF4-FFF2-40B4-BE49-F238E27FC236}">
                      <a16:creationId xmlns:a16="http://schemas.microsoft.com/office/drawing/2014/main" id="{10BCEA11-860C-1655-4D36-8BB8FBED7077}"/>
                    </a:ext>
                  </a:extLst>
                </p:cNvPr>
                <p:cNvCxnSpPr>
                  <a:cxnSpLocks/>
                </p:cNvCxnSpPr>
                <p:nvPr/>
              </p:nvCxnSpPr>
              <p:spPr>
                <a:xfrm flipH="1">
                  <a:off x="7445473" y="4480957"/>
                  <a:ext cx="0" cy="886531"/>
                </a:xfrm>
                <a:prstGeom prst="line">
                  <a:avLst/>
                </a:prstGeom>
                <a:ln w="127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A705EEC-0468-DE1C-E53C-5B04EF4601D0}"/>
                    </a:ext>
                  </a:extLst>
                </p:cNvPr>
                <p:cNvSpPr/>
                <p:nvPr/>
              </p:nvSpPr>
              <p:spPr>
                <a:xfrm>
                  <a:off x="7367112" y="4324234"/>
                  <a:ext cx="156723" cy="1567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cxnSp>
              <p:nvCxnSpPr>
                <p:cNvPr id="23" name="Straight Connector 22">
                  <a:extLst>
                    <a:ext uri="{FF2B5EF4-FFF2-40B4-BE49-F238E27FC236}">
                      <a16:creationId xmlns:a16="http://schemas.microsoft.com/office/drawing/2014/main" id="{BD6C268B-1371-3FDB-8F1A-624641A3E1C3}"/>
                    </a:ext>
                  </a:extLst>
                </p:cNvPr>
                <p:cNvCxnSpPr>
                  <a:cxnSpLocks/>
                </p:cNvCxnSpPr>
                <p:nvPr/>
              </p:nvCxnSpPr>
              <p:spPr>
                <a:xfrm rot="16200000">
                  <a:off x="7335756" y="5258980"/>
                  <a:ext cx="0" cy="217015"/>
                </a:xfrm>
                <a:prstGeom prst="line">
                  <a:avLst/>
                </a:prstGeom>
                <a:ln w="127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8878CF3-8B7F-1A1E-5EFF-5DA4E15F59F1}"/>
                    </a:ext>
                  </a:extLst>
                </p:cNvPr>
                <p:cNvSpPr/>
                <p:nvPr/>
              </p:nvSpPr>
              <p:spPr>
                <a:xfrm rot="16200000">
                  <a:off x="7062107" y="5289126"/>
                  <a:ext cx="156723" cy="1567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12" name="Group 11">
                <a:extLst>
                  <a:ext uri="{FF2B5EF4-FFF2-40B4-BE49-F238E27FC236}">
                    <a16:creationId xmlns:a16="http://schemas.microsoft.com/office/drawing/2014/main" id="{6AD9AEA5-45DC-DF21-2561-7B884941BBCC}"/>
                  </a:ext>
                </a:extLst>
              </p:cNvPr>
              <p:cNvGrpSpPr/>
              <p:nvPr/>
            </p:nvGrpSpPr>
            <p:grpSpPr>
              <a:xfrm>
                <a:off x="7726090" y="4324234"/>
                <a:ext cx="156723" cy="1642908"/>
                <a:chOff x="7726090" y="4324234"/>
                <a:chExt cx="156723" cy="1642908"/>
              </a:xfrm>
            </p:grpSpPr>
            <p:cxnSp>
              <p:nvCxnSpPr>
                <p:cNvPr id="18" name="Straight Connector 17">
                  <a:extLst>
                    <a:ext uri="{FF2B5EF4-FFF2-40B4-BE49-F238E27FC236}">
                      <a16:creationId xmlns:a16="http://schemas.microsoft.com/office/drawing/2014/main" id="{C902CEBC-0CD4-2B0A-D155-B05ED037F1D0}"/>
                    </a:ext>
                  </a:extLst>
                </p:cNvPr>
                <p:cNvCxnSpPr>
                  <a:cxnSpLocks/>
                  <a:stCxn id="17" idx="4"/>
                  <a:endCxn id="18" idx="6"/>
                </p:cNvCxnSpPr>
                <p:nvPr/>
              </p:nvCxnSpPr>
              <p:spPr>
                <a:xfrm>
                  <a:off x="7804452" y="4480957"/>
                  <a:ext cx="0" cy="1329462"/>
                </a:xfrm>
                <a:prstGeom prst="line">
                  <a:avLst/>
                </a:prstGeom>
                <a:ln w="127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AFA31EB-279A-4D34-F734-80F01E7B567B}"/>
                    </a:ext>
                  </a:extLst>
                </p:cNvPr>
                <p:cNvSpPr/>
                <p:nvPr/>
              </p:nvSpPr>
              <p:spPr>
                <a:xfrm>
                  <a:off x="7726090" y="4324234"/>
                  <a:ext cx="156723" cy="1567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20" name="Oval 19">
                  <a:extLst>
                    <a:ext uri="{FF2B5EF4-FFF2-40B4-BE49-F238E27FC236}">
                      <a16:creationId xmlns:a16="http://schemas.microsoft.com/office/drawing/2014/main" id="{3BF8962E-CB37-CCDF-9E33-C4FDF39BC6A0}"/>
                    </a:ext>
                  </a:extLst>
                </p:cNvPr>
                <p:cNvSpPr/>
                <p:nvPr/>
              </p:nvSpPr>
              <p:spPr>
                <a:xfrm rot="16200000">
                  <a:off x="7726090" y="5810419"/>
                  <a:ext cx="156723" cy="1567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13" name="Group 12">
                <a:extLst>
                  <a:ext uri="{FF2B5EF4-FFF2-40B4-BE49-F238E27FC236}">
                    <a16:creationId xmlns:a16="http://schemas.microsoft.com/office/drawing/2014/main" id="{8B9F5883-64C0-7B14-7437-4C113F6C6C8D}"/>
                  </a:ext>
                </a:extLst>
              </p:cNvPr>
              <p:cNvGrpSpPr/>
              <p:nvPr/>
            </p:nvGrpSpPr>
            <p:grpSpPr>
              <a:xfrm flipH="1">
                <a:off x="8081140" y="4324234"/>
                <a:ext cx="461728" cy="1121615"/>
                <a:chOff x="7062107" y="4324234"/>
                <a:chExt cx="461728" cy="1121615"/>
              </a:xfrm>
            </p:grpSpPr>
            <p:cxnSp>
              <p:nvCxnSpPr>
                <p:cNvPr id="14" name="Straight Connector 13">
                  <a:extLst>
                    <a:ext uri="{FF2B5EF4-FFF2-40B4-BE49-F238E27FC236}">
                      <a16:creationId xmlns:a16="http://schemas.microsoft.com/office/drawing/2014/main" id="{4A0378B0-423F-95ED-A8EB-B8F128B34301}"/>
                    </a:ext>
                  </a:extLst>
                </p:cNvPr>
                <p:cNvCxnSpPr>
                  <a:cxnSpLocks/>
                </p:cNvCxnSpPr>
                <p:nvPr/>
              </p:nvCxnSpPr>
              <p:spPr>
                <a:xfrm flipH="1">
                  <a:off x="7445473" y="4480957"/>
                  <a:ext cx="0" cy="886531"/>
                </a:xfrm>
                <a:prstGeom prst="line">
                  <a:avLst/>
                </a:prstGeom>
                <a:ln w="127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CC3AAF4-7021-2010-0B43-CE0431A7F1FF}"/>
                    </a:ext>
                  </a:extLst>
                </p:cNvPr>
                <p:cNvSpPr/>
                <p:nvPr/>
              </p:nvSpPr>
              <p:spPr>
                <a:xfrm>
                  <a:off x="7367112" y="4324234"/>
                  <a:ext cx="156723" cy="1567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cxnSp>
              <p:nvCxnSpPr>
                <p:cNvPr id="16" name="Straight Connector 15">
                  <a:extLst>
                    <a:ext uri="{FF2B5EF4-FFF2-40B4-BE49-F238E27FC236}">
                      <a16:creationId xmlns:a16="http://schemas.microsoft.com/office/drawing/2014/main" id="{546677D8-8457-4A49-4E95-1C252F9FCCBA}"/>
                    </a:ext>
                  </a:extLst>
                </p:cNvPr>
                <p:cNvCxnSpPr>
                  <a:cxnSpLocks/>
                </p:cNvCxnSpPr>
                <p:nvPr/>
              </p:nvCxnSpPr>
              <p:spPr>
                <a:xfrm rot="16200000">
                  <a:off x="7335756" y="5258980"/>
                  <a:ext cx="0" cy="217015"/>
                </a:xfrm>
                <a:prstGeom prst="line">
                  <a:avLst/>
                </a:prstGeom>
                <a:ln w="127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0D6CE0A-8C64-1ED0-62F2-D2B76590ABDE}"/>
                    </a:ext>
                  </a:extLst>
                </p:cNvPr>
                <p:cNvSpPr/>
                <p:nvPr/>
              </p:nvSpPr>
              <p:spPr>
                <a:xfrm rot="16200000">
                  <a:off x="7062107" y="5289126"/>
                  <a:ext cx="156723" cy="1567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grpSp>
      <p:sp>
        <p:nvSpPr>
          <p:cNvPr id="6" name="Footer Placeholder 1">
            <a:extLst>
              <a:ext uri="{FF2B5EF4-FFF2-40B4-BE49-F238E27FC236}">
                <a16:creationId xmlns:a16="http://schemas.microsoft.com/office/drawing/2014/main" id="{1C4C7A2C-4ACD-3768-E347-8504E8598C7A}"/>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GE and the GE Monogram are trademarks of General Electric Company used under trademark license.</a:t>
            </a:r>
          </a:p>
        </p:txBody>
      </p:sp>
    </p:spTree>
    <p:extLst>
      <p:ext uri="{BB962C8B-B14F-4D97-AF65-F5344CB8AC3E}">
        <p14:creationId xmlns:p14="http://schemas.microsoft.com/office/powerpoint/2010/main" val="32808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E5767A-03A3-5C4D-0855-69EB27E9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2" name="Title 1">
            <a:extLst>
              <a:ext uri="{FF2B5EF4-FFF2-40B4-BE49-F238E27FC236}">
                <a16:creationId xmlns:a16="http://schemas.microsoft.com/office/drawing/2014/main" id="{071D6713-2A53-1A87-6AE5-40C6923409FD}"/>
              </a:ext>
            </a:extLst>
          </p:cNvPr>
          <p:cNvSpPr>
            <a:spLocks noGrp="1"/>
          </p:cNvSpPr>
          <p:nvPr>
            <p:ph type="title"/>
          </p:nvPr>
        </p:nvSpPr>
        <p:spPr/>
        <p:txBody>
          <a:bodyPr/>
          <a:lstStyle/>
          <a:p>
            <a:r>
              <a:rPr lang="en-US" dirty="0"/>
              <a:t>Sustainable Insights</a:t>
            </a:r>
          </a:p>
        </p:txBody>
      </p:sp>
      <p:sp>
        <p:nvSpPr>
          <p:cNvPr id="5" name="Content Placeholder 4">
            <a:extLst>
              <a:ext uri="{FF2B5EF4-FFF2-40B4-BE49-F238E27FC236}">
                <a16:creationId xmlns:a16="http://schemas.microsoft.com/office/drawing/2014/main" id="{B6F872D7-CEBA-2824-C949-27BC6FD20C49}"/>
              </a:ext>
            </a:extLst>
          </p:cNvPr>
          <p:cNvSpPr>
            <a:spLocks noGrp="1"/>
          </p:cNvSpPr>
          <p:nvPr>
            <p:ph idx="1"/>
          </p:nvPr>
        </p:nvSpPr>
        <p:spPr/>
        <p:txBody>
          <a:bodyPr/>
          <a:lstStyle/>
          <a:p>
            <a:r>
              <a:rPr lang="en-US" sz="3200" cap="all" dirty="0">
                <a:solidFill>
                  <a:schemeClr val="tx1"/>
                </a:solidFill>
                <a:latin typeface="Sons Condensed Extrabold" panose="02060906060206060203" pitchFamily="18" charset="0"/>
              </a:rPr>
              <a:t>Vision</a:t>
            </a:r>
          </a:p>
          <a:p>
            <a:pPr marL="285750" indent="-285750">
              <a:buFont typeface="Arial" panose="020B0604020202020204" pitchFamily="34" charset="0"/>
              <a:buChar char="•"/>
            </a:pPr>
            <a:r>
              <a:rPr lang="en-US" dirty="0"/>
              <a:t>Supports operationalization of Sustainability goals across the enterprise</a:t>
            </a:r>
          </a:p>
          <a:p>
            <a:pPr marL="285750" indent="-285750">
              <a:buFont typeface="Arial" panose="020B0604020202020204" pitchFamily="34" charset="0"/>
              <a:buChar char="•"/>
            </a:pPr>
            <a:r>
              <a:rPr lang="en-US" dirty="0"/>
              <a:t>Aligns to broader ESG initiative and reporting</a:t>
            </a:r>
          </a:p>
          <a:p>
            <a:pPr marL="285750" indent="-285750">
              <a:buFont typeface="Arial" panose="020B0604020202020204" pitchFamily="34" charset="0"/>
              <a:buChar char="•"/>
            </a:pPr>
            <a:r>
              <a:rPr lang="en-US" dirty="0"/>
              <a:t>Integral element of the Proficy portfolio</a:t>
            </a:r>
          </a:p>
          <a:p>
            <a:pPr>
              <a:spcBef>
                <a:spcPts val="1200"/>
              </a:spcBef>
            </a:pPr>
            <a:r>
              <a:rPr lang="en-US" sz="3200" cap="all" dirty="0">
                <a:solidFill>
                  <a:schemeClr val="tx1"/>
                </a:solidFill>
                <a:latin typeface="Sons Condensed Extrabold" panose="02060906060206060203" pitchFamily="18" charset="0"/>
              </a:rPr>
              <a:t>2025</a:t>
            </a:r>
          </a:p>
          <a:p>
            <a:pPr marL="285750" indent="-285750">
              <a:buFont typeface="Arial" panose="020B0604020202020204" pitchFamily="34" charset="0"/>
              <a:buChar char="•"/>
            </a:pPr>
            <a:r>
              <a:rPr lang="en-US" dirty="0"/>
              <a:t>On-Premises and Cloud deployed solutions</a:t>
            </a:r>
          </a:p>
          <a:p>
            <a:pPr marL="285750" indent="-285750">
              <a:buFont typeface="Arial" panose="020B0604020202020204" pitchFamily="34" charset="0"/>
              <a:buChar char="•"/>
            </a:pPr>
            <a:r>
              <a:rPr lang="en-US" dirty="0"/>
              <a:t>Focused on operationalizing efficient use of natural resources</a:t>
            </a:r>
          </a:p>
          <a:p>
            <a:pPr marL="285750" indent="-285750">
              <a:buFont typeface="Arial" panose="020B0604020202020204" pitchFamily="34" charset="0"/>
              <a:buChar char="•"/>
            </a:pPr>
            <a:r>
              <a:rPr lang="en-US" dirty="0"/>
              <a:t>Built in ML models to baseline operations in the manufacturing / product context and identify opportunities for improvement</a:t>
            </a:r>
          </a:p>
          <a:p>
            <a:endParaRPr lang="en-US" dirty="0"/>
          </a:p>
        </p:txBody>
      </p:sp>
      <p:sp>
        <p:nvSpPr>
          <p:cNvPr id="6" name="Content Placeholder 5">
            <a:extLst>
              <a:ext uri="{FF2B5EF4-FFF2-40B4-BE49-F238E27FC236}">
                <a16:creationId xmlns:a16="http://schemas.microsoft.com/office/drawing/2014/main" id="{18597B54-DA1B-A0B3-6E9A-E0215902A01A}"/>
              </a:ext>
            </a:extLst>
          </p:cNvPr>
          <p:cNvSpPr>
            <a:spLocks noGrp="1"/>
          </p:cNvSpPr>
          <p:nvPr>
            <p:ph idx="13"/>
          </p:nvPr>
        </p:nvSpPr>
        <p:spPr/>
        <p:txBody>
          <a:bodyPr/>
          <a:lstStyle/>
          <a:p>
            <a:endParaRPr lang="en-US" dirty="0"/>
          </a:p>
        </p:txBody>
      </p:sp>
      <p:pic>
        <p:nvPicPr>
          <p:cNvPr id="9" name="Picture 8">
            <a:extLst>
              <a:ext uri="{FF2B5EF4-FFF2-40B4-BE49-F238E27FC236}">
                <a16:creationId xmlns:a16="http://schemas.microsoft.com/office/drawing/2014/main" id="{009CBAC5-C016-D18B-FDB5-7381E3DFDF5C}"/>
              </a:ext>
            </a:extLst>
          </p:cNvPr>
          <p:cNvPicPr>
            <a:picLocks noChangeAspect="1"/>
          </p:cNvPicPr>
          <p:nvPr/>
        </p:nvPicPr>
        <p:blipFill rotWithShape="1">
          <a:blip r:embed="rId3"/>
          <a:srcRect l="12589" r="8679"/>
          <a:stretch/>
        </p:blipFill>
        <p:spPr>
          <a:xfrm>
            <a:off x="6095999" y="1403348"/>
            <a:ext cx="5676901" cy="4806951"/>
          </a:xfrm>
          <a:prstGeom prst="rect">
            <a:avLst/>
          </a:prstGeom>
        </p:spPr>
      </p:pic>
      <p:sp>
        <p:nvSpPr>
          <p:cNvPr id="7" name="Footer Placeholder 1">
            <a:extLst>
              <a:ext uri="{FF2B5EF4-FFF2-40B4-BE49-F238E27FC236}">
                <a16:creationId xmlns:a16="http://schemas.microsoft.com/office/drawing/2014/main" id="{85A46CA6-CA5B-0EAE-936B-943325B2857A}"/>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GE and the GE Monogram are trademarks of General Electric Company used under trademark license.</a:t>
            </a:r>
          </a:p>
        </p:txBody>
      </p:sp>
    </p:spTree>
    <p:extLst>
      <p:ext uri="{BB962C8B-B14F-4D97-AF65-F5344CB8AC3E}">
        <p14:creationId xmlns:p14="http://schemas.microsoft.com/office/powerpoint/2010/main" val="3141841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BD04D-E86F-C17E-A482-EA83D1D842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15F3B8-9EC3-E078-A8E6-2BD7A90A2EE1}"/>
              </a:ext>
            </a:extLst>
          </p:cNvPr>
          <p:cNvSpPr>
            <a:spLocks noGrp="1"/>
          </p:cNvSpPr>
          <p:nvPr>
            <p:ph type="ctrTitle"/>
          </p:nvPr>
        </p:nvSpPr>
        <p:spPr/>
        <p:txBody>
          <a:bodyPr/>
          <a:lstStyle/>
          <a:p>
            <a:r>
              <a:rPr lang="en-US" sz="5400" dirty="0">
                <a:latin typeface="Sons Condensed Extrabold"/>
              </a:rPr>
              <a:t>Proficy Products update</a:t>
            </a:r>
            <a:endParaRPr lang="en-GB" sz="5400" dirty="0"/>
          </a:p>
        </p:txBody>
      </p:sp>
    </p:spTree>
    <p:extLst>
      <p:ext uri="{BB962C8B-B14F-4D97-AF65-F5344CB8AC3E}">
        <p14:creationId xmlns:p14="http://schemas.microsoft.com/office/powerpoint/2010/main" val="2816552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5763-B3F0-BBCF-DC58-E3A14DC54CB0}"/>
              </a:ext>
            </a:extLst>
          </p:cNvPr>
          <p:cNvSpPr>
            <a:spLocks noGrp="1"/>
          </p:cNvSpPr>
          <p:nvPr>
            <p:ph type="title"/>
          </p:nvPr>
        </p:nvSpPr>
        <p:spPr>
          <a:xfrm>
            <a:off x="419100" y="359570"/>
            <a:ext cx="9578915" cy="457020"/>
          </a:xfrm>
        </p:spPr>
        <p:txBody>
          <a:bodyPr/>
          <a:lstStyle/>
          <a:p>
            <a:r>
              <a:rPr lang="en-US" dirty="0">
                <a:latin typeface="Inter"/>
                <a:ea typeface="Inter"/>
              </a:rPr>
              <a:t>iFIX – Summary of Key Technology &amp; Capability Updates</a:t>
            </a:r>
            <a:endParaRPr lang="en-US" dirty="0">
              <a:solidFill>
                <a:schemeClr val="tx2"/>
              </a:solidFill>
              <a:latin typeface="Inter"/>
              <a:ea typeface="Inter"/>
            </a:endParaRPr>
          </a:p>
        </p:txBody>
      </p:sp>
      <p:sp>
        <p:nvSpPr>
          <p:cNvPr id="3" name="Footer Placeholder 2">
            <a:extLst>
              <a:ext uri="{FF2B5EF4-FFF2-40B4-BE49-F238E27FC236}">
                <a16:creationId xmlns:a16="http://schemas.microsoft.com/office/drawing/2014/main" id="{80AA5D6A-052A-2ADC-992A-818888FF7AF9}"/>
              </a:ext>
            </a:extLst>
          </p:cNvPr>
          <p:cNvSpPr>
            <a:spLocks noGrp="1"/>
          </p:cNvSpPr>
          <p:nvPr>
            <p:ph type="ftr" sz="quarter" idx="11"/>
          </p:nvPr>
        </p:nvSpPr>
        <p:spPr>
          <a:xfrm>
            <a:off x="419100" y="6492875"/>
            <a:ext cx="3885678" cy="244653"/>
          </a:xfrm>
        </p:spPr>
        <p:txBody>
          <a:bodyPr/>
          <a:lstStyle/>
          <a:p>
            <a:r>
              <a:rPr lang="en-US"/>
              <a:t>© 2023 GE Vernova and/or its affiliates. All rights reserved.</a:t>
            </a:r>
            <a:endParaRPr lang="en-US" dirty="0"/>
          </a:p>
        </p:txBody>
      </p:sp>
      <p:sp>
        <p:nvSpPr>
          <p:cNvPr id="4" name="Slide Number Placeholder 3">
            <a:extLst>
              <a:ext uri="{FF2B5EF4-FFF2-40B4-BE49-F238E27FC236}">
                <a16:creationId xmlns:a16="http://schemas.microsoft.com/office/drawing/2014/main" id="{5E4361A8-6152-B4E7-A263-8C5A44459428}"/>
              </a:ext>
            </a:extLst>
          </p:cNvPr>
          <p:cNvSpPr>
            <a:spLocks noGrp="1"/>
          </p:cNvSpPr>
          <p:nvPr>
            <p:ph type="sldNum" sz="quarter" idx="12"/>
          </p:nvPr>
        </p:nvSpPr>
        <p:spPr/>
        <p:txBody>
          <a:bodyPr/>
          <a:lstStyle/>
          <a:p>
            <a:fld id="{7A7A97EF-C944-4447-B862-B593E9B4A0FF}" type="slidenum">
              <a:rPr lang="en-US" smtClean="0"/>
              <a:t>18</a:t>
            </a:fld>
            <a:endParaRPr lang="en-US" dirty="0"/>
          </a:p>
        </p:txBody>
      </p:sp>
      <p:grpSp>
        <p:nvGrpSpPr>
          <p:cNvPr id="58" name="Group 57">
            <a:extLst>
              <a:ext uri="{FF2B5EF4-FFF2-40B4-BE49-F238E27FC236}">
                <a16:creationId xmlns:a16="http://schemas.microsoft.com/office/drawing/2014/main" id="{6279210E-FF09-9B0A-6215-BBAFA52267F3}"/>
              </a:ext>
            </a:extLst>
          </p:cNvPr>
          <p:cNvGrpSpPr/>
          <p:nvPr/>
        </p:nvGrpSpPr>
        <p:grpSpPr>
          <a:xfrm>
            <a:off x="423990" y="1093471"/>
            <a:ext cx="573269" cy="603577"/>
            <a:chOff x="9350291" y="294363"/>
            <a:chExt cx="698205" cy="735118"/>
          </a:xfrm>
        </p:grpSpPr>
        <p:pic>
          <p:nvPicPr>
            <p:cNvPr id="86" name="Picture 85">
              <a:extLst>
                <a:ext uri="{FF2B5EF4-FFF2-40B4-BE49-F238E27FC236}">
                  <a16:creationId xmlns:a16="http://schemas.microsoft.com/office/drawing/2014/main" id="{331FF6F6-3B7D-81A6-9F54-25BCADDA25C9}"/>
                </a:ext>
              </a:extLst>
            </p:cNvPr>
            <p:cNvPicPr>
              <a:picLocks noChangeAspect="1"/>
            </p:cNvPicPr>
            <p:nvPr/>
          </p:nvPicPr>
          <p:blipFill>
            <a:blip r:embed="rId3">
              <a:duotone>
                <a:schemeClr val="bg2">
                  <a:shade val="45000"/>
                  <a:satMod val="135000"/>
                </a:schemeClr>
                <a:prstClr val="white"/>
              </a:duotone>
            </a:blip>
            <a:stretch>
              <a:fillRect/>
            </a:stretch>
          </p:blipFill>
          <p:spPr>
            <a:xfrm>
              <a:off x="9408443" y="294363"/>
              <a:ext cx="640053" cy="640053"/>
            </a:xfrm>
            <a:prstGeom prst="rect">
              <a:avLst/>
            </a:prstGeom>
          </p:spPr>
        </p:pic>
        <p:grpSp>
          <p:nvGrpSpPr>
            <p:cNvPr id="87" name="Group 86">
              <a:extLst>
                <a:ext uri="{FF2B5EF4-FFF2-40B4-BE49-F238E27FC236}">
                  <a16:creationId xmlns:a16="http://schemas.microsoft.com/office/drawing/2014/main" id="{64A98DE9-F560-2B6B-85B5-36B1397C4D03}"/>
                </a:ext>
              </a:extLst>
            </p:cNvPr>
            <p:cNvGrpSpPr/>
            <p:nvPr/>
          </p:nvGrpSpPr>
          <p:grpSpPr>
            <a:xfrm rot="1492344">
              <a:off x="9350291" y="840238"/>
              <a:ext cx="611119" cy="189243"/>
              <a:chOff x="6016192" y="5302701"/>
              <a:chExt cx="3503838" cy="1085020"/>
            </a:xfrm>
          </p:grpSpPr>
          <p:sp>
            <p:nvSpPr>
              <p:cNvPr id="88" name="Freeform: Shape 87">
                <a:extLst>
                  <a:ext uri="{FF2B5EF4-FFF2-40B4-BE49-F238E27FC236}">
                    <a16:creationId xmlns:a16="http://schemas.microsoft.com/office/drawing/2014/main" id="{6A58676B-5DCC-1E88-5DF0-802059433B5A}"/>
                  </a:ext>
                </a:extLst>
              </p:cNvPr>
              <p:cNvSpPr/>
              <p:nvPr/>
            </p:nvSpPr>
            <p:spPr>
              <a:xfrm>
                <a:off x="8951506" y="5302701"/>
                <a:ext cx="568524" cy="585698"/>
              </a:xfrm>
              <a:custGeom>
                <a:avLst/>
                <a:gdLst/>
                <a:ahLst/>
                <a:cxnLst/>
                <a:rect l="l" t="t" r="r" b="b"/>
                <a:pathLst>
                  <a:path w="568524" h="585698">
                    <a:moveTo>
                      <a:pt x="219242" y="0"/>
                    </a:moveTo>
                    <a:cubicBezTo>
                      <a:pt x="335670" y="116427"/>
                      <a:pt x="452096" y="232854"/>
                      <a:pt x="568524" y="349281"/>
                    </a:cubicBezTo>
                    <a:cubicBezTo>
                      <a:pt x="538120" y="379684"/>
                      <a:pt x="506936" y="409317"/>
                      <a:pt x="475019" y="438132"/>
                    </a:cubicBezTo>
                    <a:cubicBezTo>
                      <a:pt x="391829" y="394224"/>
                      <a:pt x="311407" y="345916"/>
                      <a:pt x="232223" y="296461"/>
                    </a:cubicBezTo>
                    <a:cubicBezTo>
                      <a:pt x="231773" y="296838"/>
                      <a:pt x="231322" y="297214"/>
                      <a:pt x="230872" y="297590"/>
                    </a:cubicBezTo>
                    <a:cubicBezTo>
                      <a:pt x="252926" y="323092"/>
                      <a:pt x="274974" y="348602"/>
                      <a:pt x="297068" y="374069"/>
                    </a:cubicBezTo>
                    <a:cubicBezTo>
                      <a:pt x="332358" y="416305"/>
                      <a:pt x="367648" y="458541"/>
                      <a:pt x="402938" y="500776"/>
                    </a:cubicBezTo>
                    <a:cubicBezTo>
                      <a:pt x="367932" y="530056"/>
                      <a:pt x="332150" y="558374"/>
                      <a:pt x="295630" y="585698"/>
                    </a:cubicBezTo>
                    <a:cubicBezTo>
                      <a:pt x="197086" y="453777"/>
                      <a:pt x="98544" y="321857"/>
                      <a:pt x="0" y="189936"/>
                    </a:cubicBezTo>
                    <a:cubicBezTo>
                      <a:pt x="31451" y="166405"/>
                      <a:pt x="62225" y="141954"/>
                      <a:pt x="92270" y="116622"/>
                    </a:cubicBezTo>
                    <a:cubicBezTo>
                      <a:pt x="159046" y="162898"/>
                      <a:pt x="226682" y="208400"/>
                      <a:pt x="296485" y="250799"/>
                    </a:cubicBezTo>
                    <a:cubicBezTo>
                      <a:pt x="296923" y="250406"/>
                      <a:pt x="297361" y="250013"/>
                      <a:pt x="297799" y="249619"/>
                    </a:cubicBezTo>
                    <a:cubicBezTo>
                      <a:pt x="273910" y="223916"/>
                      <a:pt x="250067" y="198168"/>
                      <a:pt x="226218" y="172427"/>
                    </a:cubicBezTo>
                    <a:cubicBezTo>
                      <a:pt x="197286" y="140156"/>
                      <a:pt x="168352" y="107885"/>
                      <a:pt x="139418" y="75614"/>
                    </a:cubicBezTo>
                    <a:cubicBezTo>
                      <a:pt x="166700" y="51138"/>
                      <a:pt x="193325" y="25917"/>
                      <a:pt x="219242"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89" name="Freeform: Shape 88">
                <a:extLst>
                  <a:ext uri="{FF2B5EF4-FFF2-40B4-BE49-F238E27FC236}">
                    <a16:creationId xmlns:a16="http://schemas.microsoft.com/office/drawing/2014/main" id="{0789F007-A115-7381-0A66-D9A47D73984B}"/>
                  </a:ext>
                </a:extLst>
              </p:cNvPr>
              <p:cNvSpPr/>
              <p:nvPr/>
            </p:nvSpPr>
            <p:spPr>
              <a:xfrm>
                <a:off x="6016192" y="5349042"/>
                <a:ext cx="475288" cy="488842"/>
              </a:xfrm>
              <a:custGeom>
                <a:avLst/>
                <a:gdLst/>
                <a:ahLst/>
                <a:cxnLst/>
                <a:rect l="l" t="t" r="r" b="b"/>
                <a:pathLst>
                  <a:path w="475288" h="488842">
                    <a:moveTo>
                      <a:pt x="311525" y="747"/>
                    </a:moveTo>
                    <a:cubicBezTo>
                      <a:pt x="344196" y="4458"/>
                      <a:pt x="377029" y="20602"/>
                      <a:pt x="411370" y="49754"/>
                    </a:cubicBezTo>
                    <a:cubicBezTo>
                      <a:pt x="445039" y="79401"/>
                      <a:pt x="465162" y="109059"/>
                      <a:pt x="472423" y="140014"/>
                    </a:cubicBezTo>
                    <a:cubicBezTo>
                      <a:pt x="479730" y="171163"/>
                      <a:pt x="473081" y="200933"/>
                      <a:pt x="452249" y="229259"/>
                    </a:cubicBezTo>
                    <a:cubicBezTo>
                      <a:pt x="439054" y="246883"/>
                      <a:pt x="425858" y="264507"/>
                      <a:pt x="412663" y="282130"/>
                    </a:cubicBezTo>
                    <a:cubicBezTo>
                      <a:pt x="378518" y="256524"/>
                      <a:pt x="345108" y="229917"/>
                      <a:pt x="312492" y="202357"/>
                    </a:cubicBezTo>
                    <a:cubicBezTo>
                      <a:pt x="326102" y="186235"/>
                      <a:pt x="339711" y="170113"/>
                      <a:pt x="353320" y="153991"/>
                    </a:cubicBezTo>
                    <a:cubicBezTo>
                      <a:pt x="358959" y="147366"/>
                      <a:pt x="361955" y="140883"/>
                      <a:pt x="362162" y="134544"/>
                    </a:cubicBezTo>
                    <a:cubicBezTo>
                      <a:pt x="362369" y="128211"/>
                      <a:pt x="359497" y="122355"/>
                      <a:pt x="353356" y="116915"/>
                    </a:cubicBezTo>
                    <a:cubicBezTo>
                      <a:pt x="346788" y="111368"/>
                      <a:pt x="340401" y="109214"/>
                      <a:pt x="334104" y="110278"/>
                    </a:cubicBezTo>
                    <a:cubicBezTo>
                      <a:pt x="327801" y="111341"/>
                      <a:pt x="321796" y="115223"/>
                      <a:pt x="316072" y="121775"/>
                    </a:cubicBezTo>
                    <a:cubicBezTo>
                      <a:pt x="309538" y="129161"/>
                      <a:pt x="303005" y="136547"/>
                      <a:pt x="296472" y="143933"/>
                    </a:cubicBezTo>
                    <a:cubicBezTo>
                      <a:pt x="290870" y="150211"/>
                      <a:pt x="287515" y="156283"/>
                      <a:pt x="286603" y="162180"/>
                    </a:cubicBezTo>
                    <a:cubicBezTo>
                      <a:pt x="285690" y="168082"/>
                      <a:pt x="286355" y="174784"/>
                      <a:pt x="288997" y="182219"/>
                    </a:cubicBezTo>
                    <a:cubicBezTo>
                      <a:pt x="302178" y="218588"/>
                      <a:pt x="315541" y="255205"/>
                      <a:pt x="330956" y="291240"/>
                    </a:cubicBezTo>
                    <a:cubicBezTo>
                      <a:pt x="341045" y="312616"/>
                      <a:pt x="345587" y="331833"/>
                      <a:pt x="345339" y="348869"/>
                    </a:cubicBezTo>
                    <a:cubicBezTo>
                      <a:pt x="345091" y="365941"/>
                      <a:pt x="338427" y="382991"/>
                      <a:pt x="325565" y="399987"/>
                    </a:cubicBezTo>
                    <a:cubicBezTo>
                      <a:pt x="312789" y="417065"/>
                      <a:pt x="300012" y="434144"/>
                      <a:pt x="287236" y="451222"/>
                    </a:cubicBezTo>
                    <a:cubicBezTo>
                      <a:pt x="265677" y="479002"/>
                      <a:pt x="236107" y="492130"/>
                      <a:pt x="198620" y="488141"/>
                    </a:cubicBezTo>
                    <a:cubicBezTo>
                      <a:pt x="160912" y="484129"/>
                      <a:pt x="119638" y="464694"/>
                      <a:pt x="76801" y="428023"/>
                    </a:cubicBezTo>
                    <a:cubicBezTo>
                      <a:pt x="34727" y="390936"/>
                      <a:pt x="10547" y="353582"/>
                      <a:pt x="2674" y="318171"/>
                    </a:cubicBezTo>
                    <a:cubicBezTo>
                      <a:pt x="-5153" y="282964"/>
                      <a:pt x="4377" y="252628"/>
                      <a:pt x="28975" y="227506"/>
                    </a:cubicBezTo>
                    <a:cubicBezTo>
                      <a:pt x="46634" y="209816"/>
                      <a:pt x="64295" y="192127"/>
                      <a:pt x="81955" y="174437"/>
                    </a:cubicBezTo>
                    <a:cubicBezTo>
                      <a:pt x="114249" y="206677"/>
                      <a:pt x="147494" y="237982"/>
                      <a:pt x="181612" y="268278"/>
                    </a:cubicBezTo>
                    <a:cubicBezTo>
                      <a:pt x="165631" y="286289"/>
                      <a:pt x="149649" y="304300"/>
                      <a:pt x="133668" y="322311"/>
                    </a:cubicBezTo>
                    <a:cubicBezTo>
                      <a:pt x="127848" y="328778"/>
                      <a:pt x="124904" y="335398"/>
                      <a:pt x="125088" y="342166"/>
                    </a:cubicBezTo>
                    <a:cubicBezTo>
                      <a:pt x="125272" y="348941"/>
                      <a:pt x="128969" y="355661"/>
                      <a:pt x="136410" y="362246"/>
                    </a:cubicBezTo>
                    <a:cubicBezTo>
                      <a:pt x="143637" y="368382"/>
                      <a:pt x="150598" y="370915"/>
                      <a:pt x="157254" y="370073"/>
                    </a:cubicBezTo>
                    <a:cubicBezTo>
                      <a:pt x="163903" y="369232"/>
                      <a:pt x="170007" y="365356"/>
                      <a:pt x="175598" y="358691"/>
                    </a:cubicBezTo>
                    <a:cubicBezTo>
                      <a:pt x="184194" y="348541"/>
                      <a:pt x="192790" y="338390"/>
                      <a:pt x="201385" y="328240"/>
                    </a:cubicBezTo>
                    <a:cubicBezTo>
                      <a:pt x="207047" y="321616"/>
                      <a:pt x="210220" y="315323"/>
                      <a:pt x="210767" y="309354"/>
                    </a:cubicBezTo>
                    <a:cubicBezTo>
                      <a:pt x="211313" y="303390"/>
                      <a:pt x="210244" y="296551"/>
                      <a:pt x="207228" y="288877"/>
                    </a:cubicBezTo>
                    <a:cubicBezTo>
                      <a:pt x="192607" y="251301"/>
                      <a:pt x="180105" y="213199"/>
                      <a:pt x="167770" y="175342"/>
                    </a:cubicBezTo>
                    <a:cubicBezTo>
                      <a:pt x="159493" y="153121"/>
                      <a:pt x="157336" y="133477"/>
                      <a:pt x="159950" y="116748"/>
                    </a:cubicBezTo>
                    <a:cubicBezTo>
                      <a:pt x="162559" y="100055"/>
                      <a:pt x="171808" y="84278"/>
                      <a:pt x="186942" y="69272"/>
                    </a:cubicBezTo>
                    <a:cubicBezTo>
                      <a:pt x="199418" y="56776"/>
                      <a:pt x="211893" y="44280"/>
                      <a:pt x="224369" y="31783"/>
                    </a:cubicBezTo>
                    <a:cubicBezTo>
                      <a:pt x="249572" y="7266"/>
                      <a:pt x="278647" y="-2987"/>
                      <a:pt x="311525" y="747"/>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0" name="Freeform: Shape 89">
                <a:extLst>
                  <a:ext uri="{FF2B5EF4-FFF2-40B4-BE49-F238E27FC236}">
                    <a16:creationId xmlns:a16="http://schemas.microsoft.com/office/drawing/2014/main" id="{E86D335D-1BCE-1353-A473-3B36DCE41E2F}"/>
                  </a:ext>
                </a:extLst>
              </p:cNvPr>
              <p:cNvSpPr/>
              <p:nvPr/>
            </p:nvSpPr>
            <p:spPr>
              <a:xfrm>
                <a:off x="8603875" y="5621350"/>
                <a:ext cx="444061" cy="504436"/>
              </a:xfrm>
              <a:custGeom>
                <a:avLst/>
                <a:gdLst/>
                <a:ahLst/>
                <a:cxnLst/>
                <a:rect l="l" t="t" r="r" b="b"/>
                <a:pathLst>
                  <a:path w="444061" h="504436">
                    <a:moveTo>
                      <a:pt x="202356" y="730"/>
                    </a:moveTo>
                    <a:cubicBezTo>
                      <a:pt x="235544" y="4182"/>
                      <a:pt x="261782" y="20312"/>
                      <a:pt x="280948" y="49436"/>
                    </a:cubicBezTo>
                    <a:cubicBezTo>
                      <a:pt x="330412" y="127243"/>
                      <a:pt x="379876" y="205050"/>
                      <a:pt x="429340" y="282857"/>
                    </a:cubicBezTo>
                    <a:cubicBezTo>
                      <a:pt x="447519" y="312610"/>
                      <a:pt x="449262" y="344859"/>
                      <a:pt x="432328" y="378689"/>
                    </a:cubicBezTo>
                    <a:cubicBezTo>
                      <a:pt x="415316" y="412672"/>
                      <a:pt x="382647" y="444498"/>
                      <a:pt x="333212" y="471673"/>
                    </a:cubicBezTo>
                    <a:cubicBezTo>
                      <a:pt x="283369" y="498047"/>
                      <a:pt x="238855" y="507868"/>
                      <a:pt x="201113" y="503395"/>
                    </a:cubicBezTo>
                    <a:cubicBezTo>
                      <a:pt x="163571" y="498945"/>
                      <a:pt x="137604" y="479756"/>
                      <a:pt x="122780" y="448193"/>
                    </a:cubicBezTo>
                    <a:cubicBezTo>
                      <a:pt x="85073" y="364045"/>
                      <a:pt x="47366" y="279897"/>
                      <a:pt x="9659" y="195749"/>
                    </a:cubicBezTo>
                    <a:cubicBezTo>
                      <a:pt x="-4096" y="163707"/>
                      <a:pt x="-3103" y="132895"/>
                      <a:pt x="12273" y="103252"/>
                    </a:cubicBezTo>
                    <a:cubicBezTo>
                      <a:pt x="27544" y="73815"/>
                      <a:pt x="54362" y="48742"/>
                      <a:pt x="93834" y="26940"/>
                    </a:cubicBezTo>
                    <a:cubicBezTo>
                      <a:pt x="133748" y="5923"/>
                      <a:pt x="169422" y="-2695"/>
                      <a:pt x="202356" y="730"/>
                    </a:cubicBezTo>
                    <a:close/>
                    <a:moveTo>
                      <a:pt x="156513" y="102583"/>
                    </a:moveTo>
                    <a:cubicBezTo>
                      <a:pt x="150385" y="100300"/>
                      <a:pt x="143556" y="101087"/>
                      <a:pt x="135905" y="105102"/>
                    </a:cubicBezTo>
                    <a:cubicBezTo>
                      <a:pt x="128315" y="109308"/>
                      <a:pt x="123776" y="114652"/>
                      <a:pt x="122094" y="121144"/>
                    </a:cubicBezTo>
                    <a:cubicBezTo>
                      <a:pt x="120408" y="127643"/>
                      <a:pt x="121639" y="134774"/>
                      <a:pt x="125651" y="142495"/>
                    </a:cubicBezTo>
                    <a:cubicBezTo>
                      <a:pt x="167481" y="222603"/>
                      <a:pt x="209310" y="302711"/>
                      <a:pt x="251139" y="382819"/>
                    </a:cubicBezTo>
                    <a:cubicBezTo>
                      <a:pt x="255184" y="390523"/>
                      <a:pt x="260610" y="395481"/>
                      <a:pt x="267493" y="397448"/>
                    </a:cubicBezTo>
                    <a:cubicBezTo>
                      <a:pt x="274382" y="399419"/>
                      <a:pt x="282269" y="398185"/>
                      <a:pt x="291142" y="393511"/>
                    </a:cubicBezTo>
                    <a:cubicBezTo>
                      <a:pt x="299884" y="388684"/>
                      <a:pt x="305105" y="382849"/>
                      <a:pt x="307006" y="376141"/>
                    </a:cubicBezTo>
                    <a:cubicBezTo>
                      <a:pt x="308905" y="369440"/>
                      <a:pt x="307614" y="362256"/>
                      <a:pt x="303379" y="354655"/>
                    </a:cubicBezTo>
                    <a:cubicBezTo>
                      <a:pt x="259584" y="275607"/>
                      <a:pt x="215789" y="196559"/>
                      <a:pt x="171994" y="117511"/>
                    </a:cubicBezTo>
                    <a:cubicBezTo>
                      <a:pt x="167792" y="109891"/>
                      <a:pt x="162647" y="104868"/>
                      <a:pt x="156513" y="102583"/>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1" name="Freeform: Shape 90">
                <a:extLst>
                  <a:ext uri="{FF2B5EF4-FFF2-40B4-BE49-F238E27FC236}">
                    <a16:creationId xmlns:a16="http://schemas.microsoft.com/office/drawing/2014/main" id="{99D47637-8284-F75C-E050-36F0213151FE}"/>
                  </a:ext>
                </a:extLst>
              </p:cNvPr>
              <p:cNvSpPr/>
              <p:nvPr/>
            </p:nvSpPr>
            <p:spPr>
              <a:xfrm>
                <a:off x="6444800" y="5624288"/>
                <a:ext cx="443574" cy="504529"/>
              </a:xfrm>
              <a:custGeom>
                <a:avLst/>
                <a:gdLst/>
                <a:ahLst/>
                <a:cxnLst/>
                <a:rect l="l" t="t" r="r" b="b"/>
                <a:pathLst>
                  <a:path w="443574" h="504529">
                    <a:moveTo>
                      <a:pt x="240774" y="770"/>
                    </a:moveTo>
                    <a:cubicBezTo>
                      <a:pt x="273694" y="-2747"/>
                      <a:pt x="309399" y="5772"/>
                      <a:pt x="349380" y="26682"/>
                    </a:cubicBezTo>
                    <a:cubicBezTo>
                      <a:pt x="388901" y="48365"/>
                      <a:pt x="415801" y="73365"/>
                      <a:pt x="431158" y="102764"/>
                    </a:cubicBezTo>
                    <a:cubicBezTo>
                      <a:pt x="446621" y="132369"/>
                      <a:pt x="447709" y="163178"/>
                      <a:pt x="434043" y="195258"/>
                    </a:cubicBezTo>
                    <a:cubicBezTo>
                      <a:pt x="396573" y="279512"/>
                      <a:pt x="359103" y="363766"/>
                      <a:pt x="321634" y="448020"/>
                    </a:cubicBezTo>
                    <a:cubicBezTo>
                      <a:pt x="306899" y="479624"/>
                      <a:pt x="280981" y="498880"/>
                      <a:pt x="243443" y="503437"/>
                    </a:cubicBezTo>
                    <a:cubicBezTo>
                      <a:pt x="205706" y="508018"/>
                      <a:pt x="161154" y="498311"/>
                      <a:pt x="111252" y="472086"/>
                    </a:cubicBezTo>
                    <a:cubicBezTo>
                      <a:pt x="61729" y="445044"/>
                      <a:pt x="28967" y="413303"/>
                      <a:pt x="11862" y="379373"/>
                    </a:cubicBezTo>
                    <a:cubicBezTo>
                      <a:pt x="-5166" y="345595"/>
                      <a:pt x="-3512" y="313338"/>
                      <a:pt x="14583" y="283534"/>
                    </a:cubicBezTo>
                    <a:cubicBezTo>
                      <a:pt x="63828" y="205589"/>
                      <a:pt x="113074" y="127643"/>
                      <a:pt x="162320" y="49697"/>
                    </a:cubicBezTo>
                    <a:cubicBezTo>
                      <a:pt x="181404" y="20519"/>
                      <a:pt x="207599" y="4315"/>
                      <a:pt x="240774" y="770"/>
                    </a:cubicBezTo>
                    <a:close/>
                    <a:moveTo>
                      <a:pt x="286547" y="102299"/>
                    </a:moveTo>
                    <a:cubicBezTo>
                      <a:pt x="280207" y="104482"/>
                      <a:pt x="274952" y="109453"/>
                      <a:pt x="270738" y="117066"/>
                    </a:cubicBezTo>
                    <a:cubicBezTo>
                      <a:pt x="227134" y="196219"/>
                      <a:pt x="183530" y="275373"/>
                      <a:pt x="139926" y="354526"/>
                    </a:cubicBezTo>
                    <a:cubicBezTo>
                      <a:pt x="135745" y="362157"/>
                      <a:pt x="134608" y="369423"/>
                      <a:pt x="136768" y="376250"/>
                    </a:cubicBezTo>
                    <a:cubicBezTo>
                      <a:pt x="138932" y="383085"/>
                      <a:pt x="144310" y="388984"/>
                      <a:pt x="153103" y="393807"/>
                    </a:cubicBezTo>
                    <a:cubicBezTo>
                      <a:pt x="161956" y="398438"/>
                      <a:pt x="169706" y="399579"/>
                      <a:pt x="176347" y="397459"/>
                    </a:cubicBezTo>
                    <a:cubicBezTo>
                      <a:pt x="182972" y="395345"/>
                      <a:pt x="188234" y="390291"/>
                      <a:pt x="192226" y="382559"/>
                    </a:cubicBezTo>
                    <a:cubicBezTo>
                      <a:pt x="233862" y="302351"/>
                      <a:pt x="275498" y="222142"/>
                      <a:pt x="317134" y="141933"/>
                    </a:cubicBezTo>
                    <a:cubicBezTo>
                      <a:pt x="321159" y="134219"/>
                      <a:pt x="322508" y="127152"/>
                      <a:pt x="321023" y="120774"/>
                    </a:cubicBezTo>
                    <a:cubicBezTo>
                      <a:pt x="319538" y="114395"/>
                      <a:pt x="315102" y="109131"/>
                      <a:pt x="307529" y="104961"/>
                    </a:cubicBezTo>
                    <a:cubicBezTo>
                      <a:pt x="299834" y="100950"/>
                      <a:pt x="292880" y="100118"/>
                      <a:pt x="286547" y="102299"/>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2" name="Freeform: Shape 91">
                <a:extLst>
                  <a:ext uri="{FF2B5EF4-FFF2-40B4-BE49-F238E27FC236}">
                    <a16:creationId xmlns:a16="http://schemas.microsoft.com/office/drawing/2014/main" id="{77437591-FD39-FFF5-17B3-C63A12EC14D6}"/>
                  </a:ext>
                </a:extLst>
              </p:cNvPr>
              <p:cNvSpPr/>
              <p:nvPr/>
            </p:nvSpPr>
            <p:spPr>
              <a:xfrm>
                <a:off x="8313348" y="5774186"/>
                <a:ext cx="284527" cy="512145"/>
              </a:xfrm>
              <a:custGeom>
                <a:avLst/>
                <a:gdLst/>
                <a:ahLst/>
                <a:cxnLst/>
                <a:rect l="l" t="t" r="r" b="b"/>
                <a:pathLst>
                  <a:path w="284527" h="512145">
                    <a:moveTo>
                      <a:pt x="116544" y="0"/>
                    </a:moveTo>
                    <a:cubicBezTo>
                      <a:pt x="172539" y="154887"/>
                      <a:pt x="228533" y="309774"/>
                      <a:pt x="284527" y="464660"/>
                    </a:cubicBezTo>
                    <a:cubicBezTo>
                      <a:pt x="236766" y="481930"/>
                      <a:pt x="188365" y="497779"/>
                      <a:pt x="139462" y="512145"/>
                    </a:cubicBezTo>
                    <a:cubicBezTo>
                      <a:pt x="92975" y="354146"/>
                      <a:pt x="46488" y="196147"/>
                      <a:pt x="0" y="38148"/>
                    </a:cubicBezTo>
                    <a:cubicBezTo>
                      <a:pt x="39288" y="26608"/>
                      <a:pt x="78174" y="13874"/>
                      <a:pt x="116544"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3" name="Freeform: Shape 92">
                <a:extLst>
                  <a:ext uri="{FF2B5EF4-FFF2-40B4-BE49-F238E27FC236}">
                    <a16:creationId xmlns:a16="http://schemas.microsoft.com/office/drawing/2014/main" id="{4525D5DE-5ED0-BD59-F70C-D5D2210EFB92}"/>
                  </a:ext>
                </a:extLst>
              </p:cNvPr>
              <p:cNvSpPr/>
              <p:nvPr/>
            </p:nvSpPr>
            <p:spPr>
              <a:xfrm>
                <a:off x="6919351" y="5782816"/>
                <a:ext cx="288792" cy="543277"/>
              </a:xfrm>
              <a:custGeom>
                <a:avLst/>
                <a:gdLst/>
                <a:ahLst/>
                <a:cxnLst/>
                <a:rect l="l" t="t" r="r" b="b"/>
                <a:pathLst>
                  <a:path w="288792" h="543277">
                    <a:moveTo>
                      <a:pt x="162021" y="0"/>
                    </a:moveTo>
                    <a:cubicBezTo>
                      <a:pt x="199624" y="13051"/>
                      <a:pt x="237707" y="25006"/>
                      <a:pt x="275985" y="35782"/>
                    </a:cubicBezTo>
                    <a:cubicBezTo>
                      <a:pt x="239805" y="164047"/>
                      <a:pt x="203626" y="292311"/>
                      <a:pt x="167446" y="420576"/>
                    </a:cubicBezTo>
                    <a:cubicBezTo>
                      <a:pt x="207536" y="431861"/>
                      <a:pt x="248016" y="442129"/>
                      <a:pt x="288792" y="451344"/>
                    </a:cubicBezTo>
                    <a:cubicBezTo>
                      <a:pt x="281838" y="481988"/>
                      <a:pt x="274883" y="512633"/>
                      <a:pt x="267928" y="543277"/>
                    </a:cubicBezTo>
                    <a:cubicBezTo>
                      <a:pt x="177196" y="522774"/>
                      <a:pt x="87789" y="497241"/>
                      <a:pt x="0" y="466773"/>
                    </a:cubicBezTo>
                    <a:cubicBezTo>
                      <a:pt x="54007" y="311182"/>
                      <a:pt x="108014" y="155591"/>
                      <a:pt x="162021"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4" name="Freeform: Shape 93">
                <a:extLst>
                  <a:ext uri="{FF2B5EF4-FFF2-40B4-BE49-F238E27FC236}">
                    <a16:creationId xmlns:a16="http://schemas.microsoft.com/office/drawing/2014/main" id="{4B764BD7-C709-1F7D-1EF2-683674FB4EA0}"/>
                  </a:ext>
                </a:extLst>
              </p:cNvPr>
              <p:cNvSpPr/>
              <p:nvPr/>
            </p:nvSpPr>
            <p:spPr>
              <a:xfrm>
                <a:off x="7887687" y="5849875"/>
                <a:ext cx="296729" cy="522834"/>
              </a:xfrm>
              <a:custGeom>
                <a:avLst/>
                <a:gdLst/>
                <a:ahLst/>
                <a:cxnLst/>
                <a:rect l="l" t="t" r="r" b="b"/>
                <a:pathLst>
                  <a:path w="296729" h="522834">
                    <a:moveTo>
                      <a:pt x="277057" y="0"/>
                    </a:moveTo>
                    <a:cubicBezTo>
                      <a:pt x="283614" y="30732"/>
                      <a:pt x="290172" y="61464"/>
                      <a:pt x="296729" y="92196"/>
                    </a:cubicBezTo>
                    <a:cubicBezTo>
                      <a:pt x="269774" y="97919"/>
                      <a:pt x="242651" y="103123"/>
                      <a:pt x="215383" y="107799"/>
                    </a:cubicBezTo>
                    <a:cubicBezTo>
                      <a:pt x="238061" y="239113"/>
                      <a:pt x="260739" y="370426"/>
                      <a:pt x="283418" y="501739"/>
                    </a:cubicBezTo>
                    <a:cubicBezTo>
                      <a:pt x="233594" y="510283"/>
                      <a:pt x="183613" y="517305"/>
                      <a:pt x="133298" y="522834"/>
                    </a:cubicBezTo>
                    <a:cubicBezTo>
                      <a:pt x="118580" y="390402"/>
                      <a:pt x="103863" y="257970"/>
                      <a:pt x="89146" y="125538"/>
                    </a:cubicBezTo>
                    <a:cubicBezTo>
                      <a:pt x="61586" y="128567"/>
                      <a:pt x="34195" y="131032"/>
                      <a:pt x="6735" y="132971"/>
                    </a:cubicBezTo>
                    <a:cubicBezTo>
                      <a:pt x="4490" y="101633"/>
                      <a:pt x="2245" y="70295"/>
                      <a:pt x="0" y="38956"/>
                    </a:cubicBezTo>
                    <a:cubicBezTo>
                      <a:pt x="93072" y="32385"/>
                      <a:pt x="185692" y="19399"/>
                      <a:pt x="277057"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101" name="Freeform: Shape 100">
                <a:extLst>
                  <a:ext uri="{FF2B5EF4-FFF2-40B4-BE49-F238E27FC236}">
                    <a16:creationId xmlns:a16="http://schemas.microsoft.com/office/drawing/2014/main" id="{1FF4BD45-A8D9-A4E6-0A07-98A2DCA2BAB6}"/>
                  </a:ext>
                </a:extLst>
              </p:cNvPr>
              <p:cNvSpPr/>
              <p:nvPr/>
            </p:nvSpPr>
            <p:spPr>
              <a:xfrm>
                <a:off x="7396808" y="5873181"/>
                <a:ext cx="349022" cy="514540"/>
              </a:xfrm>
              <a:custGeom>
                <a:avLst/>
                <a:gdLst/>
                <a:ahLst/>
                <a:cxnLst/>
                <a:rect l="l" t="t" r="r" b="b"/>
                <a:pathLst>
                  <a:path w="349022" h="514540">
                    <a:moveTo>
                      <a:pt x="56318" y="0"/>
                    </a:moveTo>
                    <a:cubicBezTo>
                      <a:pt x="96208" y="5746"/>
                      <a:pt x="136422" y="10311"/>
                      <a:pt x="176577" y="13661"/>
                    </a:cubicBezTo>
                    <a:cubicBezTo>
                      <a:pt x="165834" y="140718"/>
                      <a:pt x="155091" y="267774"/>
                      <a:pt x="144349" y="394831"/>
                    </a:cubicBezTo>
                    <a:cubicBezTo>
                      <a:pt x="143635" y="403502"/>
                      <a:pt x="145531" y="410605"/>
                      <a:pt x="150274" y="415938"/>
                    </a:cubicBezTo>
                    <a:cubicBezTo>
                      <a:pt x="155023" y="421279"/>
                      <a:pt x="162299" y="424471"/>
                      <a:pt x="172263" y="425276"/>
                    </a:cubicBezTo>
                    <a:cubicBezTo>
                      <a:pt x="182210" y="425883"/>
                      <a:pt x="189735" y="423752"/>
                      <a:pt x="194935" y="419109"/>
                    </a:cubicBezTo>
                    <a:cubicBezTo>
                      <a:pt x="200129" y="414471"/>
                      <a:pt x="202889" y="407715"/>
                      <a:pt x="203389" y="399029"/>
                    </a:cubicBezTo>
                    <a:cubicBezTo>
                      <a:pt x="210996" y="271750"/>
                      <a:pt x="218604" y="144470"/>
                      <a:pt x="226211" y="17191"/>
                    </a:cubicBezTo>
                    <a:cubicBezTo>
                      <a:pt x="266233" y="19546"/>
                      <a:pt x="306416" y="20724"/>
                      <a:pt x="346718" y="20724"/>
                    </a:cubicBezTo>
                    <a:cubicBezTo>
                      <a:pt x="347359" y="20724"/>
                      <a:pt x="348000" y="20723"/>
                      <a:pt x="348641" y="20723"/>
                    </a:cubicBezTo>
                    <a:cubicBezTo>
                      <a:pt x="348768" y="149143"/>
                      <a:pt x="348895" y="277563"/>
                      <a:pt x="349022" y="405983"/>
                    </a:cubicBezTo>
                    <a:cubicBezTo>
                      <a:pt x="348875" y="414697"/>
                      <a:pt x="347793" y="422968"/>
                      <a:pt x="345684" y="430772"/>
                    </a:cubicBezTo>
                    <a:cubicBezTo>
                      <a:pt x="339354" y="454195"/>
                      <a:pt x="324288" y="473774"/>
                      <a:pt x="299842" y="488452"/>
                    </a:cubicBezTo>
                    <a:cubicBezTo>
                      <a:pt x="267134" y="508091"/>
                      <a:pt x="222208" y="517342"/>
                      <a:pt x="165893" y="513798"/>
                    </a:cubicBezTo>
                    <a:cubicBezTo>
                      <a:pt x="109892" y="509377"/>
                      <a:pt x="66852" y="493849"/>
                      <a:pt x="37347" y="469836"/>
                    </a:cubicBezTo>
                    <a:cubicBezTo>
                      <a:pt x="8067" y="446006"/>
                      <a:pt x="-3493" y="415892"/>
                      <a:pt x="905" y="381305"/>
                    </a:cubicBezTo>
                    <a:cubicBezTo>
                      <a:pt x="19376" y="254203"/>
                      <a:pt x="37847" y="127102"/>
                      <a:pt x="56318"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grpSp>
      </p:grpSp>
      <p:grpSp>
        <p:nvGrpSpPr>
          <p:cNvPr id="127" name="Group 126">
            <a:extLst>
              <a:ext uri="{FF2B5EF4-FFF2-40B4-BE49-F238E27FC236}">
                <a16:creationId xmlns:a16="http://schemas.microsoft.com/office/drawing/2014/main" id="{0AF1461F-4EA6-8D6A-0EA0-9CD38302D6E9}"/>
              </a:ext>
            </a:extLst>
          </p:cNvPr>
          <p:cNvGrpSpPr/>
          <p:nvPr/>
        </p:nvGrpSpPr>
        <p:grpSpPr>
          <a:xfrm>
            <a:off x="1415689" y="1259365"/>
            <a:ext cx="9360622" cy="4875776"/>
            <a:chOff x="423990" y="1259365"/>
            <a:chExt cx="9360622" cy="4875776"/>
          </a:xfrm>
        </p:grpSpPr>
        <p:pic>
          <p:nvPicPr>
            <p:cNvPr id="124" name="Picture 123">
              <a:extLst>
                <a:ext uri="{FF2B5EF4-FFF2-40B4-BE49-F238E27FC236}">
                  <a16:creationId xmlns:a16="http://schemas.microsoft.com/office/drawing/2014/main" id="{E2295F1A-0D54-75B6-227A-4D14605FBED9}"/>
                </a:ext>
              </a:extLst>
            </p:cNvPr>
            <p:cNvPicPr>
              <a:picLocks noChangeAspect="1"/>
            </p:cNvPicPr>
            <p:nvPr/>
          </p:nvPicPr>
          <p:blipFill>
            <a:blip r:embed="rId4"/>
            <a:stretch>
              <a:fillRect/>
            </a:stretch>
          </p:blipFill>
          <p:spPr>
            <a:xfrm>
              <a:off x="6967869" y="2115486"/>
              <a:ext cx="1484831" cy="1063373"/>
            </a:xfrm>
            <a:prstGeom prst="rect">
              <a:avLst/>
            </a:prstGeom>
          </p:spPr>
        </p:pic>
        <p:grpSp>
          <p:nvGrpSpPr>
            <p:cNvPr id="12" name="Group 11">
              <a:extLst>
                <a:ext uri="{FF2B5EF4-FFF2-40B4-BE49-F238E27FC236}">
                  <a16:creationId xmlns:a16="http://schemas.microsoft.com/office/drawing/2014/main" id="{834319F0-6CB3-7CA3-0060-4DC8CF1A41F2}"/>
                </a:ext>
              </a:extLst>
            </p:cNvPr>
            <p:cNvGrpSpPr/>
            <p:nvPr/>
          </p:nvGrpSpPr>
          <p:grpSpPr>
            <a:xfrm>
              <a:off x="5866912" y="1259365"/>
              <a:ext cx="3917700" cy="2963534"/>
              <a:chOff x="2850565" y="1192344"/>
              <a:chExt cx="6836120" cy="5171164"/>
            </a:xfrm>
          </p:grpSpPr>
          <p:sp>
            <p:nvSpPr>
              <p:cNvPr id="5" name="Freeform: Shape 4">
                <a:extLst>
                  <a:ext uri="{FF2B5EF4-FFF2-40B4-BE49-F238E27FC236}">
                    <a16:creationId xmlns:a16="http://schemas.microsoft.com/office/drawing/2014/main" id="{E527EEE5-D465-9BD8-0A6E-DF40F86E346B}"/>
                  </a:ext>
                </a:extLst>
              </p:cNvPr>
              <p:cNvSpPr/>
              <p:nvPr/>
            </p:nvSpPr>
            <p:spPr>
              <a:xfrm>
                <a:off x="3681371" y="1223297"/>
                <a:ext cx="4702272" cy="4702272"/>
              </a:xfrm>
              <a:custGeom>
                <a:avLst/>
                <a:gdLst>
                  <a:gd name="connsiteX0" fmla="*/ 1743208 w 3486418"/>
                  <a:gd name="connsiteY0" fmla="*/ 426355 h 3486418"/>
                  <a:gd name="connsiteX1" fmla="*/ 426355 w 3486418"/>
                  <a:gd name="connsiteY1" fmla="*/ 1743208 h 3486418"/>
                  <a:gd name="connsiteX2" fmla="*/ 1743208 w 3486418"/>
                  <a:gd name="connsiteY2" fmla="*/ 3060061 h 3486418"/>
                  <a:gd name="connsiteX3" fmla="*/ 3060061 w 3486418"/>
                  <a:gd name="connsiteY3" fmla="*/ 1743208 h 3486418"/>
                  <a:gd name="connsiteX4" fmla="*/ 1743208 w 3486418"/>
                  <a:gd name="connsiteY4" fmla="*/ 426355 h 3486418"/>
                  <a:gd name="connsiteX5" fmla="*/ 1743209 w 3486418"/>
                  <a:gd name="connsiteY5" fmla="*/ 0 h 3486418"/>
                  <a:gd name="connsiteX6" fmla="*/ 3486418 w 3486418"/>
                  <a:gd name="connsiteY6" fmla="*/ 1743209 h 3486418"/>
                  <a:gd name="connsiteX7" fmla="*/ 1743209 w 3486418"/>
                  <a:gd name="connsiteY7" fmla="*/ 3486418 h 3486418"/>
                  <a:gd name="connsiteX8" fmla="*/ 0 w 3486418"/>
                  <a:gd name="connsiteY8" fmla="*/ 1743209 h 3486418"/>
                  <a:gd name="connsiteX9" fmla="*/ 1743209 w 3486418"/>
                  <a:gd name="connsiteY9" fmla="*/ 0 h 348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6418" h="3486418">
                    <a:moveTo>
                      <a:pt x="1743208" y="426355"/>
                    </a:moveTo>
                    <a:cubicBezTo>
                      <a:pt x="1015930" y="426355"/>
                      <a:pt x="426355" y="1015930"/>
                      <a:pt x="426355" y="1743208"/>
                    </a:cubicBezTo>
                    <a:cubicBezTo>
                      <a:pt x="426355" y="2470486"/>
                      <a:pt x="1015930" y="3060061"/>
                      <a:pt x="1743208" y="3060061"/>
                    </a:cubicBezTo>
                    <a:cubicBezTo>
                      <a:pt x="2470486" y="3060061"/>
                      <a:pt x="3060061" y="2470486"/>
                      <a:pt x="3060061" y="1743208"/>
                    </a:cubicBezTo>
                    <a:cubicBezTo>
                      <a:pt x="3060061" y="1015930"/>
                      <a:pt x="2470486" y="426355"/>
                      <a:pt x="1743208" y="426355"/>
                    </a:cubicBezTo>
                    <a:close/>
                    <a:moveTo>
                      <a:pt x="1743209" y="0"/>
                    </a:moveTo>
                    <a:cubicBezTo>
                      <a:pt x="2705957" y="0"/>
                      <a:pt x="3486418" y="780461"/>
                      <a:pt x="3486418" y="1743209"/>
                    </a:cubicBezTo>
                    <a:cubicBezTo>
                      <a:pt x="3486418" y="2705957"/>
                      <a:pt x="2705957" y="3486418"/>
                      <a:pt x="1743209" y="3486418"/>
                    </a:cubicBezTo>
                    <a:cubicBezTo>
                      <a:pt x="780461" y="3486418"/>
                      <a:pt x="0" y="2705957"/>
                      <a:pt x="0" y="1743209"/>
                    </a:cubicBezTo>
                    <a:cubicBezTo>
                      <a:pt x="0" y="780461"/>
                      <a:pt x="780461" y="0"/>
                      <a:pt x="1743209" y="0"/>
                    </a:cubicBezTo>
                    <a:close/>
                  </a:path>
                </a:pathLst>
              </a:custGeom>
              <a:solidFill>
                <a:schemeClr val="bg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sz="1200" dirty="0">
                  <a:solidFill>
                    <a:schemeClr val="tx1"/>
                  </a:solidFill>
                  <a:latin typeface="Inter" panose="020B0502030000000004" pitchFamily="34" charset="0"/>
                </a:endParaRPr>
              </a:p>
            </p:txBody>
          </p:sp>
          <p:grpSp>
            <p:nvGrpSpPr>
              <p:cNvPr id="98" name="Group 97">
                <a:extLst>
                  <a:ext uri="{FF2B5EF4-FFF2-40B4-BE49-F238E27FC236}">
                    <a16:creationId xmlns:a16="http://schemas.microsoft.com/office/drawing/2014/main" id="{2782EE28-3CC8-4400-D2DF-B7CDF8606D91}"/>
                  </a:ext>
                </a:extLst>
              </p:cNvPr>
              <p:cNvGrpSpPr/>
              <p:nvPr/>
            </p:nvGrpSpPr>
            <p:grpSpPr>
              <a:xfrm>
                <a:off x="7075706" y="3243026"/>
                <a:ext cx="2610979" cy="1102755"/>
                <a:chOff x="5961794" y="2228211"/>
                <a:chExt cx="2144699" cy="905821"/>
              </a:xfrm>
            </p:grpSpPr>
            <p:grpSp>
              <p:nvGrpSpPr>
                <p:cNvPr id="32" name="Group 31">
                  <a:extLst>
                    <a:ext uri="{FF2B5EF4-FFF2-40B4-BE49-F238E27FC236}">
                      <a16:creationId xmlns:a16="http://schemas.microsoft.com/office/drawing/2014/main" id="{555CD34B-2932-4AC4-96AE-F550784E8F8E}"/>
                    </a:ext>
                  </a:extLst>
                </p:cNvPr>
                <p:cNvGrpSpPr/>
                <p:nvPr/>
              </p:nvGrpSpPr>
              <p:grpSpPr>
                <a:xfrm>
                  <a:off x="6801775" y="2228211"/>
                  <a:ext cx="397641" cy="563154"/>
                  <a:chOff x="9538303" y="2730961"/>
                  <a:chExt cx="397641" cy="563154"/>
                </a:xfrm>
                <a:solidFill>
                  <a:schemeClr val="tx1"/>
                </a:solidFill>
              </p:grpSpPr>
              <p:sp>
                <p:nvSpPr>
                  <p:cNvPr id="33" name="Freeform: Shape 32">
                    <a:extLst>
                      <a:ext uri="{FF2B5EF4-FFF2-40B4-BE49-F238E27FC236}">
                        <a16:creationId xmlns:a16="http://schemas.microsoft.com/office/drawing/2014/main" id="{6F37BE82-FB91-1A1E-8C23-793788C7AF2C}"/>
                      </a:ext>
                    </a:extLst>
                  </p:cNvPr>
                  <p:cNvSpPr/>
                  <p:nvPr/>
                </p:nvSpPr>
                <p:spPr>
                  <a:xfrm>
                    <a:off x="9538303" y="3058362"/>
                    <a:ext cx="181836" cy="235753"/>
                  </a:xfrm>
                  <a:custGeom>
                    <a:avLst/>
                    <a:gdLst>
                      <a:gd name="connsiteX0" fmla="*/ 157796 w 181836"/>
                      <a:gd name="connsiteY0" fmla="*/ 235754 h 235753"/>
                      <a:gd name="connsiteX1" fmla="*/ 24088 w 181836"/>
                      <a:gd name="connsiteY1" fmla="*/ 235754 h 235753"/>
                      <a:gd name="connsiteX2" fmla="*/ 0 w 181836"/>
                      <a:gd name="connsiteY2" fmla="*/ 211666 h 235753"/>
                      <a:gd name="connsiteX3" fmla="*/ 0 w 181836"/>
                      <a:gd name="connsiteY3" fmla="*/ 24041 h 235753"/>
                      <a:gd name="connsiteX4" fmla="*/ 24088 w 181836"/>
                      <a:gd name="connsiteY4" fmla="*/ 0 h 235753"/>
                      <a:gd name="connsiteX5" fmla="*/ 157796 w 181836"/>
                      <a:gd name="connsiteY5" fmla="*/ 0 h 235753"/>
                      <a:gd name="connsiteX6" fmla="*/ 181837 w 181836"/>
                      <a:gd name="connsiteY6" fmla="*/ 24041 h 235753"/>
                      <a:gd name="connsiteX7" fmla="*/ 181837 w 181836"/>
                      <a:gd name="connsiteY7" fmla="*/ 211666 h 235753"/>
                      <a:gd name="connsiteX8" fmla="*/ 157796 w 181836"/>
                      <a:gd name="connsiteY8" fmla="*/ 235754 h 235753"/>
                      <a:gd name="connsiteX9" fmla="*/ 24088 w 181836"/>
                      <a:gd name="connsiteY9" fmla="*/ 14114 h 235753"/>
                      <a:gd name="connsiteX10" fmla="*/ 14114 w 181836"/>
                      <a:gd name="connsiteY10" fmla="*/ 24041 h 235753"/>
                      <a:gd name="connsiteX11" fmla="*/ 14114 w 181836"/>
                      <a:gd name="connsiteY11" fmla="*/ 211666 h 235753"/>
                      <a:gd name="connsiteX12" fmla="*/ 24088 w 181836"/>
                      <a:gd name="connsiteY12" fmla="*/ 221640 h 235753"/>
                      <a:gd name="connsiteX13" fmla="*/ 157796 w 181836"/>
                      <a:gd name="connsiteY13" fmla="*/ 221640 h 235753"/>
                      <a:gd name="connsiteX14" fmla="*/ 167723 w 181836"/>
                      <a:gd name="connsiteY14" fmla="*/ 211666 h 235753"/>
                      <a:gd name="connsiteX15" fmla="*/ 167723 w 181836"/>
                      <a:gd name="connsiteY15" fmla="*/ 24041 h 235753"/>
                      <a:gd name="connsiteX16" fmla="*/ 157796 w 181836"/>
                      <a:gd name="connsiteY16" fmla="*/ 14114 h 235753"/>
                      <a:gd name="connsiteX17" fmla="*/ 24088 w 181836"/>
                      <a:gd name="connsiteY17" fmla="*/ 14114 h 23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836" h="235753">
                        <a:moveTo>
                          <a:pt x="157796" y="235754"/>
                        </a:moveTo>
                        <a:lnTo>
                          <a:pt x="24088" y="235754"/>
                        </a:lnTo>
                        <a:cubicBezTo>
                          <a:pt x="10821" y="235754"/>
                          <a:pt x="0" y="224980"/>
                          <a:pt x="0" y="211666"/>
                        </a:cubicBezTo>
                        <a:lnTo>
                          <a:pt x="0" y="24041"/>
                        </a:lnTo>
                        <a:cubicBezTo>
                          <a:pt x="0" y="10774"/>
                          <a:pt x="10773" y="0"/>
                          <a:pt x="24088" y="0"/>
                        </a:cubicBezTo>
                        <a:lnTo>
                          <a:pt x="157796" y="0"/>
                        </a:lnTo>
                        <a:cubicBezTo>
                          <a:pt x="171064" y="0"/>
                          <a:pt x="181837" y="10774"/>
                          <a:pt x="181837" y="24041"/>
                        </a:cubicBezTo>
                        <a:lnTo>
                          <a:pt x="181837" y="211666"/>
                        </a:lnTo>
                        <a:cubicBezTo>
                          <a:pt x="181837" y="224933"/>
                          <a:pt x="171064" y="235754"/>
                          <a:pt x="157796" y="235754"/>
                        </a:cubicBezTo>
                        <a:close/>
                        <a:moveTo>
                          <a:pt x="24088" y="14114"/>
                        </a:moveTo>
                        <a:cubicBezTo>
                          <a:pt x="18583" y="14114"/>
                          <a:pt x="14114" y="18584"/>
                          <a:pt x="14114" y="24041"/>
                        </a:cubicBezTo>
                        <a:lnTo>
                          <a:pt x="14114" y="211666"/>
                        </a:lnTo>
                        <a:cubicBezTo>
                          <a:pt x="14114" y="217170"/>
                          <a:pt x="18583" y="221640"/>
                          <a:pt x="24088" y="221640"/>
                        </a:cubicBezTo>
                        <a:lnTo>
                          <a:pt x="157796" y="221640"/>
                        </a:lnTo>
                        <a:cubicBezTo>
                          <a:pt x="163301" y="221640"/>
                          <a:pt x="167723" y="217170"/>
                          <a:pt x="167723" y="211666"/>
                        </a:cubicBezTo>
                        <a:lnTo>
                          <a:pt x="167723" y="24041"/>
                        </a:lnTo>
                        <a:cubicBezTo>
                          <a:pt x="167723" y="18537"/>
                          <a:pt x="163254" y="14114"/>
                          <a:pt x="157796" y="14114"/>
                        </a:cubicBezTo>
                        <a:lnTo>
                          <a:pt x="24088" y="14114"/>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4" name="Freeform: Shape 33">
                    <a:extLst>
                      <a:ext uri="{FF2B5EF4-FFF2-40B4-BE49-F238E27FC236}">
                        <a16:creationId xmlns:a16="http://schemas.microsoft.com/office/drawing/2014/main" id="{AFCE72EC-CF7A-C595-8657-18741B880AFE}"/>
                      </a:ext>
                    </a:extLst>
                  </p:cNvPr>
                  <p:cNvSpPr/>
                  <p:nvPr/>
                </p:nvSpPr>
                <p:spPr>
                  <a:xfrm>
                    <a:off x="9569965" y="3088896"/>
                    <a:ext cx="117618" cy="177085"/>
                  </a:xfrm>
                  <a:custGeom>
                    <a:avLst/>
                    <a:gdLst>
                      <a:gd name="connsiteX0" fmla="*/ 103457 w 117618"/>
                      <a:gd name="connsiteY0" fmla="*/ 177085 h 177085"/>
                      <a:gd name="connsiteX1" fmla="*/ 79886 w 117618"/>
                      <a:gd name="connsiteY1" fmla="*/ 177085 h 177085"/>
                      <a:gd name="connsiteX2" fmla="*/ 79886 w 117618"/>
                      <a:gd name="connsiteY2" fmla="*/ 162971 h 177085"/>
                      <a:gd name="connsiteX3" fmla="*/ 103457 w 117618"/>
                      <a:gd name="connsiteY3" fmla="*/ 162971 h 177085"/>
                      <a:gd name="connsiteX4" fmla="*/ 103551 w 117618"/>
                      <a:gd name="connsiteY4" fmla="*/ 14208 h 177085"/>
                      <a:gd name="connsiteX5" fmla="*/ 14208 w 117618"/>
                      <a:gd name="connsiteY5" fmla="*/ 14114 h 177085"/>
                      <a:gd name="connsiteX6" fmla="*/ 14114 w 117618"/>
                      <a:gd name="connsiteY6" fmla="*/ 162877 h 177085"/>
                      <a:gd name="connsiteX7" fmla="*/ 40131 w 117618"/>
                      <a:gd name="connsiteY7" fmla="*/ 162971 h 177085"/>
                      <a:gd name="connsiteX8" fmla="*/ 40131 w 117618"/>
                      <a:gd name="connsiteY8" fmla="*/ 177085 h 177085"/>
                      <a:gd name="connsiteX9" fmla="*/ 14208 w 117618"/>
                      <a:gd name="connsiteY9" fmla="*/ 177085 h 177085"/>
                      <a:gd name="connsiteX10" fmla="*/ 0 w 117618"/>
                      <a:gd name="connsiteY10" fmla="*/ 162877 h 177085"/>
                      <a:gd name="connsiteX11" fmla="*/ 0 w 117618"/>
                      <a:gd name="connsiteY11" fmla="*/ 14208 h 177085"/>
                      <a:gd name="connsiteX12" fmla="*/ 14208 w 117618"/>
                      <a:gd name="connsiteY12" fmla="*/ 0 h 177085"/>
                      <a:gd name="connsiteX13" fmla="*/ 103410 w 117618"/>
                      <a:gd name="connsiteY13" fmla="*/ 0 h 177085"/>
                      <a:gd name="connsiteX14" fmla="*/ 117618 w 117618"/>
                      <a:gd name="connsiteY14" fmla="*/ 14208 h 177085"/>
                      <a:gd name="connsiteX15" fmla="*/ 117618 w 117618"/>
                      <a:gd name="connsiteY15" fmla="*/ 162877 h 177085"/>
                      <a:gd name="connsiteX16" fmla="*/ 103410 w 117618"/>
                      <a:gd name="connsiteY16" fmla="*/ 177085 h 1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618" h="177085">
                        <a:moveTo>
                          <a:pt x="103457" y="177085"/>
                        </a:moveTo>
                        <a:lnTo>
                          <a:pt x="79886" y="177085"/>
                        </a:lnTo>
                        <a:lnTo>
                          <a:pt x="79886" y="162971"/>
                        </a:lnTo>
                        <a:lnTo>
                          <a:pt x="103457" y="162971"/>
                        </a:lnTo>
                        <a:lnTo>
                          <a:pt x="103551" y="14208"/>
                        </a:lnTo>
                        <a:lnTo>
                          <a:pt x="14208" y="14114"/>
                        </a:lnTo>
                        <a:lnTo>
                          <a:pt x="14114" y="162877"/>
                        </a:lnTo>
                        <a:lnTo>
                          <a:pt x="40131" y="162971"/>
                        </a:lnTo>
                        <a:lnTo>
                          <a:pt x="40131" y="177085"/>
                        </a:lnTo>
                        <a:lnTo>
                          <a:pt x="14208" y="177085"/>
                        </a:lnTo>
                        <a:cubicBezTo>
                          <a:pt x="6351" y="177085"/>
                          <a:pt x="0" y="170687"/>
                          <a:pt x="0" y="162877"/>
                        </a:cubicBezTo>
                        <a:lnTo>
                          <a:pt x="0" y="14208"/>
                        </a:lnTo>
                        <a:cubicBezTo>
                          <a:pt x="0" y="6351"/>
                          <a:pt x="6398" y="0"/>
                          <a:pt x="14208" y="0"/>
                        </a:cubicBezTo>
                        <a:lnTo>
                          <a:pt x="103410" y="0"/>
                        </a:lnTo>
                        <a:cubicBezTo>
                          <a:pt x="111267" y="0"/>
                          <a:pt x="117618" y="6351"/>
                          <a:pt x="117618" y="14208"/>
                        </a:cubicBezTo>
                        <a:lnTo>
                          <a:pt x="117618" y="162877"/>
                        </a:lnTo>
                        <a:cubicBezTo>
                          <a:pt x="117618" y="170734"/>
                          <a:pt x="111220" y="177085"/>
                          <a:pt x="103410" y="17708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5" name="Freeform: Shape 34">
                    <a:extLst>
                      <a:ext uri="{FF2B5EF4-FFF2-40B4-BE49-F238E27FC236}">
                        <a16:creationId xmlns:a16="http://schemas.microsoft.com/office/drawing/2014/main" id="{5985530B-52CF-1ACF-1A9B-7373B2A05C0F}"/>
                      </a:ext>
                    </a:extLst>
                  </p:cNvPr>
                  <p:cNvSpPr/>
                  <p:nvPr/>
                </p:nvSpPr>
                <p:spPr>
                  <a:xfrm>
                    <a:off x="9812117" y="2940650"/>
                    <a:ext cx="123827" cy="334082"/>
                  </a:xfrm>
                  <a:custGeom>
                    <a:avLst/>
                    <a:gdLst>
                      <a:gd name="connsiteX0" fmla="*/ 116771 w 123827"/>
                      <a:gd name="connsiteY0" fmla="*/ 334082 h 334082"/>
                      <a:gd name="connsiteX1" fmla="*/ 109714 w 123827"/>
                      <a:gd name="connsiteY1" fmla="*/ 327025 h 334082"/>
                      <a:gd name="connsiteX2" fmla="*/ 109714 w 123827"/>
                      <a:gd name="connsiteY2" fmla="*/ 66666 h 334082"/>
                      <a:gd name="connsiteX3" fmla="*/ 7057 w 123827"/>
                      <a:gd name="connsiteY3" fmla="*/ 66666 h 334082"/>
                      <a:gd name="connsiteX4" fmla="*/ 0 w 123827"/>
                      <a:gd name="connsiteY4" fmla="*/ 59609 h 334082"/>
                      <a:gd name="connsiteX5" fmla="*/ 0 w 123827"/>
                      <a:gd name="connsiteY5" fmla="*/ 7057 h 334082"/>
                      <a:gd name="connsiteX6" fmla="*/ 7057 w 123827"/>
                      <a:gd name="connsiteY6" fmla="*/ 0 h 334082"/>
                      <a:gd name="connsiteX7" fmla="*/ 14114 w 123827"/>
                      <a:gd name="connsiteY7" fmla="*/ 7057 h 334082"/>
                      <a:gd name="connsiteX8" fmla="*/ 14114 w 123827"/>
                      <a:gd name="connsiteY8" fmla="*/ 52552 h 334082"/>
                      <a:gd name="connsiteX9" fmla="*/ 116771 w 123827"/>
                      <a:gd name="connsiteY9" fmla="*/ 52552 h 334082"/>
                      <a:gd name="connsiteX10" fmla="*/ 123828 w 123827"/>
                      <a:gd name="connsiteY10" fmla="*/ 59609 h 334082"/>
                      <a:gd name="connsiteX11" fmla="*/ 123828 w 123827"/>
                      <a:gd name="connsiteY11" fmla="*/ 327025 h 334082"/>
                      <a:gd name="connsiteX12" fmla="*/ 116771 w 123827"/>
                      <a:gd name="connsiteY12" fmla="*/ 334082 h 33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7" h="334082">
                        <a:moveTo>
                          <a:pt x="116771" y="334082"/>
                        </a:moveTo>
                        <a:cubicBezTo>
                          <a:pt x="112866" y="334082"/>
                          <a:pt x="109714" y="330930"/>
                          <a:pt x="109714" y="327025"/>
                        </a:cubicBezTo>
                        <a:lnTo>
                          <a:pt x="109714"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16771" y="52552"/>
                        </a:lnTo>
                        <a:cubicBezTo>
                          <a:pt x="120676" y="52552"/>
                          <a:pt x="123828" y="55704"/>
                          <a:pt x="123828" y="59609"/>
                        </a:cubicBezTo>
                        <a:lnTo>
                          <a:pt x="123828" y="327025"/>
                        </a:lnTo>
                        <a:cubicBezTo>
                          <a:pt x="123828" y="330930"/>
                          <a:pt x="120676" y="334082"/>
                          <a:pt x="116771" y="33408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6" name="Freeform: Shape 35">
                    <a:extLst>
                      <a:ext uri="{FF2B5EF4-FFF2-40B4-BE49-F238E27FC236}">
                        <a16:creationId xmlns:a16="http://schemas.microsoft.com/office/drawing/2014/main" id="{A6EBE444-EB3F-3401-E9CA-F13DA602D466}"/>
                      </a:ext>
                    </a:extLst>
                  </p:cNvPr>
                  <p:cNvSpPr/>
                  <p:nvPr/>
                </p:nvSpPr>
                <p:spPr>
                  <a:xfrm>
                    <a:off x="9709601" y="3261653"/>
                    <a:ext cx="224838" cy="14114"/>
                  </a:xfrm>
                  <a:custGeom>
                    <a:avLst/>
                    <a:gdLst>
                      <a:gd name="connsiteX0" fmla="*/ 217782 w 224838"/>
                      <a:gd name="connsiteY0" fmla="*/ 14114 h 14114"/>
                      <a:gd name="connsiteX1" fmla="*/ 7057 w 224838"/>
                      <a:gd name="connsiteY1" fmla="*/ 14114 h 14114"/>
                      <a:gd name="connsiteX2" fmla="*/ 0 w 224838"/>
                      <a:gd name="connsiteY2" fmla="*/ 7057 h 14114"/>
                      <a:gd name="connsiteX3" fmla="*/ 7057 w 224838"/>
                      <a:gd name="connsiteY3" fmla="*/ 0 h 14114"/>
                      <a:gd name="connsiteX4" fmla="*/ 217782 w 224838"/>
                      <a:gd name="connsiteY4" fmla="*/ 0 h 14114"/>
                      <a:gd name="connsiteX5" fmla="*/ 224839 w 224838"/>
                      <a:gd name="connsiteY5" fmla="*/ 7057 h 14114"/>
                      <a:gd name="connsiteX6" fmla="*/ 217782 w 224838"/>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838" h="14114">
                        <a:moveTo>
                          <a:pt x="217782" y="14114"/>
                        </a:moveTo>
                        <a:lnTo>
                          <a:pt x="7057" y="14114"/>
                        </a:lnTo>
                        <a:cubicBezTo>
                          <a:pt x="3152" y="14114"/>
                          <a:pt x="0" y="10962"/>
                          <a:pt x="0" y="7057"/>
                        </a:cubicBezTo>
                        <a:cubicBezTo>
                          <a:pt x="0" y="3152"/>
                          <a:pt x="3152" y="0"/>
                          <a:pt x="7057" y="0"/>
                        </a:cubicBezTo>
                        <a:lnTo>
                          <a:pt x="217782" y="0"/>
                        </a:lnTo>
                        <a:cubicBezTo>
                          <a:pt x="221686" y="0"/>
                          <a:pt x="224839" y="3152"/>
                          <a:pt x="224839" y="7057"/>
                        </a:cubicBezTo>
                        <a:cubicBezTo>
                          <a:pt x="224839" y="10962"/>
                          <a:pt x="221686" y="14114"/>
                          <a:pt x="217782"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7" name="Freeform: Shape 36">
                    <a:extLst>
                      <a:ext uri="{FF2B5EF4-FFF2-40B4-BE49-F238E27FC236}">
                        <a16:creationId xmlns:a16="http://schemas.microsoft.com/office/drawing/2014/main" id="{90A6D179-9F74-94D8-A667-DD48E10A603E}"/>
                      </a:ext>
                    </a:extLst>
                  </p:cNvPr>
                  <p:cNvSpPr/>
                  <p:nvPr/>
                </p:nvSpPr>
                <p:spPr>
                  <a:xfrm>
                    <a:off x="9620682" y="2940603"/>
                    <a:ext cx="127826" cy="125804"/>
                  </a:xfrm>
                  <a:custGeom>
                    <a:avLst/>
                    <a:gdLst>
                      <a:gd name="connsiteX0" fmla="*/ 7057 w 127826"/>
                      <a:gd name="connsiteY0" fmla="*/ 125804 h 125804"/>
                      <a:gd name="connsiteX1" fmla="*/ 0 w 127826"/>
                      <a:gd name="connsiteY1" fmla="*/ 118747 h 125804"/>
                      <a:gd name="connsiteX2" fmla="*/ 0 w 127826"/>
                      <a:gd name="connsiteY2" fmla="*/ 61397 h 125804"/>
                      <a:gd name="connsiteX3" fmla="*/ 7057 w 127826"/>
                      <a:gd name="connsiteY3" fmla="*/ 54339 h 125804"/>
                      <a:gd name="connsiteX4" fmla="*/ 113713 w 127826"/>
                      <a:gd name="connsiteY4" fmla="*/ 54339 h 125804"/>
                      <a:gd name="connsiteX5" fmla="*/ 113713 w 127826"/>
                      <a:gd name="connsiteY5" fmla="*/ 7057 h 125804"/>
                      <a:gd name="connsiteX6" fmla="*/ 120770 w 127826"/>
                      <a:gd name="connsiteY6" fmla="*/ 0 h 125804"/>
                      <a:gd name="connsiteX7" fmla="*/ 127827 w 127826"/>
                      <a:gd name="connsiteY7" fmla="*/ 7057 h 125804"/>
                      <a:gd name="connsiteX8" fmla="*/ 127827 w 127826"/>
                      <a:gd name="connsiteY8" fmla="*/ 61397 h 125804"/>
                      <a:gd name="connsiteX9" fmla="*/ 120770 w 127826"/>
                      <a:gd name="connsiteY9" fmla="*/ 68454 h 125804"/>
                      <a:gd name="connsiteX10" fmla="*/ 14114 w 127826"/>
                      <a:gd name="connsiteY10" fmla="*/ 68454 h 125804"/>
                      <a:gd name="connsiteX11" fmla="*/ 14114 w 127826"/>
                      <a:gd name="connsiteY11" fmla="*/ 118747 h 125804"/>
                      <a:gd name="connsiteX12" fmla="*/ 7057 w 127826"/>
                      <a:gd name="connsiteY12" fmla="*/ 125804 h 1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826" h="125804">
                        <a:moveTo>
                          <a:pt x="7057" y="125804"/>
                        </a:moveTo>
                        <a:cubicBezTo>
                          <a:pt x="3152" y="125804"/>
                          <a:pt x="0" y="122652"/>
                          <a:pt x="0" y="118747"/>
                        </a:cubicBezTo>
                        <a:lnTo>
                          <a:pt x="0" y="61397"/>
                        </a:lnTo>
                        <a:cubicBezTo>
                          <a:pt x="0" y="57492"/>
                          <a:pt x="3152" y="54339"/>
                          <a:pt x="7057" y="54339"/>
                        </a:cubicBezTo>
                        <a:lnTo>
                          <a:pt x="113713" y="54339"/>
                        </a:lnTo>
                        <a:lnTo>
                          <a:pt x="113713" y="7057"/>
                        </a:lnTo>
                        <a:cubicBezTo>
                          <a:pt x="113713" y="3152"/>
                          <a:pt x="116865" y="0"/>
                          <a:pt x="120770" y="0"/>
                        </a:cubicBezTo>
                        <a:cubicBezTo>
                          <a:pt x="124675" y="0"/>
                          <a:pt x="127827" y="3152"/>
                          <a:pt x="127827" y="7057"/>
                        </a:cubicBezTo>
                        <a:lnTo>
                          <a:pt x="127827" y="61397"/>
                        </a:lnTo>
                        <a:cubicBezTo>
                          <a:pt x="127827" y="65302"/>
                          <a:pt x="124675" y="68454"/>
                          <a:pt x="120770" y="68454"/>
                        </a:cubicBezTo>
                        <a:lnTo>
                          <a:pt x="14114" y="68454"/>
                        </a:lnTo>
                        <a:lnTo>
                          <a:pt x="14114" y="118747"/>
                        </a:lnTo>
                        <a:cubicBezTo>
                          <a:pt x="14114" y="122652"/>
                          <a:pt x="10962" y="125804"/>
                          <a:pt x="7057" y="12580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8" name="Freeform: Shape 37">
                    <a:extLst>
                      <a:ext uri="{FF2B5EF4-FFF2-40B4-BE49-F238E27FC236}">
                        <a16:creationId xmlns:a16="http://schemas.microsoft.com/office/drawing/2014/main" id="{50DE83F1-D110-F2F5-E5C6-F6307F326228}"/>
                      </a:ext>
                    </a:extLst>
                  </p:cNvPr>
                  <p:cNvSpPr/>
                  <p:nvPr/>
                </p:nvSpPr>
                <p:spPr>
                  <a:xfrm>
                    <a:off x="9734408" y="2995002"/>
                    <a:ext cx="53184" cy="61948"/>
                  </a:xfrm>
                  <a:custGeom>
                    <a:avLst/>
                    <a:gdLst>
                      <a:gd name="connsiteX0" fmla="*/ 46141 w 53184"/>
                      <a:gd name="connsiteY0" fmla="*/ 61948 h 61948"/>
                      <a:gd name="connsiteX1" fmla="*/ 40683 w 53184"/>
                      <a:gd name="connsiteY1" fmla="*/ 59361 h 61948"/>
                      <a:gd name="connsiteX2" fmla="*/ 1586 w 53184"/>
                      <a:gd name="connsiteY2" fmla="*/ 11514 h 61948"/>
                      <a:gd name="connsiteX3" fmla="*/ 2575 w 53184"/>
                      <a:gd name="connsiteY3" fmla="*/ 1587 h 61948"/>
                      <a:gd name="connsiteX4" fmla="*/ 12502 w 53184"/>
                      <a:gd name="connsiteY4" fmla="*/ 2575 h 61948"/>
                      <a:gd name="connsiteX5" fmla="*/ 51598 w 53184"/>
                      <a:gd name="connsiteY5" fmla="*/ 50422 h 61948"/>
                      <a:gd name="connsiteX6" fmla="*/ 50610 w 53184"/>
                      <a:gd name="connsiteY6" fmla="*/ 60349 h 61948"/>
                      <a:gd name="connsiteX7" fmla="*/ 46141 w 53184"/>
                      <a:gd name="connsiteY7" fmla="*/ 61948 h 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84" h="61948">
                        <a:moveTo>
                          <a:pt x="46141" y="61948"/>
                        </a:moveTo>
                        <a:cubicBezTo>
                          <a:pt x="44117" y="61948"/>
                          <a:pt x="42047" y="61054"/>
                          <a:pt x="40683" y="59361"/>
                        </a:cubicBezTo>
                        <a:lnTo>
                          <a:pt x="1586" y="11514"/>
                        </a:lnTo>
                        <a:cubicBezTo>
                          <a:pt x="-860" y="8503"/>
                          <a:pt x="-436" y="4033"/>
                          <a:pt x="2575" y="1587"/>
                        </a:cubicBezTo>
                        <a:cubicBezTo>
                          <a:pt x="5586" y="-860"/>
                          <a:pt x="10055" y="-436"/>
                          <a:pt x="12502" y="2575"/>
                        </a:cubicBezTo>
                        <a:lnTo>
                          <a:pt x="51598" y="50422"/>
                        </a:lnTo>
                        <a:cubicBezTo>
                          <a:pt x="54044" y="53433"/>
                          <a:pt x="53621" y="57902"/>
                          <a:pt x="50610" y="60349"/>
                        </a:cubicBezTo>
                        <a:cubicBezTo>
                          <a:pt x="49292" y="61431"/>
                          <a:pt x="47740" y="61948"/>
                          <a:pt x="46141" y="6194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9" name="Freeform: Shape 38">
                    <a:extLst>
                      <a:ext uri="{FF2B5EF4-FFF2-40B4-BE49-F238E27FC236}">
                        <a16:creationId xmlns:a16="http://schemas.microsoft.com/office/drawing/2014/main" id="{2DC545AB-BDD3-AC76-8873-C5A36125BB5B}"/>
                      </a:ext>
                    </a:extLst>
                  </p:cNvPr>
                  <p:cNvSpPr/>
                  <p:nvPr/>
                </p:nvSpPr>
                <p:spPr>
                  <a:xfrm>
                    <a:off x="9773578" y="2993241"/>
                    <a:ext cx="52567" cy="63709"/>
                  </a:xfrm>
                  <a:custGeom>
                    <a:avLst/>
                    <a:gdLst>
                      <a:gd name="connsiteX0" fmla="*/ 7065 w 52567"/>
                      <a:gd name="connsiteY0" fmla="*/ 63710 h 63709"/>
                      <a:gd name="connsiteX1" fmla="*/ 2737 w 52567"/>
                      <a:gd name="connsiteY1" fmla="*/ 62251 h 63709"/>
                      <a:gd name="connsiteX2" fmla="*/ 1466 w 52567"/>
                      <a:gd name="connsiteY2" fmla="*/ 52371 h 63709"/>
                      <a:gd name="connsiteX3" fmla="*/ 39951 w 52567"/>
                      <a:gd name="connsiteY3" fmla="*/ 2737 h 63709"/>
                      <a:gd name="connsiteX4" fmla="*/ 49831 w 52567"/>
                      <a:gd name="connsiteY4" fmla="*/ 1466 h 63709"/>
                      <a:gd name="connsiteX5" fmla="*/ 51101 w 52567"/>
                      <a:gd name="connsiteY5" fmla="*/ 11346 h 63709"/>
                      <a:gd name="connsiteX6" fmla="*/ 12616 w 52567"/>
                      <a:gd name="connsiteY6" fmla="*/ 60981 h 63709"/>
                      <a:gd name="connsiteX7" fmla="*/ 7018 w 52567"/>
                      <a:gd name="connsiteY7" fmla="*/ 63710 h 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67" h="63709">
                        <a:moveTo>
                          <a:pt x="7065" y="63710"/>
                        </a:moveTo>
                        <a:cubicBezTo>
                          <a:pt x="5559" y="63710"/>
                          <a:pt x="4054" y="63239"/>
                          <a:pt x="2737" y="62251"/>
                        </a:cubicBezTo>
                        <a:cubicBezTo>
                          <a:pt x="-369" y="59852"/>
                          <a:pt x="-886" y="55429"/>
                          <a:pt x="1466" y="52371"/>
                        </a:cubicBezTo>
                        <a:lnTo>
                          <a:pt x="39951" y="2737"/>
                        </a:lnTo>
                        <a:cubicBezTo>
                          <a:pt x="42351" y="-369"/>
                          <a:pt x="46773" y="-886"/>
                          <a:pt x="49831" y="1466"/>
                        </a:cubicBezTo>
                        <a:cubicBezTo>
                          <a:pt x="52936" y="3866"/>
                          <a:pt x="53454" y="8288"/>
                          <a:pt x="51101" y="11346"/>
                        </a:cubicBezTo>
                        <a:lnTo>
                          <a:pt x="12616" y="60981"/>
                        </a:lnTo>
                        <a:cubicBezTo>
                          <a:pt x="11205" y="62769"/>
                          <a:pt x="9135" y="63710"/>
                          <a:pt x="7018" y="6371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0" name="Freeform: Shape 39">
                    <a:extLst>
                      <a:ext uri="{FF2B5EF4-FFF2-40B4-BE49-F238E27FC236}">
                        <a16:creationId xmlns:a16="http://schemas.microsoft.com/office/drawing/2014/main" id="{22000480-E25C-C91A-F14E-4CBBD4DE826E}"/>
                      </a:ext>
                    </a:extLst>
                  </p:cNvPr>
                  <p:cNvSpPr/>
                  <p:nvPr/>
                </p:nvSpPr>
                <p:spPr>
                  <a:xfrm>
                    <a:off x="9698968" y="2813126"/>
                    <a:ext cx="160995" cy="150624"/>
                  </a:xfrm>
                  <a:custGeom>
                    <a:avLst/>
                    <a:gdLst>
                      <a:gd name="connsiteX0" fmla="*/ 80639 w 160995"/>
                      <a:gd name="connsiteY0" fmla="*/ 150625 h 150624"/>
                      <a:gd name="connsiteX1" fmla="*/ 80263 w 160995"/>
                      <a:gd name="connsiteY1" fmla="*/ 150625 h 150624"/>
                      <a:gd name="connsiteX2" fmla="*/ 0 w 160995"/>
                      <a:gd name="connsiteY2" fmla="*/ 47779 h 150624"/>
                      <a:gd name="connsiteX3" fmla="*/ 3811 w 160995"/>
                      <a:gd name="connsiteY3" fmla="*/ 5578 h 150624"/>
                      <a:gd name="connsiteX4" fmla="*/ 12186 w 160995"/>
                      <a:gd name="connsiteY4" fmla="*/ 168 h 150624"/>
                      <a:gd name="connsiteX5" fmla="*/ 17596 w 160995"/>
                      <a:gd name="connsiteY5" fmla="*/ 8542 h 150624"/>
                      <a:gd name="connsiteX6" fmla="*/ 14114 w 160995"/>
                      <a:gd name="connsiteY6" fmla="*/ 47732 h 150624"/>
                      <a:gd name="connsiteX7" fmla="*/ 80498 w 160995"/>
                      <a:gd name="connsiteY7" fmla="*/ 136463 h 150624"/>
                      <a:gd name="connsiteX8" fmla="*/ 146882 w 160995"/>
                      <a:gd name="connsiteY8" fmla="*/ 47732 h 150624"/>
                      <a:gd name="connsiteX9" fmla="*/ 143494 w 160995"/>
                      <a:gd name="connsiteY9" fmla="*/ 9013 h 150624"/>
                      <a:gd name="connsiteX10" fmla="*/ 148905 w 160995"/>
                      <a:gd name="connsiteY10" fmla="*/ 638 h 150624"/>
                      <a:gd name="connsiteX11" fmla="*/ 157279 w 160995"/>
                      <a:gd name="connsiteY11" fmla="*/ 6049 h 150624"/>
                      <a:gd name="connsiteX12" fmla="*/ 160996 w 160995"/>
                      <a:gd name="connsiteY12" fmla="*/ 47732 h 150624"/>
                      <a:gd name="connsiteX13" fmla="*/ 80733 w 160995"/>
                      <a:gd name="connsiteY13" fmla="*/ 150577 h 150624"/>
                      <a:gd name="connsiteX14" fmla="*/ 80592 w 160995"/>
                      <a:gd name="connsiteY14" fmla="*/ 150577 h 15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95" h="150624">
                        <a:moveTo>
                          <a:pt x="80639" y="150625"/>
                        </a:moveTo>
                        <a:lnTo>
                          <a:pt x="80263" y="150625"/>
                        </a:lnTo>
                        <a:cubicBezTo>
                          <a:pt x="35991" y="150389"/>
                          <a:pt x="0" y="104330"/>
                          <a:pt x="0" y="47779"/>
                        </a:cubicBezTo>
                        <a:cubicBezTo>
                          <a:pt x="0" y="31219"/>
                          <a:pt x="1270" y="17434"/>
                          <a:pt x="3811" y="5578"/>
                        </a:cubicBezTo>
                        <a:cubicBezTo>
                          <a:pt x="4658" y="1767"/>
                          <a:pt x="8375" y="-679"/>
                          <a:pt x="12186" y="168"/>
                        </a:cubicBezTo>
                        <a:cubicBezTo>
                          <a:pt x="15996" y="1014"/>
                          <a:pt x="18396" y="4731"/>
                          <a:pt x="17596" y="8542"/>
                        </a:cubicBezTo>
                        <a:cubicBezTo>
                          <a:pt x="15244" y="19410"/>
                          <a:pt x="14114" y="32207"/>
                          <a:pt x="14114" y="47732"/>
                        </a:cubicBezTo>
                        <a:cubicBezTo>
                          <a:pt x="14114" y="96614"/>
                          <a:pt x="43895" y="136369"/>
                          <a:pt x="80498" y="136463"/>
                        </a:cubicBezTo>
                        <a:cubicBezTo>
                          <a:pt x="117101" y="136369"/>
                          <a:pt x="146882" y="96614"/>
                          <a:pt x="146882" y="47732"/>
                        </a:cubicBezTo>
                        <a:cubicBezTo>
                          <a:pt x="146882" y="32395"/>
                          <a:pt x="145753" y="19739"/>
                          <a:pt x="143494" y="9013"/>
                        </a:cubicBezTo>
                        <a:cubicBezTo>
                          <a:pt x="142695" y="5202"/>
                          <a:pt x="145094" y="1438"/>
                          <a:pt x="148905" y="638"/>
                        </a:cubicBezTo>
                        <a:cubicBezTo>
                          <a:pt x="152716" y="-162"/>
                          <a:pt x="156479" y="2238"/>
                          <a:pt x="157279" y="6049"/>
                        </a:cubicBezTo>
                        <a:cubicBezTo>
                          <a:pt x="159773" y="17763"/>
                          <a:pt x="160996" y="31407"/>
                          <a:pt x="160996" y="47732"/>
                        </a:cubicBezTo>
                        <a:cubicBezTo>
                          <a:pt x="160996" y="104283"/>
                          <a:pt x="125052" y="150295"/>
                          <a:pt x="80733" y="150577"/>
                        </a:cubicBezTo>
                        <a:lnTo>
                          <a:pt x="80592" y="150577"/>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1" name="Freeform: Shape 40">
                    <a:extLst>
                      <a:ext uri="{FF2B5EF4-FFF2-40B4-BE49-F238E27FC236}">
                        <a16:creationId xmlns:a16="http://schemas.microsoft.com/office/drawing/2014/main" id="{2F19BE8B-11E0-3B16-A08A-C74C9CF52FD1}"/>
                      </a:ext>
                    </a:extLst>
                  </p:cNvPr>
                  <p:cNvSpPr/>
                  <p:nvPr/>
                </p:nvSpPr>
                <p:spPr>
                  <a:xfrm>
                    <a:off x="9671258" y="2809341"/>
                    <a:ext cx="214111" cy="14114"/>
                  </a:xfrm>
                  <a:custGeom>
                    <a:avLst/>
                    <a:gdLst>
                      <a:gd name="connsiteX0" fmla="*/ 207054 w 214111"/>
                      <a:gd name="connsiteY0" fmla="*/ 14114 h 14114"/>
                      <a:gd name="connsiteX1" fmla="*/ 7057 w 214111"/>
                      <a:gd name="connsiteY1" fmla="*/ 14114 h 14114"/>
                      <a:gd name="connsiteX2" fmla="*/ 0 w 214111"/>
                      <a:gd name="connsiteY2" fmla="*/ 7057 h 14114"/>
                      <a:gd name="connsiteX3" fmla="*/ 7057 w 214111"/>
                      <a:gd name="connsiteY3" fmla="*/ 0 h 14114"/>
                      <a:gd name="connsiteX4" fmla="*/ 207054 w 214111"/>
                      <a:gd name="connsiteY4" fmla="*/ 0 h 14114"/>
                      <a:gd name="connsiteX5" fmla="*/ 214111 w 214111"/>
                      <a:gd name="connsiteY5" fmla="*/ 7057 h 14114"/>
                      <a:gd name="connsiteX6" fmla="*/ 207054 w 214111"/>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11" h="14114">
                        <a:moveTo>
                          <a:pt x="207054" y="14114"/>
                        </a:moveTo>
                        <a:lnTo>
                          <a:pt x="7057" y="14114"/>
                        </a:lnTo>
                        <a:cubicBezTo>
                          <a:pt x="3152" y="14114"/>
                          <a:pt x="0" y="10962"/>
                          <a:pt x="0" y="7057"/>
                        </a:cubicBezTo>
                        <a:cubicBezTo>
                          <a:pt x="0" y="3152"/>
                          <a:pt x="3152" y="0"/>
                          <a:pt x="7057" y="0"/>
                        </a:cubicBezTo>
                        <a:lnTo>
                          <a:pt x="207054" y="0"/>
                        </a:lnTo>
                        <a:cubicBezTo>
                          <a:pt x="210960" y="0"/>
                          <a:pt x="214111" y="3152"/>
                          <a:pt x="214111" y="7057"/>
                        </a:cubicBezTo>
                        <a:cubicBezTo>
                          <a:pt x="214111" y="10962"/>
                          <a:pt x="210960" y="14114"/>
                          <a:pt x="207054"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2" name="Freeform: Shape 41">
                    <a:extLst>
                      <a:ext uri="{FF2B5EF4-FFF2-40B4-BE49-F238E27FC236}">
                        <a16:creationId xmlns:a16="http://schemas.microsoft.com/office/drawing/2014/main" id="{CC3A29D4-AC9A-C84E-4D84-746320F1D409}"/>
                      </a:ext>
                    </a:extLst>
                  </p:cNvPr>
                  <p:cNvSpPr/>
                  <p:nvPr/>
                </p:nvSpPr>
                <p:spPr>
                  <a:xfrm>
                    <a:off x="9693746" y="2730961"/>
                    <a:ext cx="170593" cy="92353"/>
                  </a:xfrm>
                  <a:custGeom>
                    <a:avLst/>
                    <a:gdLst>
                      <a:gd name="connsiteX0" fmla="*/ 163536 w 170593"/>
                      <a:gd name="connsiteY0" fmla="*/ 92354 h 92353"/>
                      <a:gd name="connsiteX1" fmla="*/ 156479 w 170593"/>
                      <a:gd name="connsiteY1" fmla="*/ 85297 h 92353"/>
                      <a:gd name="connsiteX2" fmla="*/ 85297 w 170593"/>
                      <a:gd name="connsiteY2" fmla="*/ 14114 h 92353"/>
                      <a:gd name="connsiteX3" fmla="*/ 14114 w 170593"/>
                      <a:gd name="connsiteY3" fmla="*/ 85297 h 92353"/>
                      <a:gd name="connsiteX4" fmla="*/ 7057 w 170593"/>
                      <a:gd name="connsiteY4" fmla="*/ 92354 h 92353"/>
                      <a:gd name="connsiteX5" fmla="*/ 0 w 170593"/>
                      <a:gd name="connsiteY5" fmla="*/ 85297 h 92353"/>
                      <a:gd name="connsiteX6" fmla="*/ 85297 w 170593"/>
                      <a:gd name="connsiteY6" fmla="*/ 0 h 92353"/>
                      <a:gd name="connsiteX7" fmla="*/ 170593 w 170593"/>
                      <a:gd name="connsiteY7" fmla="*/ 85297 h 92353"/>
                      <a:gd name="connsiteX8" fmla="*/ 163536 w 170593"/>
                      <a:gd name="connsiteY8" fmla="*/ 92354 h 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93" h="92353">
                        <a:moveTo>
                          <a:pt x="163536" y="92354"/>
                        </a:moveTo>
                        <a:cubicBezTo>
                          <a:pt x="159631" y="92354"/>
                          <a:pt x="156479" y="89202"/>
                          <a:pt x="156479" y="85297"/>
                        </a:cubicBezTo>
                        <a:cubicBezTo>
                          <a:pt x="156479" y="37403"/>
                          <a:pt x="133191" y="14114"/>
                          <a:pt x="85297" y="14114"/>
                        </a:cubicBezTo>
                        <a:cubicBezTo>
                          <a:pt x="37403" y="14114"/>
                          <a:pt x="14114" y="37403"/>
                          <a:pt x="14114" y="85297"/>
                        </a:cubicBezTo>
                        <a:cubicBezTo>
                          <a:pt x="14114" y="89202"/>
                          <a:pt x="10962" y="92354"/>
                          <a:pt x="7057" y="92354"/>
                        </a:cubicBezTo>
                        <a:cubicBezTo>
                          <a:pt x="3152" y="92354"/>
                          <a:pt x="0" y="89202"/>
                          <a:pt x="0" y="85297"/>
                        </a:cubicBezTo>
                        <a:cubicBezTo>
                          <a:pt x="0" y="29499"/>
                          <a:pt x="29499" y="0"/>
                          <a:pt x="85297" y="0"/>
                        </a:cubicBezTo>
                        <a:cubicBezTo>
                          <a:pt x="141095" y="0"/>
                          <a:pt x="170593" y="29499"/>
                          <a:pt x="170593" y="85297"/>
                        </a:cubicBezTo>
                        <a:cubicBezTo>
                          <a:pt x="170593" y="89202"/>
                          <a:pt x="167441" y="92354"/>
                          <a:pt x="163536" y="9235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3" name="Freeform: Shape 42">
                    <a:extLst>
                      <a:ext uri="{FF2B5EF4-FFF2-40B4-BE49-F238E27FC236}">
                        <a16:creationId xmlns:a16="http://schemas.microsoft.com/office/drawing/2014/main" id="{1624CBC4-6FE0-2613-94C6-0240B6ECEABB}"/>
                      </a:ext>
                    </a:extLst>
                  </p:cNvPr>
                  <p:cNvSpPr/>
                  <p:nvPr/>
                </p:nvSpPr>
                <p:spPr>
                  <a:xfrm>
                    <a:off x="9802379"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4" name="Freeform: Shape 43">
                    <a:extLst>
                      <a:ext uri="{FF2B5EF4-FFF2-40B4-BE49-F238E27FC236}">
                        <a16:creationId xmlns:a16="http://schemas.microsoft.com/office/drawing/2014/main" id="{6B1324F9-E873-9230-0C8C-1B1EE9868B2C}"/>
                      </a:ext>
                    </a:extLst>
                  </p:cNvPr>
                  <p:cNvSpPr/>
                  <p:nvPr/>
                </p:nvSpPr>
                <p:spPr>
                  <a:xfrm>
                    <a:off x="9773115" y="2730961"/>
                    <a:ext cx="14114" cy="43471"/>
                  </a:xfrm>
                  <a:custGeom>
                    <a:avLst/>
                    <a:gdLst>
                      <a:gd name="connsiteX0" fmla="*/ 7057 w 14114"/>
                      <a:gd name="connsiteY0" fmla="*/ 43472 h 43471"/>
                      <a:gd name="connsiteX1" fmla="*/ 0 w 14114"/>
                      <a:gd name="connsiteY1" fmla="*/ 36414 h 43471"/>
                      <a:gd name="connsiteX2" fmla="*/ 0 w 14114"/>
                      <a:gd name="connsiteY2" fmla="*/ 7057 h 43471"/>
                      <a:gd name="connsiteX3" fmla="*/ 7057 w 14114"/>
                      <a:gd name="connsiteY3" fmla="*/ 0 h 43471"/>
                      <a:gd name="connsiteX4" fmla="*/ 14114 w 14114"/>
                      <a:gd name="connsiteY4" fmla="*/ 7057 h 43471"/>
                      <a:gd name="connsiteX5" fmla="*/ 14114 w 14114"/>
                      <a:gd name="connsiteY5" fmla="*/ 36414 h 43471"/>
                      <a:gd name="connsiteX6" fmla="*/ 7057 w 14114"/>
                      <a:gd name="connsiteY6" fmla="*/ 43472 h 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471">
                        <a:moveTo>
                          <a:pt x="7057" y="43472"/>
                        </a:moveTo>
                        <a:cubicBezTo>
                          <a:pt x="3152" y="43472"/>
                          <a:pt x="0" y="40319"/>
                          <a:pt x="0" y="36414"/>
                        </a:cubicBezTo>
                        <a:lnTo>
                          <a:pt x="0" y="7057"/>
                        </a:lnTo>
                        <a:cubicBezTo>
                          <a:pt x="0" y="3152"/>
                          <a:pt x="3152" y="0"/>
                          <a:pt x="7057" y="0"/>
                        </a:cubicBezTo>
                        <a:cubicBezTo>
                          <a:pt x="10962" y="0"/>
                          <a:pt x="14114" y="3152"/>
                          <a:pt x="14114" y="7057"/>
                        </a:cubicBezTo>
                        <a:lnTo>
                          <a:pt x="14114" y="36414"/>
                        </a:lnTo>
                        <a:cubicBezTo>
                          <a:pt x="14114" y="40319"/>
                          <a:pt x="10962" y="43472"/>
                          <a:pt x="7057" y="4347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5" name="Freeform: Shape 44">
                    <a:extLst>
                      <a:ext uri="{FF2B5EF4-FFF2-40B4-BE49-F238E27FC236}">
                        <a16:creationId xmlns:a16="http://schemas.microsoft.com/office/drawing/2014/main" id="{F4D215C9-2DB1-90F6-B056-3D82C32B5F47}"/>
                      </a:ext>
                    </a:extLst>
                  </p:cNvPr>
                  <p:cNvSpPr/>
                  <p:nvPr/>
                </p:nvSpPr>
                <p:spPr>
                  <a:xfrm>
                    <a:off x="9743804"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6" name="Freeform: Shape 45">
                    <a:extLst>
                      <a:ext uri="{FF2B5EF4-FFF2-40B4-BE49-F238E27FC236}">
                        <a16:creationId xmlns:a16="http://schemas.microsoft.com/office/drawing/2014/main" id="{192B4E33-406B-0FAF-B9C9-ADDDA48D03C7}"/>
                      </a:ext>
                    </a:extLst>
                  </p:cNvPr>
                  <p:cNvSpPr/>
                  <p:nvPr/>
                </p:nvSpPr>
                <p:spPr>
                  <a:xfrm>
                    <a:off x="9772080" y="3041331"/>
                    <a:ext cx="14114" cy="230343"/>
                  </a:xfrm>
                  <a:custGeom>
                    <a:avLst/>
                    <a:gdLst>
                      <a:gd name="connsiteX0" fmla="*/ 7057 w 14114"/>
                      <a:gd name="connsiteY0" fmla="*/ 230343 h 230343"/>
                      <a:gd name="connsiteX1" fmla="*/ 0 w 14114"/>
                      <a:gd name="connsiteY1" fmla="*/ 223286 h 230343"/>
                      <a:gd name="connsiteX2" fmla="*/ 0 w 14114"/>
                      <a:gd name="connsiteY2" fmla="*/ 7057 h 230343"/>
                      <a:gd name="connsiteX3" fmla="*/ 7057 w 14114"/>
                      <a:gd name="connsiteY3" fmla="*/ 0 h 230343"/>
                      <a:gd name="connsiteX4" fmla="*/ 14114 w 14114"/>
                      <a:gd name="connsiteY4" fmla="*/ 7057 h 230343"/>
                      <a:gd name="connsiteX5" fmla="*/ 14114 w 14114"/>
                      <a:gd name="connsiteY5" fmla="*/ 223286 h 230343"/>
                      <a:gd name="connsiteX6" fmla="*/ 7057 w 14114"/>
                      <a:gd name="connsiteY6" fmla="*/ 230343 h 23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0343">
                        <a:moveTo>
                          <a:pt x="7057" y="230343"/>
                        </a:moveTo>
                        <a:cubicBezTo>
                          <a:pt x="3152" y="230343"/>
                          <a:pt x="0" y="227191"/>
                          <a:pt x="0" y="223286"/>
                        </a:cubicBezTo>
                        <a:lnTo>
                          <a:pt x="0" y="7057"/>
                        </a:lnTo>
                        <a:cubicBezTo>
                          <a:pt x="0" y="3152"/>
                          <a:pt x="3152" y="0"/>
                          <a:pt x="7057" y="0"/>
                        </a:cubicBezTo>
                        <a:cubicBezTo>
                          <a:pt x="10962" y="0"/>
                          <a:pt x="14114" y="3152"/>
                          <a:pt x="14114" y="7057"/>
                        </a:cubicBezTo>
                        <a:lnTo>
                          <a:pt x="14114" y="223286"/>
                        </a:lnTo>
                        <a:cubicBezTo>
                          <a:pt x="14114" y="227191"/>
                          <a:pt x="10962" y="230343"/>
                          <a:pt x="7057" y="23034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7" name="Freeform: Shape 46">
                    <a:extLst>
                      <a:ext uri="{FF2B5EF4-FFF2-40B4-BE49-F238E27FC236}">
                        <a16:creationId xmlns:a16="http://schemas.microsoft.com/office/drawing/2014/main" id="{B31705DB-FE68-7298-DF16-12FC9284D856}"/>
                      </a:ext>
                    </a:extLst>
                  </p:cNvPr>
                  <p:cNvSpPr/>
                  <p:nvPr/>
                </p:nvSpPr>
                <p:spPr>
                  <a:xfrm>
                    <a:off x="9840674" y="3066972"/>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2"/>
                          <a:pt x="8422" y="0"/>
                          <a:pt x="18819" y="0"/>
                        </a:cubicBezTo>
                        <a:cubicBezTo>
                          <a:pt x="29217" y="0"/>
                          <a:pt x="37638" y="8422"/>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8" name="Freeform: Shape 47">
                    <a:extLst>
                      <a:ext uri="{FF2B5EF4-FFF2-40B4-BE49-F238E27FC236}">
                        <a16:creationId xmlns:a16="http://schemas.microsoft.com/office/drawing/2014/main" id="{FDE4AB44-4DC8-CF9E-B6FE-CC69806C430E}"/>
                      </a:ext>
                    </a:extLst>
                  </p:cNvPr>
                  <p:cNvSpPr/>
                  <p:nvPr/>
                </p:nvSpPr>
                <p:spPr>
                  <a:xfrm>
                    <a:off x="9620071" y="3252056"/>
                    <a:ext cx="17501" cy="17501"/>
                  </a:xfrm>
                  <a:custGeom>
                    <a:avLst/>
                    <a:gdLst>
                      <a:gd name="connsiteX0" fmla="*/ 17501 w 17501"/>
                      <a:gd name="connsiteY0" fmla="*/ 8751 h 17501"/>
                      <a:gd name="connsiteX1" fmla="*/ 8751 w 17501"/>
                      <a:gd name="connsiteY1" fmla="*/ 17501 h 17501"/>
                      <a:gd name="connsiteX2" fmla="*/ 0 w 17501"/>
                      <a:gd name="connsiteY2" fmla="*/ 8751 h 17501"/>
                      <a:gd name="connsiteX3" fmla="*/ 8751 w 17501"/>
                      <a:gd name="connsiteY3" fmla="*/ 0 h 17501"/>
                      <a:gd name="connsiteX4" fmla="*/ 17501 w 17501"/>
                      <a:gd name="connsiteY4" fmla="*/ 8751 h 1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1" h="17501">
                        <a:moveTo>
                          <a:pt x="17501" y="8751"/>
                        </a:moveTo>
                        <a:cubicBezTo>
                          <a:pt x="17501" y="13597"/>
                          <a:pt x="13596" y="17501"/>
                          <a:pt x="8751" y="17501"/>
                        </a:cubicBezTo>
                        <a:cubicBezTo>
                          <a:pt x="3905" y="17501"/>
                          <a:pt x="0" y="13597"/>
                          <a:pt x="0" y="8751"/>
                        </a:cubicBezTo>
                        <a:cubicBezTo>
                          <a:pt x="0" y="3905"/>
                          <a:pt x="3905" y="0"/>
                          <a:pt x="8751" y="0"/>
                        </a:cubicBezTo>
                        <a:cubicBezTo>
                          <a:pt x="13596" y="0"/>
                          <a:pt x="17501" y="3905"/>
                          <a:pt x="17501" y="8751"/>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97" name="TextBox 96">
                  <a:extLst>
                    <a:ext uri="{FF2B5EF4-FFF2-40B4-BE49-F238E27FC236}">
                      <a16:creationId xmlns:a16="http://schemas.microsoft.com/office/drawing/2014/main" id="{75283AFE-4AE2-052A-100B-35DF756134B5}"/>
                    </a:ext>
                  </a:extLst>
                </p:cNvPr>
                <p:cNvSpPr txBox="1"/>
                <p:nvPr/>
              </p:nvSpPr>
              <p:spPr>
                <a:xfrm>
                  <a:off x="5961794" y="2802377"/>
                  <a:ext cx="2144699"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Remote Operator</a:t>
                  </a:r>
                </a:p>
              </p:txBody>
            </p:sp>
          </p:grpSp>
          <p:grpSp>
            <p:nvGrpSpPr>
              <p:cNvPr id="102" name="Group 101">
                <a:extLst>
                  <a:ext uri="{FF2B5EF4-FFF2-40B4-BE49-F238E27FC236}">
                    <a16:creationId xmlns:a16="http://schemas.microsoft.com/office/drawing/2014/main" id="{A6067FFA-0E3B-2E58-2DEE-01C8D779B348}"/>
                  </a:ext>
                </a:extLst>
              </p:cNvPr>
              <p:cNvGrpSpPr/>
              <p:nvPr/>
            </p:nvGrpSpPr>
            <p:grpSpPr>
              <a:xfrm>
                <a:off x="4171494" y="5260753"/>
                <a:ext cx="3895987" cy="1102755"/>
                <a:chOff x="6282557" y="2228211"/>
                <a:chExt cx="3200225" cy="905821"/>
              </a:xfrm>
            </p:grpSpPr>
            <p:grpSp>
              <p:nvGrpSpPr>
                <p:cNvPr id="103" name="Group 102">
                  <a:extLst>
                    <a:ext uri="{FF2B5EF4-FFF2-40B4-BE49-F238E27FC236}">
                      <a16:creationId xmlns:a16="http://schemas.microsoft.com/office/drawing/2014/main" id="{A251B4B7-625C-74E7-A98B-0753687B50AF}"/>
                    </a:ext>
                  </a:extLst>
                </p:cNvPr>
                <p:cNvGrpSpPr/>
                <p:nvPr/>
              </p:nvGrpSpPr>
              <p:grpSpPr>
                <a:xfrm>
                  <a:off x="6801775" y="2228211"/>
                  <a:ext cx="397641" cy="563154"/>
                  <a:chOff x="9538303" y="2730961"/>
                  <a:chExt cx="397641" cy="563154"/>
                </a:xfrm>
                <a:solidFill>
                  <a:schemeClr val="tx1"/>
                </a:solidFill>
              </p:grpSpPr>
              <p:sp>
                <p:nvSpPr>
                  <p:cNvPr id="105" name="Freeform: Shape 104">
                    <a:extLst>
                      <a:ext uri="{FF2B5EF4-FFF2-40B4-BE49-F238E27FC236}">
                        <a16:creationId xmlns:a16="http://schemas.microsoft.com/office/drawing/2014/main" id="{5E5333BC-A981-0285-FF96-0E3AB165817D}"/>
                      </a:ext>
                    </a:extLst>
                  </p:cNvPr>
                  <p:cNvSpPr/>
                  <p:nvPr/>
                </p:nvSpPr>
                <p:spPr>
                  <a:xfrm>
                    <a:off x="9538303" y="3058362"/>
                    <a:ext cx="181836" cy="235753"/>
                  </a:xfrm>
                  <a:custGeom>
                    <a:avLst/>
                    <a:gdLst>
                      <a:gd name="connsiteX0" fmla="*/ 157796 w 181836"/>
                      <a:gd name="connsiteY0" fmla="*/ 235754 h 235753"/>
                      <a:gd name="connsiteX1" fmla="*/ 24088 w 181836"/>
                      <a:gd name="connsiteY1" fmla="*/ 235754 h 235753"/>
                      <a:gd name="connsiteX2" fmla="*/ 0 w 181836"/>
                      <a:gd name="connsiteY2" fmla="*/ 211666 h 235753"/>
                      <a:gd name="connsiteX3" fmla="*/ 0 w 181836"/>
                      <a:gd name="connsiteY3" fmla="*/ 24041 h 235753"/>
                      <a:gd name="connsiteX4" fmla="*/ 24088 w 181836"/>
                      <a:gd name="connsiteY4" fmla="*/ 0 h 235753"/>
                      <a:gd name="connsiteX5" fmla="*/ 157796 w 181836"/>
                      <a:gd name="connsiteY5" fmla="*/ 0 h 235753"/>
                      <a:gd name="connsiteX6" fmla="*/ 181837 w 181836"/>
                      <a:gd name="connsiteY6" fmla="*/ 24041 h 235753"/>
                      <a:gd name="connsiteX7" fmla="*/ 181837 w 181836"/>
                      <a:gd name="connsiteY7" fmla="*/ 211666 h 235753"/>
                      <a:gd name="connsiteX8" fmla="*/ 157796 w 181836"/>
                      <a:gd name="connsiteY8" fmla="*/ 235754 h 235753"/>
                      <a:gd name="connsiteX9" fmla="*/ 24088 w 181836"/>
                      <a:gd name="connsiteY9" fmla="*/ 14114 h 235753"/>
                      <a:gd name="connsiteX10" fmla="*/ 14114 w 181836"/>
                      <a:gd name="connsiteY10" fmla="*/ 24041 h 235753"/>
                      <a:gd name="connsiteX11" fmla="*/ 14114 w 181836"/>
                      <a:gd name="connsiteY11" fmla="*/ 211666 h 235753"/>
                      <a:gd name="connsiteX12" fmla="*/ 24088 w 181836"/>
                      <a:gd name="connsiteY12" fmla="*/ 221640 h 235753"/>
                      <a:gd name="connsiteX13" fmla="*/ 157796 w 181836"/>
                      <a:gd name="connsiteY13" fmla="*/ 221640 h 235753"/>
                      <a:gd name="connsiteX14" fmla="*/ 167723 w 181836"/>
                      <a:gd name="connsiteY14" fmla="*/ 211666 h 235753"/>
                      <a:gd name="connsiteX15" fmla="*/ 167723 w 181836"/>
                      <a:gd name="connsiteY15" fmla="*/ 24041 h 235753"/>
                      <a:gd name="connsiteX16" fmla="*/ 157796 w 181836"/>
                      <a:gd name="connsiteY16" fmla="*/ 14114 h 235753"/>
                      <a:gd name="connsiteX17" fmla="*/ 24088 w 181836"/>
                      <a:gd name="connsiteY17" fmla="*/ 14114 h 23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836" h="235753">
                        <a:moveTo>
                          <a:pt x="157796" y="235754"/>
                        </a:moveTo>
                        <a:lnTo>
                          <a:pt x="24088" y="235754"/>
                        </a:lnTo>
                        <a:cubicBezTo>
                          <a:pt x="10821" y="235754"/>
                          <a:pt x="0" y="224980"/>
                          <a:pt x="0" y="211666"/>
                        </a:cubicBezTo>
                        <a:lnTo>
                          <a:pt x="0" y="24041"/>
                        </a:lnTo>
                        <a:cubicBezTo>
                          <a:pt x="0" y="10774"/>
                          <a:pt x="10773" y="0"/>
                          <a:pt x="24088" y="0"/>
                        </a:cubicBezTo>
                        <a:lnTo>
                          <a:pt x="157796" y="0"/>
                        </a:lnTo>
                        <a:cubicBezTo>
                          <a:pt x="171064" y="0"/>
                          <a:pt x="181837" y="10774"/>
                          <a:pt x="181837" y="24041"/>
                        </a:cubicBezTo>
                        <a:lnTo>
                          <a:pt x="181837" y="211666"/>
                        </a:lnTo>
                        <a:cubicBezTo>
                          <a:pt x="181837" y="224933"/>
                          <a:pt x="171064" y="235754"/>
                          <a:pt x="157796" y="235754"/>
                        </a:cubicBezTo>
                        <a:close/>
                        <a:moveTo>
                          <a:pt x="24088" y="14114"/>
                        </a:moveTo>
                        <a:cubicBezTo>
                          <a:pt x="18583" y="14114"/>
                          <a:pt x="14114" y="18584"/>
                          <a:pt x="14114" y="24041"/>
                        </a:cubicBezTo>
                        <a:lnTo>
                          <a:pt x="14114" y="211666"/>
                        </a:lnTo>
                        <a:cubicBezTo>
                          <a:pt x="14114" y="217170"/>
                          <a:pt x="18583" y="221640"/>
                          <a:pt x="24088" y="221640"/>
                        </a:cubicBezTo>
                        <a:lnTo>
                          <a:pt x="157796" y="221640"/>
                        </a:lnTo>
                        <a:cubicBezTo>
                          <a:pt x="163301" y="221640"/>
                          <a:pt x="167723" y="217170"/>
                          <a:pt x="167723" y="211666"/>
                        </a:cubicBezTo>
                        <a:lnTo>
                          <a:pt x="167723" y="24041"/>
                        </a:lnTo>
                        <a:cubicBezTo>
                          <a:pt x="167723" y="18537"/>
                          <a:pt x="163254" y="14114"/>
                          <a:pt x="157796" y="14114"/>
                        </a:cubicBezTo>
                        <a:lnTo>
                          <a:pt x="24088" y="14114"/>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6" name="Freeform: Shape 105">
                    <a:extLst>
                      <a:ext uri="{FF2B5EF4-FFF2-40B4-BE49-F238E27FC236}">
                        <a16:creationId xmlns:a16="http://schemas.microsoft.com/office/drawing/2014/main" id="{179E1734-3B27-8C4F-A781-40B1CDDDB030}"/>
                      </a:ext>
                    </a:extLst>
                  </p:cNvPr>
                  <p:cNvSpPr/>
                  <p:nvPr/>
                </p:nvSpPr>
                <p:spPr>
                  <a:xfrm>
                    <a:off x="9569965" y="3088896"/>
                    <a:ext cx="117618" cy="177085"/>
                  </a:xfrm>
                  <a:custGeom>
                    <a:avLst/>
                    <a:gdLst>
                      <a:gd name="connsiteX0" fmla="*/ 103457 w 117618"/>
                      <a:gd name="connsiteY0" fmla="*/ 177085 h 177085"/>
                      <a:gd name="connsiteX1" fmla="*/ 79886 w 117618"/>
                      <a:gd name="connsiteY1" fmla="*/ 177085 h 177085"/>
                      <a:gd name="connsiteX2" fmla="*/ 79886 w 117618"/>
                      <a:gd name="connsiteY2" fmla="*/ 162971 h 177085"/>
                      <a:gd name="connsiteX3" fmla="*/ 103457 w 117618"/>
                      <a:gd name="connsiteY3" fmla="*/ 162971 h 177085"/>
                      <a:gd name="connsiteX4" fmla="*/ 103551 w 117618"/>
                      <a:gd name="connsiteY4" fmla="*/ 14208 h 177085"/>
                      <a:gd name="connsiteX5" fmla="*/ 14208 w 117618"/>
                      <a:gd name="connsiteY5" fmla="*/ 14114 h 177085"/>
                      <a:gd name="connsiteX6" fmla="*/ 14114 w 117618"/>
                      <a:gd name="connsiteY6" fmla="*/ 162877 h 177085"/>
                      <a:gd name="connsiteX7" fmla="*/ 40131 w 117618"/>
                      <a:gd name="connsiteY7" fmla="*/ 162971 h 177085"/>
                      <a:gd name="connsiteX8" fmla="*/ 40131 w 117618"/>
                      <a:gd name="connsiteY8" fmla="*/ 177085 h 177085"/>
                      <a:gd name="connsiteX9" fmla="*/ 14208 w 117618"/>
                      <a:gd name="connsiteY9" fmla="*/ 177085 h 177085"/>
                      <a:gd name="connsiteX10" fmla="*/ 0 w 117618"/>
                      <a:gd name="connsiteY10" fmla="*/ 162877 h 177085"/>
                      <a:gd name="connsiteX11" fmla="*/ 0 w 117618"/>
                      <a:gd name="connsiteY11" fmla="*/ 14208 h 177085"/>
                      <a:gd name="connsiteX12" fmla="*/ 14208 w 117618"/>
                      <a:gd name="connsiteY12" fmla="*/ 0 h 177085"/>
                      <a:gd name="connsiteX13" fmla="*/ 103410 w 117618"/>
                      <a:gd name="connsiteY13" fmla="*/ 0 h 177085"/>
                      <a:gd name="connsiteX14" fmla="*/ 117618 w 117618"/>
                      <a:gd name="connsiteY14" fmla="*/ 14208 h 177085"/>
                      <a:gd name="connsiteX15" fmla="*/ 117618 w 117618"/>
                      <a:gd name="connsiteY15" fmla="*/ 162877 h 177085"/>
                      <a:gd name="connsiteX16" fmla="*/ 103410 w 117618"/>
                      <a:gd name="connsiteY16" fmla="*/ 177085 h 1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618" h="177085">
                        <a:moveTo>
                          <a:pt x="103457" y="177085"/>
                        </a:moveTo>
                        <a:lnTo>
                          <a:pt x="79886" y="177085"/>
                        </a:lnTo>
                        <a:lnTo>
                          <a:pt x="79886" y="162971"/>
                        </a:lnTo>
                        <a:lnTo>
                          <a:pt x="103457" y="162971"/>
                        </a:lnTo>
                        <a:lnTo>
                          <a:pt x="103551" y="14208"/>
                        </a:lnTo>
                        <a:lnTo>
                          <a:pt x="14208" y="14114"/>
                        </a:lnTo>
                        <a:lnTo>
                          <a:pt x="14114" y="162877"/>
                        </a:lnTo>
                        <a:lnTo>
                          <a:pt x="40131" y="162971"/>
                        </a:lnTo>
                        <a:lnTo>
                          <a:pt x="40131" y="177085"/>
                        </a:lnTo>
                        <a:lnTo>
                          <a:pt x="14208" y="177085"/>
                        </a:lnTo>
                        <a:cubicBezTo>
                          <a:pt x="6351" y="177085"/>
                          <a:pt x="0" y="170687"/>
                          <a:pt x="0" y="162877"/>
                        </a:cubicBezTo>
                        <a:lnTo>
                          <a:pt x="0" y="14208"/>
                        </a:lnTo>
                        <a:cubicBezTo>
                          <a:pt x="0" y="6351"/>
                          <a:pt x="6398" y="0"/>
                          <a:pt x="14208" y="0"/>
                        </a:cubicBezTo>
                        <a:lnTo>
                          <a:pt x="103410" y="0"/>
                        </a:lnTo>
                        <a:cubicBezTo>
                          <a:pt x="111267" y="0"/>
                          <a:pt x="117618" y="6351"/>
                          <a:pt x="117618" y="14208"/>
                        </a:cubicBezTo>
                        <a:lnTo>
                          <a:pt x="117618" y="162877"/>
                        </a:lnTo>
                        <a:cubicBezTo>
                          <a:pt x="117618" y="170734"/>
                          <a:pt x="111220" y="177085"/>
                          <a:pt x="103410" y="17708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7" name="Freeform: Shape 106">
                    <a:extLst>
                      <a:ext uri="{FF2B5EF4-FFF2-40B4-BE49-F238E27FC236}">
                        <a16:creationId xmlns:a16="http://schemas.microsoft.com/office/drawing/2014/main" id="{02FA9186-28AF-AA04-6541-D443E09176E7}"/>
                      </a:ext>
                    </a:extLst>
                  </p:cNvPr>
                  <p:cNvSpPr/>
                  <p:nvPr/>
                </p:nvSpPr>
                <p:spPr>
                  <a:xfrm>
                    <a:off x="9812117" y="2940650"/>
                    <a:ext cx="123827" cy="334082"/>
                  </a:xfrm>
                  <a:custGeom>
                    <a:avLst/>
                    <a:gdLst>
                      <a:gd name="connsiteX0" fmla="*/ 116771 w 123827"/>
                      <a:gd name="connsiteY0" fmla="*/ 334082 h 334082"/>
                      <a:gd name="connsiteX1" fmla="*/ 109714 w 123827"/>
                      <a:gd name="connsiteY1" fmla="*/ 327025 h 334082"/>
                      <a:gd name="connsiteX2" fmla="*/ 109714 w 123827"/>
                      <a:gd name="connsiteY2" fmla="*/ 66666 h 334082"/>
                      <a:gd name="connsiteX3" fmla="*/ 7057 w 123827"/>
                      <a:gd name="connsiteY3" fmla="*/ 66666 h 334082"/>
                      <a:gd name="connsiteX4" fmla="*/ 0 w 123827"/>
                      <a:gd name="connsiteY4" fmla="*/ 59609 h 334082"/>
                      <a:gd name="connsiteX5" fmla="*/ 0 w 123827"/>
                      <a:gd name="connsiteY5" fmla="*/ 7057 h 334082"/>
                      <a:gd name="connsiteX6" fmla="*/ 7057 w 123827"/>
                      <a:gd name="connsiteY6" fmla="*/ 0 h 334082"/>
                      <a:gd name="connsiteX7" fmla="*/ 14114 w 123827"/>
                      <a:gd name="connsiteY7" fmla="*/ 7057 h 334082"/>
                      <a:gd name="connsiteX8" fmla="*/ 14114 w 123827"/>
                      <a:gd name="connsiteY8" fmla="*/ 52552 h 334082"/>
                      <a:gd name="connsiteX9" fmla="*/ 116771 w 123827"/>
                      <a:gd name="connsiteY9" fmla="*/ 52552 h 334082"/>
                      <a:gd name="connsiteX10" fmla="*/ 123828 w 123827"/>
                      <a:gd name="connsiteY10" fmla="*/ 59609 h 334082"/>
                      <a:gd name="connsiteX11" fmla="*/ 123828 w 123827"/>
                      <a:gd name="connsiteY11" fmla="*/ 327025 h 334082"/>
                      <a:gd name="connsiteX12" fmla="*/ 116771 w 123827"/>
                      <a:gd name="connsiteY12" fmla="*/ 334082 h 33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7" h="334082">
                        <a:moveTo>
                          <a:pt x="116771" y="334082"/>
                        </a:moveTo>
                        <a:cubicBezTo>
                          <a:pt x="112866" y="334082"/>
                          <a:pt x="109714" y="330930"/>
                          <a:pt x="109714" y="327025"/>
                        </a:cubicBezTo>
                        <a:lnTo>
                          <a:pt x="109714"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16771" y="52552"/>
                        </a:lnTo>
                        <a:cubicBezTo>
                          <a:pt x="120676" y="52552"/>
                          <a:pt x="123828" y="55704"/>
                          <a:pt x="123828" y="59609"/>
                        </a:cubicBezTo>
                        <a:lnTo>
                          <a:pt x="123828" y="327025"/>
                        </a:lnTo>
                        <a:cubicBezTo>
                          <a:pt x="123828" y="330930"/>
                          <a:pt x="120676" y="334082"/>
                          <a:pt x="116771" y="33408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8" name="Freeform: Shape 107">
                    <a:extLst>
                      <a:ext uri="{FF2B5EF4-FFF2-40B4-BE49-F238E27FC236}">
                        <a16:creationId xmlns:a16="http://schemas.microsoft.com/office/drawing/2014/main" id="{C237C5C9-9827-6D50-3BD2-9D84AE50A063}"/>
                      </a:ext>
                    </a:extLst>
                  </p:cNvPr>
                  <p:cNvSpPr/>
                  <p:nvPr/>
                </p:nvSpPr>
                <p:spPr>
                  <a:xfrm>
                    <a:off x="9709601" y="3261653"/>
                    <a:ext cx="224838" cy="14114"/>
                  </a:xfrm>
                  <a:custGeom>
                    <a:avLst/>
                    <a:gdLst>
                      <a:gd name="connsiteX0" fmla="*/ 217782 w 224838"/>
                      <a:gd name="connsiteY0" fmla="*/ 14114 h 14114"/>
                      <a:gd name="connsiteX1" fmla="*/ 7057 w 224838"/>
                      <a:gd name="connsiteY1" fmla="*/ 14114 h 14114"/>
                      <a:gd name="connsiteX2" fmla="*/ 0 w 224838"/>
                      <a:gd name="connsiteY2" fmla="*/ 7057 h 14114"/>
                      <a:gd name="connsiteX3" fmla="*/ 7057 w 224838"/>
                      <a:gd name="connsiteY3" fmla="*/ 0 h 14114"/>
                      <a:gd name="connsiteX4" fmla="*/ 217782 w 224838"/>
                      <a:gd name="connsiteY4" fmla="*/ 0 h 14114"/>
                      <a:gd name="connsiteX5" fmla="*/ 224839 w 224838"/>
                      <a:gd name="connsiteY5" fmla="*/ 7057 h 14114"/>
                      <a:gd name="connsiteX6" fmla="*/ 217782 w 224838"/>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838" h="14114">
                        <a:moveTo>
                          <a:pt x="217782" y="14114"/>
                        </a:moveTo>
                        <a:lnTo>
                          <a:pt x="7057" y="14114"/>
                        </a:lnTo>
                        <a:cubicBezTo>
                          <a:pt x="3152" y="14114"/>
                          <a:pt x="0" y="10962"/>
                          <a:pt x="0" y="7057"/>
                        </a:cubicBezTo>
                        <a:cubicBezTo>
                          <a:pt x="0" y="3152"/>
                          <a:pt x="3152" y="0"/>
                          <a:pt x="7057" y="0"/>
                        </a:cubicBezTo>
                        <a:lnTo>
                          <a:pt x="217782" y="0"/>
                        </a:lnTo>
                        <a:cubicBezTo>
                          <a:pt x="221686" y="0"/>
                          <a:pt x="224839" y="3152"/>
                          <a:pt x="224839" y="7057"/>
                        </a:cubicBezTo>
                        <a:cubicBezTo>
                          <a:pt x="224839" y="10962"/>
                          <a:pt x="221686" y="14114"/>
                          <a:pt x="217782"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9" name="Freeform: Shape 108">
                    <a:extLst>
                      <a:ext uri="{FF2B5EF4-FFF2-40B4-BE49-F238E27FC236}">
                        <a16:creationId xmlns:a16="http://schemas.microsoft.com/office/drawing/2014/main" id="{1D26CF76-5E86-6FAF-125A-806B436D147A}"/>
                      </a:ext>
                    </a:extLst>
                  </p:cNvPr>
                  <p:cNvSpPr/>
                  <p:nvPr/>
                </p:nvSpPr>
                <p:spPr>
                  <a:xfrm>
                    <a:off x="9620682" y="2940603"/>
                    <a:ext cx="127826" cy="125804"/>
                  </a:xfrm>
                  <a:custGeom>
                    <a:avLst/>
                    <a:gdLst>
                      <a:gd name="connsiteX0" fmla="*/ 7057 w 127826"/>
                      <a:gd name="connsiteY0" fmla="*/ 125804 h 125804"/>
                      <a:gd name="connsiteX1" fmla="*/ 0 w 127826"/>
                      <a:gd name="connsiteY1" fmla="*/ 118747 h 125804"/>
                      <a:gd name="connsiteX2" fmla="*/ 0 w 127826"/>
                      <a:gd name="connsiteY2" fmla="*/ 61397 h 125804"/>
                      <a:gd name="connsiteX3" fmla="*/ 7057 w 127826"/>
                      <a:gd name="connsiteY3" fmla="*/ 54339 h 125804"/>
                      <a:gd name="connsiteX4" fmla="*/ 113713 w 127826"/>
                      <a:gd name="connsiteY4" fmla="*/ 54339 h 125804"/>
                      <a:gd name="connsiteX5" fmla="*/ 113713 w 127826"/>
                      <a:gd name="connsiteY5" fmla="*/ 7057 h 125804"/>
                      <a:gd name="connsiteX6" fmla="*/ 120770 w 127826"/>
                      <a:gd name="connsiteY6" fmla="*/ 0 h 125804"/>
                      <a:gd name="connsiteX7" fmla="*/ 127827 w 127826"/>
                      <a:gd name="connsiteY7" fmla="*/ 7057 h 125804"/>
                      <a:gd name="connsiteX8" fmla="*/ 127827 w 127826"/>
                      <a:gd name="connsiteY8" fmla="*/ 61397 h 125804"/>
                      <a:gd name="connsiteX9" fmla="*/ 120770 w 127826"/>
                      <a:gd name="connsiteY9" fmla="*/ 68454 h 125804"/>
                      <a:gd name="connsiteX10" fmla="*/ 14114 w 127826"/>
                      <a:gd name="connsiteY10" fmla="*/ 68454 h 125804"/>
                      <a:gd name="connsiteX11" fmla="*/ 14114 w 127826"/>
                      <a:gd name="connsiteY11" fmla="*/ 118747 h 125804"/>
                      <a:gd name="connsiteX12" fmla="*/ 7057 w 127826"/>
                      <a:gd name="connsiteY12" fmla="*/ 125804 h 1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826" h="125804">
                        <a:moveTo>
                          <a:pt x="7057" y="125804"/>
                        </a:moveTo>
                        <a:cubicBezTo>
                          <a:pt x="3152" y="125804"/>
                          <a:pt x="0" y="122652"/>
                          <a:pt x="0" y="118747"/>
                        </a:cubicBezTo>
                        <a:lnTo>
                          <a:pt x="0" y="61397"/>
                        </a:lnTo>
                        <a:cubicBezTo>
                          <a:pt x="0" y="57492"/>
                          <a:pt x="3152" y="54339"/>
                          <a:pt x="7057" y="54339"/>
                        </a:cubicBezTo>
                        <a:lnTo>
                          <a:pt x="113713" y="54339"/>
                        </a:lnTo>
                        <a:lnTo>
                          <a:pt x="113713" y="7057"/>
                        </a:lnTo>
                        <a:cubicBezTo>
                          <a:pt x="113713" y="3152"/>
                          <a:pt x="116865" y="0"/>
                          <a:pt x="120770" y="0"/>
                        </a:cubicBezTo>
                        <a:cubicBezTo>
                          <a:pt x="124675" y="0"/>
                          <a:pt x="127827" y="3152"/>
                          <a:pt x="127827" y="7057"/>
                        </a:cubicBezTo>
                        <a:lnTo>
                          <a:pt x="127827" y="61397"/>
                        </a:lnTo>
                        <a:cubicBezTo>
                          <a:pt x="127827" y="65302"/>
                          <a:pt x="124675" y="68454"/>
                          <a:pt x="120770" y="68454"/>
                        </a:cubicBezTo>
                        <a:lnTo>
                          <a:pt x="14114" y="68454"/>
                        </a:lnTo>
                        <a:lnTo>
                          <a:pt x="14114" y="118747"/>
                        </a:lnTo>
                        <a:cubicBezTo>
                          <a:pt x="14114" y="122652"/>
                          <a:pt x="10962" y="125804"/>
                          <a:pt x="7057" y="12580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0" name="Freeform: Shape 109">
                    <a:extLst>
                      <a:ext uri="{FF2B5EF4-FFF2-40B4-BE49-F238E27FC236}">
                        <a16:creationId xmlns:a16="http://schemas.microsoft.com/office/drawing/2014/main" id="{57659E05-65C9-4D52-06E7-59615F0B5F73}"/>
                      </a:ext>
                    </a:extLst>
                  </p:cNvPr>
                  <p:cNvSpPr/>
                  <p:nvPr/>
                </p:nvSpPr>
                <p:spPr>
                  <a:xfrm>
                    <a:off x="9734408" y="2995002"/>
                    <a:ext cx="53184" cy="61948"/>
                  </a:xfrm>
                  <a:custGeom>
                    <a:avLst/>
                    <a:gdLst>
                      <a:gd name="connsiteX0" fmla="*/ 46141 w 53184"/>
                      <a:gd name="connsiteY0" fmla="*/ 61948 h 61948"/>
                      <a:gd name="connsiteX1" fmla="*/ 40683 w 53184"/>
                      <a:gd name="connsiteY1" fmla="*/ 59361 h 61948"/>
                      <a:gd name="connsiteX2" fmla="*/ 1586 w 53184"/>
                      <a:gd name="connsiteY2" fmla="*/ 11514 h 61948"/>
                      <a:gd name="connsiteX3" fmla="*/ 2575 w 53184"/>
                      <a:gd name="connsiteY3" fmla="*/ 1587 h 61948"/>
                      <a:gd name="connsiteX4" fmla="*/ 12502 w 53184"/>
                      <a:gd name="connsiteY4" fmla="*/ 2575 h 61948"/>
                      <a:gd name="connsiteX5" fmla="*/ 51598 w 53184"/>
                      <a:gd name="connsiteY5" fmla="*/ 50422 h 61948"/>
                      <a:gd name="connsiteX6" fmla="*/ 50610 w 53184"/>
                      <a:gd name="connsiteY6" fmla="*/ 60349 h 61948"/>
                      <a:gd name="connsiteX7" fmla="*/ 46141 w 53184"/>
                      <a:gd name="connsiteY7" fmla="*/ 61948 h 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84" h="61948">
                        <a:moveTo>
                          <a:pt x="46141" y="61948"/>
                        </a:moveTo>
                        <a:cubicBezTo>
                          <a:pt x="44117" y="61948"/>
                          <a:pt x="42047" y="61054"/>
                          <a:pt x="40683" y="59361"/>
                        </a:cubicBezTo>
                        <a:lnTo>
                          <a:pt x="1586" y="11514"/>
                        </a:lnTo>
                        <a:cubicBezTo>
                          <a:pt x="-860" y="8503"/>
                          <a:pt x="-436" y="4033"/>
                          <a:pt x="2575" y="1587"/>
                        </a:cubicBezTo>
                        <a:cubicBezTo>
                          <a:pt x="5586" y="-860"/>
                          <a:pt x="10055" y="-436"/>
                          <a:pt x="12502" y="2575"/>
                        </a:cubicBezTo>
                        <a:lnTo>
                          <a:pt x="51598" y="50422"/>
                        </a:lnTo>
                        <a:cubicBezTo>
                          <a:pt x="54044" y="53433"/>
                          <a:pt x="53621" y="57902"/>
                          <a:pt x="50610" y="60349"/>
                        </a:cubicBezTo>
                        <a:cubicBezTo>
                          <a:pt x="49292" y="61431"/>
                          <a:pt x="47740" y="61948"/>
                          <a:pt x="46141" y="6194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1" name="Freeform: Shape 110">
                    <a:extLst>
                      <a:ext uri="{FF2B5EF4-FFF2-40B4-BE49-F238E27FC236}">
                        <a16:creationId xmlns:a16="http://schemas.microsoft.com/office/drawing/2014/main" id="{B89AB36F-F455-A408-75C8-8B696DA99715}"/>
                      </a:ext>
                    </a:extLst>
                  </p:cNvPr>
                  <p:cNvSpPr/>
                  <p:nvPr/>
                </p:nvSpPr>
                <p:spPr>
                  <a:xfrm>
                    <a:off x="9773578" y="2993241"/>
                    <a:ext cx="52567" cy="63709"/>
                  </a:xfrm>
                  <a:custGeom>
                    <a:avLst/>
                    <a:gdLst>
                      <a:gd name="connsiteX0" fmla="*/ 7065 w 52567"/>
                      <a:gd name="connsiteY0" fmla="*/ 63710 h 63709"/>
                      <a:gd name="connsiteX1" fmla="*/ 2737 w 52567"/>
                      <a:gd name="connsiteY1" fmla="*/ 62251 h 63709"/>
                      <a:gd name="connsiteX2" fmla="*/ 1466 w 52567"/>
                      <a:gd name="connsiteY2" fmla="*/ 52371 h 63709"/>
                      <a:gd name="connsiteX3" fmla="*/ 39951 w 52567"/>
                      <a:gd name="connsiteY3" fmla="*/ 2737 h 63709"/>
                      <a:gd name="connsiteX4" fmla="*/ 49831 w 52567"/>
                      <a:gd name="connsiteY4" fmla="*/ 1466 h 63709"/>
                      <a:gd name="connsiteX5" fmla="*/ 51101 w 52567"/>
                      <a:gd name="connsiteY5" fmla="*/ 11346 h 63709"/>
                      <a:gd name="connsiteX6" fmla="*/ 12616 w 52567"/>
                      <a:gd name="connsiteY6" fmla="*/ 60981 h 63709"/>
                      <a:gd name="connsiteX7" fmla="*/ 7018 w 52567"/>
                      <a:gd name="connsiteY7" fmla="*/ 63710 h 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67" h="63709">
                        <a:moveTo>
                          <a:pt x="7065" y="63710"/>
                        </a:moveTo>
                        <a:cubicBezTo>
                          <a:pt x="5559" y="63710"/>
                          <a:pt x="4054" y="63239"/>
                          <a:pt x="2737" y="62251"/>
                        </a:cubicBezTo>
                        <a:cubicBezTo>
                          <a:pt x="-369" y="59852"/>
                          <a:pt x="-886" y="55429"/>
                          <a:pt x="1466" y="52371"/>
                        </a:cubicBezTo>
                        <a:lnTo>
                          <a:pt x="39951" y="2737"/>
                        </a:lnTo>
                        <a:cubicBezTo>
                          <a:pt x="42351" y="-369"/>
                          <a:pt x="46773" y="-886"/>
                          <a:pt x="49831" y="1466"/>
                        </a:cubicBezTo>
                        <a:cubicBezTo>
                          <a:pt x="52936" y="3866"/>
                          <a:pt x="53454" y="8288"/>
                          <a:pt x="51101" y="11346"/>
                        </a:cubicBezTo>
                        <a:lnTo>
                          <a:pt x="12616" y="60981"/>
                        </a:lnTo>
                        <a:cubicBezTo>
                          <a:pt x="11205" y="62769"/>
                          <a:pt x="9135" y="63710"/>
                          <a:pt x="7018" y="6371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2" name="Freeform: Shape 111">
                    <a:extLst>
                      <a:ext uri="{FF2B5EF4-FFF2-40B4-BE49-F238E27FC236}">
                        <a16:creationId xmlns:a16="http://schemas.microsoft.com/office/drawing/2014/main" id="{25253F92-F5C2-A1EF-8709-5ACB55B56305}"/>
                      </a:ext>
                    </a:extLst>
                  </p:cNvPr>
                  <p:cNvSpPr/>
                  <p:nvPr/>
                </p:nvSpPr>
                <p:spPr>
                  <a:xfrm>
                    <a:off x="9698968" y="2813126"/>
                    <a:ext cx="160995" cy="150624"/>
                  </a:xfrm>
                  <a:custGeom>
                    <a:avLst/>
                    <a:gdLst>
                      <a:gd name="connsiteX0" fmla="*/ 80639 w 160995"/>
                      <a:gd name="connsiteY0" fmla="*/ 150625 h 150624"/>
                      <a:gd name="connsiteX1" fmla="*/ 80263 w 160995"/>
                      <a:gd name="connsiteY1" fmla="*/ 150625 h 150624"/>
                      <a:gd name="connsiteX2" fmla="*/ 0 w 160995"/>
                      <a:gd name="connsiteY2" fmla="*/ 47779 h 150624"/>
                      <a:gd name="connsiteX3" fmla="*/ 3811 w 160995"/>
                      <a:gd name="connsiteY3" fmla="*/ 5578 h 150624"/>
                      <a:gd name="connsiteX4" fmla="*/ 12186 w 160995"/>
                      <a:gd name="connsiteY4" fmla="*/ 168 h 150624"/>
                      <a:gd name="connsiteX5" fmla="*/ 17596 w 160995"/>
                      <a:gd name="connsiteY5" fmla="*/ 8542 h 150624"/>
                      <a:gd name="connsiteX6" fmla="*/ 14114 w 160995"/>
                      <a:gd name="connsiteY6" fmla="*/ 47732 h 150624"/>
                      <a:gd name="connsiteX7" fmla="*/ 80498 w 160995"/>
                      <a:gd name="connsiteY7" fmla="*/ 136463 h 150624"/>
                      <a:gd name="connsiteX8" fmla="*/ 146882 w 160995"/>
                      <a:gd name="connsiteY8" fmla="*/ 47732 h 150624"/>
                      <a:gd name="connsiteX9" fmla="*/ 143494 w 160995"/>
                      <a:gd name="connsiteY9" fmla="*/ 9013 h 150624"/>
                      <a:gd name="connsiteX10" fmla="*/ 148905 w 160995"/>
                      <a:gd name="connsiteY10" fmla="*/ 638 h 150624"/>
                      <a:gd name="connsiteX11" fmla="*/ 157279 w 160995"/>
                      <a:gd name="connsiteY11" fmla="*/ 6049 h 150624"/>
                      <a:gd name="connsiteX12" fmla="*/ 160996 w 160995"/>
                      <a:gd name="connsiteY12" fmla="*/ 47732 h 150624"/>
                      <a:gd name="connsiteX13" fmla="*/ 80733 w 160995"/>
                      <a:gd name="connsiteY13" fmla="*/ 150577 h 150624"/>
                      <a:gd name="connsiteX14" fmla="*/ 80592 w 160995"/>
                      <a:gd name="connsiteY14" fmla="*/ 150577 h 15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95" h="150624">
                        <a:moveTo>
                          <a:pt x="80639" y="150625"/>
                        </a:moveTo>
                        <a:lnTo>
                          <a:pt x="80263" y="150625"/>
                        </a:lnTo>
                        <a:cubicBezTo>
                          <a:pt x="35991" y="150389"/>
                          <a:pt x="0" y="104330"/>
                          <a:pt x="0" y="47779"/>
                        </a:cubicBezTo>
                        <a:cubicBezTo>
                          <a:pt x="0" y="31219"/>
                          <a:pt x="1270" y="17434"/>
                          <a:pt x="3811" y="5578"/>
                        </a:cubicBezTo>
                        <a:cubicBezTo>
                          <a:pt x="4658" y="1767"/>
                          <a:pt x="8375" y="-679"/>
                          <a:pt x="12186" y="168"/>
                        </a:cubicBezTo>
                        <a:cubicBezTo>
                          <a:pt x="15996" y="1014"/>
                          <a:pt x="18396" y="4731"/>
                          <a:pt x="17596" y="8542"/>
                        </a:cubicBezTo>
                        <a:cubicBezTo>
                          <a:pt x="15244" y="19410"/>
                          <a:pt x="14114" y="32207"/>
                          <a:pt x="14114" y="47732"/>
                        </a:cubicBezTo>
                        <a:cubicBezTo>
                          <a:pt x="14114" y="96614"/>
                          <a:pt x="43895" y="136369"/>
                          <a:pt x="80498" y="136463"/>
                        </a:cubicBezTo>
                        <a:cubicBezTo>
                          <a:pt x="117101" y="136369"/>
                          <a:pt x="146882" y="96614"/>
                          <a:pt x="146882" y="47732"/>
                        </a:cubicBezTo>
                        <a:cubicBezTo>
                          <a:pt x="146882" y="32395"/>
                          <a:pt x="145753" y="19739"/>
                          <a:pt x="143494" y="9013"/>
                        </a:cubicBezTo>
                        <a:cubicBezTo>
                          <a:pt x="142695" y="5202"/>
                          <a:pt x="145094" y="1438"/>
                          <a:pt x="148905" y="638"/>
                        </a:cubicBezTo>
                        <a:cubicBezTo>
                          <a:pt x="152716" y="-162"/>
                          <a:pt x="156479" y="2238"/>
                          <a:pt x="157279" y="6049"/>
                        </a:cubicBezTo>
                        <a:cubicBezTo>
                          <a:pt x="159773" y="17763"/>
                          <a:pt x="160996" y="31407"/>
                          <a:pt x="160996" y="47732"/>
                        </a:cubicBezTo>
                        <a:cubicBezTo>
                          <a:pt x="160996" y="104283"/>
                          <a:pt x="125052" y="150295"/>
                          <a:pt x="80733" y="150577"/>
                        </a:cubicBezTo>
                        <a:lnTo>
                          <a:pt x="80592" y="150577"/>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3" name="Freeform: Shape 112">
                    <a:extLst>
                      <a:ext uri="{FF2B5EF4-FFF2-40B4-BE49-F238E27FC236}">
                        <a16:creationId xmlns:a16="http://schemas.microsoft.com/office/drawing/2014/main" id="{C545C6A7-3815-AE54-829D-5D97FF733E31}"/>
                      </a:ext>
                    </a:extLst>
                  </p:cNvPr>
                  <p:cNvSpPr/>
                  <p:nvPr/>
                </p:nvSpPr>
                <p:spPr>
                  <a:xfrm>
                    <a:off x="9671258" y="2809341"/>
                    <a:ext cx="214111" cy="14114"/>
                  </a:xfrm>
                  <a:custGeom>
                    <a:avLst/>
                    <a:gdLst>
                      <a:gd name="connsiteX0" fmla="*/ 207054 w 214111"/>
                      <a:gd name="connsiteY0" fmla="*/ 14114 h 14114"/>
                      <a:gd name="connsiteX1" fmla="*/ 7057 w 214111"/>
                      <a:gd name="connsiteY1" fmla="*/ 14114 h 14114"/>
                      <a:gd name="connsiteX2" fmla="*/ 0 w 214111"/>
                      <a:gd name="connsiteY2" fmla="*/ 7057 h 14114"/>
                      <a:gd name="connsiteX3" fmla="*/ 7057 w 214111"/>
                      <a:gd name="connsiteY3" fmla="*/ 0 h 14114"/>
                      <a:gd name="connsiteX4" fmla="*/ 207054 w 214111"/>
                      <a:gd name="connsiteY4" fmla="*/ 0 h 14114"/>
                      <a:gd name="connsiteX5" fmla="*/ 214111 w 214111"/>
                      <a:gd name="connsiteY5" fmla="*/ 7057 h 14114"/>
                      <a:gd name="connsiteX6" fmla="*/ 207054 w 214111"/>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11" h="14114">
                        <a:moveTo>
                          <a:pt x="207054" y="14114"/>
                        </a:moveTo>
                        <a:lnTo>
                          <a:pt x="7057" y="14114"/>
                        </a:lnTo>
                        <a:cubicBezTo>
                          <a:pt x="3152" y="14114"/>
                          <a:pt x="0" y="10962"/>
                          <a:pt x="0" y="7057"/>
                        </a:cubicBezTo>
                        <a:cubicBezTo>
                          <a:pt x="0" y="3152"/>
                          <a:pt x="3152" y="0"/>
                          <a:pt x="7057" y="0"/>
                        </a:cubicBezTo>
                        <a:lnTo>
                          <a:pt x="207054" y="0"/>
                        </a:lnTo>
                        <a:cubicBezTo>
                          <a:pt x="210960" y="0"/>
                          <a:pt x="214111" y="3152"/>
                          <a:pt x="214111" y="7057"/>
                        </a:cubicBezTo>
                        <a:cubicBezTo>
                          <a:pt x="214111" y="10962"/>
                          <a:pt x="210960" y="14114"/>
                          <a:pt x="207054"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4" name="Freeform: Shape 113">
                    <a:extLst>
                      <a:ext uri="{FF2B5EF4-FFF2-40B4-BE49-F238E27FC236}">
                        <a16:creationId xmlns:a16="http://schemas.microsoft.com/office/drawing/2014/main" id="{C40133AC-3A8D-3670-99FD-A94DACE4FD31}"/>
                      </a:ext>
                    </a:extLst>
                  </p:cNvPr>
                  <p:cNvSpPr/>
                  <p:nvPr/>
                </p:nvSpPr>
                <p:spPr>
                  <a:xfrm>
                    <a:off x="9693746" y="2730961"/>
                    <a:ext cx="170593" cy="92353"/>
                  </a:xfrm>
                  <a:custGeom>
                    <a:avLst/>
                    <a:gdLst>
                      <a:gd name="connsiteX0" fmla="*/ 163536 w 170593"/>
                      <a:gd name="connsiteY0" fmla="*/ 92354 h 92353"/>
                      <a:gd name="connsiteX1" fmla="*/ 156479 w 170593"/>
                      <a:gd name="connsiteY1" fmla="*/ 85297 h 92353"/>
                      <a:gd name="connsiteX2" fmla="*/ 85297 w 170593"/>
                      <a:gd name="connsiteY2" fmla="*/ 14114 h 92353"/>
                      <a:gd name="connsiteX3" fmla="*/ 14114 w 170593"/>
                      <a:gd name="connsiteY3" fmla="*/ 85297 h 92353"/>
                      <a:gd name="connsiteX4" fmla="*/ 7057 w 170593"/>
                      <a:gd name="connsiteY4" fmla="*/ 92354 h 92353"/>
                      <a:gd name="connsiteX5" fmla="*/ 0 w 170593"/>
                      <a:gd name="connsiteY5" fmla="*/ 85297 h 92353"/>
                      <a:gd name="connsiteX6" fmla="*/ 85297 w 170593"/>
                      <a:gd name="connsiteY6" fmla="*/ 0 h 92353"/>
                      <a:gd name="connsiteX7" fmla="*/ 170593 w 170593"/>
                      <a:gd name="connsiteY7" fmla="*/ 85297 h 92353"/>
                      <a:gd name="connsiteX8" fmla="*/ 163536 w 170593"/>
                      <a:gd name="connsiteY8" fmla="*/ 92354 h 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93" h="92353">
                        <a:moveTo>
                          <a:pt x="163536" y="92354"/>
                        </a:moveTo>
                        <a:cubicBezTo>
                          <a:pt x="159631" y="92354"/>
                          <a:pt x="156479" y="89202"/>
                          <a:pt x="156479" y="85297"/>
                        </a:cubicBezTo>
                        <a:cubicBezTo>
                          <a:pt x="156479" y="37403"/>
                          <a:pt x="133191" y="14114"/>
                          <a:pt x="85297" y="14114"/>
                        </a:cubicBezTo>
                        <a:cubicBezTo>
                          <a:pt x="37403" y="14114"/>
                          <a:pt x="14114" y="37403"/>
                          <a:pt x="14114" y="85297"/>
                        </a:cubicBezTo>
                        <a:cubicBezTo>
                          <a:pt x="14114" y="89202"/>
                          <a:pt x="10962" y="92354"/>
                          <a:pt x="7057" y="92354"/>
                        </a:cubicBezTo>
                        <a:cubicBezTo>
                          <a:pt x="3152" y="92354"/>
                          <a:pt x="0" y="89202"/>
                          <a:pt x="0" y="85297"/>
                        </a:cubicBezTo>
                        <a:cubicBezTo>
                          <a:pt x="0" y="29499"/>
                          <a:pt x="29499" y="0"/>
                          <a:pt x="85297" y="0"/>
                        </a:cubicBezTo>
                        <a:cubicBezTo>
                          <a:pt x="141095" y="0"/>
                          <a:pt x="170593" y="29499"/>
                          <a:pt x="170593" y="85297"/>
                        </a:cubicBezTo>
                        <a:cubicBezTo>
                          <a:pt x="170593" y="89202"/>
                          <a:pt x="167441" y="92354"/>
                          <a:pt x="163536" y="9235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5" name="Freeform: Shape 114">
                    <a:extLst>
                      <a:ext uri="{FF2B5EF4-FFF2-40B4-BE49-F238E27FC236}">
                        <a16:creationId xmlns:a16="http://schemas.microsoft.com/office/drawing/2014/main" id="{5782233D-A206-663D-DF76-F0D1E98FA9DB}"/>
                      </a:ext>
                    </a:extLst>
                  </p:cNvPr>
                  <p:cNvSpPr/>
                  <p:nvPr/>
                </p:nvSpPr>
                <p:spPr>
                  <a:xfrm>
                    <a:off x="9802379"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6" name="Freeform: Shape 115">
                    <a:extLst>
                      <a:ext uri="{FF2B5EF4-FFF2-40B4-BE49-F238E27FC236}">
                        <a16:creationId xmlns:a16="http://schemas.microsoft.com/office/drawing/2014/main" id="{0B89AC5C-3040-F398-ABFE-2BCC0CD5E016}"/>
                      </a:ext>
                    </a:extLst>
                  </p:cNvPr>
                  <p:cNvSpPr/>
                  <p:nvPr/>
                </p:nvSpPr>
                <p:spPr>
                  <a:xfrm>
                    <a:off x="9773115" y="2730961"/>
                    <a:ext cx="14114" cy="43471"/>
                  </a:xfrm>
                  <a:custGeom>
                    <a:avLst/>
                    <a:gdLst>
                      <a:gd name="connsiteX0" fmla="*/ 7057 w 14114"/>
                      <a:gd name="connsiteY0" fmla="*/ 43472 h 43471"/>
                      <a:gd name="connsiteX1" fmla="*/ 0 w 14114"/>
                      <a:gd name="connsiteY1" fmla="*/ 36414 h 43471"/>
                      <a:gd name="connsiteX2" fmla="*/ 0 w 14114"/>
                      <a:gd name="connsiteY2" fmla="*/ 7057 h 43471"/>
                      <a:gd name="connsiteX3" fmla="*/ 7057 w 14114"/>
                      <a:gd name="connsiteY3" fmla="*/ 0 h 43471"/>
                      <a:gd name="connsiteX4" fmla="*/ 14114 w 14114"/>
                      <a:gd name="connsiteY4" fmla="*/ 7057 h 43471"/>
                      <a:gd name="connsiteX5" fmla="*/ 14114 w 14114"/>
                      <a:gd name="connsiteY5" fmla="*/ 36414 h 43471"/>
                      <a:gd name="connsiteX6" fmla="*/ 7057 w 14114"/>
                      <a:gd name="connsiteY6" fmla="*/ 43472 h 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471">
                        <a:moveTo>
                          <a:pt x="7057" y="43472"/>
                        </a:moveTo>
                        <a:cubicBezTo>
                          <a:pt x="3152" y="43472"/>
                          <a:pt x="0" y="40319"/>
                          <a:pt x="0" y="36414"/>
                        </a:cubicBezTo>
                        <a:lnTo>
                          <a:pt x="0" y="7057"/>
                        </a:lnTo>
                        <a:cubicBezTo>
                          <a:pt x="0" y="3152"/>
                          <a:pt x="3152" y="0"/>
                          <a:pt x="7057" y="0"/>
                        </a:cubicBezTo>
                        <a:cubicBezTo>
                          <a:pt x="10962" y="0"/>
                          <a:pt x="14114" y="3152"/>
                          <a:pt x="14114" y="7057"/>
                        </a:cubicBezTo>
                        <a:lnTo>
                          <a:pt x="14114" y="36414"/>
                        </a:lnTo>
                        <a:cubicBezTo>
                          <a:pt x="14114" y="40319"/>
                          <a:pt x="10962" y="43472"/>
                          <a:pt x="7057" y="4347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7" name="Freeform: Shape 116">
                    <a:extLst>
                      <a:ext uri="{FF2B5EF4-FFF2-40B4-BE49-F238E27FC236}">
                        <a16:creationId xmlns:a16="http://schemas.microsoft.com/office/drawing/2014/main" id="{BE3D84A5-97F0-B6BF-C473-94866FB106AB}"/>
                      </a:ext>
                    </a:extLst>
                  </p:cNvPr>
                  <p:cNvSpPr/>
                  <p:nvPr/>
                </p:nvSpPr>
                <p:spPr>
                  <a:xfrm>
                    <a:off x="9743804"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8" name="Freeform: Shape 117">
                    <a:extLst>
                      <a:ext uri="{FF2B5EF4-FFF2-40B4-BE49-F238E27FC236}">
                        <a16:creationId xmlns:a16="http://schemas.microsoft.com/office/drawing/2014/main" id="{9671AEB5-026D-CEAE-25EC-E68A014AAA89}"/>
                      </a:ext>
                    </a:extLst>
                  </p:cNvPr>
                  <p:cNvSpPr/>
                  <p:nvPr/>
                </p:nvSpPr>
                <p:spPr>
                  <a:xfrm>
                    <a:off x="9772080" y="3041331"/>
                    <a:ext cx="14114" cy="230343"/>
                  </a:xfrm>
                  <a:custGeom>
                    <a:avLst/>
                    <a:gdLst>
                      <a:gd name="connsiteX0" fmla="*/ 7057 w 14114"/>
                      <a:gd name="connsiteY0" fmla="*/ 230343 h 230343"/>
                      <a:gd name="connsiteX1" fmla="*/ 0 w 14114"/>
                      <a:gd name="connsiteY1" fmla="*/ 223286 h 230343"/>
                      <a:gd name="connsiteX2" fmla="*/ 0 w 14114"/>
                      <a:gd name="connsiteY2" fmla="*/ 7057 h 230343"/>
                      <a:gd name="connsiteX3" fmla="*/ 7057 w 14114"/>
                      <a:gd name="connsiteY3" fmla="*/ 0 h 230343"/>
                      <a:gd name="connsiteX4" fmla="*/ 14114 w 14114"/>
                      <a:gd name="connsiteY4" fmla="*/ 7057 h 230343"/>
                      <a:gd name="connsiteX5" fmla="*/ 14114 w 14114"/>
                      <a:gd name="connsiteY5" fmla="*/ 223286 h 230343"/>
                      <a:gd name="connsiteX6" fmla="*/ 7057 w 14114"/>
                      <a:gd name="connsiteY6" fmla="*/ 230343 h 23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0343">
                        <a:moveTo>
                          <a:pt x="7057" y="230343"/>
                        </a:moveTo>
                        <a:cubicBezTo>
                          <a:pt x="3152" y="230343"/>
                          <a:pt x="0" y="227191"/>
                          <a:pt x="0" y="223286"/>
                        </a:cubicBezTo>
                        <a:lnTo>
                          <a:pt x="0" y="7057"/>
                        </a:lnTo>
                        <a:cubicBezTo>
                          <a:pt x="0" y="3152"/>
                          <a:pt x="3152" y="0"/>
                          <a:pt x="7057" y="0"/>
                        </a:cubicBezTo>
                        <a:cubicBezTo>
                          <a:pt x="10962" y="0"/>
                          <a:pt x="14114" y="3152"/>
                          <a:pt x="14114" y="7057"/>
                        </a:cubicBezTo>
                        <a:lnTo>
                          <a:pt x="14114" y="223286"/>
                        </a:lnTo>
                        <a:cubicBezTo>
                          <a:pt x="14114" y="227191"/>
                          <a:pt x="10962" y="230343"/>
                          <a:pt x="7057" y="23034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9" name="Freeform: Shape 118">
                    <a:extLst>
                      <a:ext uri="{FF2B5EF4-FFF2-40B4-BE49-F238E27FC236}">
                        <a16:creationId xmlns:a16="http://schemas.microsoft.com/office/drawing/2014/main" id="{EF284DA8-B705-1C31-D4B4-8C64A20CE8DD}"/>
                      </a:ext>
                    </a:extLst>
                  </p:cNvPr>
                  <p:cNvSpPr/>
                  <p:nvPr/>
                </p:nvSpPr>
                <p:spPr>
                  <a:xfrm>
                    <a:off x="9840674" y="3066972"/>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2"/>
                          <a:pt x="8422" y="0"/>
                          <a:pt x="18819" y="0"/>
                        </a:cubicBezTo>
                        <a:cubicBezTo>
                          <a:pt x="29217" y="0"/>
                          <a:pt x="37638" y="8422"/>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20" name="Freeform: Shape 119">
                    <a:extLst>
                      <a:ext uri="{FF2B5EF4-FFF2-40B4-BE49-F238E27FC236}">
                        <a16:creationId xmlns:a16="http://schemas.microsoft.com/office/drawing/2014/main" id="{9A31DFB8-D0E7-E54C-5FFE-E49B99A5B25A}"/>
                      </a:ext>
                    </a:extLst>
                  </p:cNvPr>
                  <p:cNvSpPr/>
                  <p:nvPr/>
                </p:nvSpPr>
                <p:spPr>
                  <a:xfrm>
                    <a:off x="9620071" y="3252056"/>
                    <a:ext cx="17501" cy="17501"/>
                  </a:xfrm>
                  <a:custGeom>
                    <a:avLst/>
                    <a:gdLst>
                      <a:gd name="connsiteX0" fmla="*/ 17501 w 17501"/>
                      <a:gd name="connsiteY0" fmla="*/ 8751 h 17501"/>
                      <a:gd name="connsiteX1" fmla="*/ 8751 w 17501"/>
                      <a:gd name="connsiteY1" fmla="*/ 17501 h 17501"/>
                      <a:gd name="connsiteX2" fmla="*/ 0 w 17501"/>
                      <a:gd name="connsiteY2" fmla="*/ 8751 h 17501"/>
                      <a:gd name="connsiteX3" fmla="*/ 8751 w 17501"/>
                      <a:gd name="connsiteY3" fmla="*/ 0 h 17501"/>
                      <a:gd name="connsiteX4" fmla="*/ 17501 w 17501"/>
                      <a:gd name="connsiteY4" fmla="*/ 8751 h 1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1" h="17501">
                        <a:moveTo>
                          <a:pt x="17501" y="8751"/>
                        </a:moveTo>
                        <a:cubicBezTo>
                          <a:pt x="17501" y="13597"/>
                          <a:pt x="13596" y="17501"/>
                          <a:pt x="8751" y="17501"/>
                        </a:cubicBezTo>
                        <a:cubicBezTo>
                          <a:pt x="3905" y="17501"/>
                          <a:pt x="0" y="13597"/>
                          <a:pt x="0" y="8751"/>
                        </a:cubicBezTo>
                        <a:cubicBezTo>
                          <a:pt x="0" y="3905"/>
                          <a:pt x="3905" y="0"/>
                          <a:pt x="8751" y="0"/>
                        </a:cubicBezTo>
                        <a:cubicBezTo>
                          <a:pt x="13596" y="0"/>
                          <a:pt x="17501" y="3905"/>
                          <a:pt x="17501" y="8751"/>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104" name="TextBox 103">
                  <a:extLst>
                    <a:ext uri="{FF2B5EF4-FFF2-40B4-BE49-F238E27FC236}">
                      <a16:creationId xmlns:a16="http://schemas.microsoft.com/office/drawing/2014/main" id="{78C75B2D-4CB8-333E-3153-0A78B2289B35}"/>
                    </a:ext>
                  </a:extLst>
                </p:cNvPr>
                <p:cNvSpPr txBox="1"/>
                <p:nvPr/>
              </p:nvSpPr>
              <p:spPr>
                <a:xfrm>
                  <a:off x="6282557" y="2802377"/>
                  <a:ext cx="1503173"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Operator</a:t>
                  </a:r>
                </a:p>
              </p:txBody>
            </p:sp>
            <p:sp>
              <p:nvSpPr>
                <p:cNvPr id="179" name="TextBox 178">
                  <a:extLst>
                    <a:ext uri="{FF2B5EF4-FFF2-40B4-BE49-F238E27FC236}">
                      <a16:creationId xmlns:a16="http://schemas.microsoft.com/office/drawing/2014/main" id="{E5E519D3-229C-B9F3-522A-902D0B21B571}"/>
                    </a:ext>
                  </a:extLst>
                </p:cNvPr>
                <p:cNvSpPr txBox="1"/>
                <p:nvPr/>
              </p:nvSpPr>
              <p:spPr>
                <a:xfrm>
                  <a:off x="7979609" y="2802377"/>
                  <a:ext cx="1503173"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Maintenance</a:t>
                  </a:r>
                </a:p>
              </p:txBody>
            </p:sp>
          </p:grpSp>
          <p:grpSp>
            <p:nvGrpSpPr>
              <p:cNvPr id="60" name="Group 59">
                <a:extLst>
                  <a:ext uri="{FF2B5EF4-FFF2-40B4-BE49-F238E27FC236}">
                    <a16:creationId xmlns:a16="http://schemas.microsoft.com/office/drawing/2014/main" id="{3044D18A-8213-FE3D-BE72-F05A41C53C2B}"/>
                  </a:ext>
                </a:extLst>
              </p:cNvPr>
              <p:cNvGrpSpPr/>
              <p:nvPr/>
            </p:nvGrpSpPr>
            <p:grpSpPr>
              <a:xfrm>
                <a:off x="7040022" y="5229148"/>
                <a:ext cx="425100" cy="682438"/>
                <a:chOff x="2224250" y="3549629"/>
                <a:chExt cx="349183" cy="560567"/>
              </a:xfrm>
              <a:solidFill>
                <a:schemeClr val="tx1"/>
              </a:solidFill>
            </p:grpSpPr>
            <p:sp>
              <p:nvSpPr>
                <p:cNvPr id="61" name="Freeform: Shape 60">
                  <a:extLst>
                    <a:ext uri="{FF2B5EF4-FFF2-40B4-BE49-F238E27FC236}">
                      <a16:creationId xmlns:a16="http://schemas.microsoft.com/office/drawing/2014/main" id="{25A0F18E-E3EB-5472-6EE3-FA67953F647C}"/>
                    </a:ext>
                  </a:extLst>
                </p:cNvPr>
                <p:cNvSpPr/>
                <p:nvPr/>
              </p:nvSpPr>
              <p:spPr>
                <a:xfrm>
                  <a:off x="2224250" y="3901734"/>
                  <a:ext cx="77392" cy="208462"/>
                </a:xfrm>
                <a:custGeom>
                  <a:avLst/>
                  <a:gdLst>
                    <a:gd name="connsiteX0" fmla="*/ 51187 w 77392"/>
                    <a:gd name="connsiteY0" fmla="*/ 208463 h 208462"/>
                    <a:gd name="connsiteX1" fmla="*/ 47282 w 77392"/>
                    <a:gd name="connsiteY1" fmla="*/ 207286 h 208462"/>
                    <a:gd name="connsiteX2" fmla="*/ 44130 w 77392"/>
                    <a:gd name="connsiteY2" fmla="*/ 201405 h 208462"/>
                    <a:gd name="connsiteX3" fmla="*/ 44130 w 77392"/>
                    <a:gd name="connsiteY3" fmla="*/ 177412 h 208462"/>
                    <a:gd name="connsiteX4" fmla="*/ 33262 w 77392"/>
                    <a:gd name="connsiteY4" fmla="*/ 177412 h 208462"/>
                    <a:gd name="connsiteX5" fmla="*/ 33262 w 77392"/>
                    <a:gd name="connsiteY5" fmla="*/ 201405 h 208462"/>
                    <a:gd name="connsiteX6" fmla="*/ 30110 w 77392"/>
                    <a:gd name="connsiteY6" fmla="*/ 207286 h 208462"/>
                    <a:gd name="connsiteX7" fmla="*/ 23430 w 77392"/>
                    <a:gd name="connsiteY7" fmla="*/ 207851 h 208462"/>
                    <a:gd name="connsiteX8" fmla="*/ 0 w 77392"/>
                    <a:gd name="connsiteY8" fmla="*/ 172283 h 208462"/>
                    <a:gd name="connsiteX9" fmla="*/ 18348 w 77392"/>
                    <a:gd name="connsiteY9" fmla="*/ 139397 h 208462"/>
                    <a:gd name="connsiteX10" fmla="*/ 18348 w 77392"/>
                    <a:gd name="connsiteY10" fmla="*/ 69062 h 208462"/>
                    <a:gd name="connsiteX11" fmla="*/ 0 w 77392"/>
                    <a:gd name="connsiteY11" fmla="*/ 36176 h 208462"/>
                    <a:gd name="connsiteX12" fmla="*/ 25264 w 77392"/>
                    <a:gd name="connsiteY12" fmla="*/ 608 h 208462"/>
                    <a:gd name="connsiteX13" fmla="*/ 31945 w 77392"/>
                    <a:gd name="connsiteY13" fmla="*/ 1173 h 208462"/>
                    <a:gd name="connsiteX14" fmla="*/ 35097 w 77392"/>
                    <a:gd name="connsiteY14" fmla="*/ 7053 h 208462"/>
                    <a:gd name="connsiteX15" fmla="*/ 35097 w 77392"/>
                    <a:gd name="connsiteY15" fmla="*/ 31048 h 208462"/>
                    <a:gd name="connsiteX16" fmla="*/ 44130 w 77392"/>
                    <a:gd name="connsiteY16" fmla="*/ 31048 h 208462"/>
                    <a:gd name="connsiteX17" fmla="*/ 44130 w 77392"/>
                    <a:gd name="connsiteY17" fmla="*/ 7053 h 208462"/>
                    <a:gd name="connsiteX18" fmla="*/ 47282 w 77392"/>
                    <a:gd name="connsiteY18" fmla="*/ 1173 h 208462"/>
                    <a:gd name="connsiteX19" fmla="*/ 53963 w 77392"/>
                    <a:gd name="connsiteY19" fmla="*/ 608 h 208462"/>
                    <a:gd name="connsiteX20" fmla="*/ 77393 w 77392"/>
                    <a:gd name="connsiteY20" fmla="*/ 36176 h 208462"/>
                    <a:gd name="connsiteX21" fmla="*/ 59044 w 77392"/>
                    <a:gd name="connsiteY21" fmla="*/ 69062 h 208462"/>
                    <a:gd name="connsiteX22" fmla="*/ 59044 w 77392"/>
                    <a:gd name="connsiteY22" fmla="*/ 139397 h 208462"/>
                    <a:gd name="connsiteX23" fmla="*/ 77393 w 77392"/>
                    <a:gd name="connsiteY23" fmla="*/ 172283 h 208462"/>
                    <a:gd name="connsiteX24" fmla="*/ 53963 w 77392"/>
                    <a:gd name="connsiteY24" fmla="*/ 207851 h 208462"/>
                    <a:gd name="connsiteX25" fmla="*/ 51187 w 77392"/>
                    <a:gd name="connsiteY25" fmla="*/ 208416 h 208462"/>
                    <a:gd name="connsiteX26" fmla="*/ 20983 w 77392"/>
                    <a:gd name="connsiteY26" fmla="*/ 20509 h 208462"/>
                    <a:gd name="connsiteX27" fmla="*/ 14114 w 77392"/>
                    <a:gd name="connsiteY27" fmla="*/ 36223 h 208462"/>
                    <a:gd name="connsiteX28" fmla="*/ 28369 w 77392"/>
                    <a:gd name="connsiteY28" fmla="*/ 58523 h 208462"/>
                    <a:gd name="connsiteX29" fmla="*/ 32463 w 77392"/>
                    <a:gd name="connsiteY29" fmla="*/ 64922 h 208462"/>
                    <a:gd name="connsiteX30" fmla="*/ 32463 w 77392"/>
                    <a:gd name="connsiteY30" fmla="*/ 143632 h 208462"/>
                    <a:gd name="connsiteX31" fmla="*/ 28369 w 77392"/>
                    <a:gd name="connsiteY31" fmla="*/ 150030 h 208462"/>
                    <a:gd name="connsiteX32" fmla="*/ 14114 w 77392"/>
                    <a:gd name="connsiteY32" fmla="*/ 172330 h 208462"/>
                    <a:gd name="connsiteX33" fmla="*/ 19148 w 77392"/>
                    <a:gd name="connsiteY33" fmla="*/ 187244 h 208462"/>
                    <a:gd name="connsiteX34" fmla="*/ 19148 w 77392"/>
                    <a:gd name="connsiteY34" fmla="*/ 170354 h 208462"/>
                    <a:gd name="connsiteX35" fmla="*/ 26205 w 77392"/>
                    <a:gd name="connsiteY35" fmla="*/ 163297 h 208462"/>
                    <a:gd name="connsiteX36" fmla="*/ 51187 w 77392"/>
                    <a:gd name="connsiteY36" fmla="*/ 163297 h 208462"/>
                    <a:gd name="connsiteX37" fmla="*/ 58244 w 77392"/>
                    <a:gd name="connsiteY37" fmla="*/ 170354 h 208462"/>
                    <a:gd name="connsiteX38" fmla="*/ 58244 w 77392"/>
                    <a:gd name="connsiteY38" fmla="*/ 187244 h 208462"/>
                    <a:gd name="connsiteX39" fmla="*/ 63278 w 77392"/>
                    <a:gd name="connsiteY39" fmla="*/ 172330 h 208462"/>
                    <a:gd name="connsiteX40" fmla="*/ 49023 w 77392"/>
                    <a:gd name="connsiteY40" fmla="*/ 150030 h 208462"/>
                    <a:gd name="connsiteX41" fmla="*/ 44930 w 77392"/>
                    <a:gd name="connsiteY41" fmla="*/ 143632 h 208462"/>
                    <a:gd name="connsiteX42" fmla="*/ 44930 w 77392"/>
                    <a:gd name="connsiteY42" fmla="*/ 64922 h 208462"/>
                    <a:gd name="connsiteX43" fmla="*/ 49023 w 77392"/>
                    <a:gd name="connsiteY43" fmla="*/ 58523 h 208462"/>
                    <a:gd name="connsiteX44" fmla="*/ 63278 w 77392"/>
                    <a:gd name="connsiteY44" fmla="*/ 36223 h 208462"/>
                    <a:gd name="connsiteX45" fmla="*/ 58244 w 77392"/>
                    <a:gd name="connsiteY45" fmla="*/ 21309 h 208462"/>
                    <a:gd name="connsiteX46" fmla="*/ 58244 w 77392"/>
                    <a:gd name="connsiteY46" fmla="*/ 38199 h 208462"/>
                    <a:gd name="connsiteX47" fmla="*/ 50152 w 77392"/>
                    <a:gd name="connsiteY47" fmla="*/ 45162 h 208462"/>
                    <a:gd name="connsiteX48" fmla="*/ 49117 w 77392"/>
                    <a:gd name="connsiteY48" fmla="*/ 45256 h 208462"/>
                    <a:gd name="connsiteX49" fmla="*/ 28087 w 77392"/>
                    <a:gd name="connsiteY49" fmla="*/ 45256 h 208462"/>
                    <a:gd name="connsiteX50" fmla="*/ 21030 w 77392"/>
                    <a:gd name="connsiteY50" fmla="*/ 38199 h 208462"/>
                    <a:gd name="connsiteX51" fmla="*/ 21030 w 77392"/>
                    <a:gd name="connsiteY51" fmla="*/ 20556 h 20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392" h="208462">
                      <a:moveTo>
                        <a:pt x="51187" y="208463"/>
                      </a:moveTo>
                      <a:cubicBezTo>
                        <a:pt x="49823" y="208463"/>
                        <a:pt x="48459" y="208086"/>
                        <a:pt x="47282" y="207286"/>
                      </a:cubicBezTo>
                      <a:cubicBezTo>
                        <a:pt x="45306" y="205969"/>
                        <a:pt x="44130" y="203758"/>
                        <a:pt x="44130" y="201405"/>
                      </a:cubicBezTo>
                      <a:lnTo>
                        <a:pt x="44130" y="177412"/>
                      </a:lnTo>
                      <a:lnTo>
                        <a:pt x="33262" y="177412"/>
                      </a:lnTo>
                      <a:lnTo>
                        <a:pt x="33262" y="201405"/>
                      </a:lnTo>
                      <a:cubicBezTo>
                        <a:pt x="33262" y="203758"/>
                        <a:pt x="32086" y="206016"/>
                        <a:pt x="30110" y="207286"/>
                      </a:cubicBezTo>
                      <a:cubicBezTo>
                        <a:pt x="28134" y="208604"/>
                        <a:pt x="25641" y="208792"/>
                        <a:pt x="23430" y="207851"/>
                      </a:cubicBezTo>
                      <a:cubicBezTo>
                        <a:pt x="9221" y="201735"/>
                        <a:pt x="0" y="187762"/>
                        <a:pt x="0" y="172283"/>
                      </a:cubicBezTo>
                      <a:cubicBezTo>
                        <a:pt x="0" y="158828"/>
                        <a:pt x="7057" y="146360"/>
                        <a:pt x="18348" y="139397"/>
                      </a:cubicBezTo>
                      <a:lnTo>
                        <a:pt x="18348" y="69062"/>
                      </a:lnTo>
                      <a:cubicBezTo>
                        <a:pt x="7057" y="62052"/>
                        <a:pt x="0" y="49631"/>
                        <a:pt x="0" y="36176"/>
                      </a:cubicBezTo>
                      <a:cubicBezTo>
                        <a:pt x="0" y="19098"/>
                        <a:pt x="12703" y="6019"/>
                        <a:pt x="25264" y="608"/>
                      </a:cubicBezTo>
                      <a:cubicBezTo>
                        <a:pt x="27429" y="-333"/>
                        <a:pt x="29969" y="-98"/>
                        <a:pt x="31945" y="1173"/>
                      </a:cubicBezTo>
                      <a:cubicBezTo>
                        <a:pt x="33921" y="2490"/>
                        <a:pt x="35097" y="4701"/>
                        <a:pt x="35097" y="7053"/>
                      </a:cubicBezTo>
                      <a:lnTo>
                        <a:pt x="35097" y="31048"/>
                      </a:lnTo>
                      <a:lnTo>
                        <a:pt x="44130" y="31048"/>
                      </a:lnTo>
                      <a:lnTo>
                        <a:pt x="44130" y="7053"/>
                      </a:lnTo>
                      <a:cubicBezTo>
                        <a:pt x="44130" y="4701"/>
                        <a:pt x="45306" y="2443"/>
                        <a:pt x="47282" y="1173"/>
                      </a:cubicBezTo>
                      <a:cubicBezTo>
                        <a:pt x="49258" y="-145"/>
                        <a:pt x="51752" y="-380"/>
                        <a:pt x="53963" y="608"/>
                      </a:cubicBezTo>
                      <a:cubicBezTo>
                        <a:pt x="68171" y="6724"/>
                        <a:pt x="77393" y="20697"/>
                        <a:pt x="77393" y="36176"/>
                      </a:cubicBezTo>
                      <a:cubicBezTo>
                        <a:pt x="77393" y="49631"/>
                        <a:pt x="70336" y="62099"/>
                        <a:pt x="59044" y="69062"/>
                      </a:cubicBezTo>
                      <a:lnTo>
                        <a:pt x="59044" y="139397"/>
                      </a:lnTo>
                      <a:cubicBezTo>
                        <a:pt x="70336" y="146407"/>
                        <a:pt x="77393" y="158875"/>
                        <a:pt x="77393" y="172283"/>
                      </a:cubicBezTo>
                      <a:cubicBezTo>
                        <a:pt x="77393" y="187762"/>
                        <a:pt x="68218" y="201735"/>
                        <a:pt x="53963" y="207851"/>
                      </a:cubicBezTo>
                      <a:cubicBezTo>
                        <a:pt x="53069" y="208227"/>
                        <a:pt x="52128" y="208416"/>
                        <a:pt x="51187" y="208416"/>
                      </a:cubicBezTo>
                      <a:close/>
                      <a:moveTo>
                        <a:pt x="20983" y="20509"/>
                      </a:moveTo>
                      <a:cubicBezTo>
                        <a:pt x="16984" y="24696"/>
                        <a:pt x="14114" y="30107"/>
                        <a:pt x="14114" y="36223"/>
                      </a:cubicBezTo>
                      <a:cubicBezTo>
                        <a:pt x="14114" y="45774"/>
                        <a:pt x="19713" y="54524"/>
                        <a:pt x="28369" y="58523"/>
                      </a:cubicBezTo>
                      <a:cubicBezTo>
                        <a:pt x="30863" y="59699"/>
                        <a:pt x="32463" y="62193"/>
                        <a:pt x="32463" y="64922"/>
                      </a:cubicBezTo>
                      <a:lnTo>
                        <a:pt x="32463" y="143632"/>
                      </a:lnTo>
                      <a:cubicBezTo>
                        <a:pt x="32463" y="146360"/>
                        <a:pt x="30863" y="148854"/>
                        <a:pt x="28369" y="150030"/>
                      </a:cubicBezTo>
                      <a:cubicBezTo>
                        <a:pt x="19713" y="154029"/>
                        <a:pt x="14114" y="162827"/>
                        <a:pt x="14114" y="172330"/>
                      </a:cubicBezTo>
                      <a:cubicBezTo>
                        <a:pt x="14114" y="177835"/>
                        <a:pt x="15949" y="183057"/>
                        <a:pt x="19148" y="187244"/>
                      </a:cubicBezTo>
                      <a:lnTo>
                        <a:pt x="19148" y="170354"/>
                      </a:lnTo>
                      <a:cubicBezTo>
                        <a:pt x="19148" y="166449"/>
                        <a:pt x="22300" y="163297"/>
                        <a:pt x="26205" y="163297"/>
                      </a:cubicBezTo>
                      <a:lnTo>
                        <a:pt x="51187" y="163297"/>
                      </a:lnTo>
                      <a:cubicBezTo>
                        <a:pt x="55092" y="163297"/>
                        <a:pt x="58244" y="166449"/>
                        <a:pt x="58244" y="170354"/>
                      </a:cubicBezTo>
                      <a:lnTo>
                        <a:pt x="58244" y="187244"/>
                      </a:lnTo>
                      <a:cubicBezTo>
                        <a:pt x="61444" y="183057"/>
                        <a:pt x="63278" y="177835"/>
                        <a:pt x="63278" y="172330"/>
                      </a:cubicBezTo>
                      <a:cubicBezTo>
                        <a:pt x="63278" y="162780"/>
                        <a:pt x="57680" y="154029"/>
                        <a:pt x="49023" y="150030"/>
                      </a:cubicBezTo>
                      <a:cubicBezTo>
                        <a:pt x="46530" y="148854"/>
                        <a:pt x="44930" y="146360"/>
                        <a:pt x="44930" y="143632"/>
                      </a:cubicBezTo>
                      <a:lnTo>
                        <a:pt x="44930" y="64922"/>
                      </a:lnTo>
                      <a:cubicBezTo>
                        <a:pt x="44930" y="62193"/>
                        <a:pt x="46530" y="59652"/>
                        <a:pt x="49023" y="58523"/>
                      </a:cubicBezTo>
                      <a:cubicBezTo>
                        <a:pt x="57680" y="54524"/>
                        <a:pt x="63278" y="45774"/>
                        <a:pt x="63278" y="36223"/>
                      </a:cubicBezTo>
                      <a:cubicBezTo>
                        <a:pt x="63278" y="30718"/>
                        <a:pt x="61444" y="25496"/>
                        <a:pt x="58244" y="21309"/>
                      </a:cubicBezTo>
                      <a:lnTo>
                        <a:pt x="58244" y="38199"/>
                      </a:lnTo>
                      <a:cubicBezTo>
                        <a:pt x="58244" y="42433"/>
                        <a:pt x="54245" y="45820"/>
                        <a:pt x="50152" y="45162"/>
                      </a:cubicBezTo>
                      <a:cubicBezTo>
                        <a:pt x="49823" y="45209"/>
                        <a:pt x="49447" y="45256"/>
                        <a:pt x="49117" y="45256"/>
                      </a:cubicBezTo>
                      <a:lnTo>
                        <a:pt x="28087" y="45256"/>
                      </a:lnTo>
                      <a:cubicBezTo>
                        <a:pt x="24182" y="45256"/>
                        <a:pt x="21030" y="42104"/>
                        <a:pt x="21030" y="38199"/>
                      </a:cubicBezTo>
                      <a:lnTo>
                        <a:pt x="21030" y="20556"/>
                      </a:ln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2" name="Freeform: Shape 61">
                  <a:extLst>
                    <a:ext uri="{FF2B5EF4-FFF2-40B4-BE49-F238E27FC236}">
                      <a16:creationId xmlns:a16="http://schemas.microsoft.com/office/drawing/2014/main" id="{1B531ECE-325E-B0F3-D346-107EAA55D371}"/>
                    </a:ext>
                  </a:extLst>
                </p:cNvPr>
                <p:cNvSpPr/>
                <p:nvPr/>
              </p:nvSpPr>
              <p:spPr>
                <a:xfrm>
                  <a:off x="2447912" y="3762471"/>
                  <a:ext cx="125521" cy="339022"/>
                </a:xfrm>
                <a:custGeom>
                  <a:avLst/>
                  <a:gdLst>
                    <a:gd name="connsiteX0" fmla="*/ 118465 w 125521"/>
                    <a:gd name="connsiteY0" fmla="*/ 339022 h 339022"/>
                    <a:gd name="connsiteX1" fmla="*/ 111408 w 125521"/>
                    <a:gd name="connsiteY1" fmla="*/ 331965 h 339022"/>
                    <a:gd name="connsiteX2" fmla="*/ 111408 w 125521"/>
                    <a:gd name="connsiteY2" fmla="*/ 67466 h 339022"/>
                    <a:gd name="connsiteX3" fmla="*/ 7057 w 125521"/>
                    <a:gd name="connsiteY3" fmla="*/ 67466 h 339022"/>
                    <a:gd name="connsiteX4" fmla="*/ 0 w 125521"/>
                    <a:gd name="connsiteY4" fmla="*/ 60408 h 339022"/>
                    <a:gd name="connsiteX5" fmla="*/ 0 w 125521"/>
                    <a:gd name="connsiteY5" fmla="*/ 7057 h 339022"/>
                    <a:gd name="connsiteX6" fmla="*/ 7057 w 125521"/>
                    <a:gd name="connsiteY6" fmla="*/ 0 h 339022"/>
                    <a:gd name="connsiteX7" fmla="*/ 14114 w 125521"/>
                    <a:gd name="connsiteY7" fmla="*/ 7057 h 339022"/>
                    <a:gd name="connsiteX8" fmla="*/ 14114 w 125521"/>
                    <a:gd name="connsiteY8" fmla="*/ 53351 h 339022"/>
                    <a:gd name="connsiteX9" fmla="*/ 118465 w 125521"/>
                    <a:gd name="connsiteY9" fmla="*/ 53351 h 339022"/>
                    <a:gd name="connsiteX10" fmla="*/ 125522 w 125521"/>
                    <a:gd name="connsiteY10" fmla="*/ 60408 h 339022"/>
                    <a:gd name="connsiteX11" fmla="*/ 125522 w 125521"/>
                    <a:gd name="connsiteY11" fmla="*/ 331965 h 339022"/>
                    <a:gd name="connsiteX12" fmla="*/ 118465 w 125521"/>
                    <a:gd name="connsiteY12" fmla="*/ 339022 h 33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521" h="339022">
                      <a:moveTo>
                        <a:pt x="118465" y="339022"/>
                      </a:moveTo>
                      <a:cubicBezTo>
                        <a:pt x="114560" y="339022"/>
                        <a:pt x="111408" y="335870"/>
                        <a:pt x="111408" y="331965"/>
                      </a:cubicBezTo>
                      <a:lnTo>
                        <a:pt x="111408" y="67466"/>
                      </a:lnTo>
                      <a:lnTo>
                        <a:pt x="7057" y="67466"/>
                      </a:lnTo>
                      <a:cubicBezTo>
                        <a:pt x="3152" y="67466"/>
                        <a:pt x="0" y="64313"/>
                        <a:pt x="0" y="60408"/>
                      </a:cubicBezTo>
                      <a:lnTo>
                        <a:pt x="0" y="7057"/>
                      </a:lnTo>
                      <a:cubicBezTo>
                        <a:pt x="0" y="3152"/>
                        <a:pt x="3152" y="0"/>
                        <a:pt x="7057" y="0"/>
                      </a:cubicBezTo>
                      <a:cubicBezTo>
                        <a:pt x="10962" y="0"/>
                        <a:pt x="14114" y="3152"/>
                        <a:pt x="14114" y="7057"/>
                      </a:cubicBezTo>
                      <a:lnTo>
                        <a:pt x="14114" y="53351"/>
                      </a:lnTo>
                      <a:lnTo>
                        <a:pt x="118465" y="53351"/>
                      </a:lnTo>
                      <a:cubicBezTo>
                        <a:pt x="122370" y="53351"/>
                        <a:pt x="125522" y="56504"/>
                        <a:pt x="125522" y="60408"/>
                      </a:cubicBezTo>
                      <a:lnTo>
                        <a:pt x="125522" y="331965"/>
                      </a:lnTo>
                      <a:cubicBezTo>
                        <a:pt x="125522" y="335870"/>
                        <a:pt x="122370" y="339022"/>
                        <a:pt x="118465" y="339022"/>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3" name="Freeform: Shape 62">
                  <a:extLst>
                    <a:ext uri="{FF2B5EF4-FFF2-40B4-BE49-F238E27FC236}">
                      <a16:creationId xmlns:a16="http://schemas.microsoft.com/office/drawing/2014/main" id="{5C51881C-C4B3-404E-1049-EBE24A1E4B1D}"/>
                    </a:ext>
                  </a:extLst>
                </p:cNvPr>
                <p:cNvSpPr/>
                <p:nvPr/>
              </p:nvSpPr>
              <p:spPr>
                <a:xfrm>
                  <a:off x="2316368" y="4088414"/>
                  <a:ext cx="255560" cy="14114"/>
                </a:xfrm>
                <a:custGeom>
                  <a:avLst/>
                  <a:gdLst>
                    <a:gd name="connsiteX0" fmla="*/ 248503 w 255560"/>
                    <a:gd name="connsiteY0" fmla="*/ 14114 h 14114"/>
                    <a:gd name="connsiteX1" fmla="*/ 7057 w 255560"/>
                    <a:gd name="connsiteY1" fmla="*/ 14114 h 14114"/>
                    <a:gd name="connsiteX2" fmla="*/ 0 w 255560"/>
                    <a:gd name="connsiteY2" fmla="*/ 7057 h 14114"/>
                    <a:gd name="connsiteX3" fmla="*/ 7057 w 255560"/>
                    <a:gd name="connsiteY3" fmla="*/ 0 h 14114"/>
                    <a:gd name="connsiteX4" fmla="*/ 248503 w 255560"/>
                    <a:gd name="connsiteY4" fmla="*/ 0 h 14114"/>
                    <a:gd name="connsiteX5" fmla="*/ 255560 w 255560"/>
                    <a:gd name="connsiteY5" fmla="*/ 7057 h 14114"/>
                    <a:gd name="connsiteX6" fmla="*/ 248503 w 255560"/>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560" h="14114">
                      <a:moveTo>
                        <a:pt x="248503" y="14114"/>
                      </a:moveTo>
                      <a:lnTo>
                        <a:pt x="7057" y="14114"/>
                      </a:lnTo>
                      <a:cubicBezTo>
                        <a:pt x="3152" y="14114"/>
                        <a:pt x="0" y="10962"/>
                        <a:pt x="0" y="7057"/>
                      </a:cubicBezTo>
                      <a:cubicBezTo>
                        <a:pt x="0" y="3152"/>
                        <a:pt x="3152" y="0"/>
                        <a:pt x="7057" y="0"/>
                      </a:cubicBezTo>
                      <a:lnTo>
                        <a:pt x="248503" y="0"/>
                      </a:lnTo>
                      <a:cubicBezTo>
                        <a:pt x="252408" y="0"/>
                        <a:pt x="255560" y="3152"/>
                        <a:pt x="255560" y="7057"/>
                      </a:cubicBezTo>
                      <a:cubicBezTo>
                        <a:pt x="255560" y="10962"/>
                        <a:pt x="252408" y="14114"/>
                        <a:pt x="248503" y="14114"/>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4" name="Freeform: Shape 63">
                  <a:extLst>
                    <a:ext uri="{FF2B5EF4-FFF2-40B4-BE49-F238E27FC236}">
                      <a16:creationId xmlns:a16="http://schemas.microsoft.com/office/drawing/2014/main" id="{19A2C921-2E0C-FD3C-C60C-26F307CBA82F}"/>
                    </a:ext>
                  </a:extLst>
                </p:cNvPr>
                <p:cNvSpPr/>
                <p:nvPr/>
              </p:nvSpPr>
              <p:spPr>
                <a:xfrm>
                  <a:off x="2253560" y="3762424"/>
                  <a:ext cx="129567" cy="127544"/>
                </a:xfrm>
                <a:custGeom>
                  <a:avLst/>
                  <a:gdLst>
                    <a:gd name="connsiteX0" fmla="*/ 7057 w 129567"/>
                    <a:gd name="connsiteY0" fmla="*/ 127545 h 127544"/>
                    <a:gd name="connsiteX1" fmla="*/ 0 w 129567"/>
                    <a:gd name="connsiteY1" fmla="*/ 120488 h 127544"/>
                    <a:gd name="connsiteX2" fmla="*/ 0 w 129567"/>
                    <a:gd name="connsiteY2" fmla="*/ 62243 h 127544"/>
                    <a:gd name="connsiteX3" fmla="*/ 7057 w 129567"/>
                    <a:gd name="connsiteY3" fmla="*/ 55186 h 127544"/>
                    <a:gd name="connsiteX4" fmla="*/ 115454 w 129567"/>
                    <a:gd name="connsiteY4" fmla="*/ 55186 h 127544"/>
                    <a:gd name="connsiteX5" fmla="*/ 115454 w 129567"/>
                    <a:gd name="connsiteY5" fmla="*/ 7057 h 127544"/>
                    <a:gd name="connsiteX6" fmla="*/ 122511 w 129567"/>
                    <a:gd name="connsiteY6" fmla="*/ 0 h 127544"/>
                    <a:gd name="connsiteX7" fmla="*/ 129568 w 129567"/>
                    <a:gd name="connsiteY7" fmla="*/ 7057 h 127544"/>
                    <a:gd name="connsiteX8" fmla="*/ 129568 w 129567"/>
                    <a:gd name="connsiteY8" fmla="*/ 62243 h 127544"/>
                    <a:gd name="connsiteX9" fmla="*/ 122511 w 129567"/>
                    <a:gd name="connsiteY9" fmla="*/ 69300 h 127544"/>
                    <a:gd name="connsiteX10" fmla="*/ 14114 w 129567"/>
                    <a:gd name="connsiteY10" fmla="*/ 69300 h 127544"/>
                    <a:gd name="connsiteX11" fmla="*/ 14114 w 129567"/>
                    <a:gd name="connsiteY11" fmla="*/ 120488 h 127544"/>
                    <a:gd name="connsiteX12" fmla="*/ 7057 w 129567"/>
                    <a:gd name="connsiteY12" fmla="*/ 127545 h 12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567" h="127544">
                      <a:moveTo>
                        <a:pt x="7057" y="127545"/>
                      </a:moveTo>
                      <a:cubicBezTo>
                        <a:pt x="3152" y="127545"/>
                        <a:pt x="0" y="124393"/>
                        <a:pt x="0" y="120488"/>
                      </a:cubicBezTo>
                      <a:lnTo>
                        <a:pt x="0" y="62243"/>
                      </a:lnTo>
                      <a:cubicBezTo>
                        <a:pt x="0" y="58339"/>
                        <a:pt x="3152" y="55186"/>
                        <a:pt x="7057" y="55186"/>
                      </a:cubicBezTo>
                      <a:lnTo>
                        <a:pt x="115454" y="55186"/>
                      </a:lnTo>
                      <a:lnTo>
                        <a:pt x="115454" y="7057"/>
                      </a:lnTo>
                      <a:cubicBezTo>
                        <a:pt x="115454" y="3152"/>
                        <a:pt x="118606" y="0"/>
                        <a:pt x="122511" y="0"/>
                      </a:cubicBezTo>
                      <a:cubicBezTo>
                        <a:pt x="126416" y="0"/>
                        <a:pt x="129568" y="3152"/>
                        <a:pt x="129568" y="7057"/>
                      </a:cubicBezTo>
                      <a:lnTo>
                        <a:pt x="129568" y="62243"/>
                      </a:lnTo>
                      <a:cubicBezTo>
                        <a:pt x="129568" y="66148"/>
                        <a:pt x="126416" y="69300"/>
                        <a:pt x="122511" y="69300"/>
                      </a:cubicBezTo>
                      <a:lnTo>
                        <a:pt x="14114" y="69300"/>
                      </a:lnTo>
                      <a:lnTo>
                        <a:pt x="14114" y="120488"/>
                      </a:lnTo>
                      <a:cubicBezTo>
                        <a:pt x="14114" y="124393"/>
                        <a:pt x="10962" y="127545"/>
                        <a:pt x="7057" y="127545"/>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5" name="Freeform: Shape 64">
                  <a:extLst>
                    <a:ext uri="{FF2B5EF4-FFF2-40B4-BE49-F238E27FC236}">
                      <a16:creationId xmlns:a16="http://schemas.microsoft.com/office/drawing/2014/main" id="{48BE593D-C447-8216-0069-68EE923F26C9}"/>
                    </a:ext>
                  </a:extLst>
                </p:cNvPr>
                <p:cNvSpPr/>
                <p:nvPr/>
              </p:nvSpPr>
              <p:spPr>
                <a:xfrm>
                  <a:off x="2369027" y="3817670"/>
                  <a:ext cx="53749" cy="62701"/>
                </a:xfrm>
                <a:custGeom>
                  <a:avLst/>
                  <a:gdLst>
                    <a:gd name="connsiteX0" fmla="*/ 46705 w 53749"/>
                    <a:gd name="connsiteY0" fmla="*/ 62701 h 62701"/>
                    <a:gd name="connsiteX1" fmla="*/ 41248 w 53749"/>
                    <a:gd name="connsiteY1" fmla="*/ 60113 h 62701"/>
                    <a:gd name="connsiteX2" fmla="*/ 1587 w 53749"/>
                    <a:gd name="connsiteY2" fmla="*/ 11514 h 62701"/>
                    <a:gd name="connsiteX3" fmla="*/ 2575 w 53749"/>
                    <a:gd name="connsiteY3" fmla="*/ 1587 h 62701"/>
                    <a:gd name="connsiteX4" fmla="*/ 12502 w 53749"/>
                    <a:gd name="connsiteY4" fmla="*/ 2575 h 62701"/>
                    <a:gd name="connsiteX5" fmla="*/ 52162 w 53749"/>
                    <a:gd name="connsiteY5" fmla="*/ 51174 h 62701"/>
                    <a:gd name="connsiteX6" fmla="*/ 51174 w 53749"/>
                    <a:gd name="connsiteY6" fmla="*/ 61101 h 62701"/>
                    <a:gd name="connsiteX7" fmla="*/ 46705 w 53749"/>
                    <a:gd name="connsiteY7" fmla="*/ 62701 h 6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49" h="62701">
                      <a:moveTo>
                        <a:pt x="46705" y="62701"/>
                      </a:moveTo>
                      <a:cubicBezTo>
                        <a:pt x="44635" y="62701"/>
                        <a:pt x="42612" y="61807"/>
                        <a:pt x="41248" y="60113"/>
                      </a:cubicBezTo>
                      <a:lnTo>
                        <a:pt x="1587" y="11514"/>
                      </a:lnTo>
                      <a:cubicBezTo>
                        <a:pt x="-860" y="8503"/>
                        <a:pt x="-436" y="4033"/>
                        <a:pt x="2575" y="1587"/>
                      </a:cubicBezTo>
                      <a:cubicBezTo>
                        <a:pt x="5586" y="-860"/>
                        <a:pt x="10055" y="-436"/>
                        <a:pt x="12502" y="2575"/>
                      </a:cubicBezTo>
                      <a:lnTo>
                        <a:pt x="52162" y="51174"/>
                      </a:lnTo>
                      <a:cubicBezTo>
                        <a:pt x="54609" y="54185"/>
                        <a:pt x="54185" y="58655"/>
                        <a:pt x="51174" y="61101"/>
                      </a:cubicBezTo>
                      <a:cubicBezTo>
                        <a:pt x="49857" y="62184"/>
                        <a:pt x="48305" y="62701"/>
                        <a:pt x="46705" y="62701"/>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6" name="Freeform: Shape 65">
                  <a:extLst>
                    <a:ext uri="{FF2B5EF4-FFF2-40B4-BE49-F238E27FC236}">
                      <a16:creationId xmlns:a16="http://schemas.microsoft.com/office/drawing/2014/main" id="{632E743F-1E63-7F9B-F9AC-514155674C07}"/>
                    </a:ext>
                  </a:extLst>
                </p:cNvPr>
                <p:cNvSpPr/>
                <p:nvPr/>
              </p:nvSpPr>
              <p:spPr>
                <a:xfrm>
                  <a:off x="2408823" y="3815861"/>
                  <a:ext cx="53150" cy="64509"/>
                </a:xfrm>
                <a:custGeom>
                  <a:avLst/>
                  <a:gdLst>
                    <a:gd name="connsiteX0" fmla="*/ 7050 w 53150"/>
                    <a:gd name="connsiteY0" fmla="*/ 64509 h 64509"/>
                    <a:gd name="connsiteX1" fmla="*/ 2722 w 53150"/>
                    <a:gd name="connsiteY1" fmla="*/ 63051 h 64509"/>
                    <a:gd name="connsiteX2" fmla="*/ 1452 w 53150"/>
                    <a:gd name="connsiteY2" fmla="*/ 53171 h 64509"/>
                    <a:gd name="connsiteX3" fmla="*/ 40548 w 53150"/>
                    <a:gd name="connsiteY3" fmla="*/ 2736 h 64509"/>
                    <a:gd name="connsiteX4" fmla="*/ 50428 w 53150"/>
                    <a:gd name="connsiteY4" fmla="*/ 1466 h 64509"/>
                    <a:gd name="connsiteX5" fmla="*/ 51698 w 53150"/>
                    <a:gd name="connsiteY5" fmla="*/ 11346 h 64509"/>
                    <a:gd name="connsiteX6" fmla="*/ 12602 w 53150"/>
                    <a:gd name="connsiteY6" fmla="*/ 61781 h 64509"/>
                    <a:gd name="connsiteX7" fmla="*/ 7003 w 53150"/>
                    <a:gd name="connsiteY7" fmla="*/ 64509 h 6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50" h="64509">
                      <a:moveTo>
                        <a:pt x="7050" y="64509"/>
                      </a:moveTo>
                      <a:cubicBezTo>
                        <a:pt x="5545" y="64509"/>
                        <a:pt x="3992" y="64039"/>
                        <a:pt x="2722" y="63051"/>
                      </a:cubicBezTo>
                      <a:cubicBezTo>
                        <a:pt x="-336" y="60652"/>
                        <a:pt x="-901" y="56229"/>
                        <a:pt x="1452" y="53171"/>
                      </a:cubicBezTo>
                      <a:lnTo>
                        <a:pt x="40548" y="2736"/>
                      </a:lnTo>
                      <a:cubicBezTo>
                        <a:pt x="42948" y="-369"/>
                        <a:pt x="47370" y="-886"/>
                        <a:pt x="50428" y="1466"/>
                      </a:cubicBezTo>
                      <a:cubicBezTo>
                        <a:pt x="53486" y="3866"/>
                        <a:pt x="54051" y="8288"/>
                        <a:pt x="51698" y="11346"/>
                      </a:cubicBezTo>
                      <a:lnTo>
                        <a:pt x="12602" y="61781"/>
                      </a:lnTo>
                      <a:cubicBezTo>
                        <a:pt x="11191" y="63568"/>
                        <a:pt x="9121" y="64509"/>
                        <a:pt x="7003" y="64509"/>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7" name="Freeform: Shape 66">
                  <a:extLst>
                    <a:ext uri="{FF2B5EF4-FFF2-40B4-BE49-F238E27FC236}">
                      <a16:creationId xmlns:a16="http://schemas.microsoft.com/office/drawing/2014/main" id="{4C1D3A56-D926-E492-CE52-542E6CBC2076}"/>
                    </a:ext>
                  </a:extLst>
                </p:cNvPr>
                <p:cNvSpPr/>
                <p:nvPr/>
              </p:nvSpPr>
              <p:spPr>
                <a:xfrm>
                  <a:off x="2333023" y="3633078"/>
                  <a:ext cx="163206" cy="152680"/>
                </a:xfrm>
                <a:custGeom>
                  <a:avLst/>
                  <a:gdLst>
                    <a:gd name="connsiteX0" fmla="*/ 81768 w 163206"/>
                    <a:gd name="connsiteY0" fmla="*/ 152681 h 152680"/>
                    <a:gd name="connsiteX1" fmla="*/ 81392 w 163206"/>
                    <a:gd name="connsiteY1" fmla="*/ 152681 h 152680"/>
                    <a:gd name="connsiteX2" fmla="*/ 0 w 163206"/>
                    <a:gd name="connsiteY2" fmla="*/ 48377 h 152680"/>
                    <a:gd name="connsiteX3" fmla="*/ 3858 w 163206"/>
                    <a:gd name="connsiteY3" fmla="*/ 5564 h 152680"/>
                    <a:gd name="connsiteX4" fmla="*/ 12232 w 163206"/>
                    <a:gd name="connsiteY4" fmla="*/ 154 h 152680"/>
                    <a:gd name="connsiteX5" fmla="*/ 17643 w 163206"/>
                    <a:gd name="connsiteY5" fmla="*/ 8528 h 152680"/>
                    <a:gd name="connsiteX6" fmla="*/ 14067 w 163206"/>
                    <a:gd name="connsiteY6" fmla="*/ 48330 h 152680"/>
                    <a:gd name="connsiteX7" fmla="*/ 81580 w 163206"/>
                    <a:gd name="connsiteY7" fmla="*/ 138520 h 152680"/>
                    <a:gd name="connsiteX8" fmla="*/ 149093 w 163206"/>
                    <a:gd name="connsiteY8" fmla="*/ 48330 h 152680"/>
                    <a:gd name="connsiteX9" fmla="*/ 145658 w 163206"/>
                    <a:gd name="connsiteY9" fmla="*/ 8952 h 152680"/>
                    <a:gd name="connsiteX10" fmla="*/ 151069 w 163206"/>
                    <a:gd name="connsiteY10" fmla="*/ 577 h 152680"/>
                    <a:gd name="connsiteX11" fmla="*/ 159443 w 163206"/>
                    <a:gd name="connsiteY11" fmla="*/ 5988 h 152680"/>
                    <a:gd name="connsiteX12" fmla="*/ 163207 w 163206"/>
                    <a:gd name="connsiteY12" fmla="*/ 48283 h 152680"/>
                    <a:gd name="connsiteX13" fmla="*/ 81815 w 163206"/>
                    <a:gd name="connsiteY13" fmla="*/ 152587 h 152680"/>
                    <a:gd name="connsiteX14" fmla="*/ 81674 w 163206"/>
                    <a:gd name="connsiteY14" fmla="*/ 152587 h 15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206" h="152680">
                      <a:moveTo>
                        <a:pt x="81768" y="152681"/>
                      </a:moveTo>
                      <a:lnTo>
                        <a:pt x="81392" y="152681"/>
                      </a:lnTo>
                      <a:cubicBezTo>
                        <a:pt x="36462" y="152446"/>
                        <a:pt x="0" y="105728"/>
                        <a:pt x="0" y="48377"/>
                      </a:cubicBezTo>
                      <a:cubicBezTo>
                        <a:pt x="0" y="31581"/>
                        <a:pt x="1270" y="17561"/>
                        <a:pt x="3858" y="5564"/>
                      </a:cubicBezTo>
                      <a:cubicBezTo>
                        <a:pt x="4705" y="1753"/>
                        <a:pt x="8469" y="-646"/>
                        <a:pt x="12232" y="154"/>
                      </a:cubicBezTo>
                      <a:cubicBezTo>
                        <a:pt x="16043" y="1001"/>
                        <a:pt x="18443" y="4717"/>
                        <a:pt x="17643" y="8528"/>
                      </a:cubicBezTo>
                      <a:cubicBezTo>
                        <a:pt x="15243" y="19537"/>
                        <a:pt x="14067" y="32569"/>
                        <a:pt x="14067" y="48330"/>
                      </a:cubicBezTo>
                      <a:cubicBezTo>
                        <a:pt x="14067" y="98012"/>
                        <a:pt x="44366" y="138425"/>
                        <a:pt x="81580" y="138520"/>
                      </a:cubicBezTo>
                      <a:cubicBezTo>
                        <a:pt x="118841" y="138425"/>
                        <a:pt x="149093" y="98012"/>
                        <a:pt x="149093" y="48330"/>
                      </a:cubicBezTo>
                      <a:cubicBezTo>
                        <a:pt x="149093" y="32758"/>
                        <a:pt x="147963" y="19914"/>
                        <a:pt x="145658" y="8952"/>
                      </a:cubicBezTo>
                      <a:cubicBezTo>
                        <a:pt x="144858" y="5141"/>
                        <a:pt x="147258" y="1377"/>
                        <a:pt x="151069" y="577"/>
                      </a:cubicBezTo>
                      <a:cubicBezTo>
                        <a:pt x="154879" y="-223"/>
                        <a:pt x="158643" y="2177"/>
                        <a:pt x="159443" y="5988"/>
                      </a:cubicBezTo>
                      <a:cubicBezTo>
                        <a:pt x="161984" y="17891"/>
                        <a:pt x="163207" y="31722"/>
                        <a:pt x="163207" y="48283"/>
                      </a:cubicBezTo>
                      <a:cubicBezTo>
                        <a:pt x="163207" y="105634"/>
                        <a:pt x="126745" y="152304"/>
                        <a:pt x="81815" y="152587"/>
                      </a:cubicBezTo>
                      <a:lnTo>
                        <a:pt x="81674" y="152587"/>
                      </a:ln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8" name="Freeform: Shape 67">
                  <a:extLst>
                    <a:ext uri="{FF2B5EF4-FFF2-40B4-BE49-F238E27FC236}">
                      <a16:creationId xmlns:a16="http://schemas.microsoft.com/office/drawing/2014/main" id="{D06647A3-453E-9108-1717-98C0B49DE650}"/>
                    </a:ext>
                  </a:extLst>
                </p:cNvPr>
                <p:cNvSpPr/>
                <p:nvPr/>
              </p:nvSpPr>
              <p:spPr>
                <a:xfrm>
                  <a:off x="2304889" y="3629186"/>
                  <a:ext cx="217169" cy="14114"/>
                </a:xfrm>
                <a:custGeom>
                  <a:avLst/>
                  <a:gdLst>
                    <a:gd name="connsiteX0" fmla="*/ 210113 w 217169"/>
                    <a:gd name="connsiteY0" fmla="*/ 14114 h 14114"/>
                    <a:gd name="connsiteX1" fmla="*/ 7057 w 217169"/>
                    <a:gd name="connsiteY1" fmla="*/ 14114 h 14114"/>
                    <a:gd name="connsiteX2" fmla="*/ 0 w 217169"/>
                    <a:gd name="connsiteY2" fmla="*/ 7057 h 14114"/>
                    <a:gd name="connsiteX3" fmla="*/ 7057 w 217169"/>
                    <a:gd name="connsiteY3" fmla="*/ 0 h 14114"/>
                    <a:gd name="connsiteX4" fmla="*/ 210113 w 217169"/>
                    <a:gd name="connsiteY4" fmla="*/ 0 h 14114"/>
                    <a:gd name="connsiteX5" fmla="*/ 217170 w 217169"/>
                    <a:gd name="connsiteY5" fmla="*/ 7057 h 14114"/>
                    <a:gd name="connsiteX6" fmla="*/ 210113 w 217169"/>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69" h="14114">
                      <a:moveTo>
                        <a:pt x="210113" y="14114"/>
                      </a:moveTo>
                      <a:lnTo>
                        <a:pt x="7057" y="14114"/>
                      </a:lnTo>
                      <a:cubicBezTo>
                        <a:pt x="3152" y="14114"/>
                        <a:pt x="0" y="10962"/>
                        <a:pt x="0" y="7057"/>
                      </a:cubicBezTo>
                      <a:cubicBezTo>
                        <a:pt x="0" y="3152"/>
                        <a:pt x="3152" y="0"/>
                        <a:pt x="7057" y="0"/>
                      </a:cubicBezTo>
                      <a:lnTo>
                        <a:pt x="210113" y="0"/>
                      </a:lnTo>
                      <a:cubicBezTo>
                        <a:pt x="214018" y="0"/>
                        <a:pt x="217170" y="3152"/>
                        <a:pt x="217170" y="7057"/>
                      </a:cubicBezTo>
                      <a:cubicBezTo>
                        <a:pt x="217170" y="10962"/>
                        <a:pt x="214018" y="14114"/>
                        <a:pt x="210113" y="14114"/>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9" name="Freeform: Shape 68">
                  <a:extLst>
                    <a:ext uri="{FF2B5EF4-FFF2-40B4-BE49-F238E27FC236}">
                      <a16:creationId xmlns:a16="http://schemas.microsoft.com/office/drawing/2014/main" id="{6B5D7646-21A1-DB20-EF73-BF78A8A862F3}"/>
                    </a:ext>
                  </a:extLst>
                </p:cNvPr>
                <p:cNvSpPr/>
                <p:nvPr/>
              </p:nvSpPr>
              <p:spPr>
                <a:xfrm>
                  <a:off x="2327754" y="3549629"/>
                  <a:ext cx="172945" cy="93529"/>
                </a:xfrm>
                <a:custGeom>
                  <a:avLst/>
                  <a:gdLst>
                    <a:gd name="connsiteX0" fmla="*/ 165888 w 172945"/>
                    <a:gd name="connsiteY0" fmla="*/ 93530 h 93529"/>
                    <a:gd name="connsiteX1" fmla="*/ 158831 w 172945"/>
                    <a:gd name="connsiteY1" fmla="*/ 86473 h 93529"/>
                    <a:gd name="connsiteX2" fmla="*/ 86473 w 172945"/>
                    <a:gd name="connsiteY2" fmla="*/ 14114 h 93529"/>
                    <a:gd name="connsiteX3" fmla="*/ 14114 w 172945"/>
                    <a:gd name="connsiteY3" fmla="*/ 86473 h 93529"/>
                    <a:gd name="connsiteX4" fmla="*/ 7057 w 172945"/>
                    <a:gd name="connsiteY4" fmla="*/ 93530 h 93529"/>
                    <a:gd name="connsiteX5" fmla="*/ 0 w 172945"/>
                    <a:gd name="connsiteY5" fmla="*/ 86473 h 93529"/>
                    <a:gd name="connsiteX6" fmla="*/ 86473 w 172945"/>
                    <a:gd name="connsiteY6" fmla="*/ 0 h 93529"/>
                    <a:gd name="connsiteX7" fmla="*/ 172946 w 172945"/>
                    <a:gd name="connsiteY7" fmla="*/ 86473 h 93529"/>
                    <a:gd name="connsiteX8" fmla="*/ 165888 w 172945"/>
                    <a:gd name="connsiteY8" fmla="*/ 93530 h 9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945" h="93529">
                      <a:moveTo>
                        <a:pt x="165888" y="93530"/>
                      </a:moveTo>
                      <a:cubicBezTo>
                        <a:pt x="161984" y="93530"/>
                        <a:pt x="158831" y="90378"/>
                        <a:pt x="158831" y="86473"/>
                      </a:cubicBezTo>
                      <a:cubicBezTo>
                        <a:pt x="158831" y="37779"/>
                        <a:pt x="135167" y="14114"/>
                        <a:pt x="86473" y="14114"/>
                      </a:cubicBezTo>
                      <a:cubicBezTo>
                        <a:pt x="37779" y="14114"/>
                        <a:pt x="14114" y="37779"/>
                        <a:pt x="14114" y="86473"/>
                      </a:cubicBezTo>
                      <a:cubicBezTo>
                        <a:pt x="14114" y="90378"/>
                        <a:pt x="10962" y="93530"/>
                        <a:pt x="7057" y="93530"/>
                      </a:cubicBezTo>
                      <a:cubicBezTo>
                        <a:pt x="3152" y="93530"/>
                        <a:pt x="0" y="90378"/>
                        <a:pt x="0" y="86473"/>
                      </a:cubicBezTo>
                      <a:cubicBezTo>
                        <a:pt x="0" y="29875"/>
                        <a:pt x="29922" y="0"/>
                        <a:pt x="86473" y="0"/>
                      </a:cubicBezTo>
                      <a:cubicBezTo>
                        <a:pt x="143023" y="0"/>
                        <a:pt x="172946" y="29922"/>
                        <a:pt x="172946" y="86473"/>
                      </a:cubicBezTo>
                      <a:cubicBezTo>
                        <a:pt x="172946" y="90378"/>
                        <a:pt x="169793" y="93530"/>
                        <a:pt x="165888" y="93530"/>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0" name="Freeform: Shape 69">
                  <a:extLst>
                    <a:ext uri="{FF2B5EF4-FFF2-40B4-BE49-F238E27FC236}">
                      <a16:creationId xmlns:a16="http://schemas.microsoft.com/office/drawing/2014/main" id="{6C4B5F3F-3DA4-53F5-B7FB-B8F759481F74}"/>
                    </a:ext>
                  </a:extLst>
                </p:cNvPr>
                <p:cNvSpPr/>
                <p:nvPr/>
              </p:nvSpPr>
              <p:spPr>
                <a:xfrm>
                  <a:off x="2438032" y="3555886"/>
                  <a:ext cx="14114" cy="37637"/>
                </a:xfrm>
                <a:custGeom>
                  <a:avLst/>
                  <a:gdLst>
                    <a:gd name="connsiteX0" fmla="*/ 7057 w 14114"/>
                    <a:gd name="connsiteY0" fmla="*/ 37638 h 37637"/>
                    <a:gd name="connsiteX1" fmla="*/ 0 w 14114"/>
                    <a:gd name="connsiteY1" fmla="*/ 30581 h 37637"/>
                    <a:gd name="connsiteX2" fmla="*/ 0 w 14114"/>
                    <a:gd name="connsiteY2" fmla="*/ 7057 h 37637"/>
                    <a:gd name="connsiteX3" fmla="*/ 7057 w 14114"/>
                    <a:gd name="connsiteY3" fmla="*/ 0 h 37637"/>
                    <a:gd name="connsiteX4" fmla="*/ 14114 w 14114"/>
                    <a:gd name="connsiteY4" fmla="*/ 7057 h 37637"/>
                    <a:gd name="connsiteX5" fmla="*/ 14114 w 14114"/>
                    <a:gd name="connsiteY5" fmla="*/ 30581 h 37637"/>
                    <a:gd name="connsiteX6" fmla="*/ 7057 w 14114"/>
                    <a:gd name="connsiteY6" fmla="*/ 37638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637">
                      <a:moveTo>
                        <a:pt x="7057" y="37638"/>
                      </a:moveTo>
                      <a:cubicBezTo>
                        <a:pt x="3152" y="37638"/>
                        <a:pt x="0" y="34486"/>
                        <a:pt x="0" y="30581"/>
                      </a:cubicBezTo>
                      <a:lnTo>
                        <a:pt x="0" y="7057"/>
                      </a:lnTo>
                      <a:cubicBezTo>
                        <a:pt x="0" y="3152"/>
                        <a:pt x="3152" y="0"/>
                        <a:pt x="7057" y="0"/>
                      </a:cubicBezTo>
                      <a:cubicBezTo>
                        <a:pt x="10962" y="0"/>
                        <a:pt x="14114" y="3152"/>
                        <a:pt x="14114" y="7057"/>
                      </a:cubicBezTo>
                      <a:lnTo>
                        <a:pt x="14114" y="30581"/>
                      </a:lnTo>
                      <a:cubicBezTo>
                        <a:pt x="14114" y="34486"/>
                        <a:pt x="10962" y="37638"/>
                        <a:pt x="7057" y="37638"/>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1" name="Freeform: Shape 70">
                  <a:extLst>
                    <a:ext uri="{FF2B5EF4-FFF2-40B4-BE49-F238E27FC236}">
                      <a16:creationId xmlns:a16="http://schemas.microsoft.com/office/drawing/2014/main" id="{6C837733-D272-D8F8-C886-C0429B7CA14A}"/>
                    </a:ext>
                  </a:extLst>
                </p:cNvPr>
                <p:cNvSpPr/>
                <p:nvPr/>
              </p:nvSpPr>
              <p:spPr>
                <a:xfrm>
                  <a:off x="2408298" y="3549629"/>
                  <a:ext cx="14114" cy="43894"/>
                </a:xfrm>
                <a:custGeom>
                  <a:avLst/>
                  <a:gdLst>
                    <a:gd name="connsiteX0" fmla="*/ 7057 w 14114"/>
                    <a:gd name="connsiteY0" fmla="*/ 43895 h 43894"/>
                    <a:gd name="connsiteX1" fmla="*/ 0 w 14114"/>
                    <a:gd name="connsiteY1" fmla="*/ 36838 h 43894"/>
                    <a:gd name="connsiteX2" fmla="*/ 0 w 14114"/>
                    <a:gd name="connsiteY2" fmla="*/ 7057 h 43894"/>
                    <a:gd name="connsiteX3" fmla="*/ 7057 w 14114"/>
                    <a:gd name="connsiteY3" fmla="*/ 0 h 43894"/>
                    <a:gd name="connsiteX4" fmla="*/ 14114 w 14114"/>
                    <a:gd name="connsiteY4" fmla="*/ 7057 h 43894"/>
                    <a:gd name="connsiteX5" fmla="*/ 14114 w 14114"/>
                    <a:gd name="connsiteY5" fmla="*/ 36838 h 43894"/>
                    <a:gd name="connsiteX6" fmla="*/ 7057 w 14114"/>
                    <a:gd name="connsiteY6" fmla="*/ 43895 h 4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894">
                      <a:moveTo>
                        <a:pt x="7057" y="43895"/>
                      </a:moveTo>
                      <a:cubicBezTo>
                        <a:pt x="3152" y="43895"/>
                        <a:pt x="0" y="40743"/>
                        <a:pt x="0" y="36838"/>
                      </a:cubicBezTo>
                      <a:lnTo>
                        <a:pt x="0" y="7057"/>
                      </a:lnTo>
                      <a:cubicBezTo>
                        <a:pt x="0" y="3152"/>
                        <a:pt x="3152" y="0"/>
                        <a:pt x="7057" y="0"/>
                      </a:cubicBezTo>
                      <a:cubicBezTo>
                        <a:pt x="10962" y="0"/>
                        <a:pt x="14114" y="3152"/>
                        <a:pt x="14114" y="7057"/>
                      </a:cubicBezTo>
                      <a:lnTo>
                        <a:pt x="14114" y="36838"/>
                      </a:lnTo>
                      <a:cubicBezTo>
                        <a:pt x="14114" y="40743"/>
                        <a:pt x="10962" y="43895"/>
                        <a:pt x="7057" y="43895"/>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2" name="Freeform: Shape 71">
                  <a:extLst>
                    <a:ext uri="{FF2B5EF4-FFF2-40B4-BE49-F238E27FC236}">
                      <a16:creationId xmlns:a16="http://schemas.microsoft.com/office/drawing/2014/main" id="{4A3B21A1-DB13-49EB-41FF-F32D94E64A25}"/>
                    </a:ext>
                  </a:extLst>
                </p:cNvPr>
                <p:cNvSpPr/>
                <p:nvPr/>
              </p:nvSpPr>
              <p:spPr>
                <a:xfrm>
                  <a:off x="2378518" y="3555886"/>
                  <a:ext cx="14114" cy="37637"/>
                </a:xfrm>
                <a:custGeom>
                  <a:avLst/>
                  <a:gdLst>
                    <a:gd name="connsiteX0" fmla="*/ 7057 w 14114"/>
                    <a:gd name="connsiteY0" fmla="*/ 37638 h 37637"/>
                    <a:gd name="connsiteX1" fmla="*/ 0 w 14114"/>
                    <a:gd name="connsiteY1" fmla="*/ 30581 h 37637"/>
                    <a:gd name="connsiteX2" fmla="*/ 0 w 14114"/>
                    <a:gd name="connsiteY2" fmla="*/ 7057 h 37637"/>
                    <a:gd name="connsiteX3" fmla="*/ 7057 w 14114"/>
                    <a:gd name="connsiteY3" fmla="*/ 0 h 37637"/>
                    <a:gd name="connsiteX4" fmla="*/ 14114 w 14114"/>
                    <a:gd name="connsiteY4" fmla="*/ 7057 h 37637"/>
                    <a:gd name="connsiteX5" fmla="*/ 14114 w 14114"/>
                    <a:gd name="connsiteY5" fmla="*/ 30581 h 37637"/>
                    <a:gd name="connsiteX6" fmla="*/ 7057 w 14114"/>
                    <a:gd name="connsiteY6" fmla="*/ 37638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637">
                      <a:moveTo>
                        <a:pt x="7057" y="37638"/>
                      </a:moveTo>
                      <a:cubicBezTo>
                        <a:pt x="3152" y="37638"/>
                        <a:pt x="0" y="34486"/>
                        <a:pt x="0" y="30581"/>
                      </a:cubicBezTo>
                      <a:lnTo>
                        <a:pt x="0" y="7057"/>
                      </a:lnTo>
                      <a:cubicBezTo>
                        <a:pt x="0" y="3152"/>
                        <a:pt x="3152" y="0"/>
                        <a:pt x="7057" y="0"/>
                      </a:cubicBezTo>
                      <a:cubicBezTo>
                        <a:pt x="10962" y="0"/>
                        <a:pt x="14114" y="3152"/>
                        <a:pt x="14114" y="7057"/>
                      </a:cubicBezTo>
                      <a:lnTo>
                        <a:pt x="14114" y="30581"/>
                      </a:lnTo>
                      <a:cubicBezTo>
                        <a:pt x="14114" y="34486"/>
                        <a:pt x="10962" y="37638"/>
                        <a:pt x="7057" y="37638"/>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3" name="Freeform: Shape 72">
                  <a:extLst>
                    <a:ext uri="{FF2B5EF4-FFF2-40B4-BE49-F238E27FC236}">
                      <a16:creationId xmlns:a16="http://schemas.microsoft.com/office/drawing/2014/main" id="{6DB6BF9C-15C9-1803-B175-623B8BBC8FCB}"/>
                    </a:ext>
                  </a:extLst>
                </p:cNvPr>
                <p:cNvSpPr/>
                <p:nvPr/>
              </p:nvSpPr>
              <p:spPr>
                <a:xfrm>
                  <a:off x="2407263" y="3864751"/>
                  <a:ext cx="14114" cy="233683"/>
                </a:xfrm>
                <a:custGeom>
                  <a:avLst/>
                  <a:gdLst>
                    <a:gd name="connsiteX0" fmla="*/ 7057 w 14114"/>
                    <a:gd name="connsiteY0" fmla="*/ 233683 h 233683"/>
                    <a:gd name="connsiteX1" fmla="*/ 0 w 14114"/>
                    <a:gd name="connsiteY1" fmla="*/ 226626 h 233683"/>
                    <a:gd name="connsiteX2" fmla="*/ 0 w 14114"/>
                    <a:gd name="connsiteY2" fmla="*/ 7057 h 233683"/>
                    <a:gd name="connsiteX3" fmla="*/ 7057 w 14114"/>
                    <a:gd name="connsiteY3" fmla="*/ 0 h 233683"/>
                    <a:gd name="connsiteX4" fmla="*/ 14114 w 14114"/>
                    <a:gd name="connsiteY4" fmla="*/ 7057 h 233683"/>
                    <a:gd name="connsiteX5" fmla="*/ 14114 w 14114"/>
                    <a:gd name="connsiteY5" fmla="*/ 226626 h 233683"/>
                    <a:gd name="connsiteX6" fmla="*/ 7057 w 14114"/>
                    <a:gd name="connsiteY6" fmla="*/ 233683 h 23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3683">
                      <a:moveTo>
                        <a:pt x="7057" y="233683"/>
                      </a:moveTo>
                      <a:cubicBezTo>
                        <a:pt x="3152" y="233683"/>
                        <a:pt x="0" y="230531"/>
                        <a:pt x="0" y="226626"/>
                      </a:cubicBezTo>
                      <a:lnTo>
                        <a:pt x="0" y="7057"/>
                      </a:lnTo>
                      <a:cubicBezTo>
                        <a:pt x="0" y="3152"/>
                        <a:pt x="3152" y="0"/>
                        <a:pt x="7057" y="0"/>
                      </a:cubicBezTo>
                      <a:cubicBezTo>
                        <a:pt x="10962" y="0"/>
                        <a:pt x="14114" y="3152"/>
                        <a:pt x="14114" y="7057"/>
                      </a:cubicBezTo>
                      <a:lnTo>
                        <a:pt x="14114" y="226626"/>
                      </a:lnTo>
                      <a:cubicBezTo>
                        <a:pt x="14114" y="230531"/>
                        <a:pt x="10962" y="233683"/>
                        <a:pt x="7057" y="233683"/>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4" name="Freeform: Shape 73">
                  <a:extLst>
                    <a:ext uri="{FF2B5EF4-FFF2-40B4-BE49-F238E27FC236}">
                      <a16:creationId xmlns:a16="http://schemas.microsoft.com/office/drawing/2014/main" id="{889ACAC4-EE36-5C93-56DC-A9F2C778B134}"/>
                    </a:ext>
                  </a:extLst>
                </p:cNvPr>
                <p:cNvSpPr/>
                <p:nvPr/>
              </p:nvSpPr>
              <p:spPr>
                <a:xfrm>
                  <a:off x="2473035" y="3894673"/>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2"/>
                        <a:pt x="8421" y="0"/>
                        <a:pt x="18819" y="0"/>
                      </a:cubicBezTo>
                      <a:cubicBezTo>
                        <a:pt x="29216" y="0"/>
                        <a:pt x="37638" y="8422"/>
                        <a:pt x="37638" y="18819"/>
                      </a:cubicBezTo>
                    </a:path>
                  </a:pathLst>
                </a:custGeom>
                <a:grpFill/>
                <a:ln w="4703" cap="flat">
                  <a:noFill/>
                  <a:prstDash val="solid"/>
                  <a:miter/>
                </a:ln>
              </p:spPr>
              <p:txBody>
                <a:bodyPr rtlCol="0" anchor="ctr"/>
                <a:lstStyle/>
                <a:p>
                  <a:endParaRPr lang="en-US" sz="1200" dirty="0">
                    <a:latin typeface="Inter" panose="020B0502030000000004" pitchFamily="34" charset="0"/>
                  </a:endParaRPr>
                </a:p>
              </p:txBody>
            </p:sp>
          </p:grpSp>
          <p:grpSp>
            <p:nvGrpSpPr>
              <p:cNvPr id="99" name="Group 98">
                <a:extLst>
                  <a:ext uri="{FF2B5EF4-FFF2-40B4-BE49-F238E27FC236}">
                    <a16:creationId xmlns:a16="http://schemas.microsoft.com/office/drawing/2014/main" id="{6FB88D51-E29B-5997-EAD0-F3B1C24E5AFF}"/>
                  </a:ext>
                </a:extLst>
              </p:cNvPr>
              <p:cNvGrpSpPr/>
              <p:nvPr/>
            </p:nvGrpSpPr>
            <p:grpSpPr>
              <a:xfrm>
                <a:off x="3467762" y="1204862"/>
                <a:ext cx="2838045" cy="1103900"/>
                <a:chOff x="4080915" y="2227270"/>
                <a:chExt cx="2331217" cy="906762"/>
              </a:xfrm>
            </p:grpSpPr>
            <p:grpSp>
              <p:nvGrpSpPr>
                <p:cNvPr id="31" name="Group 30">
                  <a:extLst>
                    <a:ext uri="{FF2B5EF4-FFF2-40B4-BE49-F238E27FC236}">
                      <a16:creationId xmlns:a16="http://schemas.microsoft.com/office/drawing/2014/main" id="{77A1AE79-182A-7603-31C0-6746B64051B5}"/>
                    </a:ext>
                  </a:extLst>
                </p:cNvPr>
                <p:cNvGrpSpPr/>
                <p:nvPr/>
              </p:nvGrpSpPr>
              <p:grpSpPr>
                <a:xfrm>
                  <a:off x="5077878" y="2227270"/>
                  <a:ext cx="324483" cy="565037"/>
                  <a:chOff x="8797168" y="2728843"/>
                  <a:chExt cx="324483" cy="565037"/>
                </a:xfrm>
                <a:solidFill>
                  <a:schemeClr val="tx1"/>
                </a:solidFill>
              </p:grpSpPr>
              <p:sp>
                <p:nvSpPr>
                  <p:cNvPr id="49" name="Freeform: Shape 48">
                    <a:extLst>
                      <a:ext uri="{FF2B5EF4-FFF2-40B4-BE49-F238E27FC236}">
                        <a16:creationId xmlns:a16="http://schemas.microsoft.com/office/drawing/2014/main" id="{FD7D3BA9-8B7D-CE8C-8227-5514E5215783}"/>
                      </a:ext>
                    </a:extLst>
                  </p:cNvPr>
                  <p:cNvSpPr/>
                  <p:nvPr/>
                </p:nvSpPr>
                <p:spPr>
                  <a:xfrm>
                    <a:off x="8994436" y="2950530"/>
                    <a:ext cx="127215" cy="342315"/>
                  </a:xfrm>
                  <a:custGeom>
                    <a:avLst/>
                    <a:gdLst>
                      <a:gd name="connsiteX0" fmla="*/ 120159 w 127215"/>
                      <a:gd name="connsiteY0" fmla="*/ 342316 h 342315"/>
                      <a:gd name="connsiteX1" fmla="*/ 113102 w 127215"/>
                      <a:gd name="connsiteY1" fmla="*/ 335258 h 342315"/>
                      <a:gd name="connsiteX2" fmla="*/ 113102 w 127215"/>
                      <a:gd name="connsiteY2" fmla="*/ 66666 h 342315"/>
                      <a:gd name="connsiteX3" fmla="*/ 7057 w 127215"/>
                      <a:gd name="connsiteY3" fmla="*/ 66666 h 342315"/>
                      <a:gd name="connsiteX4" fmla="*/ 0 w 127215"/>
                      <a:gd name="connsiteY4" fmla="*/ 59609 h 342315"/>
                      <a:gd name="connsiteX5" fmla="*/ 0 w 127215"/>
                      <a:gd name="connsiteY5" fmla="*/ 7057 h 342315"/>
                      <a:gd name="connsiteX6" fmla="*/ 7057 w 127215"/>
                      <a:gd name="connsiteY6" fmla="*/ 0 h 342315"/>
                      <a:gd name="connsiteX7" fmla="*/ 14114 w 127215"/>
                      <a:gd name="connsiteY7" fmla="*/ 7057 h 342315"/>
                      <a:gd name="connsiteX8" fmla="*/ 14114 w 127215"/>
                      <a:gd name="connsiteY8" fmla="*/ 52552 h 342315"/>
                      <a:gd name="connsiteX9" fmla="*/ 120159 w 127215"/>
                      <a:gd name="connsiteY9" fmla="*/ 52552 h 342315"/>
                      <a:gd name="connsiteX10" fmla="*/ 127216 w 127215"/>
                      <a:gd name="connsiteY10" fmla="*/ 59609 h 342315"/>
                      <a:gd name="connsiteX11" fmla="*/ 127216 w 127215"/>
                      <a:gd name="connsiteY11" fmla="*/ 335258 h 342315"/>
                      <a:gd name="connsiteX12" fmla="*/ 120159 w 127215"/>
                      <a:gd name="connsiteY12" fmla="*/ 342316 h 34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215" h="342315">
                        <a:moveTo>
                          <a:pt x="120159" y="342316"/>
                        </a:moveTo>
                        <a:cubicBezTo>
                          <a:pt x="116254" y="342316"/>
                          <a:pt x="113102" y="339163"/>
                          <a:pt x="113102" y="335258"/>
                        </a:cubicBezTo>
                        <a:lnTo>
                          <a:pt x="113102"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20159" y="52552"/>
                        </a:lnTo>
                        <a:cubicBezTo>
                          <a:pt x="124063" y="52552"/>
                          <a:pt x="127216" y="55704"/>
                          <a:pt x="127216" y="59609"/>
                        </a:cubicBezTo>
                        <a:lnTo>
                          <a:pt x="127216" y="335258"/>
                        </a:lnTo>
                        <a:cubicBezTo>
                          <a:pt x="127216" y="339163"/>
                          <a:pt x="124063" y="342316"/>
                          <a:pt x="120159" y="342316"/>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0" name="Freeform: Shape 49">
                    <a:extLst>
                      <a:ext uri="{FF2B5EF4-FFF2-40B4-BE49-F238E27FC236}">
                        <a16:creationId xmlns:a16="http://schemas.microsoft.com/office/drawing/2014/main" id="{35F6E4EE-8544-B1E2-841C-758EA052DFF6}"/>
                      </a:ext>
                    </a:extLst>
                  </p:cNvPr>
                  <p:cNvSpPr/>
                  <p:nvPr/>
                </p:nvSpPr>
                <p:spPr>
                  <a:xfrm>
                    <a:off x="8797168" y="2948930"/>
                    <a:ext cx="324296" cy="344950"/>
                  </a:xfrm>
                  <a:custGeom>
                    <a:avLst/>
                    <a:gdLst>
                      <a:gd name="connsiteX0" fmla="*/ 317239 w 324296"/>
                      <a:gd name="connsiteY0" fmla="*/ 344950 h 344950"/>
                      <a:gd name="connsiteX1" fmla="*/ 7057 w 324296"/>
                      <a:gd name="connsiteY1" fmla="*/ 344950 h 344950"/>
                      <a:gd name="connsiteX2" fmla="*/ 0 w 324296"/>
                      <a:gd name="connsiteY2" fmla="*/ 337893 h 344950"/>
                      <a:gd name="connsiteX3" fmla="*/ 0 w 324296"/>
                      <a:gd name="connsiteY3" fmla="*/ 63043 h 344950"/>
                      <a:gd name="connsiteX4" fmla="*/ 7057 w 324296"/>
                      <a:gd name="connsiteY4" fmla="*/ 55986 h 344950"/>
                      <a:gd name="connsiteX5" fmla="*/ 117195 w 324296"/>
                      <a:gd name="connsiteY5" fmla="*/ 55986 h 344950"/>
                      <a:gd name="connsiteX6" fmla="*/ 117195 w 324296"/>
                      <a:gd name="connsiteY6" fmla="*/ 7057 h 344950"/>
                      <a:gd name="connsiteX7" fmla="*/ 124252 w 324296"/>
                      <a:gd name="connsiteY7" fmla="*/ 0 h 344950"/>
                      <a:gd name="connsiteX8" fmla="*/ 131309 w 324296"/>
                      <a:gd name="connsiteY8" fmla="*/ 7057 h 344950"/>
                      <a:gd name="connsiteX9" fmla="*/ 131309 w 324296"/>
                      <a:gd name="connsiteY9" fmla="*/ 63043 h 344950"/>
                      <a:gd name="connsiteX10" fmla="*/ 124252 w 324296"/>
                      <a:gd name="connsiteY10" fmla="*/ 70100 h 344950"/>
                      <a:gd name="connsiteX11" fmla="*/ 14114 w 324296"/>
                      <a:gd name="connsiteY11" fmla="*/ 70100 h 344950"/>
                      <a:gd name="connsiteX12" fmla="*/ 14114 w 324296"/>
                      <a:gd name="connsiteY12" fmla="*/ 330836 h 344950"/>
                      <a:gd name="connsiteX13" fmla="*/ 317239 w 324296"/>
                      <a:gd name="connsiteY13" fmla="*/ 330836 h 344950"/>
                      <a:gd name="connsiteX14" fmla="*/ 324296 w 324296"/>
                      <a:gd name="connsiteY14" fmla="*/ 337893 h 344950"/>
                      <a:gd name="connsiteX15" fmla="*/ 317239 w 324296"/>
                      <a:gd name="connsiteY15" fmla="*/ 344950 h 34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296" h="344950">
                        <a:moveTo>
                          <a:pt x="317239" y="344950"/>
                        </a:moveTo>
                        <a:lnTo>
                          <a:pt x="7057" y="344950"/>
                        </a:lnTo>
                        <a:cubicBezTo>
                          <a:pt x="3152" y="344950"/>
                          <a:pt x="0" y="341798"/>
                          <a:pt x="0" y="337893"/>
                        </a:cubicBezTo>
                        <a:lnTo>
                          <a:pt x="0" y="63043"/>
                        </a:lnTo>
                        <a:cubicBezTo>
                          <a:pt x="0" y="59138"/>
                          <a:pt x="3152" y="55986"/>
                          <a:pt x="7057" y="55986"/>
                        </a:cubicBezTo>
                        <a:lnTo>
                          <a:pt x="117195" y="55986"/>
                        </a:lnTo>
                        <a:lnTo>
                          <a:pt x="117195" y="7057"/>
                        </a:lnTo>
                        <a:cubicBezTo>
                          <a:pt x="117195" y="3152"/>
                          <a:pt x="120347" y="0"/>
                          <a:pt x="124252" y="0"/>
                        </a:cubicBezTo>
                        <a:cubicBezTo>
                          <a:pt x="128157" y="0"/>
                          <a:pt x="131309" y="3152"/>
                          <a:pt x="131309" y="7057"/>
                        </a:cubicBezTo>
                        <a:lnTo>
                          <a:pt x="131309" y="63043"/>
                        </a:lnTo>
                        <a:cubicBezTo>
                          <a:pt x="131309" y="66948"/>
                          <a:pt x="128157" y="70100"/>
                          <a:pt x="124252" y="70100"/>
                        </a:cubicBezTo>
                        <a:lnTo>
                          <a:pt x="14114" y="70100"/>
                        </a:lnTo>
                        <a:lnTo>
                          <a:pt x="14114" y="330836"/>
                        </a:lnTo>
                        <a:lnTo>
                          <a:pt x="317239" y="330836"/>
                        </a:lnTo>
                        <a:cubicBezTo>
                          <a:pt x="321144" y="330836"/>
                          <a:pt x="324296" y="333988"/>
                          <a:pt x="324296" y="337893"/>
                        </a:cubicBezTo>
                        <a:cubicBezTo>
                          <a:pt x="324296" y="341798"/>
                          <a:pt x="321144" y="344950"/>
                          <a:pt x="317239" y="34495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1" name="Freeform: Shape 50">
                    <a:extLst>
                      <a:ext uri="{FF2B5EF4-FFF2-40B4-BE49-F238E27FC236}">
                        <a16:creationId xmlns:a16="http://schemas.microsoft.com/office/drawing/2014/main" id="{B0CF4F2C-B644-9375-E930-E88A5D2F1DCF}"/>
                      </a:ext>
                    </a:extLst>
                  </p:cNvPr>
                  <p:cNvSpPr/>
                  <p:nvPr/>
                </p:nvSpPr>
                <p:spPr>
                  <a:xfrm>
                    <a:off x="8914422" y="3004882"/>
                    <a:ext cx="54360" cy="63453"/>
                  </a:xfrm>
                  <a:custGeom>
                    <a:avLst/>
                    <a:gdLst>
                      <a:gd name="connsiteX0" fmla="*/ 47317 w 54360"/>
                      <a:gd name="connsiteY0" fmla="*/ 63454 h 63453"/>
                      <a:gd name="connsiteX1" fmla="*/ 41859 w 54360"/>
                      <a:gd name="connsiteY1" fmla="*/ 60866 h 63453"/>
                      <a:gd name="connsiteX2" fmla="*/ 1587 w 54360"/>
                      <a:gd name="connsiteY2" fmla="*/ 11514 h 63453"/>
                      <a:gd name="connsiteX3" fmla="*/ 2575 w 54360"/>
                      <a:gd name="connsiteY3" fmla="*/ 1587 h 63453"/>
                      <a:gd name="connsiteX4" fmla="*/ 12502 w 54360"/>
                      <a:gd name="connsiteY4" fmla="*/ 2575 h 63453"/>
                      <a:gd name="connsiteX5" fmla="*/ 52774 w 54360"/>
                      <a:gd name="connsiteY5" fmla="*/ 51927 h 63453"/>
                      <a:gd name="connsiteX6" fmla="*/ 51786 w 54360"/>
                      <a:gd name="connsiteY6" fmla="*/ 61854 h 63453"/>
                      <a:gd name="connsiteX7" fmla="*/ 47317 w 54360"/>
                      <a:gd name="connsiteY7" fmla="*/ 63454 h 6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60" h="63453">
                        <a:moveTo>
                          <a:pt x="47317" y="63454"/>
                        </a:moveTo>
                        <a:cubicBezTo>
                          <a:pt x="45293" y="63454"/>
                          <a:pt x="43224" y="62560"/>
                          <a:pt x="41859" y="60866"/>
                        </a:cubicBezTo>
                        <a:lnTo>
                          <a:pt x="1587" y="11514"/>
                        </a:lnTo>
                        <a:cubicBezTo>
                          <a:pt x="-860" y="8503"/>
                          <a:pt x="-436" y="4033"/>
                          <a:pt x="2575" y="1587"/>
                        </a:cubicBezTo>
                        <a:cubicBezTo>
                          <a:pt x="5586" y="-860"/>
                          <a:pt x="10055" y="-436"/>
                          <a:pt x="12502" y="2575"/>
                        </a:cubicBezTo>
                        <a:lnTo>
                          <a:pt x="52774" y="51927"/>
                        </a:lnTo>
                        <a:cubicBezTo>
                          <a:pt x="55221" y="54938"/>
                          <a:pt x="54797" y="59408"/>
                          <a:pt x="51786" y="61854"/>
                        </a:cubicBezTo>
                        <a:cubicBezTo>
                          <a:pt x="50469" y="62936"/>
                          <a:pt x="48869" y="63454"/>
                          <a:pt x="47317" y="6345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2" name="Freeform: Shape 51">
                    <a:extLst>
                      <a:ext uri="{FF2B5EF4-FFF2-40B4-BE49-F238E27FC236}">
                        <a16:creationId xmlns:a16="http://schemas.microsoft.com/office/drawing/2014/main" id="{58E79F45-F855-7292-CAF6-91655156BBB1}"/>
                      </a:ext>
                    </a:extLst>
                  </p:cNvPr>
                  <p:cNvSpPr/>
                  <p:nvPr/>
                </p:nvSpPr>
                <p:spPr>
                  <a:xfrm>
                    <a:off x="8954768" y="3003074"/>
                    <a:ext cx="53743" cy="65262"/>
                  </a:xfrm>
                  <a:custGeom>
                    <a:avLst/>
                    <a:gdLst>
                      <a:gd name="connsiteX0" fmla="*/ 7065 w 53743"/>
                      <a:gd name="connsiteY0" fmla="*/ 65262 h 65262"/>
                      <a:gd name="connsiteX1" fmla="*/ 2736 w 53743"/>
                      <a:gd name="connsiteY1" fmla="*/ 63804 h 65262"/>
                      <a:gd name="connsiteX2" fmla="*/ 1466 w 53743"/>
                      <a:gd name="connsiteY2" fmla="*/ 53924 h 65262"/>
                      <a:gd name="connsiteX3" fmla="*/ 41127 w 53743"/>
                      <a:gd name="connsiteY3" fmla="*/ 2736 h 65262"/>
                      <a:gd name="connsiteX4" fmla="*/ 51007 w 53743"/>
                      <a:gd name="connsiteY4" fmla="*/ 1466 h 65262"/>
                      <a:gd name="connsiteX5" fmla="*/ 52277 w 53743"/>
                      <a:gd name="connsiteY5" fmla="*/ 11346 h 65262"/>
                      <a:gd name="connsiteX6" fmla="*/ 12616 w 53743"/>
                      <a:gd name="connsiteY6" fmla="*/ 62533 h 65262"/>
                      <a:gd name="connsiteX7" fmla="*/ 7018 w 53743"/>
                      <a:gd name="connsiteY7" fmla="*/ 65262 h 6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43" h="65262">
                        <a:moveTo>
                          <a:pt x="7065" y="65262"/>
                        </a:moveTo>
                        <a:cubicBezTo>
                          <a:pt x="5559" y="65262"/>
                          <a:pt x="4054" y="64792"/>
                          <a:pt x="2736" y="63804"/>
                        </a:cubicBezTo>
                        <a:cubicBezTo>
                          <a:pt x="-368" y="61404"/>
                          <a:pt x="-886" y="56982"/>
                          <a:pt x="1466" y="53924"/>
                        </a:cubicBezTo>
                        <a:lnTo>
                          <a:pt x="41127" y="2736"/>
                        </a:lnTo>
                        <a:cubicBezTo>
                          <a:pt x="43527" y="-369"/>
                          <a:pt x="47949" y="-886"/>
                          <a:pt x="51007" y="1466"/>
                        </a:cubicBezTo>
                        <a:cubicBezTo>
                          <a:pt x="54112" y="3865"/>
                          <a:pt x="54630" y="8288"/>
                          <a:pt x="52277" y="11346"/>
                        </a:cubicBezTo>
                        <a:lnTo>
                          <a:pt x="12616" y="62533"/>
                        </a:lnTo>
                        <a:cubicBezTo>
                          <a:pt x="11205" y="64321"/>
                          <a:pt x="9135" y="65262"/>
                          <a:pt x="7018" y="6526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3" name="Freeform: Shape 52">
                    <a:extLst>
                      <a:ext uri="{FF2B5EF4-FFF2-40B4-BE49-F238E27FC236}">
                        <a16:creationId xmlns:a16="http://schemas.microsoft.com/office/drawing/2014/main" id="{DF074B4B-8022-EB23-B8AD-ED7975AB6637}"/>
                      </a:ext>
                    </a:extLst>
                  </p:cNvPr>
                  <p:cNvSpPr/>
                  <p:nvPr/>
                </p:nvSpPr>
                <p:spPr>
                  <a:xfrm>
                    <a:off x="8954258" y="3054222"/>
                    <a:ext cx="14114" cy="237259"/>
                  </a:xfrm>
                  <a:custGeom>
                    <a:avLst/>
                    <a:gdLst>
                      <a:gd name="connsiteX0" fmla="*/ 7057 w 14114"/>
                      <a:gd name="connsiteY0" fmla="*/ 237259 h 237259"/>
                      <a:gd name="connsiteX1" fmla="*/ 0 w 14114"/>
                      <a:gd name="connsiteY1" fmla="*/ 230202 h 237259"/>
                      <a:gd name="connsiteX2" fmla="*/ 0 w 14114"/>
                      <a:gd name="connsiteY2" fmla="*/ 7057 h 237259"/>
                      <a:gd name="connsiteX3" fmla="*/ 7057 w 14114"/>
                      <a:gd name="connsiteY3" fmla="*/ 0 h 237259"/>
                      <a:gd name="connsiteX4" fmla="*/ 14114 w 14114"/>
                      <a:gd name="connsiteY4" fmla="*/ 7057 h 237259"/>
                      <a:gd name="connsiteX5" fmla="*/ 14114 w 14114"/>
                      <a:gd name="connsiteY5" fmla="*/ 230202 h 237259"/>
                      <a:gd name="connsiteX6" fmla="*/ 7057 w 14114"/>
                      <a:gd name="connsiteY6" fmla="*/ 237259 h 23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7259">
                        <a:moveTo>
                          <a:pt x="7057" y="237259"/>
                        </a:moveTo>
                        <a:cubicBezTo>
                          <a:pt x="3152" y="237259"/>
                          <a:pt x="0" y="234107"/>
                          <a:pt x="0" y="230202"/>
                        </a:cubicBezTo>
                        <a:lnTo>
                          <a:pt x="0" y="7057"/>
                        </a:lnTo>
                        <a:cubicBezTo>
                          <a:pt x="0" y="3152"/>
                          <a:pt x="3152" y="0"/>
                          <a:pt x="7057" y="0"/>
                        </a:cubicBezTo>
                        <a:cubicBezTo>
                          <a:pt x="10962" y="0"/>
                          <a:pt x="14114" y="3152"/>
                          <a:pt x="14114" y="7057"/>
                        </a:cubicBezTo>
                        <a:lnTo>
                          <a:pt x="14114" y="230202"/>
                        </a:lnTo>
                        <a:cubicBezTo>
                          <a:pt x="14114" y="234107"/>
                          <a:pt x="10962" y="237259"/>
                          <a:pt x="7057" y="237259"/>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4" name="Freeform: Shape 53">
                    <a:extLst>
                      <a:ext uri="{FF2B5EF4-FFF2-40B4-BE49-F238E27FC236}">
                        <a16:creationId xmlns:a16="http://schemas.microsoft.com/office/drawing/2014/main" id="{D1B309BF-7B2D-0844-9A80-8F4686400E9D}"/>
                      </a:ext>
                    </a:extLst>
                  </p:cNvPr>
                  <p:cNvSpPr/>
                  <p:nvPr/>
                </p:nvSpPr>
                <p:spPr>
                  <a:xfrm>
                    <a:off x="8849108" y="2728843"/>
                    <a:ext cx="228743" cy="288305"/>
                  </a:xfrm>
                  <a:custGeom>
                    <a:avLst/>
                    <a:gdLst>
                      <a:gd name="connsiteX0" fmla="*/ 221686 w 228743"/>
                      <a:gd name="connsiteY0" fmla="*/ 288305 h 288305"/>
                      <a:gd name="connsiteX1" fmla="*/ 214629 w 228743"/>
                      <a:gd name="connsiteY1" fmla="*/ 281248 h 288305"/>
                      <a:gd name="connsiteX2" fmla="*/ 214629 w 228743"/>
                      <a:gd name="connsiteY2" fmla="*/ 133944 h 288305"/>
                      <a:gd name="connsiteX3" fmla="*/ 114371 w 228743"/>
                      <a:gd name="connsiteY3" fmla="*/ 14114 h 288305"/>
                      <a:gd name="connsiteX4" fmla="*/ 14114 w 228743"/>
                      <a:gd name="connsiteY4" fmla="*/ 133944 h 288305"/>
                      <a:gd name="connsiteX5" fmla="*/ 14114 w 228743"/>
                      <a:gd name="connsiteY5" fmla="*/ 280590 h 288305"/>
                      <a:gd name="connsiteX6" fmla="*/ 7057 w 228743"/>
                      <a:gd name="connsiteY6" fmla="*/ 287647 h 288305"/>
                      <a:gd name="connsiteX7" fmla="*/ 0 w 228743"/>
                      <a:gd name="connsiteY7" fmla="*/ 280590 h 288305"/>
                      <a:gd name="connsiteX8" fmla="*/ 0 w 228743"/>
                      <a:gd name="connsiteY8" fmla="*/ 133944 h 288305"/>
                      <a:gd name="connsiteX9" fmla="*/ 114371 w 228743"/>
                      <a:gd name="connsiteY9" fmla="*/ 0 h 288305"/>
                      <a:gd name="connsiteX10" fmla="*/ 228743 w 228743"/>
                      <a:gd name="connsiteY10" fmla="*/ 133944 h 288305"/>
                      <a:gd name="connsiteX11" fmla="*/ 228743 w 228743"/>
                      <a:gd name="connsiteY11" fmla="*/ 281248 h 288305"/>
                      <a:gd name="connsiteX12" fmla="*/ 221686 w 228743"/>
                      <a:gd name="connsiteY12" fmla="*/ 288305 h 28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743" h="288305">
                        <a:moveTo>
                          <a:pt x="221686" y="288305"/>
                        </a:moveTo>
                        <a:cubicBezTo>
                          <a:pt x="217781" y="288305"/>
                          <a:pt x="214629" y="285153"/>
                          <a:pt x="214629" y="281248"/>
                        </a:cubicBezTo>
                        <a:lnTo>
                          <a:pt x="214629" y="133944"/>
                        </a:lnTo>
                        <a:cubicBezTo>
                          <a:pt x="214629" y="79275"/>
                          <a:pt x="197222" y="14114"/>
                          <a:pt x="114371" y="14114"/>
                        </a:cubicBezTo>
                        <a:cubicBezTo>
                          <a:pt x="31521" y="14114"/>
                          <a:pt x="14114" y="79275"/>
                          <a:pt x="14114" y="133944"/>
                        </a:cubicBezTo>
                        <a:lnTo>
                          <a:pt x="14114" y="280590"/>
                        </a:lnTo>
                        <a:cubicBezTo>
                          <a:pt x="14114" y="284495"/>
                          <a:pt x="10962" y="287647"/>
                          <a:pt x="7057" y="287647"/>
                        </a:cubicBezTo>
                        <a:cubicBezTo>
                          <a:pt x="3152" y="287647"/>
                          <a:pt x="0" y="284495"/>
                          <a:pt x="0" y="280590"/>
                        </a:cubicBezTo>
                        <a:lnTo>
                          <a:pt x="0" y="133944"/>
                        </a:lnTo>
                        <a:cubicBezTo>
                          <a:pt x="0" y="47565"/>
                          <a:pt x="40602" y="0"/>
                          <a:pt x="114371" y="0"/>
                        </a:cubicBezTo>
                        <a:cubicBezTo>
                          <a:pt x="188142" y="0"/>
                          <a:pt x="228743" y="47565"/>
                          <a:pt x="228743" y="133944"/>
                        </a:cubicBezTo>
                        <a:lnTo>
                          <a:pt x="228743" y="281248"/>
                        </a:lnTo>
                        <a:cubicBezTo>
                          <a:pt x="228743" y="285153"/>
                          <a:pt x="225591" y="288305"/>
                          <a:pt x="221686" y="28830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5" name="Freeform: Shape 54">
                    <a:extLst>
                      <a:ext uri="{FF2B5EF4-FFF2-40B4-BE49-F238E27FC236}">
                        <a16:creationId xmlns:a16="http://schemas.microsoft.com/office/drawing/2014/main" id="{05523C07-1146-671D-518A-FE0B3B3DBD11}"/>
                      </a:ext>
                    </a:extLst>
                  </p:cNvPr>
                  <p:cNvSpPr/>
                  <p:nvPr/>
                </p:nvSpPr>
                <p:spPr>
                  <a:xfrm>
                    <a:off x="8876066" y="2764084"/>
                    <a:ext cx="174874" cy="210393"/>
                  </a:xfrm>
                  <a:custGeom>
                    <a:avLst/>
                    <a:gdLst>
                      <a:gd name="connsiteX0" fmla="*/ 87414 w 174874"/>
                      <a:gd name="connsiteY0" fmla="*/ 210393 h 210393"/>
                      <a:gd name="connsiteX1" fmla="*/ 0 w 174874"/>
                      <a:gd name="connsiteY1" fmla="*/ 98703 h 210393"/>
                      <a:gd name="connsiteX2" fmla="*/ 34909 w 174874"/>
                      <a:gd name="connsiteY2" fmla="*/ 1268 h 210393"/>
                      <a:gd name="connsiteX3" fmla="*/ 44742 w 174874"/>
                      <a:gd name="connsiteY3" fmla="*/ 2962 h 210393"/>
                      <a:gd name="connsiteX4" fmla="*/ 43048 w 174874"/>
                      <a:gd name="connsiteY4" fmla="*/ 12795 h 210393"/>
                      <a:gd name="connsiteX5" fmla="*/ 14161 w 174874"/>
                      <a:gd name="connsiteY5" fmla="*/ 98703 h 210393"/>
                      <a:gd name="connsiteX6" fmla="*/ 87461 w 174874"/>
                      <a:gd name="connsiteY6" fmla="*/ 196279 h 210393"/>
                      <a:gd name="connsiteX7" fmla="*/ 160807 w 174874"/>
                      <a:gd name="connsiteY7" fmla="*/ 98703 h 210393"/>
                      <a:gd name="connsiteX8" fmla="*/ 159772 w 174874"/>
                      <a:gd name="connsiteY8" fmla="*/ 74380 h 210393"/>
                      <a:gd name="connsiteX9" fmla="*/ 166123 w 174874"/>
                      <a:gd name="connsiteY9" fmla="*/ 66711 h 210393"/>
                      <a:gd name="connsiteX10" fmla="*/ 173792 w 174874"/>
                      <a:gd name="connsiteY10" fmla="*/ 73062 h 210393"/>
                      <a:gd name="connsiteX11" fmla="*/ 174874 w 174874"/>
                      <a:gd name="connsiteY11" fmla="*/ 98703 h 210393"/>
                      <a:gd name="connsiteX12" fmla="*/ 87414 w 174874"/>
                      <a:gd name="connsiteY12" fmla="*/ 210393 h 21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874" h="210393">
                        <a:moveTo>
                          <a:pt x="87414" y="210393"/>
                        </a:moveTo>
                        <a:cubicBezTo>
                          <a:pt x="39190" y="210393"/>
                          <a:pt x="0" y="160288"/>
                          <a:pt x="0" y="98703"/>
                        </a:cubicBezTo>
                        <a:cubicBezTo>
                          <a:pt x="0" y="67417"/>
                          <a:pt x="3623" y="23286"/>
                          <a:pt x="34909" y="1268"/>
                        </a:cubicBezTo>
                        <a:cubicBezTo>
                          <a:pt x="38108" y="-943"/>
                          <a:pt x="42483" y="-190"/>
                          <a:pt x="44742" y="2962"/>
                        </a:cubicBezTo>
                        <a:cubicBezTo>
                          <a:pt x="47000" y="6161"/>
                          <a:pt x="46200" y="10536"/>
                          <a:pt x="43048" y="12795"/>
                        </a:cubicBezTo>
                        <a:cubicBezTo>
                          <a:pt x="23335" y="26674"/>
                          <a:pt x="14161" y="53961"/>
                          <a:pt x="14161" y="98703"/>
                        </a:cubicBezTo>
                        <a:cubicBezTo>
                          <a:pt x="14161" y="152525"/>
                          <a:pt x="47047" y="196279"/>
                          <a:pt x="87461" y="196279"/>
                        </a:cubicBezTo>
                        <a:cubicBezTo>
                          <a:pt x="127874" y="196279"/>
                          <a:pt x="160807" y="152525"/>
                          <a:pt x="160807" y="98703"/>
                        </a:cubicBezTo>
                        <a:cubicBezTo>
                          <a:pt x="160807" y="89764"/>
                          <a:pt x="160478" y="81813"/>
                          <a:pt x="159772" y="74380"/>
                        </a:cubicBezTo>
                        <a:cubicBezTo>
                          <a:pt x="159396" y="70475"/>
                          <a:pt x="162266" y="67040"/>
                          <a:pt x="166123" y="66711"/>
                        </a:cubicBezTo>
                        <a:cubicBezTo>
                          <a:pt x="170029" y="66288"/>
                          <a:pt x="173463" y="69204"/>
                          <a:pt x="173792" y="73062"/>
                        </a:cubicBezTo>
                        <a:cubicBezTo>
                          <a:pt x="174545" y="80919"/>
                          <a:pt x="174874" y="89341"/>
                          <a:pt x="174874" y="98703"/>
                        </a:cubicBezTo>
                        <a:cubicBezTo>
                          <a:pt x="174874" y="160288"/>
                          <a:pt x="135637" y="210393"/>
                          <a:pt x="87414" y="21039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6" name="Freeform: Shape 55">
                    <a:extLst>
                      <a:ext uri="{FF2B5EF4-FFF2-40B4-BE49-F238E27FC236}">
                        <a16:creationId xmlns:a16="http://schemas.microsoft.com/office/drawing/2014/main" id="{0CE2F397-04BA-BF2E-C110-034904AAAB24}"/>
                      </a:ext>
                    </a:extLst>
                  </p:cNvPr>
                  <p:cNvSpPr/>
                  <p:nvPr/>
                </p:nvSpPr>
                <p:spPr>
                  <a:xfrm>
                    <a:off x="8908355" y="2763127"/>
                    <a:ext cx="141456" cy="81735"/>
                  </a:xfrm>
                  <a:custGeom>
                    <a:avLst/>
                    <a:gdLst>
                      <a:gd name="connsiteX0" fmla="*/ 134399 w 141456"/>
                      <a:gd name="connsiteY0" fmla="*/ 81735 h 81735"/>
                      <a:gd name="connsiteX1" fmla="*/ 409 w 141456"/>
                      <a:gd name="connsiteY1" fmla="*/ 9377 h 81735"/>
                      <a:gd name="connsiteX2" fmla="*/ 4738 w 141456"/>
                      <a:gd name="connsiteY2" fmla="*/ 390 h 81735"/>
                      <a:gd name="connsiteX3" fmla="*/ 13723 w 141456"/>
                      <a:gd name="connsiteY3" fmla="*/ 4719 h 81735"/>
                      <a:gd name="connsiteX4" fmla="*/ 134399 w 141456"/>
                      <a:gd name="connsiteY4" fmla="*/ 67621 h 81735"/>
                      <a:gd name="connsiteX5" fmla="*/ 141457 w 141456"/>
                      <a:gd name="connsiteY5" fmla="*/ 74678 h 81735"/>
                      <a:gd name="connsiteX6" fmla="*/ 134399 w 141456"/>
                      <a:gd name="connsiteY6" fmla="*/ 81735 h 8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456" h="81735">
                        <a:moveTo>
                          <a:pt x="134399" y="81735"/>
                        </a:moveTo>
                        <a:cubicBezTo>
                          <a:pt x="27132" y="81735"/>
                          <a:pt x="1444" y="12341"/>
                          <a:pt x="409" y="9377"/>
                        </a:cubicBezTo>
                        <a:cubicBezTo>
                          <a:pt x="-908" y="5707"/>
                          <a:pt x="1068" y="1661"/>
                          <a:pt x="4738" y="390"/>
                        </a:cubicBezTo>
                        <a:cubicBezTo>
                          <a:pt x="8407" y="-880"/>
                          <a:pt x="12453" y="1049"/>
                          <a:pt x="13723" y="4719"/>
                        </a:cubicBezTo>
                        <a:cubicBezTo>
                          <a:pt x="14665" y="7259"/>
                          <a:pt x="37576" y="67621"/>
                          <a:pt x="134399" y="67621"/>
                        </a:cubicBezTo>
                        <a:cubicBezTo>
                          <a:pt x="138305" y="67621"/>
                          <a:pt x="141457" y="70773"/>
                          <a:pt x="141457" y="74678"/>
                        </a:cubicBezTo>
                        <a:cubicBezTo>
                          <a:pt x="141457" y="78583"/>
                          <a:pt x="138305" y="81735"/>
                          <a:pt x="134399" y="8173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7" name="Freeform: Shape 56">
                    <a:extLst>
                      <a:ext uri="{FF2B5EF4-FFF2-40B4-BE49-F238E27FC236}">
                        <a16:creationId xmlns:a16="http://schemas.microsoft.com/office/drawing/2014/main" id="{F089C28C-AB2C-990A-9C44-C55B745197B8}"/>
                      </a:ext>
                    </a:extLst>
                  </p:cNvPr>
                  <p:cNvSpPr/>
                  <p:nvPr/>
                </p:nvSpPr>
                <p:spPr>
                  <a:xfrm>
                    <a:off x="9018619"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1"/>
                          <a:pt x="8422" y="0"/>
                          <a:pt x="18819" y="0"/>
                        </a:cubicBezTo>
                        <a:cubicBezTo>
                          <a:pt x="29217" y="0"/>
                          <a:pt x="37638" y="8421"/>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95" name="TextBox 94">
                  <a:extLst>
                    <a:ext uri="{FF2B5EF4-FFF2-40B4-BE49-F238E27FC236}">
                      <a16:creationId xmlns:a16="http://schemas.microsoft.com/office/drawing/2014/main" id="{88C827A7-D0E5-F3F6-A922-309ADC99009F}"/>
                    </a:ext>
                  </a:extLst>
                </p:cNvPr>
                <p:cNvSpPr txBox="1"/>
                <p:nvPr/>
              </p:nvSpPr>
              <p:spPr>
                <a:xfrm>
                  <a:off x="4080915" y="2802377"/>
                  <a:ext cx="2331217"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Process Engineer</a:t>
                  </a:r>
                </a:p>
              </p:txBody>
            </p:sp>
          </p:grpSp>
          <p:grpSp>
            <p:nvGrpSpPr>
              <p:cNvPr id="100" name="Group 99">
                <a:extLst>
                  <a:ext uri="{FF2B5EF4-FFF2-40B4-BE49-F238E27FC236}">
                    <a16:creationId xmlns:a16="http://schemas.microsoft.com/office/drawing/2014/main" id="{A48EDCFE-A1F4-E409-8BFB-B8A4AD9E8688}"/>
                  </a:ext>
                </a:extLst>
              </p:cNvPr>
              <p:cNvGrpSpPr/>
              <p:nvPr/>
            </p:nvGrpSpPr>
            <p:grpSpPr>
              <a:xfrm>
                <a:off x="2850565" y="3225019"/>
                <a:ext cx="1548909" cy="1064447"/>
                <a:chOff x="3674862" y="3728593"/>
                <a:chExt cx="1272299" cy="874355"/>
              </a:xfrm>
            </p:grpSpPr>
            <p:grpSp>
              <p:nvGrpSpPr>
                <p:cNvPr id="7" name="Group 6">
                  <a:extLst>
                    <a:ext uri="{FF2B5EF4-FFF2-40B4-BE49-F238E27FC236}">
                      <a16:creationId xmlns:a16="http://schemas.microsoft.com/office/drawing/2014/main" id="{AE6AFF7A-2E27-F023-8899-B15FEE913151}"/>
                    </a:ext>
                  </a:extLst>
                </p:cNvPr>
                <p:cNvGrpSpPr/>
                <p:nvPr/>
              </p:nvGrpSpPr>
              <p:grpSpPr>
                <a:xfrm>
                  <a:off x="4148393" y="3728593"/>
                  <a:ext cx="325237" cy="562401"/>
                  <a:chOff x="7980240" y="2730961"/>
                  <a:chExt cx="325237" cy="562401"/>
                </a:xfrm>
                <a:solidFill>
                  <a:schemeClr val="tx1"/>
                </a:solidFill>
              </p:grpSpPr>
              <p:sp>
                <p:nvSpPr>
                  <p:cNvPr id="18" name="Freeform: Shape 17">
                    <a:extLst>
                      <a:ext uri="{FF2B5EF4-FFF2-40B4-BE49-F238E27FC236}">
                        <a16:creationId xmlns:a16="http://schemas.microsoft.com/office/drawing/2014/main" id="{925B668E-990D-6383-B55D-3B5D7EE664D1}"/>
                      </a:ext>
                    </a:extLst>
                  </p:cNvPr>
                  <p:cNvSpPr/>
                  <p:nvPr/>
                </p:nvSpPr>
                <p:spPr>
                  <a:xfrm>
                    <a:off x="8178027" y="2947566"/>
                    <a:ext cx="127450" cy="344714"/>
                  </a:xfrm>
                  <a:custGeom>
                    <a:avLst/>
                    <a:gdLst>
                      <a:gd name="connsiteX0" fmla="*/ 120394 w 127450"/>
                      <a:gd name="connsiteY0" fmla="*/ 344715 h 344714"/>
                      <a:gd name="connsiteX1" fmla="*/ 113337 w 127450"/>
                      <a:gd name="connsiteY1" fmla="*/ 337658 h 344714"/>
                      <a:gd name="connsiteX2" fmla="*/ 113337 w 127450"/>
                      <a:gd name="connsiteY2" fmla="*/ 68407 h 344714"/>
                      <a:gd name="connsiteX3" fmla="*/ 7057 w 127450"/>
                      <a:gd name="connsiteY3" fmla="*/ 68407 h 344714"/>
                      <a:gd name="connsiteX4" fmla="*/ 0 w 127450"/>
                      <a:gd name="connsiteY4" fmla="*/ 61350 h 344714"/>
                      <a:gd name="connsiteX5" fmla="*/ 0 w 127450"/>
                      <a:gd name="connsiteY5" fmla="*/ 7057 h 344714"/>
                      <a:gd name="connsiteX6" fmla="*/ 7057 w 127450"/>
                      <a:gd name="connsiteY6" fmla="*/ 0 h 344714"/>
                      <a:gd name="connsiteX7" fmla="*/ 14114 w 127450"/>
                      <a:gd name="connsiteY7" fmla="*/ 7057 h 344714"/>
                      <a:gd name="connsiteX8" fmla="*/ 14114 w 127450"/>
                      <a:gd name="connsiteY8" fmla="*/ 54293 h 344714"/>
                      <a:gd name="connsiteX9" fmla="*/ 120394 w 127450"/>
                      <a:gd name="connsiteY9" fmla="*/ 54293 h 344714"/>
                      <a:gd name="connsiteX10" fmla="*/ 127451 w 127450"/>
                      <a:gd name="connsiteY10" fmla="*/ 61350 h 344714"/>
                      <a:gd name="connsiteX11" fmla="*/ 127451 w 127450"/>
                      <a:gd name="connsiteY11" fmla="*/ 337658 h 344714"/>
                      <a:gd name="connsiteX12" fmla="*/ 120394 w 127450"/>
                      <a:gd name="connsiteY12" fmla="*/ 344715 h 34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450" h="344714">
                        <a:moveTo>
                          <a:pt x="120394" y="344715"/>
                        </a:moveTo>
                        <a:cubicBezTo>
                          <a:pt x="116489" y="344715"/>
                          <a:pt x="113337" y="341563"/>
                          <a:pt x="113337" y="337658"/>
                        </a:cubicBezTo>
                        <a:lnTo>
                          <a:pt x="113337" y="68407"/>
                        </a:lnTo>
                        <a:lnTo>
                          <a:pt x="7057" y="68407"/>
                        </a:lnTo>
                        <a:cubicBezTo>
                          <a:pt x="3152" y="68407"/>
                          <a:pt x="0" y="65254"/>
                          <a:pt x="0" y="61350"/>
                        </a:cubicBezTo>
                        <a:lnTo>
                          <a:pt x="0" y="7057"/>
                        </a:lnTo>
                        <a:cubicBezTo>
                          <a:pt x="0" y="3152"/>
                          <a:pt x="3152" y="0"/>
                          <a:pt x="7057" y="0"/>
                        </a:cubicBezTo>
                        <a:cubicBezTo>
                          <a:pt x="10962" y="0"/>
                          <a:pt x="14114" y="3152"/>
                          <a:pt x="14114" y="7057"/>
                        </a:cubicBezTo>
                        <a:lnTo>
                          <a:pt x="14114" y="54293"/>
                        </a:lnTo>
                        <a:lnTo>
                          <a:pt x="120394" y="54293"/>
                        </a:lnTo>
                        <a:cubicBezTo>
                          <a:pt x="124298" y="54293"/>
                          <a:pt x="127451" y="57445"/>
                          <a:pt x="127451" y="61350"/>
                        </a:cubicBezTo>
                        <a:lnTo>
                          <a:pt x="127451" y="337658"/>
                        </a:lnTo>
                        <a:cubicBezTo>
                          <a:pt x="127451" y="341563"/>
                          <a:pt x="124298" y="344715"/>
                          <a:pt x="120394" y="34471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9" name="Freeform: Shape 18">
                    <a:extLst>
                      <a:ext uri="{FF2B5EF4-FFF2-40B4-BE49-F238E27FC236}">
                        <a16:creationId xmlns:a16="http://schemas.microsoft.com/office/drawing/2014/main" id="{BE49B153-B0CF-EAF2-4733-AC9A51155C96}"/>
                      </a:ext>
                    </a:extLst>
                  </p:cNvPr>
                  <p:cNvSpPr/>
                  <p:nvPr/>
                </p:nvSpPr>
                <p:spPr>
                  <a:xfrm>
                    <a:off x="7980240" y="2947613"/>
                    <a:ext cx="323684" cy="345749"/>
                  </a:xfrm>
                  <a:custGeom>
                    <a:avLst/>
                    <a:gdLst>
                      <a:gd name="connsiteX0" fmla="*/ 316628 w 323684"/>
                      <a:gd name="connsiteY0" fmla="*/ 345750 h 345749"/>
                      <a:gd name="connsiteX1" fmla="*/ 7057 w 323684"/>
                      <a:gd name="connsiteY1" fmla="*/ 345750 h 345749"/>
                      <a:gd name="connsiteX2" fmla="*/ 0 w 323684"/>
                      <a:gd name="connsiteY2" fmla="*/ 338693 h 345749"/>
                      <a:gd name="connsiteX3" fmla="*/ 0 w 323684"/>
                      <a:gd name="connsiteY3" fmla="*/ 63184 h 345749"/>
                      <a:gd name="connsiteX4" fmla="*/ 7057 w 323684"/>
                      <a:gd name="connsiteY4" fmla="*/ 56127 h 345749"/>
                      <a:gd name="connsiteX5" fmla="*/ 117477 w 323684"/>
                      <a:gd name="connsiteY5" fmla="*/ 56127 h 345749"/>
                      <a:gd name="connsiteX6" fmla="*/ 117477 w 323684"/>
                      <a:gd name="connsiteY6" fmla="*/ 7057 h 345749"/>
                      <a:gd name="connsiteX7" fmla="*/ 124534 w 323684"/>
                      <a:gd name="connsiteY7" fmla="*/ 0 h 345749"/>
                      <a:gd name="connsiteX8" fmla="*/ 131591 w 323684"/>
                      <a:gd name="connsiteY8" fmla="*/ 7057 h 345749"/>
                      <a:gd name="connsiteX9" fmla="*/ 131591 w 323684"/>
                      <a:gd name="connsiteY9" fmla="*/ 63184 h 345749"/>
                      <a:gd name="connsiteX10" fmla="*/ 124534 w 323684"/>
                      <a:gd name="connsiteY10" fmla="*/ 70241 h 345749"/>
                      <a:gd name="connsiteX11" fmla="*/ 14114 w 323684"/>
                      <a:gd name="connsiteY11" fmla="*/ 70241 h 345749"/>
                      <a:gd name="connsiteX12" fmla="*/ 14114 w 323684"/>
                      <a:gd name="connsiteY12" fmla="*/ 331636 h 345749"/>
                      <a:gd name="connsiteX13" fmla="*/ 316628 w 323684"/>
                      <a:gd name="connsiteY13" fmla="*/ 331636 h 345749"/>
                      <a:gd name="connsiteX14" fmla="*/ 323685 w 323684"/>
                      <a:gd name="connsiteY14" fmla="*/ 338693 h 345749"/>
                      <a:gd name="connsiteX15" fmla="*/ 316628 w 323684"/>
                      <a:gd name="connsiteY15" fmla="*/ 345750 h 34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684" h="345749">
                        <a:moveTo>
                          <a:pt x="316628" y="345750"/>
                        </a:moveTo>
                        <a:lnTo>
                          <a:pt x="7057" y="345750"/>
                        </a:lnTo>
                        <a:cubicBezTo>
                          <a:pt x="3152" y="345750"/>
                          <a:pt x="0" y="342598"/>
                          <a:pt x="0" y="338693"/>
                        </a:cubicBezTo>
                        <a:lnTo>
                          <a:pt x="0" y="63184"/>
                        </a:lnTo>
                        <a:cubicBezTo>
                          <a:pt x="0" y="59280"/>
                          <a:pt x="3152" y="56127"/>
                          <a:pt x="7057" y="56127"/>
                        </a:cubicBezTo>
                        <a:lnTo>
                          <a:pt x="117477" y="56127"/>
                        </a:lnTo>
                        <a:lnTo>
                          <a:pt x="117477" y="7057"/>
                        </a:lnTo>
                        <a:cubicBezTo>
                          <a:pt x="117477" y="3152"/>
                          <a:pt x="120629" y="0"/>
                          <a:pt x="124534" y="0"/>
                        </a:cubicBezTo>
                        <a:cubicBezTo>
                          <a:pt x="128439" y="0"/>
                          <a:pt x="131591" y="3152"/>
                          <a:pt x="131591" y="7057"/>
                        </a:cubicBezTo>
                        <a:lnTo>
                          <a:pt x="131591" y="63184"/>
                        </a:lnTo>
                        <a:cubicBezTo>
                          <a:pt x="131591" y="67089"/>
                          <a:pt x="128439" y="70241"/>
                          <a:pt x="124534" y="70241"/>
                        </a:cubicBezTo>
                        <a:lnTo>
                          <a:pt x="14114" y="70241"/>
                        </a:lnTo>
                        <a:lnTo>
                          <a:pt x="14114" y="331636"/>
                        </a:lnTo>
                        <a:lnTo>
                          <a:pt x="316628" y="331636"/>
                        </a:lnTo>
                        <a:cubicBezTo>
                          <a:pt x="320533" y="331636"/>
                          <a:pt x="323685" y="334788"/>
                          <a:pt x="323685" y="338693"/>
                        </a:cubicBezTo>
                        <a:cubicBezTo>
                          <a:pt x="323685" y="342598"/>
                          <a:pt x="320533" y="345750"/>
                          <a:pt x="316628" y="34575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0" name="Freeform: Shape 19">
                    <a:extLst>
                      <a:ext uri="{FF2B5EF4-FFF2-40B4-BE49-F238E27FC236}">
                        <a16:creationId xmlns:a16="http://schemas.microsoft.com/office/drawing/2014/main" id="{2595685A-3BD2-A6D8-DACF-4D1F85E869CE}"/>
                      </a:ext>
                    </a:extLst>
                  </p:cNvPr>
                  <p:cNvSpPr/>
                  <p:nvPr/>
                </p:nvSpPr>
                <p:spPr>
                  <a:xfrm>
                    <a:off x="8097730" y="3003753"/>
                    <a:ext cx="54454" cy="63547"/>
                  </a:xfrm>
                  <a:custGeom>
                    <a:avLst/>
                    <a:gdLst>
                      <a:gd name="connsiteX0" fmla="*/ 47411 w 54454"/>
                      <a:gd name="connsiteY0" fmla="*/ 63548 h 63547"/>
                      <a:gd name="connsiteX1" fmla="*/ 41953 w 54454"/>
                      <a:gd name="connsiteY1" fmla="*/ 60960 h 63547"/>
                      <a:gd name="connsiteX2" fmla="*/ 1587 w 54454"/>
                      <a:gd name="connsiteY2" fmla="*/ 11514 h 63547"/>
                      <a:gd name="connsiteX3" fmla="*/ 2575 w 54454"/>
                      <a:gd name="connsiteY3" fmla="*/ 1587 h 63547"/>
                      <a:gd name="connsiteX4" fmla="*/ 12502 w 54454"/>
                      <a:gd name="connsiteY4" fmla="*/ 2575 h 63547"/>
                      <a:gd name="connsiteX5" fmla="*/ 52868 w 54454"/>
                      <a:gd name="connsiteY5" fmla="*/ 52021 h 63547"/>
                      <a:gd name="connsiteX6" fmla="*/ 51880 w 54454"/>
                      <a:gd name="connsiteY6" fmla="*/ 61948 h 63547"/>
                      <a:gd name="connsiteX7" fmla="*/ 47411 w 54454"/>
                      <a:gd name="connsiteY7" fmla="*/ 63548 h 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54" h="63547">
                        <a:moveTo>
                          <a:pt x="47411" y="63548"/>
                        </a:moveTo>
                        <a:cubicBezTo>
                          <a:pt x="45387" y="63548"/>
                          <a:pt x="43318" y="62654"/>
                          <a:pt x="41953" y="60960"/>
                        </a:cubicBezTo>
                        <a:lnTo>
                          <a:pt x="1587" y="11514"/>
                        </a:lnTo>
                        <a:cubicBezTo>
                          <a:pt x="-860" y="8503"/>
                          <a:pt x="-436" y="4033"/>
                          <a:pt x="2575" y="1587"/>
                        </a:cubicBezTo>
                        <a:cubicBezTo>
                          <a:pt x="5586" y="-860"/>
                          <a:pt x="10055" y="-436"/>
                          <a:pt x="12502" y="2575"/>
                        </a:cubicBezTo>
                        <a:lnTo>
                          <a:pt x="52868" y="52021"/>
                        </a:lnTo>
                        <a:cubicBezTo>
                          <a:pt x="55314" y="55032"/>
                          <a:pt x="54891" y="59502"/>
                          <a:pt x="51880" y="61948"/>
                        </a:cubicBezTo>
                        <a:cubicBezTo>
                          <a:pt x="50563" y="63030"/>
                          <a:pt x="49010" y="63548"/>
                          <a:pt x="47411" y="6354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1" name="Freeform: Shape 20">
                    <a:extLst>
                      <a:ext uri="{FF2B5EF4-FFF2-40B4-BE49-F238E27FC236}">
                        <a16:creationId xmlns:a16="http://schemas.microsoft.com/office/drawing/2014/main" id="{E44CF127-83FD-34F7-0B46-E87898558FDE}"/>
                      </a:ext>
                    </a:extLst>
                  </p:cNvPr>
                  <p:cNvSpPr/>
                  <p:nvPr/>
                </p:nvSpPr>
                <p:spPr>
                  <a:xfrm>
                    <a:off x="8138217" y="3001945"/>
                    <a:ext cx="53884" cy="65356"/>
                  </a:xfrm>
                  <a:custGeom>
                    <a:avLst/>
                    <a:gdLst>
                      <a:gd name="connsiteX0" fmla="*/ 7065 w 53884"/>
                      <a:gd name="connsiteY0" fmla="*/ 65356 h 65356"/>
                      <a:gd name="connsiteX1" fmla="*/ 2737 w 53884"/>
                      <a:gd name="connsiteY1" fmla="*/ 63898 h 65356"/>
                      <a:gd name="connsiteX2" fmla="*/ 1466 w 53884"/>
                      <a:gd name="connsiteY2" fmla="*/ 54018 h 65356"/>
                      <a:gd name="connsiteX3" fmla="*/ 41268 w 53884"/>
                      <a:gd name="connsiteY3" fmla="*/ 2736 h 65356"/>
                      <a:gd name="connsiteX4" fmla="*/ 51148 w 53884"/>
                      <a:gd name="connsiteY4" fmla="*/ 1466 h 65356"/>
                      <a:gd name="connsiteX5" fmla="*/ 52418 w 53884"/>
                      <a:gd name="connsiteY5" fmla="*/ 11346 h 65356"/>
                      <a:gd name="connsiteX6" fmla="*/ 12616 w 53884"/>
                      <a:gd name="connsiteY6" fmla="*/ 62627 h 65356"/>
                      <a:gd name="connsiteX7" fmla="*/ 7017 w 53884"/>
                      <a:gd name="connsiteY7" fmla="*/ 65356 h 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4" h="65356">
                        <a:moveTo>
                          <a:pt x="7065" y="65356"/>
                        </a:moveTo>
                        <a:cubicBezTo>
                          <a:pt x="5559" y="65356"/>
                          <a:pt x="4053" y="64886"/>
                          <a:pt x="2737" y="63898"/>
                        </a:cubicBezTo>
                        <a:cubicBezTo>
                          <a:pt x="-369" y="61498"/>
                          <a:pt x="-886" y="57076"/>
                          <a:pt x="1466" y="54018"/>
                        </a:cubicBezTo>
                        <a:lnTo>
                          <a:pt x="41268" y="2736"/>
                        </a:lnTo>
                        <a:cubicBezTo>
                          <a:pt x="43667" y="-369"/>
                          <a:pt x="48090" y="-886"/>
                          <a:pt x="51148" y="1466"/>
                        </a:cubicBezTo>
                        <a:cubicBezTo>
                          <a:pt x="54253" y="3866"/>
                          <a:pt x="54770" y="8288"/>
                          <a:pt x="52418" y="11346"/>
                        </a:cubicBezTo>
                        <a:lnTo>
                          <a:pt x="12616" y="62627"/>
                        </a:lnTo>
                        <a:cubicBezTo>
                          <a:pt x="11205" y="64415"/>
                          <a:pt x="9135" y="65356"/>
                          <a:pt x="7017" y="65356"/>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2" name="Freeform: Shape 21">
                    <a:extLst>
                      <a:ext uri="{FF2B5EF4-FFF2-40B4-BE49-F238E27FC236}">
                        <a16:creationId xmlns:a16="http://schemas.microsoft.com/office/drawing/2014/main" id="{6F976FD6-E48D-020F-3C35-0A1B1EBEC58C}"/>
                      </a:ext>
                    </a:extLst>
                  </p:cNvPr>
                  <p:cNvSpPr/>
                  <p:nvPr/>
                </p:nvSpPr>
                <p:spPr>
                  <a:xfrm>
                    <a:off x="8061114" y="2815901"/>
                    <a:ext cx="165841" cy="155141"/>
                  </a:xfrm>
                  <a:custGeom>
                    <a:avLst/>
                    <a:gdLst>
                      <a:gd name="connsiteX0" fmla="*/ 83038 w 165841"/>
                      <a:gd name="connsiteY0" fmla="*/ 155141 h 155141"/>
                      <a:gd name="connsiteX1" fmla="*/ 82662 w 165841"/>
                      <a:gd name="connsiteY1" fmla="*/ 155141 h 155141"/>
                      <a:gd name="connsiteX2" fmla="*/ 0 w 165841"/>
                      <a:gd name="connsiteY2" fmla="*/ 49144 h 155141"/>
                      <a:gd name="connsiteX3" fmla="*/ 3952 w 165841"/>
                      <a:gd name="connsiteY3" fmla="*/ 5578 h 155141"/>
                      <a:gd name="connsiteX4" fmla="*/ 12327 w 165841"/>
                      <a:gd name="connsiteY4" fmla="*/ 168 h 155141"/>
                      <a:gd name="connsiteX5" fmla="*/ 17737 w 165841"/>
                      <a:gd name="connsiteY5" fmla="*/ 8542 h 155141"/>
                      <a:gd name="connsiteX6" fmla="*/ 14114 w 165841"/>
                      <a:gd name="connsiteY6" fmla="*/ 49097 h 155141"/>
                      <a:gd name="connsiteX7" fmla="*/ 82944 w 165841"/>
                      <a:gd name="connsiteY7" fmla="*/ 140980 h 155141"/>
                      <a:gd name="connsiteX8" fmla="*/ 151774 w 165841"/>
                      <a:gd name="connsiteY8" fmla="*/ 49097 h 155141"/>
                      <a:gd name="connsiteX9" fmla="*/ 148246 w 165841"/>
                      <a:gd name="connsiteY9" fmla="*/ 9013 h 155141"/>
                      <a:gd name="connsiteX10" fmla="*/ 153656 w 165841"/>
                      <a:gd name="connsiteY10" fmla="*/ 638 h 155141"/>
                      <a:gd name="connsiteX11" fmla="*/ 162031 w 165841"/>
                      <a:gd name="connsiteY11" fmla="*/ 6049 h 155141"/>
                      <a:gd name="connsiteX12" fmla="*/ 165841 w 165841"/>
                      <a:gd name="connsiteY12" fmla="*/ 49050 h 155141"/>
                      <a:gd name="connsiteX13" fmla="*/ 83180 w 165841"/>
                      <a:gd name="connsiteY13" fmla="*/ 155047 h 155141"/>
                      <a:gd name="connsiteX14" fmla="*/ 83038 w 165841"/>
                      <a:gd name="connsiteY14" fmla="*/ 155047 h 15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41" h="155141">
                        <a:moveTo>
                          <a:pt x="83038" y="155141"/>
                        </a:moveTo>
                        <a:lnTo>
                          <a:pt x="82662" y="155141"/>
                        </a:lnTo>
                        <a:cubicBezTo>
                          <a:pt x="37027" y="154859"/>
                          <a:pt x="0" y="107436"/>
                          <a:pt x="0" y="49144"/>
                        </a:cubicBezTo>
                        <a:cubicBezTo>
                          <a:pt x="0" y="32066"/>
                          <a:pt x="1270" y="17810"/>
                          <a:pt x="3952" y="5578"/>
                        </a:cubicBezTo>
                        <a:cubicBezTo>
                          <a:pt x="4799" y="1767"/>
                          <a:pt x="8516" y="-679"/>
                          <a:pt x="12327" y="168"/>
                        </a:cubicBezTo>
                        <a:cubicBezTo>
                          <a:pt x="16137" y="1015"/>
                          <a:pt x="18537" y="4731"/>
                          <a:pt x="17737" y="8542"/>
                        </a:cubicBezTo>
                        <a:cubicBezTo>
                          <a:pt x="15290" y="19787"/>
                          <a:pt x="14114" y="33054"/>
                          <a:pt x="14114" y="49097"/>
                        </a:cubicBezTo>
                        <a:cubicBezTo>
                          <a:pt x="14114" y="99720"/>
                          <a:pt x="44977" y="140886"/>
                          <a:pt x="82944" y="140980"/>
                        </a:cubicBezTo>
                        <a:cubicBezTo>
                          <a:pt x="120912" y="140886"/>
                          <a:pt x="151774" y="99720"/>
                          <a:pt x="151774" y="49097"/>
                        </a:cubicBezTo>
                        <a:cubicBezTo>
                          <a:pt x="151774" y="33242"/>
                          <a:pt x="150598" y="20163"/>
                          <a:pt x="148246" y="9013"/>
                        </a:cubicBezTo>
                        <a:cubicBezTo>
                          <a:pt x="147446" y="5202"/>
                          <a:pt x="149846" y="1438"/>
                          <a:pt x="153656" y="638"/>
                        </a:cubicBezTo>
                        <a:cubicBezTo>
                          <a:pt x="157467" y="-161"/>
                          <a:pt x="161231" y="2238"/>
                          <a:pt x="162031" y="6049"/>
                        </a:cubicBezTo>
                        <a:cubicBezTo>
                          <a:pt x="164619" y="18140"/>
                          <a:pt x="165841" y="32254"/>
                          <a:pt x="165841" y="49050"/>
                        </a:cubicBezTo>
                        <a:cubicBezTo>
                          <a:pt x="165841" y="107341"/>
                          <a:pt x="128769" y="154765"/>
                          <a:pt x="83180" y="155047"/>
                        </a:cubicBezTo>
                        <a:lnTo>
                          <a:pt x="83038" y="155047"/>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3" name="Freeform: Shape 22">
                    <a:extLst>
                      <a:ext uri="{FF2B5EF4-FFF2-40B4-BE49-F238E27FC236}">
                        <a16:creationId xmlns:a16="http://schemas.microsoft.com/office/drawing/2014/main" id="{98713AC8-B7B7-1161-1B4C-989BE8AF00AA}"/>
                      </a:ext>
                    </a:extLst>
                  </p:cNvPr>
                  <p:cNvSpPr/>
                  <p:nvPr/>
                </p:nvSpPr>
                <p:spPr>
                  <a:xfrm>
                    <a:off x="8032462" y="2811976"/>
                    <a:ext cx="220745" cy="14114"/>
                  </a:xfrm>
                  <a:custGeom>
                    <a:avLst/>
                    <a:gdLst>
                      <a:gd name="connsiteX0" fmla="*/ 213689 w 220745"/>
                      <a:gd name="connsiteY0" fmla="*/ 14114 h 14114"/>
                      <a:gd name="connsiteX1" fmla="*/ 7057 w 220745"/>
                      <a:gd name="connsiteY1" fmla="*/ 14114 h 14114"/>
                      <a:gd name="connsiteX2" fmla="*/ 0 w 220745"/>
                      <a:gd name="connsiteY2" fmla="*/ 7057 h 14114"/>
                      <a:gd name="connsiteX3" fmla="*/ 7057 w 220745"/>
                      <a:gd name="connsiteY3" fmla="*/ 0 h 14114"/>
                      <a:gd name="connsiteX4" fmla="*/ 213689 w 220745"/>
                      <a:gd name="connsiteY4" fmla="*/ 0 h 14114"/>
                      <a:gd name="connsiteX5" fmla="*/ 220746 w 220745"/>
                      <a:gd name="connsiteY5" fmla="*/ 7057 h 14114"/>
                      <a:gd name="connsiteX6" fmla="*/ 213689 w 220745"/>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745" h="14114">
                        <a:moveTo>
                          <a:pt x="213689" y="14114"/>
                        </a:moveTo>
                        <a:lnTo>
                          <a:pt x="7057" y="14114"/>
                        </a:lnTo>
                        <a:cubicBezTo>
                          <a:pt x="3152" y="14114"/>
                          <a:pt x="0" y="10962"/>
                          <a:pt x="0" y="7057"/>
                        </a:cubicBezTo>
                        <a:cubicBezTo>
                          <a:pt x="0" y="3152"/>
                          <a:pt x="3152" y="0"/>
                          <a:pt x="7057" y="0"/>
                        </a:cubicBezTo>
                        <a:lnTo>
                          <a:pt x="213689" y="0"/>
                        </a:lnTo>
                        <a:cubicBezTo>
                          <a:pt x="217593" y="0"/>
                          <a:pt x="220746" y="3152"/>
                          <a:pt x="220746" y="7057"/>
                        </a:cubicBezTo>
                        <a:cubicBezTo>
                          <a:pt x="220746" y="10962"/>
                          <a:pt x="217593" y="14114"/>
                          <a:pt x="213689"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4" name="Freeform: Shape 23">
                    <a:extLst>
                      <a:ext uri="{FF2B5EF4-FFF2-40B4-BE49-F238E27FC236}">
                        <a16:creationId xmlns:a16="http://schemas.microsoft.com/office/drawing/2014/main" id="{E43C59A7-D72F-19D1-0930-D06B2BC82F43}"/>
                      </a:ext>
                    </a:extLst>
                  </p:cNvPr>
                  <p:cNvSpPr/>
                  <p:nvPr/>
                </p:nvSpPr>
                <p:spPr>
                  <a:xfrm>
                    <a:off x="8055751" y="2730961"/>
                    <a:ext cx="175768" cy="94941"/>
                  </a:xfrm>
                  <a:custGeom>
                    <a:avLst/>
                    <a:gdLst>
                      <a:gd name="connsiteX0" fmla="*/ 168711 w 175768"/>
                      <a:gd name="connsiteY0" fmla="*/ 94941 h 94941"/>
                      <a:gd name="connsiteX1" fmla="*/ 161654 w 175768"/>
                      <a:gd name="connsiteY1" fmla="*/ 87884 h 94941"/>
                      <a:gd name="connsiteX2" fmla="*/ 87884 w 175768"/>
                      <a:gd name="connsiteY2" fmla="*/ 14114 h 94941"/>
                      <a:gd name="connsiteX3" fmla="*/ 14114 w 175768"/>
                      <a:gd name="connsiteY3" fmla="*/ 87884 h 94941"/>
                      <a:gd name="connsiteX4" fmla="*/ 7057 w 175768"/>
                      <a:gd name="connsiteY4" fmla="*/ 94941 h 94941"/>
                      <a:gd name="connsiteX5" fmla="*/ 0 w 175768"/>
                      <a:gd name="connsiteY5" fmla="*/ 87884 h 94941"/>
                      <a:gd name="connsiteX6" fmla="*/ 87884 w 175768"/>
                      <a:gd name="connsiteY6" fmla="*/ 0 h 94941"/>
                      <a:gd name="connsiteX7" fmla="*/ 175768 w 175768"/>
                      <a:gd name="connsiteY7" fmla="*/ 87884 h 94941"/>
                      <a:gd name="connsiteX8" fmla="*/ 168711 w 175768"/>
                      <a:gd name="connsiteY8" fmla="*/ 94941 h 9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68" h="94941">
                        <a:moveTo>
                          <a:pt x="168711" y="94941"/>
                        </a:moveTo>
                        <a:cubicBezTo>
                          <a:pt x="164806" y="94941"/>
                          <a:pt x="161654" y="91789"/>
                          <a:pt x="161654" y="87884"/>
                        </a:cubicBezTo>
                        <a:cubicBezTo>
                          <a:pt x="161654" y="38249"/>
                          <a:pt x="137519" y="14114"/>
                          <a:pt x="87884" y="14114"/>
                        </a:cubicBezTo>
                        <a:cubicBezTo>
                          <a:pt x="38249" y="14114"/>
                          <a:pt x="14114" y="38249"/>
                          <a:pt x="14114" y="87884"/>
                        </a:cubicBezTo>
                        <a:cubicBezTo>
                          <a:pt x="14114" y="91789"/>
                          <a:pt x="10962" y="94941"/>
                          <a:pt x="7057" y="94941"/>
                        </a:cubicBezTo>
                        <a:cubicBezTo>
                          <a:pt x="3152" y="94941"/>
                          <a:pt x="0" y="91789"/>
                          <a:pt x="0" y="87884"/>
                        </a:cubicBezTo>
                        <a:cubicBezTo>
                          <a:pt x="0" y="30393"/>
                          <a:pt x="30392" y="0"/>
                          <a:pt x="87884" y="0"/>
                        </a:cubicBezTo>
                        <a:cubicBezTo>
                          <a:pt x="145375" y="0"/>
                          <a:pt x="175768" y="30393"/>
                          <a:pt x="175768" y="87884"/>
                        </a:cubicBezTo>
                        <a:cubicBezTo>
                          <a:pt x="175768" y="91789"/>
                          <a:pt x="172616" y="94941"/>
                          <a:pt x="168711" y="94941"/>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5" name="Freeform: Shape 24">
                    <a:extLst>
                      <a:ext uri="{FF2B5EF4-FFF2-40B4-BE49-F238E27FC236}">
                        <a16:creationId xmlns:a16="http://schemas.microsoft.com/office/drawing/2014/main" id="{1F33F163-588C-91AA-8AD4-A536A3F70E6B}"/>
                      </a:ext>
                    </a:extLst>
                  </p:cNvPr>
                  <p:cNvSpPr/>
                  <p:nvPr/>
                </p:nvSpPr>
                <p:spPr>
                  <a:xfrm>
                    <a:off x="8167959" y="2737359"/>
                    <a:ext cx="14114" cy="38061"/>
                  </a:xfrm>
                  <a:custGeom>
                    <a:avLst/>
                    <a:gdLst>
                      <a:gd name="connsiteX0" fmla="*/ 7057 w 14114"/>
                      <a:gd name="connsiteY0" fmla="*/ 38061 h 38061"/>
                      <a:gd name="connsiteX1" fmla="*/ 0 w 14114"/>
                      <a:gd name="connsiteY1" fmla="*/ 31004 h 38061"/>
                      <a:gd name="connsiteX2" fmla="*/ 0 w 14114"/>
                      <a:gd name="connsiteY2" fmla="*/ 7057 h 38061"/>
                      <a:gd name="connsiteX3" fmla="*/ 7057 w 14114"/>
                      <a:gd name="connsiteY3" fmla="*/ 0 h 38061"/>
                      <a:gd name="connsiteX4" fmla="*/ 14114 w 14114"/>
                      <a:gd name="connsiteY4" fmla="*/ 7057 h 38061"/>
                      <a:gd name="connsiteX5" fmla="*/ 14114 w 14114"/>
                      <a:gd name="connsiteY5" fmla="*/ 31004 h 38061"/>
                      <a:gd name="connsiteX6" fmla="*/ 7057 w 14114"/>
                      <a:gd name="connsiteY6" fmla="*/ 38061 h 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8061">
                        <a:moveTo>
                          <a:pt x="7057" y="38061"/>
                        </a:moveTo>
                        <a:cubicBezTo>
                          <a:pt x="3152" y="38061"/>
                          <a:pt x="0" y="34909"/>
                          <a:pt x="0" y="31004"/>
                        </a:cubicBezTo>
                        <a:lnTo>
                          <a:pt x="0" y="7057"/>
                        </a:lnTo>
                        <a:cubicBezTo>
                          <a:pt x="0" y="3152"/>
                          <a:pt x="3152" y="0"/>
                          <a:pt x="7057" y="0"/>
                        </a:cubicBezTo>
                        <a:cubicBezTo>
                          <a:pt x="10962" y="0"/>
                          <a:pt x="14114" y="3152"/>
                          <a:pt x="14114" y="7057"/>
                        </a:cubicBezTo>
                        <a:lnTo>
                          <a:pt x="14114" y="31004"/>
                        </a:lnTo>
                        <a:cubicBezTo>
                          <a:pt x="14114" y="34909"/>
                          <a:pt x="10962" y="38061"/>
                          <a:pt x="7057" y="38061"/>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6" name="Freeform: Shape 25">
                    <a:extLst>
                      <a:ext uri="{FF2B5EF4-FFF2-40B4-BE49-F238E27FC236}">
                        <a16:creationId xmlns:a16="http://schemas.microsoft.com/office/drawing/2014/main" id="{C390EE62-CC94-6406-24BA-73381E3929E7}"/>
                      </a:ext>
                    </a:extLst>
                  </p:cNvPr>
                  <p:cNvSpPr/>
                  <p:nvPr/>
                </p:nvSpPr>
                <p:spPr>
                  <a:xfrm>
                    <a:off x="8137707" y="2731008"/>
                    <a:ext cx="14114" cy="44412"/>
                  </a:xfrm>
                  <a:custGeom>
                    <a:avLst/>
                    <a:gdLst>
                      <a:gd name="connsiteX0" fmla="*/ 7057 w 14114"/>
                      <a:gd name="connsiteY0" fmla="*/ 44413 h 44412"/>
                      <a:gd name="connsiteX1" fmla="*/ 0 w 14114"/>
                      <a:gd name="connsiteY1" fmla="*/ 37355 h 44412"/>
                      <a:gd name="connsiteX2" fmla="*/ 0 w 14114"/>
                      <a:gd name="connsiteY2" fmla="*/ 7057 h 44412"/>
                      <a:gd name="connsiteX3" fmla="*/ 7057 w 14114"/>
                      <a:gd name="connsiteY3" fmla="*/ 0 h 44412"/>
                      <a:gd name="connsiteX4" fmla="*/ 14114 w 14114"/>
                      <a:gd name="connsiteY4" fmla="*/ 7057 h 44412"/>
                      <a:gd name="connsiteX5" fmla="*/ 14114 w 14114"/>
                      <a:gd name="connsiteY5" fmla="*/ 37355 h 44412"/>
                      <a:gd name="connsiteX6" fmla="*/ 7057 w 14114"/>
                      <a:gd name="connsiteY6" fmla="*/ 44413 h 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4412">
                        <a:moveTo>
                          <a:pt x="7057" y="44413"/>
                        </a:moveTo>
                        <a:cubicBezTo>
                          <a:pt x="3152" y="44413"/>
                          <a:pt x="0" y="41260"/>
                          <a:pt x="0" y="37355"/>
                        </a:cubicBezTo>
                        <a:lnTo>
                          <a:pt x="0" y="7057"/>
                        </a:lnTo>
                        <a:cubicBezTo>
                          <a:pt x="0" y="3152"/>
                          <a:pt x="3152" y="0"/>
                          <a:pt x="7057" y="0"/>
                        </a:cubicBezTo>
                        <a:cubicBezTo>
                          <a:pt x="10962" y="0"/>
                          <a:pt x="14114" y="3152"/>
                          <a:pt x="14114" y="7057"/>
                        </a:cubicBezTo>
                        <a:lnTo>
                          <a:pt x="14114" y="37355"/>
                        </a:lnTo>
                        <a:cubicBezTo>
                          <a:pt x="14114" y="41260"/>
                          <a:pt x="10962" y="44413"/>
                          <a:pt x="7057" y="4441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7" name="Freeform: Shape 26">
                    <a:extLst>
                      <a:ext uri="{FF2B5EF4-FFF2-40B4-BE49-F238E27FC236}">
                        <a16:creationId xmlns:a16="http://schemas.microsoft.com/office/drawing/2014/main" id="{68C3B25E-A4A3-7E0E-40F4-B282AE90CEC8}"/>
                      </a:ext>
                    </a:extLst>
                  </p:cNvPr>
                  <p:cNvSpPr/>
                  <p:nvPr/>
                </p:nvSpPr>
                <p:spPr>
                  <a:xfrm>
                    <a:off x="8107409" y="2737359"/>
                    <a:ext cx="14114" cy="38061"/>
                  </a:xfrm>
                  <a:custGeom>
                    <a:avLst/>
                    <a:gdLst>
                      <a:gd name="connsiteX0" fmla="*/ 7057 w 14114"/>
                      <a:gd name="connsiteY0" fmla="*/ 38061 h 38061"/>
                      <a:gd name="connsiteX1" fmla="*/ 0 w 14114"/>
                      <a:gd name="connsiteY1" fmla="*/ 31004 h 38061"/>
                      <a:gd name="connsiteX2" fmla="*/ 0 w 14114"/>
                      <a:gd name="connsiteY2" fmla="*/ 7057 h 38061"/>
                      <a:gd name="connsiteX3" fmla="*/ 7057 w 14114"/>
                      <a:gd name="connsiteY3" fmla="*/ 0 h 38061"/>
                      <a:gd name="connsiteX4" fmla="*/ 14114 w 14114"/>
                      <a:gd name="connsiteY4" fmla="*/ 7057 h 38061"/>
                      <a:gd name="connsiteX5" fmla="*/ 14114 w 14114"/>
                      <a:gd name="connsiteY5" fmla="*/ 31004 h 38061"/>
                      <a:gd name="connsiteX6" fmla="*/ 7057 w 14114"/>
                      <a:gd name="connsiteY6" fmla="*/ 38061 h 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8061">
                        <a:moveTo>
                          <a:pt x="7057" y="38061"/>
                        </a:moveTo>
                        <a:cubicBezTo>
                          <a:pt x="3152" y="38061"/>
                          <a:pt x="0" y="34909"/>
                          <a:pt x="0" y="31004"/>
                        </a:cubicBezTo>
                        <a:lnTo>
                          <a:pt x="0" y="7057"/>
                        </a:lnTo>
                        <a:cubicBezTo>
                          <a:pt x="0" y="3152"/>
                          <a:pt x="3152" y="0"/>
                          <a:pt x="7057" y="0"/>
                        </a:cubicBezTo>
                        <a:cubicBezTo>
                          <a:pt x="10962" y="0"/>
                          <a:pt x="14114" y="3152"/>
                          <a:pt x="14114" y="7057"/>
                        </a:cubicBezTo>
                        <a:lnTo>
                          <a:pt x="14114" y="31004"/>
                        </a:lnTo>
                        <a:cubicBezTo>
                          <a:pt x="14114" y="34909"/>
                          <a:pt x="10962" y="38061"/>
                          <a:pt x="7057" y="38061"/>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8" name="Freeform: Shape 27">
                    <a:extLst>
                      <a:ext uri="{FF2B5EF4-FFF2-40B4-BE49-F238E27FC236}">
                        <a16:creationId xmlns:a16="http://schemas.microsoft.com/office/drawing/2014/main" id="{33CB926D-24A1-5B2B-A389-1FA9D48F6034}"/>
                      </a:ext>
                    </a:extLst>
                  </p:cNvPr>
                  <p:cNvSpPr/>
                  <p:nvPr/>
                </p:nvSpPr>
                <p:spPr>
                  <a:xfrm>
                    <a:off x="8136625" y="3051634"/>
                    <a:ext cx="14114" cy="237541"/>
                  </a:xfrm>
                  <a:custGeom>
                    <a:avLst/>
                    <a:gdLst>
                      <a:gd name="connsiteX0" fmla="*/ 7057 w 14114"/>
                      <a:gd name="connsiteY0" fmla="*/ 237542 h 237541"/>
                      <a:gd name="connsiteX1" fmla="*/ 0 w 14114"/>
                      <a:gd name="connsiteY1" fmla="*/ 230485 h 237541"/>
                      <a:gd name="connsiteX2" fmla="*/ 0 w 14114"/>
                      <a:gd name="connsiteY2" fmla="*/ 7057 h 237541"/>
                      <a:gd name="connsiteX3" fmla="*/ 7057 w 14114"/>
                      <a:gd name="connsiteY3" fmla="*/ 0 h 237541"/>
                      <a:gd name="connsiteX4" fmla="*/ 14114 w 14114"/>
                      <a:gd name="connsiteY4" fmla="*/ 7057 h 237541"/>
                      <a:gd name="connsiteX5" fmla="*/ 14114 w 14114"/>
                      <a:gd name="connsiteY5" fmla="*/ 230485 h 237541"/>
                      <a:gd name="connsiteX6" fmla="*/ 7057 w 14114"/>
                      <a:gd name="connsiteY6" fmla="*/ 237542 h 23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7541">
                        <a:moveTo>
                          <a:pt x="7057" y="237542"/>
                        </a:moveTo>
                        <a:cubicBezTo>
                          <a:pt x="3152" y="237542"/>
                          <a:pt x="0" y="234389"/>
                          <a:pt x="0" y="230485"/>
                        </a:cubicBezTo>
                        <a:lnTo>
                          <a:pt x="0" y="7057"/>
                        </a:lnTo>
                        <a:cubicBezTo>
                          <a:pt x="0" y="3152"/>
                          <a:pt x="3152" y="0"/>
                          <a:pt x="7057" y="0"/>
                        </a:cubicBezTo>
                        <a:cubicBezTo>
                          <a:pt x="10962" y="0"/>
                          <a:pt x="14114" y="3152"/>
                          <a:pt x="14114" y="7057"/>
                        </a:cubicBezTo>
                        <a:lnTo>
                          <a:pt x="14114" y="230485"/>
                        </a:lnTo>
                        <a:cubicBezTo>
                          <a:pt x="14114" y="234389"/>
                          <a:pt x="10962" y="237542"/>
                          <a:pt x="7057" y="23754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9" name="Freeform: Shape 28">
                    <a:extLst>
                      <a:ext uri="{FF2B5EF4-FFF2-40B4-BE49-F238E27FC236}">
                        <a16:creationId xmlns:a16="http://schemas.microsoft.com/office/drawing/2014/main" id="{102E3B99-44DB-C012-09AF-FB6E179E4857}"/>
                      </a:ext>
                    </a:extLst>
                  </p:cNvPr>
                  <p:cNvSpPr/>
                  <p:nvPr/>
                </p:nvSpPr>
                <p:spPr>
                  <a:xfrm>
                    <a:off x="8202068"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96" name="TextBox 95">
                  <a:extLst>
                    <a:ext uri="{FF2B5EF4-FFF2-40B4-BE49-F238E27FC236}">
                      <a16:creationId xmlns:a16="http://schemas.microsoft.com/office/drawing/2014/main" id="{A80F88A9-F67B-79C8-C0FD-27075CB59B42}"/>
                    </a:ext>
                  </a:extLst>
                </p:cNvPr>
                <p:cNvSpPr txBox="1"/>
                <p:nvPr/>
              </p:nvSpPr>
              <p:spPr>
                <a:xfrm>
                  <a:off x="3674862" y="4271293"/>
                  <a:ext cx="1272299"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Lab</a:t>
                  </a:r>
                </a:p>
              </p:txBody>
            </p:sp>
          </p:grpSp>
          <p:grpSp>
            <p:nvGrpSpPr>
              <p:cNvPr id="133" name="Group 132">
                <a:extLst>
                  <a:ext uri="{FF2B5EF4-FFF2-40B4-BE49-F238E27FC236}">
                    <a16:creationId xmlns:a16="http://schemas.microsoft.com/office/drawing/2014/main" id="{FA51EF5D-920C-C324-7094-40B78816E469}"/>
                  </a:ext>
                </a:extLst>
              </p:cNvPr>
              <p:cNvGrpSpPr/>
              <p:nvPr/>
            </p:nvGrpSpPr>
            <p:grpSpPr>
              <a:xfrm>
                <a:off x="6191793" y="1192344"/>
                <a:ext cx="2198870" cy="1078949"/>
                <a:chOff x="6126163" y="2218986"/>
                <a:chExt cx="1806187" cy="886266"/>
              </a:xfrm>
            </p:grpSpPr>
            <p:grpSp>
              <p:nvGrpSpPr>
                <p:cNvPr id="59" name="Group 58">
                  <a:extLst>
                    <a:ext uri="{FF2B5EF4-FFF2-40B4-BE49-F238E27FC236}">
                      <a16:creationId xmlns:a16="http://schemas.microsoft.com/office/drawing/2014/main" id="{794527E4-9504-5A01-ABA4-DD9FBF0B894A}"/>
                    </a:ext>
                  </a:extLst>
                </p:cNvPr>
                <p:cNvGrpSpPr/>
                <p:nvPr/>
              </p:nvGrpSpPr>
              <p:grpSpPr>
                <a:xfrm>
                  <a:off x="6716242" y="2218986"/>
                  <a:ext cx="481669" cy="559579"/>
                  <a:chOff x="6241046" y="2733219"/>
                  <a:chExt cx="481669" cy="559579"/>
                </a:xfrm>
                <a:solidFill>
                  <a:schemeClr val="tx1"/>
                </a:solidFill>
              </p:grpSpPr>
              <p:sp>
                <p:nvSpPr>
                  <p:cNvPr id="75" name="Freeform: Shape 74">
                    <a:extLst>
                      <a:ext uri="{FF2B5EF4-FFF2-40B4-BE49-F238E27FC236}">
                        <a16:creationId xmlns:a16="http://schemas.microsoft.com/office/drawing/2014/main" id="{439586F9-EE22-BB66-9413-439CC2A96867}"/>
                      </a:ext>
                    </a:extLst>
                  </p:cNvPr>
                  <p:cNvSpPr/>
                  <p:nvPr/>
                </p:nvSpPr>
                <p:spPr>
                  <a:xfrm>
                    <a:off x="6474635" y="2809893"/>
                    <a:ext cx="91130" cy="156914"/>
                  </a:xfrm>
                  <a:custGeom>
                    <a:avLst/>
                    <a:gdLst>
                      <a:gd name="connsiteX0" fmla="*/ 84073 w 91130"/>
                      <a:gd name="connsiteY0" fmla="*/ 156915 h 156914"/>
                      <a:gd name="connsiteX1" fmla="*/ 0 w 91130"/>
                      <a:gd name="connsiteY1" fmla="*/ 49647 h 156914"/>
                      <a:gd name="connsiteX2" fmla="*/ 3999 w 91130"/>
                      <a:gd name="connsiteY2" fmla="*/ 5564 h 156914"/>
                      <a:gd name="connsiteX3" fmla="*/ 12373 w 91130"/>
                      <a:gd name="connsiteY3" fmla="*/ 154 h 156914"/>
                      <a:gd name="connsiteX4" fmla="*/ 17784 w 91130"/>
                      <a:gd name="connsiteY4" fmla="*/ 8528 h 156914"/>
                      <a:gd name="connsiteX5" fmla="*/ 14114 w 91130"/>
                      <a:gd name="connsiteY5" fmla="*/ 49647 h 156914"/>
                      <a:gd name="connsiteX6" fmla="*/ 84073 w 91130"/>
                      <a:gd name="connsiteY6" fmla="*/ 142801 h 156914"/>
                      <a:gd name="connsiteX7" fmla="*/ 91130 w 91130"/>
                      <a:gd name="connsiteY7" fmla="*/ 149858 h 156914"/>
                      <a:gd name="connsiteX8" fmla="*/ 84073 w 91130"/>
                      <a:gd name="connsiteY8" fmla="*/ 156915 h 15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30" h="156914">
                        <a:moveTo>
                          <a:pt x="84073" y="156915"/>
                        </a:moveTo>
                        <a:cubicBezTo>
                          <a:pt x="37732" y="156915"/>
                          <a:pt x="0" y="108786"/>
                          <a:pt x="0" y="49647"/>
                        </a:cubicBezTo>
                        <a:cubicBezTo>
                          <a:pt x="0" y="32334"/>
                          <a:pt x="1317" y="17937"/>
                          <a:pt x="3999" y="5564"/>
                        </a:cubicBezTo>
                        <a:cubicBezTo>
                          <a:pt x="4846" y="1753"/>
                          <a:pt x="8563" y="-646"/>
                          <a:pt x="12373" y="154"/>
                        </a:cubicBezTo>
                        <a:cubicBezTo>
                          <a:pt x="16184" y="1000"/>
                          <a:pt x="18584" y="4717"/>
                          <a:pt x="17784" y="8528"/>
                        </a:cubicBezTo>
                        <a:cubicBezTo>
                          <a:pt x="15290" y="19914"/>
                          <a:pt x="14114" y="33369"/>
                          <a:pt x="14114" y="49647"/>
                        </a:cubicBezTo>
                        <a:cubicBezTo>
                          <a:pt x="14114" y="101023"/>
                          <a:pt x="45495" y="142801"/>
                          <a:pt x="84073" y="142801"/>
                        </a:cubicBezTo>
                        <a:cubicBezTo>
                          <a:pt x="87978" y="142801"/>
                          <a:pt x="91130" y="145953"/>
                          <a:pt x="91130" y="149858"/>
                        </a:cubicBezTo>
                        <a:cubicBezTo>
                          <a:pt x="91130" y="153763"/>
                          <a:pt x="87978" y="156915"/>
                          <a:pt x="84073" y="15691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6" name="Freeform: Shape 75">
                    <a:extLst>
                      <a:ext uri="{FF2B5EF4-FFF2-40B4-BE49-F238E27FC236}">
                        <a16:creationId xmlns:a16="http://schemas.microsoft.com/office/drawing/2014/main" id="{4BBE6F28-88AB-62E5-E9FA-28C9FA5122E4}"/>
                      </a:ext>
                    </a:extLst>
                  </p:cNvPr>
                  <p:cNvSpPr/>
                  <p:nvPr/>
                </p:nvSpPr>
                <p:spPr>
                  <a:xfrm>
                    <a:off x="6551369" y="2810411"/>
                    <a:ext cx="91130" cy="156397"/>
                  </a:xfrm>
                  <a:custGeom>
                    <a:avLst/>
                    <a:gdLst>
                      <a:gd name="connsiteX0" fmla="*/ 7057 w 91130"/>
                      <a:gd name="connsiteY0" fmla="*/ 156398 h 156397"/>
                      <a:gd name="connsiteX1" fmla="*/ 0 w 91130"/>
                      <a:gd name="connsiteY1" fmla="*/ 149340 h 156397"/>
                      <a:gd name="connsiteX2" fmla="*/ 7057 w 91130"/>
                      <a:gd name="connsiteY2" fmla="*/ 142283 h 156397"/>
                      <a:gd name="connsiteX3" fmla="*/ 77016 w 91130"/>
                      <a:gd name="connsiteY3" fmla="*/ 49130 h 156397"/>
                      <a:gd name="connsiteX4" fmla="*/ 73441 w 91130"/>
                      <a:gd name="connsiteY4" fmla="*/ 8528 h 156397"/>
                      <a:gd name="connsiteX5" fmla="*/ 78851 w 91130"/>
                      <a:gd name="connsiteY5" fmla="*/ 154 h 156397"/>
                      <a:gd name="connsiteX6" fmla="*/ 87226 w 91130"/>
                      <a:gd name="connsiteY6" fmla="*/ 5564 h 156397"/>
                      <a:gd name="connsiteX7" fmla="*/ 91130 w 91130"/>
                      <a:gd name="connsiteY7" fmla="*/ 49130 h 156397"/>
                      <a:gd name="connsiteX8" fmla="*/ 7057 w 91130"/>
                      <a:gd name="connsiteY8" fmla="*/ 156398 h 15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30" h="156397">
                        <a:moveTo>
                          <a:pt x="7057" y="156398"/>
                        </a:moveTo>
                        <a:cubicBezTo>
                          <a:pt x="3152" y="156398"/>
                          <a:pt x="0" y="153245"/>
                          <a:pt x="0" y="149340"/>
                        </a:cubicBezTo>
                        <a:cubicBezTo>
                          <a:pt x="0" y="145435"/>
                          <a:pt x="3152" y="142283"/>
                          <a:pt x="7057" y="142283"/>
                        </a:cubicBezTo>
                        <a:cubicBezTo>
                          <a:pt x="45636" y="142283"/>
                          <a:pt x="77016" y="100505"/>
                          <a:pt x="77016" y="49130"/>
                        </a:cubicBezTo>
                        <a:cubicBezTo>
                          <a:pt x="77016" y="33087"/>
                          <a:pt x="75840" y="19819"/>
                          <a:pt x="73441" y="8528"/>
                        </a:cubicBezTo>
                        <a:cubicBezTo>
                          <a:pt x="72641" y="4717"/>
                          <a:pt x="75040" y="953"/>
                          <a:pt x="78851" y="154"/>
                        </a:cubicBezTo>
                        <a:cubicBezTo>
                          <a:pt x="82662" y="-646"/>
                          <a:pt x="86426" y="1753"/>
                          <a:pt x="87226" y="5564"/>
                        </a:cubicBezTo>
                        <a:cubicBezTo>
                          <a:pt x="89860" y="17843"/>
                          <a:pt x="91130" y="32052"/>
                          <a:pt x="91130" y="49130"/>
                        </a:cubicBezTo>
                        <a:cubicBezTo>
                          <a:pt x="91130" y="108268"/>
                          <a:pt x="53446" y="156398"/>
                          <a:pt x="7057" y="15639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7" name="Freeform: Shape 76">
                    <a:extLst>
                      <a:ext uri="{FF2B5EF4-FFF2-40B4-BE49-F238E27FC236}">
                        <a16:creationId xmlns:a16="http://schemas.microsoft.com/office/drawing/2014/main" id="{C11F4B59-C2CB-0CC7-35FE-58289A446ADD}"/>
                      </a:ext>
                    </a:extLst>
                  </p:cNvPr>
                  <p:cNvSpPr/>
                  <p:nvPr/>
                </p:nvSpPr>
                <p:spPr>
                  <a:xfrm>
                    <a:off x="6551981" y="2944084"/>
                    <a:ext cx="170734" cy="345420"/>
                  </a:xfrm>
                  <a:custGeom>
                    <a:avLst/>
                    <a:gdLst>
                      <a:gd name="connsiteX0" fmla="*/ 0 w 170734"/>
                      <a:gd name="connsiteY0" fmla="*/ 345421 h 345420"/>
                      <a:gd name="connsiteX1" fmla="*/ 0 w 170734"/>
                      <a:gd name="connsiteY1" fmla="*/ 331306 h 345420"/>
                      <a:gd name="connsiteX2" fmla="*/ 156620 w 170734"/>
                      <a:gd name="connsiteY2" fmla="*/ 331212 h 345420"/>
                      <a:gd name="connsiteX3" fmla="*/ 156620 w 170734"/>
                      <a:gd name="connsiteY3" fmla="*/ 62855 h 345420"/>
                      <a:gd name="connsiteX4" fmla="*/ 47800 w 170734"/>
                      <a:gd name="connsiteY4" fmla="*/ 62855 h 345420"/>
                      <a:gd name="connsiteX5" fmla="*/ 40743 w 170734"/>
                      <a:gd name="connsiteY5" fmla="*/ 55798 h 345420"/>
                      <a:gd name="connsiteX6" fmla="*/ 40743 w 170734"/>
                      <a:gd name="connsiteY6" fmla="*/ 0 h 345420"/>
                      <a:gd name="connsiteX7" fmla="*/ 54857 w 170734"/>
                      <a:gd name="connsiteY7" fmla="*/ 0 h 345420"/>
                      <a:gd name="connsiteX8" fmla="*/ 54857 w 170734"/>
                      <a:gd name="connsiteY8" fmla="*/ 48741 h 345420"/>
                      <a:gd name="connsiteX9" fmla="*/ 163677 w 170734"/>
                      <a:gd name="connsiteY9" fmla="*/ 48741 h 345420"/>
                      <a:gd name="connsiteX10" fmla="*/ 170734 w 170734"/>
                      <a:gd name="connsiteY10" fmla="*/ 55798 h 345420"/>
                      <a:gd name="connsiteX11" fmla="*/ 170734 w 170734"/>
                      <a:gd name="connsiteY11" fmla="*/ 338270 h 345420"/>
                      <a:gd name="connsiteX12" fmla="*/ 163677 w 170734"/>
                      <a:gd name="connsiteY12" fmla="*/ 345327 h 345420"/>
                      <a:gd name="connsiteX13" fmla="*/ 0 w 170734"/>
                      <a:gd name="connsiteY13" fmla="*/ 345421 h 3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734" h="345420">
                        <a:moveTo>
                          <a:pt x="0" y="345421"/>
                        </a:moveTo>
                        <a:lnTo>
                          <a:pt x="0" y="331306"/>
                        </a:lnTo>
                        <a:cubicBezTo>
                          <a:pt x="0" y="331306"/>
                          <a:pt x="156620" y="331212"/>
                          <a:pt x="156620" y="331212"/>
                        </a:cubicBezTo>
                        <a:lnTo>
                          <a:pt x="156620" y="62855"/>
                        </a:lnTo>
                        <a:lnTo>
                          <a:pt x="47800" y="62855"/>
                        </a:lnTo>
                        <a:cubicBezTo>
                          <a:pt x="43895" y="62855"/>
                          <a:pt x="40743" y="59703"/>
                          <a:pt x="40743" y="55798"/>
                        </a:cubicBezTo>
                        <a:lnTo>
                          <a:pt x="40743" y="0"/>
                        </a:lnTo>
                        <a:lnTo>
                          <a:pt x="54857" y="0"/>
                        </a:lnTo>
                        <a:lnTo>
                          <a:pt x="54857" y="48741"/>
                        </a:lnTo>
                        <a:lnTo>
                          <a:pt x="163677" y="48741"/>
                        </a:lnTo>
                        <a:cubicBezTo>
                          <a:pt x="167582" y="48741"/>
                          <a:pt x="170734" y="51893"/>
                          <a:pt x="170734" y="55798"/>
                        </a:cubicBezTo>
                        <a:lnTo>
                          <a:pt x="170734" y="338270"/>
                        </a:lnTo>
                        <a:cubicBezTo>
                          <a:pt x="170734" y="342174"/>
                          <a:pt x="167582" y="345327"/>
                          <a:pt x="163677" y="345327"/>
                        </a:cubicBezTo>
                        <a:lnTo>
                          <a:pt x="0" y="345421"/>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8" name="Freeform: Shape 77">
                    <a:extLst>
                      <a:ext uri="{FF2B5EF4-FFF2-40B4-BE49-F238E27FC236}">
                        <a16:creationId xmlns:a16="http://schemas.microsoft.com/office/drawing/2014/main" id="{F0B3EA32-8957-89EA-055F-981B8DB07752}"/>
                      </a:ext>
                    </a:extLst>
                  </p:cNvPr>
                  <p:cNvSpPr/>
                  <p:nvPr/>
                </p:nvSpPr>
                <p:spPr>
                  <a:xfrm>
                    <a:off x="6390515" y="2943990"/>
                    <a:ext cx="134225" cy="153232"/>
                  </a:xfrm>
                  <a:custGeom>
                    <a:avLst/>
                    <a:gdLst>
                      <a:gd name="connsiteX0" fmla="*/ 14114 w 134225"/>
                      <a:gd name="connsiteY0" fmla="*/ 153233 h 153232"/>
                      <a:gd name="connsiteX1" fmla="*/ 0 w 134225"/>
                      <a:gd name="connsiteY1" fmla="*/ 153233 h 153232"/>
                      <a:gd name="connsiteX2" fmla="*/ 0 w 134225"/>
                      <a:gd name="connsiteY2" fmla="*/ 57727 h 153232"/>
                      <a:gd name="connsiteX3" fmla="*/ 7057 w 134225"/>
                      <a:gd name="connsiteY3" fmla="*/ 50670 h 153232"/>
                      <a:gd name="connsiteX4" fmla="*/ 120112 w 134225"/>
                      <a:gd name="connsiteY4" fmla="*/ 50670 h 153232"/>
                      <a:gd name="connsiteX5" fmla="*/ 120112 w 134225"/>
                      <a:gd name="connsiteY5" fmla="*/ 0 h 153232"/>
                      <a:gd name="connsiteX6" fmla="*/ 134226 w 134225"/>
                      <a:gd name="connsiteY6" fmla="*/ 0 h 153232"/>
                      <a:gd name="connsiteX7" fmla="*/ 134226 w 134225"/>
                      <a:gd name="connsiteY7" fmla="*/ 57727 h 153232"/>
                      <a:gd name="connsiteX8" fmla="*/ 127169 w 134225"/>
                      <a:gd name="connsiteY8" fmla="*/ 64784 h 153232"/>
                      <a:gd name="connsiteX9" fmla="*/ 14114 w 134225"/>
                      <a:gd name="connsiteY9" fmla="*/ 64784 h 153232"/>
                      <a:gd name="connsiteX10" fmla="*/ 14114 w 134225"/>
                      <a:gd name="connsiteY10" fmla="*/ 153233 h 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25" h="153232">
                        <a:moveTo>
                          <a:pt x="14114" y="153233"/>
                        </a:moveTo>
                        <a:lnTo>
                          <a:pt x="0" y="153233"/>
                        </a:lnTo>
                        <a:lnTo>
                          <a:pt x="0" y="57727"/>
                        </a:lnTo>
                        <a:cubicBezTo>
                          <a:pt x="0" y="53822"/>
                          <a:pt x="3152" y="50670"/>
                          <a:pt x="7057" y="50670"/>
                        </a:cubicBezTo>
                        <a:lnTo>
                          <a:pt x="120112" y="50670"/>
                        </a:lnTo>
                        <a:lnTo>
                          <a:pt x="120112" y="0"/>
                        </a:lnTo>
                        <a:lnTo>
                          <a:pt x="134226" y="0"/>
                        </a:lnTo>
                        <a:lnTo>
                          <a:pt x="134226" y="57727"/>
                        </a:lnTo>
                        <a:cubicBezTo>
                          <a:pt x="134226" y="61632"/>
                          <a:pt x="131074" y="64784"/>
                          <a:pt x="127169" y="64784"/>
                        </a:cubicBezTo>
                        <a:lnTo>
                          <a:pt x="14114" y="64784"/>
                        </a:lnTo>
                        <a:lnTo>
                          <a:pt x="14114" y="153233"/>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9" name="Freeform: Shape 78">
                    <a:extLst>
                      <a:ext uri="{FF2B5EF4-FFF2-40B4-BE49-F238E27FC236}">
                        <a16:creationId xmlns:a16="http://schemas.microsoft.com/office/drawing/2014/main" id="{34B91201-B1CF-2309-7C44-65B6B85B264D}"/>
                      </a:ext>
                    </a:extLst>
                  </p:cNvPr>
                  <p:cNvSpPr/>
                  <p:nvPr/>
                </p:nvSpPr>
                <p:spPr>
                  <a:xfrm>
                    <a:off x="6510639" y="2994673"/>
                    <a:ext cx="55348" cy="64676"/>
                  </a:xfrm>
                  <a:custGeom>
                    <a:avLst/>
                    <a:gdLst>
                      <a:gd name="connsiteX0" fmla="*/ 48305 w 55348"/>
                      <a:gd name="connsiteY0" fmla="*/ 64677 h 64676"/>
                      <a:gd name="connsiteX1" fmla="*/ 42847 w 55348"/>
                      <a:gd name="connsiteY1" fmla="*/ 62089 h 64676"/>
                      <a:gd name="connsiteX2" fmla="*/ 1587 w 55348"/>
                      <a:gd name="connsiteY2" fmla="*/ 11514 h 64676"/>
                      <a:gd name="connsiteX3" fmla="*/ 2575 w 55348"/>
                      <a:gd name="connsiteY3" fmla="*/ 1587 h 64676"/>
                      <a:gd name="connsiteX4" fmla="*/ 12502 w 55348"/>
                      <a:gd name="connsiteY4" fmla="*/ 2575 h 64676"/>
                      <a:gd name="connsiteX5" fmla="*/ 53762 w 55348"/>
                      <a:gd name="connsiteY5" fmla="*/ 53150 h 64676"/>
                      <a:gd name="connsiteX6" fmla="*/ 52774 w 55348"/>
                      <a:gd name="connsiteY6" fmla="*/ 63077 h 64676"/>
                      <a:gd name="connsiteX7" fmla="*/ 48305 w 55348"/>
                      <a:gd name="connsiteY7" fmla="*/ 64677 h 6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48" h="64676">
                        <a:moveTo>
                          <a:pt x="48305" y="64677"/>
                        </a:moveTo>
                        <a:cubicBezTo>
                          <a:pt x="46281" y="64677"/>
                          <a:pt x="44212" y="63783"/>
                          <a:pt x="42847" y="62089"/>
                        </a:cubicBezTo>
                        <a:lnTo>
                          <a:pt x="1587" y="11514"/>
                        </a:lnTo>
                        <a:cubicBezTo>
                          <a:pt x="-860" y="8503"/>
                          <a:pt x="-436" y="4033"/>
                          <a:pt x="2575" y="1587"/>
                        </a:cubicBezTo>
                        <a:cubicBezTo>
                          <a:pt x="5586" y="-860"/>
                          <a:pt x="10055" y="-436"/>
                          <a:pt x="12502" y="2575"/>
                        </a:cubicBezTo>
                        <a:lnTo>
                          <a:pt x="53762" y="53150"/>
                        </a:lnTo>
                        <a:cubicBezTo>
                          <a:pt x="56209" y="56161"/>
                          <a:pt x="55785" y="60631"/>
                          <a:pt x="52774" y="63077"/>
                        </a:cubicBezTo>
                        <a:cubicBezTo>
                          <a:pt x="51457" y="64159"/>
                          <a:pt x="49904" y="64677"/>
                          <a:pt x="48305" y="64677"/>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0" name="Freeform: Shape 79">
                    <a:extLst>
                      <a:ext uri="{FF2B5EF4-FFF2-40B4-BE49-F238E27FC236}">
                        <a16:creationId xmlns:a16="http://schemas.microsoft.com/office/drawing/2014/main" id="{C6503243-5B64-E559-9805-1586C37115AB}"/>
                      </a:ext>
                    </a:extLst>
                  </p:cNvPr>
                  <p:cNvSpPr/>
                  <p:nvPr/>
                </p:nvSpPr>
                <p:spPr>
                  <a:xfrm>
                    <a:off x="6552020" y="2992818"/>
                    <a:ext cx="54731" cy="66532"/>
                  </a:xfrm>
                  <a:custGeom>
                    <a:avLst/>
                    <a:gdLst>
                      <a:gd name="connsiteX0" fmla="*/ 7065 w 54731"/>
                      <a:gd name="connsiteY0" fmla="*/ 66532 h 66532"/>
                      <a:gd name="connsiteX1" fmla="*/ 2737 w 54731"/>
                      <a:gd name="connsiteY1" fmla="*/ 65074 h 66532"/>
                      <a:gd name="connsiteX2" fmla="*/ 1466 w 54731"/>
                      <a:gd name="connsiteY2" fmla="*/ 55194 h 66532"/>
                      <a:gd name="connsiteX3" fmla="*/ 42115 w 54731"/>
                      <a:gd name="connsiteY3" fmla="*/ 2736 h 66532"/>
                      <a:gd name="connsiteX4" fmla="*/ 51995 w 54731"/>
                      <a:gd name="connsiteY4" fmla="*/ 1466 h 66532"/>
                      <a:gd name="connsiteX5" fmla="*/ 53265 w 54731"/>
                      <a:gd name="connsiteY5" fmla="*/ 11346 h 66532"/>
                      <a:gd name="connsiteX6" fmla="*/ 12616 w 54731"/>
                      <a:gd name="connsiteY6" fmla="*/ 63804 h 66532"/>
                      <a:gd name="connsiteX7" fmla="*/ 7018 w 54731"/>
                      <a:gd name="connsiteY7" fmla="*/ 66532 h 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31" h="66532">
                        <a:moveTo>
                          <a:pt x="7065" y="66532"/>
                        </a:moveTo>
                        <a:cubicBezTo>
                          <a:pt x="5559" y="66532"/>
                          <a:pt x="4054" y="66062"/>
                          <a:pt x="2737" y="65074"/>
                        </a:cubicBezTo>
                        <a:cubicBezTo>
                          <a:pt x="-369" y="62675"/>
                          <a:pt x="-886" y="58252"/>
                          <a:pt x="1466" y="55194"/>
                        </a:cubicBezTo>
                        <a:lnTo>
                          <a:pt x="42115" y="2736"/>
                        </a:lnTo>
                        <a:cubicBezTo>
                          <a:pt x="44514" y="-369"/>
                          <a:pt x="48937" y="-886"/>
                          <a:pt x="51995" y="1466"/>
                        </a:cubicBezTo>
                        <a:cubicBezTo>
                          <a:pt x="55100" y="3866"/>
                          <a:pt x="55618" y="8288"/>
                          <a:pt x="53265" y="11346"/>
                        </a:cubicBezTo>
                        <a:lnTo>
                          <a:pt x="12616" y="63804"/>
                        </a:lnTo>
                        <a:cubicBezTo>
                          <a:pt x="11205" y="65591"/>
                          <a:pt x="9135" y="66532"/>
                          <a:pt x="7018" y="6653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1" name="Freeform: Shape 80">
                    <a:extLst>
                      <a:ext uri="{FF2B5EF4-FFF2-40B4-BE49-F238E27FC236}">
                        <a16:creationId xmlns:a16="http://schemas.microsoft.com/office/drawing/2014/main" id="{7E917A25-4227-97FF-1DA3-AC79DEEA0B99}"/>
                      </a:ext>
                    </a:extLst>
                  </p:cNvPr>
                  <p:cNvSpPr/>
                  <p:nvPr/>
                </p:nvSpPr>
                <p:spPr>
                  <a:xfrm>
                    <a:off x="6463515" y="2733219"/>
                    <a:ext cx="186250" cy="104162"/>
                  </a:xfrm>
                  <a:custGeom>
                    <a:avLst/>
                    <a:gdLst>
                      <a:gd name="connsiteX0" fmla="*/ 18037 w 186250"/>
                      <a:gd name="connsiteY0" fmla="*/ 104115 h 104162"/>
                      <a:gd name="connsiteX1" fmla="*/ 17284 w 186250"/>
                      <a:gd name="connsiteY1" fmla="*/ 104115 h 104162"/>
                      <a:gd name="connsiteX2" fmla="*/ 11262 w 186250"/>
                      <a:gd name="connsiteY2" fmla="*/ 99128 h 104162"/>
                      <a:gd name="connsiteX3" fmla="*/ 300 w 186250"/>
                      <a:gd name="connsiteY3" fmla="*/ 62196 h 104162"/>
                      <a:gd name="connsiteX4" fmla="*/ 1241 w 186250"/>
                      <a:gd name="connsiteY4" fmla="*/ 56221 h 104162"/>
                      <a:gd name="connsiteX5" fmla="*/ 23541 w 186250"/>
                      <a:gd name="connsiteY5" fmla="*/ 23570 h 104162"/>
                      <a:gd name="connsiteX6" fmla="*/ 25188 w 186250"/>
                      <a:gd name="connsiteY6" fmla="*/ 21876 h 104162"/>
                      <a:gd name="connsiteX7" fmla="*/ 107520 w 186250"/>
                      <a:gd name="connsiteY7" fmla="*/ 1176 h 104162"/>
                      <a:gd name="connsiteX8" fmla="*/ 179550 w 186250"/>
                      <a:gd name="connsiteY8" fmla="*/ 50199 h 104162"/>
                      <a:gd name="connsiteX9" fmla="*/ 180773 w 186250"/>
                      <a:gd name="connsiteY9" fmla="*/ 53069 h 104162"/>
                      <a:gd name="connsiteX10" fmla="*/ 186136 w 186250"/>
                      <a:gd name="connsiteY10" fmla="*/ 83367 h 104162"/>
                      <a:gd name="connsiteX11" fmla="*/ 184584 w 186250"/>
                      <a:gd name="connsiteY11" fmla="*/ 89154 h 104162"/>
                      <a:gd name="connsiteX12" fmla="*/ 179126 w 186250"/>
                      <a:gd name="connsiteY12" fmla="*/ 91648 h 104162"/>
                      <a:gd name="connsiteX13" fmla="*/ 43395 w 186250"/>
                      <a:gd name="connsiteY13" fmla="*/ 65536 h 104162"/>
                      <a:gd name="connsiteX14" fmla="*/ 24294 w 186250"/>
                      <a:gd name="connsiteY14" fmla="*/ 100492 h 104162"/>
                      <a:gd name="connsiteX15" fmla="*/ 18084 w 186250"/>
                      <a:gd name="connsiteY15" fmla="*/ 104162 h 104162"/>
                      <a:gd name="connsiteX16" fmla="*/ 14790 w 186250"/>
                      <a:gd name="connsiteY16" fmla="*/ 61349 h 104162"/>
                      <a:gd name="connsiteX17" fmla="*/ 19966 w 186250"/>
                      <a:gd name="connsiteY17" fmla="*/ 78804 h 104162"/>
                      <a:gd name="connsiteX18" fmla="*/ 34738 w 186250"/>
                      <a:gd name="connsiteY18" fmla="*/ 51751 h 104162"/>
                      <a:gd name="connsiteX19" fmla="*/ 39631 w 186250"/>
                      <a:gd name="connsiteY19" fmla="*/ 48223 h 104162"/>
                      <a:gd name="connsiteX20" fmla="*/ 45465 w 186250"/>
                      <a:gd name="connsiteY20" fmla="*/ 49775 h 104162"/>
                      <a:gd name="connsiteX21" fmla="*/ 170611 w 186250"/>
                      <a:gd name="connsiteY21" fmla="*/ 77298 h 104162"/>
                      <a:gd name="connsiteX22" fmla="*/ 167035 w 186250"/>
                      <a:gd name="connsiteY22" fmla="*/ 57115 h 104162"/>
                      <a:gd name="connsiteX23" fmla="*/ 105356 w 186250"/>
                      <a:gd name="connsiteY23" fmla="*/ 15149 h 104162"/>
                      <a:gd name="connsiteX24" fmla="*/ 34409 w 186250"/>
                      <a:gd name="connsiteY24" fmla="*/ 32603 h 104162"/>
                      <a:gd name="connsiteX25" fmla="*/ 14743 w 186250"/>
                      <a:gd name="connsiteY25" fmla="*/ 61396 h 1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250" h="104162">
                        <a:moveTo>
                          <a:pt x="18037" y="104115"/>
                        </a:moveTo>
                        <a:cubicBezTo>
                          <a:pt x="17802" y="104115"/>
                          <a:pt x="17519" y="104115"/>
                          <a:pt x="17284" y="104115"/>
                        </a:cubicBezTo>
                        <a:cubicBezTo>
                          <a:pt x="14461" y="103833"/>
                          <a:pt x="12062" y="101857"/>
                          <a:pt x="11262" y="99128"/>
                        </a:cubicBezTo>
                        <a:lnTo>
                          <a:pt x="300" y="62196"/>
                        </a:lnTo>
                        <a:cubicBezTo>
                          <a:pt x="-312" y="60173"/>
                          <a:pt x="18" y="57962"/>
                          <a:pt x="1241" y="56221"/>
                        </a:cubicBezTo>
                        <a:lnTo>
                          <a:pt x="23541" y="23570"/>
                        </a:lnTo>
                        <a:cubicBezTo>
                          <a:pt x="23965" y="22911"/>
                          <a:pt x="24529" y="22347"/>
                          <a:pt x="25188" y="21876"/>
                        </a:cubicBezTo>
                        <a:cubicBezTo>
                          <a:pt x="26740" y="20747"/>
                          <a:pt x="63249" y="-5834"/>
                          <a:pt x="107520" y="1176"/>
                        </a:cubicBezTo>
                        <a:cubicBezTo>
                          <a:pt x="135231" y="5551"/>
                          <a:pt x="159461" y="22065"/>
                          <a:pt x="179550" y="50199"/>
                        </a:cubicBezTo>
                        <a:cubicBezTo>
                          <a:pt x="180161" y="51046"/>
                          <a:pt x="180585" y="52034"/>
                          <a:pt x="180773" y="53069"/>
                        </a:cubicBezTo>
                        <a:lnTo>
                          <a:pt x="186136" y="83367"/>
                        </a:lnTo>
                        <a:cubicBezTo>
                          <a:pt x="186513" y="85437"/>
                          <a:pt x="185948" y="87554"/>
                          <a:pt x="184584" y="89154"/>
                        </a:cubicBezTo>
                        <a:cubicBezTo>
                          <a:pt x="183219" y="90754"/>
                          <a:pt x="181243" y="91648"/>
                          <a:pt x="179126" y="91648"/>
                        </a:cubicBezTo>
                        <a:cubicBezTo>
                          <a:pt x="175033" y="91648"/>
                          <a:pt x="83668" y="90518"/>
                          <a:pt x="43395" y="65536"/>
                        </a:cubicBezTo>
                        <a:lnTo>
                          <a:pt x="24294" y="100492"/>
                        </a:lnTo>
                        <a:cubicBezTo>
                          <a:pt x="23071" y="102751"/>
                          <a:pt x="20671" y="104162"/>
                          <a:pt x="18084" y="104162"/>
                        </a:cubicBezTo>
                        <a:close/>
                        <a:moveTo>
                          <a:pt x="14790" y="61349"/>
                        </a:moveTo>
                        <a:lnTo>
                          <a:pt x="19966" y="78804"/>
                        </a:lnTo>
                        <a:lnTo>
                          <a:pt x="34738" y="51751"/>
                        </a:lnTo>
                        <a:cubicBezTo>
                          <a:pt x="35773" y="49916"/>
                          <a:pt x="37561" y="48599"/>
                          <a:pt x="39631" y="48223"/>
                        </a:cubicBezTo>
                        <a:cubicBezTo>
                          <a:pt x="41701" y="47847"/>
                          <a:pt x="43866" y="48411"/>
                          <a:pt x="45465" y="49775"/>
                        </a:cubicBezTo>
                        <a:cubicBezTo>
                          <a:pt x="71576" y="71794"/>
                          <a:pt x="145441" y="76357"/>
                          <a:pt x="170611" y="77298"/>
                        </a:cubicBezTo>
                        <a:lnTo>
                          <a:pt x="167035" y="57115"/>
                        </a:lnTo>
                        <a:cubicBezTo>
                          <a:pt x="149440" y="33027"/>
                          <a:pt x="128692" y="18865"/>
                          <a:pt x="105356" y="15149"/>
                        </a:cubicBezTo>
                        <a:cubicBezTo>
                          <a:pt x="70588" y="9597"/>
                          <a:pt x="40008" y="28839"/>
                          <a:pt x="34409" y="32603"/>
                        </a:cubicBezTo>
                        <a:lnTo>
                          <a:pt x="14743" y="61396"/>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2" name="Freeform: Shape 81">
                    <a:extLst>
                      <a:ext uri="{FF2B5EF4-FFF2-40B4-BE49-F238E27FC236}">
                        <a16:creationId xmlns:a16="http://schemas.microsoft.com/office/drawing/2014/main" id="{CD0A75C3-6797-FC88-299F-8359C1DD67BE}"/>
                      </a:ext>
                    </a:extLst>
                  </p:cNvPr>
                  <p:cNvSpPr/>
                  <p:nvPr/>
                </p:nvSpPr>
                <p:spPr>
                  <a:xfrm>
                    <a:off x="6551463" y="3045236"/>
                    <a:ext cx="14678" cy="244269"/>
                  </a:xfrm>
                  <a:custGeom>
                    <a:avLst/>
                    <a:gdLst>
                      <a:gd name="connsiteX0" fmla="*/ 7622 w 14678"/>
                      <a:gd name="connsiteY0" fmla="*/ 244269 h 244269"/>
                      <a:gd name="connsiteX1" fmla="*/ 565 w 14678"/>
                      <a:gd name="connsiteY1" fmla="*/ 237212 h 244269"/>
                      <a:gd name="connsiteX2" fmla="*/ 0 w 14678"/>
                      <a:gd name="connsiteY2" fmla="*/ 7057 h 244269"/>
                      <a:gd name="connsiteX3" fmla="*/ 7057 w 14678"/>
                      <a:gd name="connsiteY3" fmla="*/ 0 h 244269"/>
                      <a:gd name="connsiteX4" fmla="*/ 7057 w 14678"/>
                      <a:gd name="connsiteY4" fmla="*/ 0 h 244269"/>
                      <a:gd name="connsiteX5" fmla="*/ 14114 w 14678"/>
                      <a:gd name="connsiteY5" fmla="*/ 7057 h 244269"/>
                      <a:gd name="connsiteX6" fmla="*/ 14679 w 14678"/>
                      <a:gd name="connsiteY6" fmla="*/ 237212 h 244269"/>
                      <a:gd name="connsiteX7" fmla="*/ 7622 w 14678"/>
                      <a:gd name="connsiteY7" fmla="*/ 244269 h 244269"/>
                      <a:gd name="connsiteX8" fmla="*/ 7622 w 14678"/>
                      <a:gd name="connsiteY8" fmla="*/ 244269 h 24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 h="244269">
                        <a:moveTo>
                          <a:pt x="7622" y="244269"/>
                        </a:moveTo>
                        <a:cubicBezTo>
                          <a:pt x="3717" y="244269"/>
                          <a:pt x="565" y="241117"/>
                          <a:pt x="565" y="237212"/>
                        </a:cubicBezTo>
                        <a:lnTo>
                          <a:pt x="0" y="7057"/>
                        </a:lnTo>
                        <a:cubicBezTo>
                          <a:pt x="0" y="3152"/>
                          <a:pt x="3152" y="0"/>
                          <a:pt x="7057" y="0"/>
                        </a:cubicBezTo>
                        <a:lnTo>
                          <a:pt x="7057" y="0"/>
                        </a:lnTo>
                        <a:cubicBezTo>
                          <a:pt x="10962" y="0"/>
                          <a:pt x="14114" y="3152"/>
                          <a:pt x="14114" y="7057"/>
                        </a:cubicBezTo>
                        <a:lnTo>
                          <a:pt x="14679" y="237212"/>
                        </a:lnTo>
                        <a:cubicBezTo>
                          <a:pt x="14679" y="241117"/>
                          <a:pt x="11527" y="244269"/>
                          <a:pt x="7622" y="244269"/>
                        </a:cubicBezTo>
                        <a:lnTo>
                          <a:pt x="7622" y="244269"/>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3" name="Freeform: Shape 82">
                    <a:extLst>
                      <a:ext uri="{FF2B5EF4-FFF2-40B4-BE49-F238E27FC236}">
                        <a16:creationId xmlns:a16="http://schemas.microsoft.com/office/drawing/2014/main" id="{0AC161E6-E4DE-F0AF-A601-EBE8BFB473A7}"/>
                      </a:ext>
                    </a:extLst>
                  </p:cNvPr>
                  <p:cNvSpPr/>
                  <p:nvPr/>
                </p:nvSpPr>
                <p:spPr>
                  <a:xfrm>
                    <a:off x="6262735" y="3119147"/>
                    <a:ext cx="239329" cy="141564"/>
                  </a:xfrm>
                  <a:custGeom>
                    <a:avLst/>
                    <a:gdLst>
                      <a:gd name="connsiteX0" fmla="*/ 232272 w 239329"/>
                      <a:gd name="connsiteY0" fmla="*/ 141565 h 141564"/>
                      <a:gd name="connsiteX1" fmla="*/ 225215 w 239329"/>
                      <a:gd name="connsiteY1" fmla="*/ 134508 h 141564"/>
                      <a:gd name="connsiteX2" fmla="*/ 225215 w 239329"/>
                      <a:gd name="connsiteY2" fmla="*/ 14114 h 141564"/>
                      <a:gd name="connsiteX3" fmla="*/ 14114 w 239329"/>
                      <a:gd name="connsiteY3" fmla="*/ 14114 h 141564"/>
                      <a:gd name="connsiteX4" fmla="*/ 14114 w 239329"/>
                      <a:gd name="connsiteY4" fmla="*/ 134508 h 141564"/>
                      <a:gd name="connsiteX5" fmla="*/ 7057 w 239329"/>
                      <a:gd name="connsiteY5" fmla="*/ 141565 h 141564"/>
                      <a:gd name="connsiteX6" fmla="*/ 0 w 239329"/>
                      <a:gd name="connsiteY6" fmla="*/ 134508 h 141564"/>
                      <a:gd name="connsiteX7" fmla="*/ 0 w 239329"/>
                      <a:gd name="connsiteY7" fmla="*/ 7057 h 141564"/>
                      <a:gd name="connsiteX8" fmla="*/ 7057 w 239329"/>
                      <a:gd name="connsiteY8" fmla="*/ 0 h 141564"/>
                      <a:gd name="connsiteX9" fmla="*/ 232272 w 239329"/>
                      <a:gd name="connsiteY9" fmla="*/ 0 h 141564"/>
                      <a:gd name="connsiteX10" fmla="*/ 239329 w 239329"/>
                      <a:gd name="connsiteY10" fmla="*/ 7057 h 141564"/>
                      <a:gd name="connsiteX11" fmla="*/ 239329 w 239329"/>
                      <a:gd name="connsiteY11" fmla="*/ 134508 h 141564"/>
                      <a:gd name="connsiteX12" fmla="*/ 232272 w 239329"/>
                      <a:gd name="connsiteY12" fmla="*/ 141565 h 14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329" h="141564">
                        <a:moveTo>
                          <a:pt x="232272" y="141565"/>
                        </a:moveTo>
                        <a:cubicBezTo>
                          <a:pt x="228367" y="141565"/>
                          <a:pt x="225215" y="138413"/>
                          <a:pt x="225215" y="134508"/>
                        </a:cubicBezTo>
                        <a:lnTo>
                          <a:pt x="225215" y="14114"/>
                        </a:lnTo>
                        <a:lnTo>
                          <a:pt x="14114" y="14114"/>
                        </a:lnTo>
                        <a:lnTo>
                          <a:pt x="14114" y="134508"/>
                        </a:lnTo>
                        <a:cubicBezTo>
                          <a:pt x="14114" y="138413"/>
                          <a:pt x="10962" y="141565"/>
                          <a:pt x="7057" y="141565"/>
                        </a:cubicBezTo>
                        <a:cubicBezTo>
                          <a:pt x="3152" y="141565"/>
                          <a:pt x="0" y="138413"/>
                          <a:pt x="0" y="134508"/>
                        </a:cubicBezTo>
                        <a:lnTo>
                          <a:pt x="0" y="7057"/>
                        </a:lnTo>
                        <a:cubicBezTo>
                          <a:pt x="0" y="3152"/>
                          <a:pt x="3152" y="0"/>
                          <a:pt x="7057" y="0"/>
                        </a:cubicBezTo>
                        <a:lnTo>
                          <a:pt x="232272" y="0"/>
                        </a:lnTo>
                        <a:cubicBezTo>
                          <a:pt x="236177" y="0"/>
                          <a:pt x="239329" y="3152"/>
                          <a:pt x="239329" y="7057"/>
                        </a:cubicBezTo>
                        <a:lnTo>
                          <a:pt x="239329" y="134508"/>
                        </a:lnTo>
                        <a:cubicBezTo>
                          <a:pt x="239329" y="138413"/>
                          <a:pt x="236177" y="141565"/>
                          <a:pt x="232272" y="14156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4" name="Freeform: Shape 83">
                    <a:extLst>
                      <a:ext uri="{FF2B5EF4-FFF2-40B4-BE49-F238E27FC236}">
                        <a16:creationId xmlns:a16="http://schemas.microsoft.com/office/drawing/2014/main" id="{A9C6C5E6-8583-A795-6EBD-73A724762882}"/>
                      </a:ext>
                    </a:extLst>
                  </p:cNvPr>
                  <p:cNvSpPr/>
                  <p:nvPr/>
                </p:nvSpPr>
                <p:spPr>
                  <a:xfrm>
                    <a:off x="6241046" y="3249515"/>
                    <a:ext cx="282706" cy="43283"/>
                  </a:xfrm>
                  <a:custGeom>
                    <a:avLst/>
                    <a:gdLst>
                      <a:gd name="connsiteX0" fmla="*/ 275649 w 282706"/>
                      <a:gd name="connsiteY0" fmla="*/ 43283 h 43283"/>
                      <a:gd name="connsiteX1" fmla="*/ 7057 w 282706"/>
                      <a:gd name="connsiteY1" fmla="*/ 43283 h 43283"/>
                      <a:gd name="connsiteX2" fmla="*/ 0 w 282706"/>
                      <a:gd name="connsiteY2" fmla="*/ 36226 h 43283"/>
                      <a:gd name="connsiteX3" fmla="*/ 0 w 282706"/>
                      <a:gd name="connsiteY3" fmla="*/ 7057 h 43283"/>
                      <a:gd name="connsiteX4" fmla="*/ 7057 w 282706"/>
                      <a:gd name="connsiteY4" fmla="*/ 0 h 43283"/>
                      <a:gd name="connsiteX5" fmla="*/ 275649 w 282706"/>
                      <a:gd name="connsiteY5" fmla="*/ 0 h 43283"/>
                      <a:gd name="connsiteX6" fmla="*/ 282707 w 282706"/>
                      <a:gd name="connsiteY6" fmla="*/ 7057 h 43283"/>
                      <a:gd name="connsiteX7" fmla="*/ 282707 w 282706"/>
                      <a:gd name="connsiteY7" fmla="*/ 36226 h 43283"/>
                      <a:gd name="connsiteX8" fmla="*/ 275649 w 282706"/>
                      <a:gd name="connsiteY8" fmla="*/ 43283 h 43283"/>
                      <a:gd name="connsiteX9" fmla="*/ 14114 w 282706"/>
                      <a:gd name="connsiteY9" fmla="*/ 29169 h 43283"/>
                      <a:gd name="connsiteX10" fmla="*/ 268592 w 282706"/>
                      <a:gd name="connsiteY10" fmla="*/ 29169 h 43283"/>
                      <a:gd name="connsiteX11" fmla="*/ 268592 w 282706"/>
                      <a:gd name="connsiteY11" fmla="*/ 14114 h 43283"/>
                      <a:gd name="connsiteX12" fmla="*/ 14114 w 282706"/>
                      <a:gd name="connsiteY12" fmla="*/ 14114 h 43283"/>
                      <a:gd name="connsiteX13" fmla="*/ 14114 w 282706"/>
                      <a:gd name="connsiteY13" fmla="*/ 29169 h 4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706" h="43283">
                        <a:moveTo>
                          <a:pt x="275649" y="43283"/>
                        </a:moveTo>
                        <a:lnTo>
                          <a:pt x="7057" y="43283"/>
                        </a:lnTo>
                        <a:cubicBezTo>
                          <a:pt x="3152" y="43283"/>
                          <a:pt x="0" y="40131"/>
                          <a:pt x="0" y="36226"/>
                        </a:cubicBezTo>
                        <a:lnTo>
                          <a:pt x="0" y="7057"/>
                        </a:lnTo>
                        <a:cubicBezTo>
                          <a:pt x="0" y="3152"/>
                          <a:pt x="3152" y="0"/>
                          <a:pt x="7057" y="0"/>
                        </a:cubicBezTo>
                        <a:lnTo>
                          <a:pt x="275649" y="0"/>
                        </a:lnTo>
                        <a:cubicBezTo>
                          <a:pt x="279554" y="0"/>
                          <a:pt x="282707" y="3152"/>
                          <a:pt x="282707" y="7057"/>
                        </a:cubicBezTo>
                        <a:lnTo>
                          <a:pt x="282707" y="36226"/>
                        </a:lnTo>
                        <a:cubicBezTo>
                          <a:pt x="282707" y="40131"/>
                          <a:pt x="279554" y="43283"/>
                          <a:pt x="275649" y="43283"/>
                        </a:cubicBezTo>
                        <a:close/>
                        <a:moveTo>
                          <a:pt x="14114" y="29169"/>
                        </a:moveTo>
                        <a:lnTo>
                          <a:pt x="268592" y="29169"/>
                        </a:lnTo>
                        <a:lnTo>
                          <a:pt x="268592" y="14114"/>
                        </a:lnTo>
                        <a:lnTo>
                          <a:pt x="14114" y="14114"/>
                        </a:lnTo>
                        <a:lnTo>
                          <a:pt x="14114" y="29169"/>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5" name="Freeform: Shape 84">
                    <a:extLst>
                      <a:ext uri="{FF2B5EF4-FFF2-40B4-BE49-F238E27FC236}">
                        <a16:creationId xmlns:a16="http://schemas.microsoft.com/office/drawing/2014/main" id="{116D6FFA-DAF1-5641-58CC-9FDE6B59D0D9}"/>
                      </a:ext>
                    </a:extLst>
                  </p:cNvPr>
                  <p:cNvSpPr/>
                  <p:nvPr/>
                </p:nvSpPr>
                <p:spPr>
                  <a:xfrm>
                    <a:off x="6617941"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123" name="TextBox 122">
                  <a:extLst>
                    <a:ext uri="{FF2B5EF4-FFF2-40B4-BE49-F238E27FC236}">
                      <a16:creationId xmlns:a16="http://schemas.microsoft.com/office/drawing/2014/main" id="{1A6E2BD0-2852-C292-87CF-BFE98FA60137}"/>
                    </a:ext>
                  </a:extLst>
                </p:cNvPr>
                <p:cNvSpPr txBox="1"/>
                <p:nvPr/>
              </p:nvSpPr>
              <p:spPr>
                <a:xfrm>
                  <a:off x="6126163" y="2773597"/>
                  <a:ext cx="1806187"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Developer</a:t>
                  </a:r>
                </a:p>
              </p:txBody>
            </p:sp>
          </p:grpSp>
        </p:grpSp>
        <p:grpSp>
          <p:nvGrpSpPr>
            <p:cNvPr id="30" name="Group 29">
              <a:extLst>
                <a:ext uri="{FF2B5EF4-FFF2-40B4-BE49-F238E27FC236}">
                  <a16:creationId xmlns:a16="http://schemas.microsoft.com/office/drawing/2014/main" id="{2D428E2B-BC9A-8151-2214-D531ED03EBDE}"/>
                </a:ext>
              </a:extLst>
            </p:cNvPr>
            <p:cNvGrpSpPr/>
            <p:nvPr/>
          </p:nvGrpSpPr>
          <p:grpSpPr>
            <a:xfrm>
              <a:off x="423990" y="1964558"/>
              <a:ext cx="8910604" cy="4170583"/>
              <a:chOff x="423990" y="1970958"/>
              <a:chExt cx="8165513" cy="3821845"/>
            </a:xfrm>
          </p:grpSpPr>
          <p:sp>
            <p:nvSpPr>
              <p:cNvPr id="11" name="Content Placeholder 4">
                <a:extLst>
                  <a:ext uri="{FF2B5EF4-FFF2-40B4-BE49-F238E27FC236}">
                    <a16:creationId xmlns:a16="http://schemas.microsoft.com/office/drawing/2014/main" id="{9AAF161A-FF37-C186-DD6C-6015072A6E97}"/>
                  </a:ext>
                </a:extLst>
              </p:cNvPr>
              <p:cNvSpPr txBox="1">
                <a:spLocks/>
              </p:cNvSpPr>
              <p:nvPr/>
            </p:nvSpPr>
            <p:spPr>
              <a:xfrm>
                <a:off x="423990" y="1970958"/>
                <a:ext cx="4088060" cy="148780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spcBef>
                    <a:spcPts val="300"/>
                  </a:spcBef>
                  <a:spcAft>
                    <a:spcPts val="300"/>
                  </a:spcAft>
                </a:pPr>
                <a:r>
                  <a:rPr lang="en-US" sz="2400" cap="all" dirty="0">
                    <a:solidFill>
                      <a:schemeClr val="tx1"/>
                    </a:solidFill>
                    <a:latin typeface="Sons Condensed Extrabold" panose="02060906060206060203" pitchFamily="18" charset="0"/>
                  </a:rPr>
                  <a:t>Technology updates</a:t>
                </a:r>
              </a:p>
              <a:p>
                <a:pPr marL="285750" indent="-285750">
                  <a:spcBef>
                    <a:spcPts val="300"/>
                  </a:spcBef>
                  <a:spcAft>
                    <a:spcPts val="300"/>
                  </a:spcAft>
                  <a:buFont typeface="Arial" panose="020B0604020202020204" pitchFamily="34" charset="0"/>
                  <a:buChar char="•"/>
                </a:pPr>
                <a:r>
                  <a:rPr lang="en-US" dirty="0"/>
                  <a:t>TCP/IP based Redundancy</a:t>
                </a:r>
              </a:p>
              <a:p>
                <a:pPr marL="285750" indent="-285750">
                  <a:spcBef>
                    <a:spcPts val="300"/>
                  </a:spcBef>
                  <a:spcAft>
                    <a:spcPts val="300"/>
                  </a:spcAft>
                  <a:buFont typeface="Arial" panose="020B0604020202020204" pitchFamily="34" charset="0"/>
                  <a:buChar char="•"/>
                </a:pPr>
                <a:r>
                  <a:rPr lang="en-US" dirty="0"/>
                  <a:t>OPC UA Server and Client</a:t>
                </a:r>
              </a:p>
              <a:p>
                <a:pPr marL="285750" indent="-285750">
                  <a:spcBef>
                    <a:spcPts val="300"/>
                  </a:spcBef>
                  <a:spcAft>
                    <a:spcPts val="300"/>
                  </a:spcAft>
                  <a:buFont typeface="Arial" panose="020B0604020202020204" pitchFamily="34" charset="0"/>
                  <a:buChar char="•"/>
                </a:pPr>
                <a:r>
                  <a:rPr lang="en-US" dirty="0"/>
                  <a:t>HTML5 based HMI –scalable graphics</a:t>
                </a:r>
              </a:p>
              <a:p>
                <a:pPr marL="285750" indent="-285750">
                  <a:spcBef>
                    <a:spcPts val="300"/>
                  </a:spcBef>
                  <a:spcAft>
                    <a:spcPts val="300"/>
                  </a:spcAft>
                  <a:buFont typeface="Arial" panose="020B0604020202020204" pitchFamily="34" charset="0"/>
                  <a:buChar char="•"/>
                </a:pPr>
                <a:r>
                  <a:rPr lang="en-US" dirty="0"/>
                  <a:t>Model based configuration &amp; runtime</a:t>
                </a:r>
              </a:p>
              <a:p>
                <a:endParaRPr lang="en-US" dirty="0"/>
              </a:p>
            </p:txBody>
          </p:sp>
          <p:sp>
            <p:nvSpPr>
              <p:cNvPr id="13" name="Content Placeholder 4">
                <a:extLst>
                  <a:ext uri="{FF2B5EF4-FFF2-40B4-BE49-F238E27FC236}">
                    <a16:creationId xmlns:a16="http://schemas.microsoft.com/office/drawing/2014/main" id="{5FB2AB1F-2330-F5E2-5754-AE0DA6E7F9C0}"/>
                  </a:ext>
                </a:extLst>
              </p:cNvPr>
              <p:cNvSpPr txBox="1">
                <a:spLocks/>
              </p:cNvSpPr>
              <p:nvPr/>
            </p:nvSpPr>
            <p:spPr>
              <a:xfrm>
                <a:off x="423990" y="3945485"/>
                <a:ext cx="4088060" cy="373362"/>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spcBef>
                    <a:spcPts val="300"/>
                  </a:spcBef>
                  <a:spcAft>
                    <a:spcPts val="300"/>
                  </a:spcAft>
                </a:pPr>
                <a:r>
                  <a:rPr lang="en-US" sz="2400" cap="all" dirty="0">
                    <a:solidFill>
                      <a:schemeClr val="tx1"/>
                    </a:solidFill>
                    <a:latin typeface="Sons Condensed Extrabold" panose="02060906060206060203" pitchFamily="18" charset="0"/>
                  </a:rPr>
                  <a:t>Added capabilities</a:t>
                </a:r>
              </a:p>
            </p:txBody>
          </p:sp>
          <p:sp>
            <p:nvSpPr>
              <p:cNvPr id="15" name="Content Placeholder 4">
                <a:extLst>
                  <a:ext uri="{FF2B5EF4-FFF2-40B4-BE49-F238E27FC236}">
                    <a16:creationId xmlns:a16="http://schemas.microsoft.com/office/drawing/2014/main" id="{CA6C5ADB-3BA8-E444-677C-6723DC808463}"/>
                  </a:ext>
                </a:extLst>
              </p:cNvPr>
              <p:cNvSpPr txBox="1">
                <a:spLocks/>
              </p:cNvSpPr>
              <p:nvPr/>
            </p:nvSpPr>
            <p:spPr>
              <a:xfrm>
                <a:off x="3154726" y="4304999"/>
                <a:ext cx="2716070" cy="148780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285750" indent="-285750">
                  <a:spcBef>
                    <a:spcPts val="300"/>
                  </a:spcBef>
                  <a:spcAft>
                    <a:spcPts val="300"/>
                  </a:spcAft>
                  <a:buFont typeface="Arial" panose="020B0604020202020204" pitchFamily="34" charset="0"/>
                  <a:buChar char="•"/>
                </a:pPr>
                <a:r>
                  <a:rPr lang="en-US" b="1" dirty="0"/>
                  <a:t>Centralized Management</a:t>
                </a:r>
              </a:p>
              <a:p>
                <a:pPr lvl="2">
                  <a:spcBef>
                    <a:spcPts val="300"/>
                  </a:spcBef>
                  <a:spcAft>
                    <a:spcPts val="300"/>
                  </a:spcAft>
                </a:pPr>
                <a:r>
                  <a:rPr lang="en-US" sz="1400" dirty="0"/>
                  <a:t>Configuration</a:t>
                </a:r>
              </a:p>
              <a:p>
                <a:pPr lvl="2">
                  <a:spcBef>
                    <a:spcPts val="300"/>
                  </a:spcBef>
                  <a:spcAft>
                    <a:spcPts val="300"/>
                  </a:spcAft>
                </a:pPr>
                <a:r>
                  <a:rPr lang="en-US" sz="1400" dirty="0"/>
                  <a:t>Project Deployment</a:t>
                </a:r>
              </a:p>
              <a:p>
                <a:pPr lvl="2">
                  <a:spcBef>
                    <a:spcPts val="300"/>
                  </a:spcBef>
                  <a:spcAft>
                    <a:spcPts val="300"/>
                  </a:spcAft>
                </a:pPr>
                <a:r>
                  <a:rPr lang="en-US" sz="1400" dirty="0"/>
                  <a:t>Licensing</a:t>
                </a:r>
              </a:p>
            </p:txBody>
          </p:sp>
          <p:sp>
            <p:nvSpPr>
              <p:cNvPr id="16" name="Content Placeholder 4">
                <a:extLst>
                  <a:ext uri="{FF2B5EF4-FFF2-40B4-BE49-F238E27FC236}">
                    <a16:creationId xmlns:a16="http://schemas.microsoft.com/office/drawing/2014/main" id="{5D41BE95-2CBD-456C-E351-882CAB56BF7E}"/>
                  </a:ext>
                </a:extLst>
              </p:cNvPr>
              <p:cNvSpPr txBox="1">
                <a:spLocks/>
              </p:cNvSpPr>
              <p:nvPr/>
            </p:nvSpPr>
            <p:spPr>
              <a:xfrm>
                <a:off x="5873433" y="4306107"/>
                <a:ext cx="2716070" cy="1486002"/>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285750" indent="-285750">
                  <a:spcBef>
                    <a:spcPts val="300"/>
                  </a:spcBef>
                  <a:spcAft>
                    <a:spcPts val="300"/>
                  </a:spcAft>
                  <a:buFont typeface="Arial" panose="020B0604020202020204" pitchFamily="34" charset="0"/>
                  <a:buChar char="•"/>
                </a:pPr>
                <a:r>
                  <a:rPr lang="en-US" b="1" dirty="0"/>
                  <a:t>Advanced Security</a:t>
                </a:r>
              </a:p>
              <a:p>
                <a:pPr lvl="2">
                  <a:spcBef>
                    <a:spcPts val="300"/>
                  </a:spcBef>
                  <a:spcAft>
                    <a:spcPts val="300"/>
                  </a:spcAft>
                </a:pPr>
                <a:r>
                  <a:rPr lang="en-US" sz="1400" dirty="0"/>
                  <a:t>Multi-Factor Authentication</a:t>
                </a:r>
              </a:p>
              <a:p>
                <a:pPr lvl="2">
                  <a:spcBef>
                    <a:spcPts val="300"/>
                  </a:spcBef>
                  <a:spcAft>
                    <a:spcPts val="300"/>
                  </a:spcAft>
                </a:pPr>
                <a:r>
                  <a:rPr lang="en-US" sz="1400" dirty="0"/>
                  <a:t>Nested Active Directory Support</a:t>
                </a:r>
              </a:p>
              <a:p>
                <a:pPr lvl="2">
                  <a:spcBef>
                    <a:spcPts val="300"/>
                  </a:spcBef>
                  <a:spcAft>
                    <a:spcPts val="300"/>
                  </a:spcAft>
                </a:pPr>
                <a:r>
                  <a:rPr lang="en-US" sz="1400" dirty="0"/>
                  <a:t>LDAP Support</a:t>
                </a:r>
              </a:p>
            </p:txBody>
          </p:sp>
          <p:sp>
            <p:nvSpPr>
              <p:cNvPr id="17" name="Content Placeholder 4">
                <a:extLst>
                  <a:ext uri="{FF2B5EF4-FFF2-40B4-BE49-F238E27FC236}">
                    <a16:creationId xmlns:a16="http://schemas.microsoft.com/office/drawing/2014/main" id="{F7C3CD0B-C5F2-D391-6EB0-1AD925D60D1F}"/>
                  </a:ext>
                </a:extLst>
              </p:cNvPr>
              <p:cNvSpPr txBox="1">
                <a:spLocks/>
              </p:cNvSpPr>
              <p:nvPr/>
            </p:nvSpPr>
            <p:spPr>
              <a:xfrm>
                <a:off x="423990" y="4304999"/>
                <a:ext cx="2716070" cy="148780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285750" indent="-285750">
                  <a:spcBef>
                    <a:spcPts val="300"/>
                  </a:spcBef>
                  <a:spcAft>
                    <a:spcPts val="300"/>
                  </a:spcAft>
                  <a:buFont typeface="Arial" panose="020B0604020202020204" pitchFamily="34" charset="0"/>
                  <a:buChar char="•"/>
                </a:pPr>
                <a:r>
                  <a:rPr lang="en-US" b="1" dirty="0"/>
                  <a:t>Alarming</a:t>
                </a:r>
              </a:p>
              <a:p>
                <a:pPr lvl="2">
                  <a:spcBef>
                    <a:spcPts val="300"/>
                  </a:spcBef>
                  <a:spcAft>
                    <a:spcPts val="300"/>
                  </a:spcAft>
                </a:pPr>
                <a:r>
                  <a:rPr lang="en-US" sz="1400" dirty="0"/>
                  <a:t>ISA 18.2 Alarm Shelving &amp; Suppression</a:t>
                </a:r>
              </a:p>
              <a:p>
                <a:pPr lvl="2">
                  <a:spcBef>
                    <a:spcPts val="300"/>
                  </a:spcBef>
                  <a:spcAft>
                    <a:spcPts val="300"/>
                  </a:spcAft>
                </a:pPr>
                <a:r>
                  <a:rPr lang="en-US" sz="1400" dirty="0"/>
                  <a:t>Enhanced Alarm Distribution Performance</a:t>
                </a:r>
              </a:p>
              <a:p>
                <a:pPr lvl="2">
                  <a:spcBef>
                    <a:spcPts val="300"/>
                  </a:spcBef>
                  <a:spcAft>
                    <a:spcPts val="300"/>
                  </a:spcAft>
                </a:pPr>
                <a:r>
                  <a:rPr lang="en-US" sz="1400" dirty="0"/>
                  <a:t>ML based Alarm Intelligence</a:t>
                </a:r>
              </a:p>
            </p:txBody>
          </p:sp>
        </p:grpSp>
      </p:grpSp>
    </p:spTree>
    <p:extLst>
      <p:ext uri="{BB962C8B-B14F-4D97-AF65-F5344CB8AC3E}">
        <p14:creationId xmlns:p14="http://schemas.microsoft.com/office/powerpoint/2010/main" val="3100397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3E3B586-8181-E40D-6037-681F8E0D64F5}"/>
              </a:ext>
            </a:extLst>
          </p:cNvPr>
          <p:cNvGrpSpPr/>
          <p:nvPr/>
        </p:nvGrpSpPr>
        <p:grpSpPr>
          <a:xfrm>
            <a:off x="419100" y="785738"/>
            <a:ext cx="11353800" cy="5286524"/>
            <a:chOff x="520881" y="780679"/>
            <a:chExt cx="11171092" cy="5286524"/>
          </a:xfrm>
        </p:grpSpPr>
        <p:sp>
          <p:nvSpPr>
            <p:cNvPr id="23" name="Rectangle: Rounded Corners 95">
              <a:extLst>
                <a:ext uri="{FF2B5EF4-FFF2-40B4-BE49-F238E27FC236}">
                  <a16:creationId xmlns:a16="http://schemas.microsoft.com/office/drawing/2014/main" id="{10114FAA-AAF3-BCD8-C405-33B94E79AB29}"/>
                </a:ext>
              </a:extLst>
            </p:cNvPr>
            <p:cNvSpPr/>
            <p:nvPr/>
          </p:nvSpPr>
          <p:spPr>
            <a:xfrm>
              <a:off x="9535010" y="2081424"/>
              <a:ext cx="2156963" cy="3985779"/>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R="0" lvl="0" algn="l" defTabSz="914400" rtl="0" eaLnBrk="1" fontAlgn="auto" latinLnBrk="0" hangingPunct="1">
                <a:lnSpc>
                  <a:spcPct val="100000"/>
                </a:lnSpc>
                <a:spcBef>
                  <a:spcPts val="300"/>
                </a:spcBef>
                <a:spcAft>
                  <a:spcPts val="300"/>
                </a:spcAft>
                <a:buClrTx/>
                <a:buSzTx/>
                <a:tabLst/>
                <a:defRPr/>
              </a:pPr>
              <a:r>
                <a:rPr lang="en-US" sz="1200" dirty="0">
                  <a:solidFill>
                    <a:schemeClr val="bg1"/>
                  </a:solidFill>
                  <a:latin typeface="Inter" panose="02000503000000020004" pitchFamily="2" charset="0"/>
                  <a:ea typeface="Inter" panose="02000503000000020004" pitchFamily="2" charset="0"/>
                </a:rPr>
                <a:t>Alarm Analytics </a:t>
              </a:r>
              <a:r>
                <a:rPr lang="en-US" sz="1100" dirty="0">
                  <a:solidFill>
                    <a:schemeClr val="bg1"/>
                  </a:solidFill>
                  <a:latin typeface="Inter" panose="02000503000000020004" pitchFamily="2" charset="0"/>
                  <a:ea typeface="Inter" panose="02000503000000020004" pitchFamily="2" charset="0"/>
                </a:rPr>
                <a:t>– access to alarm patterns for troubleshooting alarms</a:t>
              </a:r>
            </a:p>
            <a:p>
              <a:pPr marR="0" lvl="0" algn="l" defTabSz="914400" rtl="0" eaLnBrk="1" fontAlgn="auto" latinLnBrk="0" hangingPunct="1">
                <a:lnSpc>
                  <a:spcPct val="100000"/>
                </a:lnSpc>
                <a:spcBef>
                  <a:spcPts val="300"/>
                </a:spcBef>
                <a:spcAft>
                  <a:spcPts val="300"/>
                </a:spcAft>
                <a:buClrTx/>
                <a:buSzTx/>
                <a:tabLst/>
                <a:defRPr/>
              </a:pPr>
              <a:r>
                <a:rPr lang="en-US" sz="1200" dirty="0">
                  <a:solidFill>
                    <a:schemeClr val="bg1"/>
                  </a:solidFill>
                  <a:latin typeface="Inter" panose="02000503000000020004" pitchFamily="2" charset="0"/>
                  <a:ea typeface="Inter" panose="02000503000000020004" pitchFamily="2" charset="0"/>
                </a:rPr>
                <a:t>PID Control Loop Health Monitoring</a:t>
              </a:r>
              <a:endParaRPr kumimoji="0" lang="en-US" sz="120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p:txBody>
        </p:sp>
        <p:grpSp>
          <p:nvGrpSpPr>
            <p:cNvPr id="2" name="Group 1">
              <a:extLst>
                <a:ext uri="{FF2B5EF4-FFF2-40B4-BE49-F238E27FC236}">
                  <a16:creationId xmlns:a16="http://schemas.microsoft.com/office/drawing/2014/main" id="{32B985F0-D159-7509-C5A5-64923D2819F2}"/>
                </a:ext>
              </a:extLst>
            </p:cNvPr>
            <p:cNvGrpSpPr/>
            <p:nvPr/>
          </p:nvGrpSpPr>
          <p:grpSpPr>
            <a:xfrm>
              <a:off x="7250040" y="780681"/>
              <a:ext cx="2409873" cy="5286522"/>
              <a:chOff x="7219292" y="791314"/>
              <a:chExt cx="2409873" cy="5286522"/>
            </a:xfrm>
          </p:grpSpPr>
          <p:sp>
            <p:nvSpPr>
              <p:cNvPr id="25" name="Rectangle 24">
                <a:extLst>
                  <a:ext uri="{FF2B5EF4-FFF2-40B4-BE49-F238E27FC236}">
                    <a16:creationId xmlns:a16="http://schemas.microsoft.com/office/drawing/2014/main" id="{1CEB9A69-9E21-479B-53F5-D47B98A8356B}"/>
                  </a:ext>
                </a:extLst>
              </p:cNvPr>
              <p:cNvSpPr/>
              <p:nvPr/>
            </p:nvSpPr>
            <p:spPr>
              <a:xfrm>
                <a:off x="7219292" y="791314"/>
                <a:ext cx="2409873" cy="1082792"/>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2400" cap="all" dirty="0">
                    <a:solidFill>
                      <a:schemeClr val="tx1"/>
                    </a:solidFill>
                    <a:latin typeface="Sons Condensed Extrabold" panose="02060906060206060203" pitchFamily="18" charset="0"/>
                  </a:rPr>
                  <a:t>Enhanced</a:t>
                </a:r>
              </a:p>
              <a:p>
                <a:pPr algn="ctr"/>
                <a:r>
                  <a:rPr lang="en-US" sz="2400" cap="all" dirty="0">
                    <a:solidFill>
                      <a:schemeClr val="tx1"/>
                    </a:solidFill>
                    <a:latin typeface="Sons Condensed Extrabold" panose="02060906060206060203" pitchFamily="18" charset="0"/>
                  </a:rPr>
                  <a:t>alarm Capability</a:t>
                </a:r>
              </a:p>
            </p:txBody>
          </p:sp>
          <p:sp>
            <p:nvSpPr>
              <p:cNvPr id="30" name="Rectangle: Rounded Corners 95">
                <a:extLst>
                  <a:ext uri="{FF2B5EF4-FFF2-40B4-BE49-F238E27FC236}">
                    <a16:creationId xmlns:a16="http://schemas.microsoft.com/office/drawing/2014/main" id="{B13F7B46-75E9-1182-8F46-85423A638E11}"/>
                  </a:ext>
                </a:extLst>
              </p:cNvPr>
              <p:cNvSpPr/>
              <p:nvPr/>
            </p:nvSpPr>
            <p:spPr>
              <a:xfrm>
                <a:off x="7345748" y="2101263"/>
                <a:ext cx="2156963" cy="3976573"/>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R="0" lvl="0" algn="l" defTabSz="914400" rtl="0" eaLnBrk="1" fontAlgn="auto" latinLnBrk="0" hangingPunct="1">
                  <a:lnSpc>
                    <a:spcPct val="100000"/>
                  </a:lnSpc>
                  <a:spcBef>
                    <a:spcPts val="300"/>
                  </a:spcBef>
                  <a:spcAft>
                    <a:spcPts val="300"/>
                  </a:spcAft>
                  <a:buClrTx/>
                  <a:buSzTx/>
                  <a:tabLst/>
                  <a:defRPr/>
                </a:pPr>
                <a:r>
                  <a:rPr kumimoji="0" lang="en-US" sz="12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Security Areas Flexibility </a:t>
                </a:r>
              </a:p>
              <a:p>
                <a:pPr marL="287338" lvl="1" indent="-114300">
                  <a:spcBef>
                    <a:spcPts val="300"/>
                  </a:spcBef>
                  <a:spcAft>
                    <a:spcPts val="300"/>
                  </a:spcAft>
                  <a:buFont typeface="Arial" panose="020B0604020202020204" pitchFamily="34" charset="0"/>
                  <a:buChar char="•"/>
                  <a:defRPr/>
                </a:pPr>
                <a:r>
                  <a:rPr lang="en-US" sz="1100" dirty="0">
                    <a:solidFill>
                      <a:schemeClr val="bg1"/>
                    </a:solidFill>
                    <a:latin typeface="Inter" panose="02000503000000020004" pitchFamily="2" charset="0"/>
                    <a:ea typeface="Inter" panose="02000503000000020004" pitchFamily="2" charset="0"/>
                  </a:rPr>
                  <a:t>Choose of “AND” / “OR” in relating multiple security areas to fine tune functionality without creating new security area</a:t>
                </a:r>
              </a:p>
              <a:p>
                <a:pPr>
                  <a:spcBef>
                    <a:spcPts val="300"/>
                  </a:spcBef>
                  <a:spcAft>
                    <a:spcPts val="300"/>
                  </a:spcAft>
                  <a:defRPr/>
                </a:pPr>
                <a:r>
                  <a:rPr lang="en-US" sz="1200" b="1" dirty="0">
                    <a:solidFill>
                      <a:schemeClr val="bg1"/>
                    </a:solidFill>
                    <a:latin typeface="Inter" panose="02000503000000020004" pitchFamily="2" charset="0"/>
                    <a:ea typeface="Inter" panose="02000503000000020004" pitchFamily="2" charset="0"/>
                  </a:rPr>
                  <a:t>Alarm Counters Evolution</a:t>
                </a:r>
              </a:p>
              <a:p>
                <a:pPr marL="287338" lvl="1" indent="-114300">
                  <a:spcBef>
                    <a:spcPts val="300"/>
                  </a:spcBef>
                  <a:spcAft>
                    <a:spcPts val="300"/>
                  </a:spcAft>
                  <a:buFont typeface="Arial" panose="020B0604020202020204" pitchFamily="34" charset="0"/>
                  <a:buChar char="•"/>
                  <a:defRPr/>
                </a:pPr>
                <a:r>
                  <a:rPr lang="en-US" sz="1100" dirty="0">
                    <a:solidFill>
                      <a:schemeClr val="bg1"/>
                    </a:solidFill>
                    <a:latin typeface="Inter" panose="02000503000000020004" pitchFamily="2" charset="0"/>
                    <a:ea typeface="Inter" panose="02000503000000020004" pitchFamily="2" charset="0"/>
                  </a:rPr>
                  <a:t>Improved</a:t>
                </a:r>
                <a:r>
                  <a:rPr kumimoji="0" lang="en-US" sz="11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 filtering, analysis and event triggering capability, more granularity in alarm counters</a:t>
                </a:r>
              </a:p>
              <a:p>
                <a:pPr marL="287338" lvl="1" indent="-114300">
                  <a:spcBef>
                    <a:spcPts val="300"/>
                  </a:spcBef>
                  <a:spcAft>
                    <a:spcPts val="300"/>
                  </a:spcAft>
                  <a:buFont typeface="Arial" panose="020B0604020202020204" pitchFamily="34" charset="0"/>
                  <a:buChar char="•"/>
                  <a:defRPr/>
                </a:pPr>
                <a:r>
                  <a:rPr lang="en-US" sz="1100" dirty="0">
                    <a:solidFill>
                      <a:schemeClr val="bg1"/>
                    </a:solidFill>
                    <a:latin typeface="Inter" panose="02000503000000020004" pitchFamily="2" charset="0"/>
                    <a:ea typeface="Inter" panose="02000503000000020004" pitchFamily="2" charset="0"/>
                  </a:rPr>
                  <a:t>See acknowledged &amp; unacknowledged alarms in both </a:t>
                </a:r>
                <a:r>
                  <a:rPr lang="en-US" sz="1100" dirty="0" err="1">
                    <a:solidFill>
                      <a:schemeClr val="bg1"/>
                    </a:solidFill>
                    <a:latin typeface="Inter" panose="02000503000000020004" pitchFamily="2" charset="0"/>
                    <a:ea typeface="Inter" panose="02000503000000020004" pitchFamily="2" charset="0"/>
                  </a:rPr>
                  <a:t>unshelved</a:t>
                </a:r>
                <a:r>
                  <a:rPr lang="en-US" sz="1100" dirty="0">
                    <a:solidFill>
                      <a:schemeClr val="bg1"/>
                    </a:solidFill>
                    <a:latin typeface="Inter" panose="02000503000000020004" pitchFamily="2" charset="0"/>
                    <a:ea typeface="Inter" panose="02000503000000020004" pitchFamily="2" charset="0"/>
                  </a:rPr>
                  <a:t> &amp; shelved categories</a:t>
                </a:r>
                <a:r>
                  <a:rPr kumimoji="0" lang="en-US" sz="11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 </a:t>
                </a:r>
              </a:p>
            </p:txBody>
          </p:sp>
          <p:sp>
            <p:nvSpPr>
              <p:cNvPr id="31" name="Isosceles Triangle 30">
                <a:extLst>
                  <a:ext uri="{FF2B5EF4-FFF2-40B4-BE49-F238E27FC236}">
                    <a16:creationId xmlns:a16="http://schemas.microsoft.com/office/drawing/2014/main" id="{C49C693E-E8C4-747C-850C-BA2CA31770D5}"/>
                  </a:ext>
                </a:extLst>
              </p:cNvPr>
              <p:cNvSpPr/>
              <p:nvPr/>
            </p:nvSpPr>
            <p:spPr>
              <a:xfrm rot="10800000">
                <a:off x="7977540" y="2064777"/>
                <a:ext cx="907102" cy="232986"/>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grpSp>
        <p:grpSp>
          <p:nvGrpSpPr>
            <p:cNvPr id="20" name="Group 19">
              <a:extLst>
                <a:ext uri="{FF2B5EF4-FFF2-40B4-BE49-F238E27FC236}">
                  <a16:creationId xmlns:a16="http://schemas.microsoft.com/office/drawing/2014/main" id="{0B5046D2-A6B3-A0A3-F80F-005F5C61C6F7}"/>
                </a:ext>
              </a:extLst>
            </p:cNvPr>
            <p:cNvGrpSpPr/>
            <p:nvPr/>
          </p:nvGrpSpPr>
          <p:grpSpPr>
            <a:xfrm>
              <a:off x="4888258" y="780680"/>
              <a:ext cx="2495099" cy="5286523"/>
              <a:chOff x="4814010" y="791314"/>
              <a:chExt cx="2495099" cy="5286523"/>
            </a:xfrm>
          </p:grpSpPr>
          <p:sp>
            <p:nvSpPr>
              <p:cNvPr id="16" name="Rectangle 15">
                <a:extLst>
                  <a:ext uri="{FF2B5EF4-FFF2-40B4-BE49-F238E27FC236}">
                    <a16:creationId xmlns:a16="http://schemas.microsoft.com/office/drawing/2014/main" id="{6F0F0A4E-B8E3-6C8A-2FE1-9FDBBA265AC5}"/>
                  </a:ext>
                </a:extLst>
              </p:cNvPr>
              <p:cNvSpPr/>
              <p:nvPr/>
            </p:nvSpPr>
            <p:spPr>
              <a:xfrm>
                <a:off x="4888657" y="791314"/>
                <a:ext cx="2409873" cy="1082792"/>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2400" cap="all" dirty="0">
                    <a:solidFill>
                      <a:schemeClr val="tx1"/>
                    </a:solidFill>
                    <a:latin typeface="Sons Condensed Extrabold" panose="02060906060206060203" pitchFamily="18" charset="0"/>
                  </a:rPr>
                  <a:t>Alarm</a:t>
                </a:r>
                <a:br>
                  <a:rPr lang="en-US" sz="2400" cap="all" dirty="0">
                    <a:solidFill>
                      <a:schemeClr val="tx1"/>
                    </a:solidFill>
                    <a:latin typeface="Sons Condensed Extrabold" panose="02060906060206060203" pitchFamily="18" charset="0"/>
                  </a:rPr>
                </a:br>
                <a:r>
                  <a:rPr lang="en-US" sz="2400" cap="all" dirty="0">
                    <a:solidFill>
                      <a:schemeClr val="tx1"/>
                    </a:solidFill>
                    <a:latin typeface="Sons Condensed Extrabold" panose="02060906060206060203" pitchFamily="18" charset="0"/>
                  </a:rPr>
                  <a:t>Scale</a:t>
                </a:r>
              </a:p>
            </p:txBody>
          </p:sp>
          <p:sp>
            <p:nvSpPr>
              <p:cNvPr id="17" name="Rectangle: Rounded Corners 95">
                <a:extLst>
                  <a:ext uri="{FF2B5EF4-FFF2-40B4-BE49-F238E27FC236}">
                    <a16:creationId xmlns:a16="http://schemas.microsoft.com/office/drawing/2014/main" id="{ADF38232-4646-1C10-A327-F0E6EB601946}"/>
                  </a:ext>
                </a:extLst>
              </p:cNvPr>
              <p:cNvSpPr/>
              <p:nvPr/>
            </p:nvSpPr>
            <p:spPr>
              <a:xfrm>
                <a:off x="4814010" y="2101264"/>
                <a:ext cx="2495099" cy="3976573"/>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rIns="45720" bIns="91440" rtlCol="0" anchor="t"/>
              <a:lstStyle/>
              <a:p>
                <a:pPr marR="0" lvl="0" algn="l" defTabSz="914400" rtl="0" eaLnBrk="1" fontAlgn="auto" latinLnBrk="0" hangingPunct="1">
                  <a:lnSpc>
                    <a:spcPct val="100000"/>
                  </a:lnSpc>
                  <a:spcBef>
                    <a:spcPts val="300"/>
                  </a:spcBef>
                  <a:spcAft>
                    <a:spcPts val="300"/>
                  </a:spcAft>
                  <a:buClrTx/>
                  <a:buSzTx/>
                  <a:tabLst/>
                  <a:defRPr/>
                </a:pPr>
                <a:r>
                  <a:rPr lang="en-US" sz="1200" b="1" dirty="0">
                    <a:solidFill>
                      <a:schemeClr val="bg1"/>
                    </a:solidFill>
                    <a:latin typeface="Inter" panose="02000503000000020004" pitchFamily="2" charset="0"/>
                    <a:ea typeface="Inter" panose="02000503000000020004" pitchFamily="2" charset="0"/>
                  </a:rPr>
                  <a:t>Alarm Generation &amp; Distribution Performance Enhancement</a:t>
                </a:r>
              </a:p>
              <a:p>
                <a:pPr marL="287338" marR="0" lvl="1" indent="-114300" fontAlgn="auto">
                  <a:lnSpc>
                    <a:spcPct val="100000"/>
                  </a:lnSpc>
                  <a:spcBef>
                    <a:spcPts val="300"/>
                  </a:spcBef>
                  <a:spcAft>
                    <a:spcPts val="300"/>
                  </a:spcAft>
                  <a:buClrTx/>
                  <a:buSzTx/>
                  <a:buFont typeface="Arial" panose="020B0604020202020204" pitchFamily="34" charset="0"/>
                  <a:buChar char="•"/>
                  <a:tabLst/>
                  <a:defRPr/>
                </a:pPr>
                <a:r>
                  <a:rPr lang="en-US" sz="1100" dirty="0">
                    <a:solidFill>
                      <a:schemeClr val="bg1"/>
                    </a:solidFill>
                    <a:latin typeface="Inter" panose="02000503000000020004" pitchFamily="2" charset="0"/>
                    <a:ea typeface="Inter" panose="02000503000000020004" pitchFamily="2" charset="0"/>
                  </a:rPr>
                  <a:t>Increased network packet size and packet compression for more alarms in a single packet, speed network throughput</a:t>
                </a:r>
              </a:p>
              <a:p>
                <a:pPr marL="287338" marR="0" lvl="1" indent="-114300" fontAlgn="auto">
                  <a:lnSpc>
                    <a:spcPct val="100000"/>
                  </a:lnSpc>
                  <a:spcBef>
                    <a:spcPts val="300"/>
                  </a:spcBef>
                  <a:spcAft>
                    <a:spcPts val="300"/>
                  </a:spcAft>
                  <a:buClrTx/>
                  <a:buSzTx/>
                  <a:buFont typeface="Arial" panose="020B0604020202020204" pitchFamily="34" charset="0"/>
                  <a:buChar char="•"/>
                  <a:tabLst/>
                  <a:defRPr/>
                </a:pPr>
                <a:r>
                  <a:rPr lang="en-US" sz="1100" dirty="0">
                    <a:solidFill>
                      <a:schemeClr val="bg1"/>
                    </a:solidFill>
                    <a:latin typeface="Inter" panose="02000503000000020004" pitchFamily="2" charset="0"/>
                    <a:ea typeface="Inter" panose="02000503000000020004" pitchFamily="2" charset="0"/>
                  </a:rPr>
                  <a:t>Refactor the alarm distribution for faster communication with clients</a:t>
                </a:r>
              </a:p>
              <a:p>
                <a:pPr marL="287338" marR="0" lvl="1" indent="-114300" fontAlgn="auto">
                  <a:lnSpc>
                    <a:spcPct val="100000"/>
                  </a:lnSpc>
                  <a:spcBef>
                    <a:spcPts val="300"/>
                  </a:spcBef>
                  <a:spcAft>
                    <a:spcPts val="300"/>
                  </a:spcAft>
                  <a:buClrTx/>
                  <a:buSzTx/>
                  <a:buFont typeface="Arial" panose="020B0604020202020204" pitchFamily="34" charset="0"/>
                  <a:buChar char="•"/>
                  <a:tabLst/>
                  <a:defRPr/>
                </a:pPr>
                <a:r>
                  <a:rPr lang="en-US" sz="1100" dirty="0">
                    <a:solidFill>
                      <a:schemeClr val="bg1"/>
                    </a:solidFill>
                    <a:latin typeface="Inter" panose="02000503000000020004" pitchFamily="2" charset="0"/>
                    <a:ea typeface="Inter" panose="02000503000000020004" pitchFamily="2" charset="0"/>
                  </a:rPr>
                  <a:t>Added Diagnostics information to better understand the system. </a:t>
                </a:r>
              </a:p>
              <a:p>
                <a:pPr marL="287338" marR="0" lvl="1" indent="-114300" fontAlgn="auto">
                  <a:lnSpc>
                    <a:spcPct val="100000"/>
                  </a:lnSpc>
                  <a:spcBef>
                    <a:spcPts val="300"/>
                  </a:spcBef>
                  <a:spcAft>
                    <a:spcPts val="300"/>
                  </a:spcAft>
                  <a:buClrTx/>
                  <a:buSzTx/>
                  <a:buFont typeface="Arial" panose="020B0604020202020204" pitchFamily="34" charset="0"/>
                  <a:buChar char="•"/>
                  <a:tabLst/>
                  <a:defRPr/>
                </a:pPr>
                <a:r>
                  <a:rPr lang="en-US" sz="1100" dirty="0">
                    <a:solidFill>
                      <a:schemeClr val="bg1"/>
                    </a:solidFill>
                    <a:latin typeface="Inter" panose="02000503000000020004" pitchFamily="2" charset="0"/>
                    <a:ea typeface="Inter" panose="02000503000000020004" pitchFamily="2" charset="0"/>
                  </a:rPr>
                  <a:t>Up to 80% reduction in alarm generation &amp; distribution time during alarm floods </a:t>
                </a:r>
              </a:p>
              <a:p>
                <a:pPr marR="0" lvl="0" algn="l" defTabSz="914400" rtl="0" eaLnBrk="1" fontAlgn="auto" latinLnBrk="0" hangingPunct="1">
                  <a:lnSpc>
                    <a:spcPct val="100000"/>
                  </a:lnSpc>
                  <a:spcBef>
                    <a:spcPts val="300"/>
                  </a:spcBef>
                  <a:spcAft>
                    <a:spcPts val="300"/>
                  </a:spcAft>
                  <a:buClrTx/>
                  <a:buSzTx/>
                  <a:tabLst/>
                  <a:defRPr/>
                </a:pPr>
                <a:r>
                  <a:rPr lang="en-US" sz="1100" b="1" dirty="0">
                    <a:solidFill>
                      <a:schemeClr val="bg1"/>
                    </a:solidFill>
                    <a:latin typeface="Inter" panose="02000503000000020004" pitchFamily="2" charset="0"/>
                    <a:ea typeface="Inter" panose="02000503000000020004" pitchFamily="2" charset="0"/>
                  </a:rPr>
                  <a:t>Workspace start-up performance enhancements for up to 80% improvement</a:t>
                </a:r>
              </a:p>
            </p:txBody>
          </p:sp>
          <p:sp>
            <p:nvSpPr>
              <p:cNvPr id="18" name="Isosceles Triangle 17">
                <a:extLst>
                  <a:ext uri="{FF2B5EF4-FFF2-40B4-BE49-F238E27FC236}">
                    <a16:creationId xmlns:a16="http://schemas.microsoft.com/office/drawing/2014/main" id="{CA05C6FA-1A23-048D-8EDF-7720BA0973D3}"/>
                  </a:ext>
                </a:extLst>
              </p:cNvPr>
              <p:cNvSpPr/>
              <p:nvPr/>
            </p:nvSpPr>
            <p:spPr>
              <a:xfrm rot="10800000">
                <a:off x="5640043" y="2064779"/>
                <a:ext cx="907102" cy="232986"/>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grpSp>
        <p:grpSp>
          <p:nvGrpSpPr>
            <p:cNvPr id="21" name="Group 20">
              <a:extLst>
                <a:ext uri="{FF2B5EF4-FFF2-40B4-BE49-F238E27FC236}">
                  <a16:creationId xmlns:a16="http://schemas.microsoft.com/office/drawing/2014/main" id="{750B1116-559F-3DD6-E11D-4704C754E5B1}"/>
                </a:ext>
              </a:extLst>
            </p:cNvPr>
            <p:cNvGrpSpPr/>
            <p:nvPr/>
          </p:nvGrpSpPr>
          <p:grpSpPr>
            <a:xfrm>
              <a:off x="2556380" y="780679"/>
              <a:ext cx="2409873" cy="5286524"/>
              <a:chOff x="2439165" y="791314"/>
              <a:chExt cx="2409873" cy="5286524"/>
            </a:xfrm>
          </p:grpSpPr>
          <p:sp>
            <p:nvSpPr>
              <p:cNvPr id="10" name="Rectangle 9">
                <a:extLst>
                  <a:ext uri="{FF2B5EF4-FFF2-40B4-BE49-F238E27FC236}">
                    <a16:creationId xmlns:a16="http://schemas.microsoft.com/office/drawing/2014/main" id="{163C5E3D-20B6-54E1-E7C0-37D6117B23A7}"/>
                  </a:ext>
                </a:extLst>
              </p:cNvPr>
              <p:cNvSpPr/>
              <p:nvPr/>
            </p:nvSpPr>
            <p:spPr>
              <a:xfrm>
                <a:off x="2439165" y="791314"/>
                <a:ext cx="2409873" cy="1082792"/>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2400" cap="all" dirty="0">
                    <a:solidFill>
                      <a:schemeClr val="tx1"/>
                    </a:solidFill>
                    <a:latin typeface="Sons Condensed Extrabold" panose="02060906060206060203" pitchFamily="18" charset="0"/>
                  </a:rPr>
                  <a:t>Centralized</a:t>
                </a:r>
                <a:br>
                  <a:rPr lang="en-US" sz="2400" cap="all" dirty="0">
                    <a:solidFill>
                      <a:schemeClr val="tx1"/>
                    </a:solidFill>
                    <a:latin typeface="Sons Condensed Extrabold" panose="02060906060206060203" pitchFamily="18" charset="0"/>
                  </a:rPr>
                </a:br>
                <a:r>
                  <a:rPr lang="en-US" sz="2400" cap="all" dirty="0">
                    <a:solidFill>
                      <a:schemeClr val="tx1"/>
                    </a:solidFill>
                    <a:latin typeface="Sons Condensed Extrabold" panose="02060906060206060203" pitchFamily="18" charset="0"/>
                  </a:rPr>
                  <a:t>management</a:t>
                </a:r>
              </a:p>
            </p:txBody>
          </p:sp>
          <p:sp>
            <p:nvSpPr>
              <p:cNvPr id="11" name="Rectangle: Rounded Corners 95">
                <a:extLst>
                  <a:ext uri="{FF2B5EF4-FFF2-40B4-BE49-F238E27FC236}">
                    <a16:creationId xmlns:a16="http://schemas.microsoft.com/office/drawing/2014/main" id="{D8963540-193A-7651-A3A9-370AEAAD6010}"/>
                  </a:ext>
                </a:extLst>
              </p:cNvPr>
              <p:cNvSpPr/>
              <p:nvPr/>
            </p:nvSpPr>
            <p:spPr>
              <a:xfrm>
                <a:off x="2511320" y="2101265"/>
                <a:ext cx="2276580" cy="3976573"/>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R="0" lvl="0" algn="l" defTabSz="914400" rtl="0" eaLnBrk="1" fontAlgn="auto" latinLnBrk="0" hangingPunct="1">
                  <a:lnSpc>
                    <a:spcPct val="100000"/>
                  </a:lnSpc>
                  <a:spcBef>
                    <a:spcPts val="300"/>
                  </a:spcBef>
                  <a:spcAft>
                    <a:spcPts val="300"/>
                  </a:spcAft>
                  <a:buClrTx/>
                  <a:buSzTx/>
                  <a:tabLst/>
                  <a:defRPr/>
                </a:pPr>
                <a:r>
                  <a:rPr lang="en-US" sz="1200" b="1" dirty="0">
                    <a:solidFill>
                      <a:schemeClr val="bg1"/>
                    </a:solidFill>
                    <a:latin typeface="Inter" panose="02000503000000020004" pitchFamily="2" charset="0"/>
                    <a:ea typeface="Inter" panose="02000503000000020004" pitchFamily="2" charset="0"/>
                  </a:rPr>
                  <a:t>Centralized License Management</a:t>
                </a:r>
              </a:p>
              <a:p>
                <a:pPr marL="287338" lvl="1" indent="-114300">
                  <a:spcBef>
                    <a:spcPts val="300"/>
                  </a:spcBef>
                  <a:spcAft>
                    <a:spcPts val="300"/>
                  </a:spcAft>
                  <a:buFont typeface="Arial" panose="020B0604020202020204" pitchFamily="34" charset="0"/>
                  <a:buChar char="•"/>
                  <a:defRPr/>
                </a:pPr>
                <a:r>
                  <a:rPr lang="en-US" sz="1100" dirty="0">
                    <a:solidFill>
                      <a:schemeClr val="bg1"/>
                    </a:solidFill>
                    <a:latin typeface="Inter" panose="02000503000000020004" pitchFamily="2" charset="0"/>
                    <a:ea typeface="Inter" panose="02000503000000020004" pitchFamily="2" charset="0"/>
                  </a:rPr>
                  <a:t>View and manage all licenses in a system/architecture from Configuration Hub</a:t>
                </a:r>
              </a:p>
              <a:p>
                <a:pPr marL="287338" lvl="1" indent="-114300">
                  <a:spcBef>
                    <a:spcPts val="300"/>
                  </a:spcBef>
                  <a:spcAft>
                    <a:spcPts val="300"/>
                  </a:spcAft>
                  <a:buFont typeface="Arial" panose="020B0604020202020204" pitchFamily="34" charset="0"/>
                  <a:buChar char="•"/>
                  <a:defRPr/>
                </a:pPr>
                <a:r>
                  <a:rPr lang="en-US" sz="1100" dirty="0">
                    <a:solidFill>
                      <a:schemeClr val="bg1"/>
                    </a:solidFill>
                    <a:latin typeface="Inter" panose="02000503000000020004" pitchFamily="2" charset="0"/>
                    <a:ea typeface="Inter" panose="02000503000000020004" pitchFamily="2" charset="0"/>
                  </a:rPr>
                  <a:t>Deploy licenses to systems as needed to properly address the architecture</a:t>
                </a:r>
              </a:p>
              <a:p>
                <a:pPr marL="287338" lvl="1" indent="-114300">
                  <a:spcBef>
                    <a:spcPts val="300"/>
                  </a:spcBef>
                  <a:spcAft>
                    <a:spcPts val="300"/>
                  </a:spcAft>
                  <a:buFont typeface="Arial" panose="020B0604020202020204" pitchFamily="34" charset="0"/>
                  <a:buChar char="•"/>
                  <a:defRPr/>
                </a:pPr>
                <a:r>
                  <a:rPr lang="en-US" sz="1100" dirty="0">
                    <a:solidFill>
                      <a:schemeClr val="bg1"/>
                    </a:solidFill>
                    <a:latin typeface="Inter" panose="02000503000000020004" pitchFamily="2" charset="0"/>
                    <a:ea typeface="Inter" panose="02000503000000020004" pitchFamily="2" charset="0"/>
                  </a:rPr>
                  <a:t>Support for term license enforcement</a:t>
                </a:r>
              </a:p>
              <a:p>
                <a:pPr marR="0" lvl="0" algn="l" defTabSz="914400" rtl="0" eaLnBrk="1" fontAlgn="auto" latinLnBrk="0" hangingPunct="1">
                  <a:lnSpc>
                    <a:spcPct val="100000"/>
                  </a:lnSpc>
                  <a:spcBef>
                    <a:spcPts val="300"/>
                  </a:spcBef>
                  <a:spcAft>
                    <a:spcPts val="300"/>
                  </a:spcAft>
                  <a:buClrTx/>
                  <a:buSzTx/>
                  <a:tabLst/>
                  <a:defRPr/>
                </a:pPr>
                <a:r>
                  <a:rPr kumimoji="0" lang="en-US" sz="12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Central Registration Improvements</a:t>
                </a:r>
              </a:p>
              <a:p>
                <a:pPr marL="287338" marR="0" lvl="1" indent="-114300" fontAlgn="auto">
                  <a:lnSpc>
                    <a:spcPct val="100000"/>
                  </a:lnSpc>
                  <a:spcBef>
                    <a:spcPts val="300"/>
                  </a:spcBef>
                  <a:spcAft>
                    <a:spcPts val="300"/>
                  </a:spcAft>
                  <a:buClrTx/>
                  <a:buSzTx/>
                  <a:buFont typeface="Arial" panose="020B0604020202020204" pitchFamily="34" charset="0"/>
                  <a:buChar char="•"/>
                  <a:tabLst/>
                  <a:defRPr/>
                </a:pPr>
                <a:r>
                  <a:rPr lang="en-US" sz="1100" dirty="0">
                    <a:solidFill>
                      <a:schemeClr val="bg1"/>
                    </a:solidFill>
                    <a:latin typeface="Inter" panose="02000503000000020004" pitchFamily="2" charset="0"/>
                    <a:ea typeface="Inter" panose="02000503000000020004" pitchFamily="2" charset="0"/>
                  </a:rPr>
                  <a:t>Streamline processes to Register / Unregister / Migrate / Upgrade in Configuration Hub for efficient Centralized Management</a:t>
                </a:r>
              </a:p>
            </p:txBody>
          </p:sp>
          <p:sp>
            <p:nvSpPr>
              <p:cNvPr id="12" name="Isosceles Triangle 11">
                <a:extLst>
                  <a:ext uri="{FF2B5EF4-FFF2-40B4-BE49-F238E27FC236}">
                    <a16:creationId xmlns:a16="http://schemas.microsoft.com/office/drawing/2014/main" id="{149DC32B-F1A4-D611-60ED-C95761ED9577}"/>
                  </a:ext>
                </a:extLst>
              </p:cNvPr>
              <p:cNvSpPr/>
              <p:nvPr/>
            </p:nvSpPr>
            <p:spPr>
              <a:xfrm rot="10800000">
                <a:off x="3190550" y="2064779"/>
                <a:ext cx="907102" cy="232986"/>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grpSp>
        <p:grpSp>
          <p:nvGrpSpPr>
            <p:cNvPr id="26" name="Group 25">
              <a:extLst>
                <a:ext uri="{FF2B5EF4-FFF2-40B4-BE49-F238E27FC236}">
                  <a16:creationId xmlns:a16="http://schemas.microsoft.com/office/drawing/2014/main" id="{E84BB504-D3E3-82ED-DE27-006F0358331E}"/>
                </a:ext>
              </a:extLst>
            </p:cNvPr>
            <p:cNvGrpSpPr/>
            <p:nvPr/>
          </p:nvGrpSpPr>
          <p:grpSpPr>
            <a:xfrm>
              <a:off x="520881" y="780681"/>
              <a:ext cx="2115277" cy="5286522"/>
              <a:chOff x="361223" y="791314"/>
              <a:chExt cx="2115277" cy="5286522"/>
            </a:xfrm>
          </p:grpSpPr>
          <p:sp>
            <p:nvSpPr>
              <p:cNvPr id="7" name="Rectangle 6">
                <a:extLst>
                  <a:ext uri="{FF2B5EF4-FFF2-40B4-BE49-F238E27FC236}">
                    <a16:creationId xmlns:a16="http://schemas.microsoft.com/office/drawing/2014/main" id="{4618BFDB-B932-02DB-5E06-161BCF0A20E0}"/>
                  </a:ext>
                </a:extLst>
              </p:cNvPr>
              <p:cNvSpPr/>
              <p:nvPr/>
            </p:nvSpPr>
            <p:spPr>
              <a:xfrm>
                <a:off x="361223" y="791314"/>
                <a:ext cx="2115277" cy="1082792"/>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2400" cap="all" dirty="0">
                    <a:solidFill>
                      <a:schemeClr val="tx1"/>
                    </a:solidFill>
                    <a:latin typeface="Sons Condensed Extrabold" panose="02060906060206060203" pitchFamily="18" charset="0"/>
                  </a:rPr>
                  <a:t>Enhanced</a:t>
                </a:r>
                <a:br>
                  <a:rPr lang="en-US" sz="2400" cap="all" dirty="0">
                    <a:solidFill>
                      <a:schemeClr val="tx1"/>
                    </a:solidFill>
                    <a:latin typeface="Sons Condensed Extrabold" panose="02060906060206060203" pitchFamily="18" charset="0"/>
                  </a:rPr>
                </a:br>
                <a:r>
                  <a:rPr lang="en-US" sz="2400" cap="all" dirty="0">
                    <a:solidFill>
                      <a:schemeClr val="tx1"/>
                    </a:solidFill>
                    <a:latin typeface="Sons Condensed Extrabold" panose="02060906060206060203" pitchFamily="18" charset="0"/>
                  </a:rPr>
                  <a:t>visualization</a:t>
                </a:r>
              </a:p>
            </p:txBody>
          </p:sp>
          <p:sp>
            <p:nvSpPr>
              <p:cNvPr id="8" name="Rectangle: Rounded Corners 95">
                <a:extLst>
                  <a:ext uri="{FF2B5EF4-FFF2-40B4-BE49-F238E27FC236}">
                    <a16:creationId xmlns:a16="http://schemas.microsoft.com/office/drawing/2014/main" id="{AC73D853-3B1B-CA73-0BAF-3F120D141391}"/>
                  </a:ext>
                </a:extLst>
              </p:cNvPr>
              <p:cNvSpPr/>
              <p:nvPr/>
            </p:nvSpPr>
            <p:spPr>
              <a:xfrm>
                <a:off x="361223" y="2101263"/>
                <a:ext cx="2115277" cy="3976573"/>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R="0" lvl="0" algn="l" defTabSz="914400" rtl="0" eaLnBrk="1" fontAlgn="auto" latinLnBrk="0" hangingPunct="1">
                  <a:lnSpc>
                    <a:spcPct val="100000"/>
                  </a:lnSpc>
                  <a:spcBef>
                    <a:spcPts val="300"/>
                  </a:spcBef>
                  <a:spcAft>
                    <a:spcPts val="300"/>
                  </a:spcAft>
                  <a:buClrTx/>
                  <a:buSzTx/>
                  <a:tabLst/>
                  <a:defRPr/>
                </a:pPr>
                <a:r>
                  <a:rPr kumimoji="0" lang="en-US" sz="12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Aspect Ratio Based Scaling</a:t>
                </a:r>
              </a:p>
              <a:p>
                <a:pPr marL="287338" lvl="1" indent="-114300">
                  <a:spcBef>
                    <a:spcPts val="300"/>
                  </a:spcBef>
                  <a:spcAft>
                    <a:spcPts val="300"/>
                  </a:spcAft>
                  <a:buFont typeface="Arial" panose="020B0604020202020204" pitchFamily="34" charset="0"/>
                  <a:buChar char="•"/>
                  <a:defRPr/>
                </a:pPr>
                <a:r>
                  <a:rPr lang="en-US" sz="1100" dirty="0">
                    <a:solidFill>
                      <a:schemeClr val="bg1"/>
                    </a:solidFill>
                    <a:latin typeface="Inter" panose="02000503000000020004" pitchFamily="2" charset="0"/>
                    <a:ea typeface="Inter" panose="02000503000000020004" pitchFamily="2" charset="0"/>
                  </a:rPr>
                  <a:t>Ability to define an aspect ratio for regions of the screen and have visual content scale according to the aspect ratio.</a:t>
                </a:r>
              </a:p>
              <a:p>
                <a:pPr>
                  <a:spcBef>
                    <a:spcPts val="300"/>
                  </a:spcBef>
                  <a:spcAft>
                    <a:spcPts val="300"/>
                  </a:spcAft>
                  <a:defRPr/>
                </a:pPr>
                <a:r>
                  <a:rPr kumimoji="0" lang="en-US" sz="12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Click Zones</a:t>
                </a:r>
                <a:endParaRPr kumimoji="0" lang="en-US" sz="12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a:p>
                <a:pPr marL="287338" lvl="1" indent="-114300">
                  <a:spcBef>
                    <a:spcPts val="300"/>
                  </a:spcBef>
                  <a:spcAft>
                    <a:spcPts val="300"/>
                  </a:spcAft>
                  <a:buFont typeface="Arial" panose="020B0604020202020204" pitchFamily="34" charset="0"/>
                  <a:buChar char="•"/>
                  <a:defRPr/>
                </a:pPr>
                <a:r>
                  <a:rPr lang="en-US" sz="1100" dirty="0">
                    <a:solidFill>
                      <a:schemeClr val="bg1"/>
                    </a:solidFill>
                    <a:latin typeface="Inter" panose="02000503000000020004" pitchFamily="2" charset="0"/>
                    <a:ea typeface="Inter" panose="02000503000000020004" pitchFamily="2" charset="0"/>
                  </a:rPr>
                  <a:t>Ability to navigate and perform other actions through user clicks on HMI graphics</a:t>
                </a:r>
              </a:p>
            </p:txBody>
          </p:sp>
          <p:sp>
            <p:nvSpPr>
              <p:cNvPr id="9" name="Isosceles Triangle 8">
                <a:extLst>
                  <a:ext uri="{FF2B5EF4-FFF2-40B4-BE49-F238E27FC236}">
                    <a16:creationId xmlns:a16="http://schemas.microsoft.com/office/drawing/2014/main" id="{A091343E-39A9-7853-C2A5-BF7614E78A16}"/>
                  </a:ext>
                </a:extLst>
              </p:cNvPr>
              <p:cNvSpPr/>
              <p:nvPr/>
            </p:nvSpPr>
            <p:spPr>
              <a:xfrm rot="10800000">
                <a:off x="968929" y="2064777"/>
                <a:ext cx="907102" cy="232986"/>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grpSp>
        <p:sp>
          <p:nvSpPr>
            <p:cNvPr id="22" name="Rectangle 21">
              <a:extLst>
                <a:ext uri="{FF2B5EF4-FFF2-40B4-BE49-F238E27FC236}">
                  <a16:creationId xmlns:a16="http://schemas.microsoft.com/office/drawing/2014/main" id="{D91A686C-E1F8-DB24-1AB0-2B9216242F1A}"/>
                </a:ext>
              </a:extLst>
            </p:cNvPr>
            <p:cNvSpPr/>
            <p:nvPr/>
          </p:nvSpPr>
          <p:spPr>
            <a:xfrm>
              <a:off x="9699091" y="952801"/>
              <a:ext cx="18288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2400" cap="all" dirty="0">
                  <a:solidFill>
                    <a:schemeClr val="tx1"/>
                  </a:solidFill>
                  <a:latin typeface="Sons Condensed Extrabold" panose="02060906060206060203" pitchFamily="18" charset="0"/>
                </a:rPr>
                <a:t>Advisory</a:t>
              </a:r>
              <a:br>
                <a:rPr lang="en-US" sz="2400" cap="all" dirty="0">
                  <a:solidFill>
                    <a:schemeClr val="tx1"/>
                  </a:solidFill>
                  <a:latin typeface="Sons Condensed Extrabold" panose="02060906060206060203" pitchFamily="18" charset="0"/>
                </a:rPr>
              </a:br>
              <a:r>
                <a:rPr lang="en-US" sz="2400" cap="all" dirty="0">
                  <a:solidFill>
                    <a:schemeClr val="tx1"/>
                  </a:solidFill>
                  <a:latin typeface="Sons Condensed Extrabold" panose="02060906060206060203" pitchFamily="18" charset="0"/>
                </a:rPr>
                <a:t>analytics</a:t>
              </a:r>
            </a:p>
          </p:txBody>
        </p:sp>
        <p:sp>
          <p:nvSpPr>
            <p:cNvPr id="24" name="Isosceles Triangle 30">
              <a:extLst>
                <a:ext uri="{FF2B5EF4-FFF2-40B4-BE49-F238E27FC236}">
                  <a16:creationId xmlns:a16="http://schemas.microsoft.com/office/drawing/2014/main" id="{FA16C5A8-B975-6A74-B5AE-330419C3D12E}"/>
                </a:ext>
              </a:extLst>
            </p:cNvPr>
            <p:cNvSpPr/>
            <p:nvPr/>
          </p:nvSpPr>
          <p:spPr>
            <a:xfrm rot="10800000">
              <a:off x="10159940" y="2054145"/>
              <a:ext cx="907102" cy="232986"/>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grpSp>
      <p:sp>
        <p:nvSpPr>
          <p:cNvPr id="38" name="Title 37">
            <a:extLst>
              <a:ext uri="{FF2B5EF4-FFF2-40B4-BE49-F238E27FC236}">
                <a16:creationId xmlns:a16="http://schemas.microsoft.com/office/drawing/2014/main" id="{3FDF3C3A-BC9F-9559-5FC8-8071AE138294}"/>
              </a:ext>
            </a:extLst>
          </p:cNvPr>
          <p:cNvSpPr>
            <a:spLocks noGrp="1"/>
          </p:cNvSpPr>
          <p:nvPr>
            <p:ph type="title"/>
          </p:nvPr>
        </p:nvSpPr>
        <p:spPr>
          <a:xfrm>
            <a:off x="419100" y="419101"/>
            <a:ext cx="9578915" cy="457020"/>
          </a:xfrm>
        </p:spPr>
        <p:txBody>
          <a:bodyPr/>
          <a:lstStyle/>
          <a:p>
            <a:r>
              <a:rPr lang="en-US" dirty="0"/>
              <a:t>iFIX 2024</a:t>
            </a:r>
          </a:p>
        </p:txBody>
      </p:sp>
      <p:sp>
        <p:nvSpPr>
          <p:cNvPr id="5" name="Footer Placeholder 2">
            <a:extLst>
              <a:ext uri="{FF2B5EF4-FFF2-40B4-BE49-F238E27FC236}">
                <a16:creationId xmlns:a16="http://schemas.microsoft.com/office/drawing/2014/main" id="{AEE2FBA7-FE93-510F-BA51-52A011A4B2B0}"/>
              </a:ext>
            </a:extLst>
          </p:cNvPr>
          <p:cNvSpPr>
            <a:spLocks noGrp="1"/>
          </p:cNvSpPr>
          <p:nvPr>
            <p:ph type="ftr" sz="quarter" idx="11"/>
          </p:nvPr>
        </p:nvSpPr>
        <p:spPr>
          <a:xfrm>
            <a:off x="419100" y="6492875"/>
            <a:ext cx="10248900" cy="244653"/>
          </a:xfrm>
        </p:spPr>
        <p:txBody>
          <a:bodyPr/>
          <a:lstStyle/>
          <a:p>
            <a:r>
              <a:rPr lang="en-US" dirty="0"/>
              <a:t>© 2024 GE Vernova and/or its affiliates. All rights reserved.</a:t>
            </a:r>
          </a:p>
        </p:txBody>
      </p:sp>
      <p:sp>
        <p:nvSpPr>
          <p:cNvPr id="3" name="Slide Number Placeholder 2">
            <a:extLst>
              <a:ext uri="{FF2B5EF4-FFF2-40B4-BE49-F238E27FC236}">
                <a16:creationId xmlns:a16="http://schemas.microsoft.com/office/drawing/2014/main" id="{E9124735-2D93-53A9-5BAD-6F2380688B83}"/>
              </a:ext>
            </a:extLst>
          </p:cNvPr>
          <p:cNvSpPr>
            <a:spLocks noGrp="1"/>
          </p:cNvSpPr>
          <p:nvPr>
            <p:ph type="sldNum" sz="quarter" idx="12"/>
          </p:nvPr>
        </p:nvSpPr>
        <p:spPr>
          <a:xfrm>
            <a:off x="11222182" y="6492875"/>
            <a:ext cx="550718" cy="365125"/>
          </a:xfrm>
        </p:spPr>
        <p:txBody>
          <a:bodyPr/>
          <a:lstStyle/>
          <a:p>
            <a:fld id="{7A7A97EF-C944-4447-B862-B593E9B4A0FF}" type="slidenum">
              <a:rPr lang="en-US" smtClean="0"/>
              <a:pPr/>
              <a:t>19</a:t>
            </a:fld>
            <a:endParaRPr lang="en-US" dirty="0"/>
          </a:p>
        </p:txBody>
      </p:sp>
    </p:spTree>
    <p:extLst>
      <p:ext uri="{BB962C8B-B14F-4D97-AF65-F5344CB8AC3E}">
        <p14:creationId xmlns:p14="http://schemas.microsoft.com/office/powerpoint/2010/main" val="344806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66FB6-3368-B9B6-683B-8056FBB65265}"/>
              </a:ext>
            </a:extLst>
          </p:cNvPr>
          <p:cNvSpPr>
            <a:spLocks noGrp="1"/>
          </p:cNvSpPr>
          <p:nvPr>
            <p:ph type="title"/>
          </p:nvPr>
        </p:nvSpPr>
        <p:spPr/>
        <p:txBody>
          <a:bodyPr/>
          <a:lstStyle/>
          <a:p>
            <a:r>
              <a:rPr lang="en-US" dirty="0">
                <a:ea typeface="Inter"/>
                <a:cs typeface="Inter"/>
              </a:rPr>
              <a:t>Safe Harbor Disclaimer</a:t>
            </a:r>
            <a:endParaRPr lang="en-US" dirty="0"/>
          </a:p>
        </p:txBody>
      </p:sp>
      <p:sp>
        <p:nvSpPr>
          <p:cNvPr id="5" name="TextBox 4">
            <a:extLst>
              <a:ext uri="{FF2B5EF4-FFF2-40B4-BE49-F238E27FC236}">
                <a16:creationId xmlns:a16="http://schemas.microsoft.com/office/drawing/2014/main" id="{B432AD6F-88A2-3915-CEE1-6FB2C50EF0D2}"/>
              </a:ext>
            </a:extLst>
          </p:cNvPr>
          <p:cNvSpPr txBox="1"/>
          <p:nvPr/>
        </p:nvSpPr>
        <p:spPr>
          <a:xfrm>
            <a:off x="419100" y="1375893"/>
            <a:ext cx="11353799" cy="2585323"/>
          </a:xfrm>
          <a:prstGeom prst="rect">
            <a:avLst/>
          </a:prstGeom>
        </p:spPr>
        <p:txBody>
          <a:bodyPr vert="horz" lIns="0" tIns="0" rIns="0" bIns="0" rtlCol="0" anchor="t" anchorCtr="0">
            <a:noAutofit/>
          </a:bodyPr>
          <a:lstStyle/>
          <a:p>
            <a:pPr>
              <a:lnSpc>
                <a:spcPct val="90000"/>
              </a:lnSpc>
              <a:spcBef>
                <a:spcPct val="0"/>
              </a:spcBef>
              <a:spcAft>
                <a:spcPts val="600"/>
              </a:spcAft>
            </a:pPr>
            <a:r>
              <a:rPr lang="en-US" sz="2400" dirty="0">
                <a:solidFill>
                  <a:srgbClr val="0C2340"/>
                </a:solidFill>
                <a:latin typeface="Inter"/>
                <a:ea typeface="Inter"/>
                <a:cs typeface="Inter"/>
              </a:rPr>
              <a:t>The information presented is intended to be an outline of general product direction and it should not be relied on in making a purchasing decision.  The information on the roadmap is for information purposes only and may not be incorporated into any contract and is not a commitment, promise or legal obligation to deliver any material, code, or functionality.  The development, release, and timing of any features or functionality described for our products remains at our sole discretion.</a:t>
            </a:r>
          </a:p>
        </p:txBody>
      </p:sp>
      <p:sp>
        <p:nvSpPr>
          <p:cNvPr id="7" name="TextBox 6">
            <a:extLst>
              <a:ext uri="{FF2B5EF4-FFF2-40B4-BE49-F238E27FC236}">
                <a16:creationId xmlns:a16="http://schemas.microsoft.com/office/drawing/2014/main" id="{CF2CC42A-1E00-90D9-3B07-3EB976EE41FD}"/>
              </a:ext>
            </a:extLst>
          </p:cNvPr>
          <p:cNvSpPr txBox="1"/>
          <p:nvPr/>
        </p:nvSpPr>
        <p:spPr>
          <a:xfrm>
            <a:off x="419100" y="4541950"/>
            <a:ext cx="11353799"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pPr>
            <a:r>
              <a:rPr lang="en-US" sz="2400" dirty="0">
                <a:latin typeface="Inter"/>
                <a:ea typeface="Inter"/>
                <a:cs typeface="Inter"/>
              </a:rPr>
              <a:t>This contains GE proprietary information, and the recipient is not authorized to disclose such information to third parties</a:t>
            </a:r>
          </a:p>
        </p:txBody>
      </p:sp>
      <p:sp>
        <p:nvSpPr>
          <p:cNvPr id="4" name="Footer Placeholder 1">
            <a:extLst>
              <a:ext uri="{FF2B5EF4-FFF2-40B4-BE49-F238E27FC236}">
                <a16:creationId xmlns:a16="http://schemas.microsoft.com/office/drawing/2014/main" id="{3015EE24-043F-801A-BBD1-DD1ADEEABF08}"/>
              </a:ext>
            </a:extLst>
          </p:cNvPr>
          <p:cNvSpPr>
            <a:spLocks noGrp="1"/>
          </p:cNvSpPr>
          <p:nvPr>
            <p:ph type="ftr" sz="quarter" idx="11"/>
          </p:nvPr>
        </p:nvSpPr>
        <p:spPr>
          <a:xfrm>
            <a:off x="419100" y="6492875"/>
            <a:ext cx="10248900" cy="244653"/>
          </a:xfrm>
        </p:spPr>
        <p:txBody>
          <a:bodyPr/>
          <a:lstStyle/>
          <a:p>
            <a:r>
              <a:rPr lang="en-US"/>
              <a:t>© 2023 GE Vernova and/or its affiliates. All rights reserved.</a:t>
            </a:r>
            <a:endParaRPr lang="en-US" dirty="0"/>
          </a:p>
        </p:txBody>
      </p:sp>
      <p:sp>
        <p:nvSpPr>
          <p:cNvPr id="2" name="Slide Number Placeholder 3">
            <a:extLst>
              <a:ext uri="{FF2B5EF4-FFF2-40B4-BE49-F238E27FC236}">
                <a16:creationId xmlns:a16="http://schemas.microsoft.com/office/drawing/2014/main" id="{A55FB1AF-F887-254E-1511-A67453500BAB}"/>
              </a:ext>
            </a:extLst>
          </p:cNvPr>
          <p:cNvSpPr txBox="1">
            <a:spLocks/>
          </p:cNvSpPr>
          <p:nvPr/>
        </p:nvSpPr>
        <p:spPr>
          <a:xfrm>
            <a:off x="11222182" y="6492875"/>
            <a:ext cx="550718"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212121"/>
                </a:solidFill>
                <a:latin typeface="Inter"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7A97EF-C944-4447-B862-B593E9B4A0FF}" type="slidenum">
              <a:rPr lang="en-US" smtClean="0"/>
              <a:pPr algn="r"/>
              <a:t>2</a:t>
            </a:fld>
            <a:endParaRPr lang="en-US" dirty="0"/>
          </a:p>
        </p:txBody>
      </p:sp>
      <p:sp>
        <p:nvSpPr>
          <p:cNvPr id="6" name="Slide Number Placeholder 5">
            <a:extLst>
              <a:ext uri="{FF2B5EF4-FFF2-40B4-BE49-F238E27FC236}">
                <a16:creationId xmlns:a16="http://schemas.microsoft.com/office/drawing/2014/main" id="{5830960D-3252-4610-9542-4C868D1811E9}"/>
              </a:ext>
            </a:extLst>
          </p:cNvPr>
          <p:cNvSpPr>
            <a:spLocks noGrp="1"/>
          </p:cNvSpPr>
          <p:nvPr>
            <p:ph type="sldNum" sz="quarter" idx="12"/>
          </p:nvPr>
        </p:nvSpPr>
        <p:spPr/>
        <p:txBody>
          <a:bodyPr/>
          <a:lstStyle/>
          <a:p>
            <a:fld id="{7A7A97EF-C944-4447-B862-B593E9B4A0FF}" type="slidenum">
              <a:rPr lang="en-US" smtClean="0"/>
              <a:t>2</a:t>
            </a:fld>
            <a:endParaRPr lang="en-US" dirty="0"/>
          </a:p>
        </p:txBody>
      </p:sp>
    </p:spTree>
    <p:extLst>
      <p:ext uri="{BB962C8B-B14F-4D97-AF65-F5344CB8AC3E}">
        <p14:creationId xmlns:p14="http://schemas.microsoft.com/office/powerpoint/2010/main" val="1520320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071642-98B9-4B1B-88F3-1F3AF092F4E4}"/>
              </a:ext>
            </a:extLst>
          </p:cNvPr>
          <p:cNvSpPr>
            <a:spLocks noGrp="1"/>
          </p:cNvSpPr>
          <p:nvPr>
            <p:ph type="title"/>
          </p:nvPr>
        </p:nvSpPr>
        <p:spPr/>
        <p:txBody>
          <a:bodyPr/>
          <a:lstStyle/>
          <a:p>
            <a:r>
              <a:rPr lang="en-CA" dirty="0"/>
              <a:t>iFIX Performance / Scalability</a:t>
            </a:r>
          </a:p>
        </p:txBody>
      </p:sp>
      <p:sp>
        <p:nvSpPr>
          <p:cNvPr id="5" name="Text Placeholder 4">
            <a:extLst>
              <a:ext uri="{FF2B5EF4-FFF2-40B4-BE49-F238E27FC236}">
                <a16:creationId xmlns:a16="http://schemas.microsoft.com/office/drawing/2014/main" id="{91A5312D-D9F0-4E37-8A91-0EA26C438BC1}"/>
              </a:ext>
            </a:extLst>
          </p:cNvPr>
          <p:cNvSpPr>
            <a:spLocks noGrp="1"/>
          </p:cNvSpPr>
          <p:nvPr>
            <p:ph idx="1"/>
          </p:nvPr>
        </p:nvSpPr>
        <p:spPr/>
        <p:txBody>
          <a:bodyPr>
            <a:normAutofit/>
          </a:bodyPr>
          <a:lstStyle/>
          <a:p>
            <a:r>
              <a:rPr lang="en-CA" b="1" dirty="0">
                <a:solidFill>
                  <a:schemeClr val="tx1"/>
                </a:solidFill>
              </a:rPr>
              <a:t>Alarm Generation &amp; Distribution Performance </a:t>
            </a:r>
          </a:p>
          <a:p>
            <a:pPr lvl="1"/>
            <a:r>
              <a:rPr lang="en-US" u="sng" dirty="0"/>
              <a:t>Increased</a:t>
            </a:r>
            <a:r>
              <a:rPr lang="en-US" dirty="0"/>
              <a:t> Network packet size and </a:t>
            </a:r>
            <a:r>
              <a:rPr lang="en-US" u="sng" dirty="0"/>
              <a:t>Compressed</a:t>
            </a:r>
            <a:r>
              <a:rPr lang="en-US" dirty="0"/>
              <a:t> alarms so more alarms in single packet</a:t>
            </a:r>
          </a:p>
          <a:p>
            <a:pPr lvl="1"/>
            <a:r>
              <a:rPr lang="en-US" dirty="0"/>
              <a:t>Refactor the alarm distribution to more clients so its faster</a:t>
            </a:r>
          </a:p>
          <a:p>
            <a:pPr lvl="1"/>
            <a:r>
              <a:rPr lang="en-US" dirty="0"/>
              <a:t>Increased Network throughput has a positive effect in the rest of the system!</a:t>
            </a:r>
          </a:p>
          <a:p>
            <a:pPr lvl="1"/>
            <a:r>
              <a:rPr lang="en-US" dirty="0"/>
              <a:t>Added Diagnostics information to better understand the system. </a:t>
            </a:r>
          </a:p>
          <a:p>
            <a:pPr lvl="1"/>
            <a:r>
              <a:rPr lang="en-US" dirty="0"/>
              <a:t>In testing we are seeing upwards of a </a:t>
            </a:r>
            <a:r>
              <a:rPr lang="en-US" b="1" dirty="0">
                <a:solidFill>
                  <a:schemeClr val="tx1"/>
                </a:solidFill>
              </a:rPr>
              <a:t>80% Reduction in Alarm Generation &amp; Distribution time during Alarm Floods! </a:t>
            </a:r>
            <a:endParaRPr lang="en-CA" b="1" dirty="0">
              <a:solidFill>
                <a:schemeClr val="tx1"/>
              </a:solidFill>
            </a:endParaRPr>
          </a:p>
          <a:p>
            <a:br>
              <a:rPr lang="en-CA" b="1" dirty="0"/>
            </a:br>
            <a:r>
              <a:rPr lang="en-CA" b="1" dirty="0">
                <a:solidFill>
                  <a:schemeClr val="tx1"/>
                </a:solidFill>
              </a:rPr>
              <a:t>Workspace Startup Time Improvements</a:t>
            </a:r>
          </a:p>
          <a:p>
            <a:pPr lvl="1"/>
            <a:r>
              <a:rPr lang="en-CA" dirty="0"/>
              <a:t>Faster Workspace build time when set to start up in “Run Mode”</a:t>
            </a:r>
          </a:p>
          <a:p>
            <a:pPr lvl="1"/>
            <a:r>
              <a:rPr lang="en-CA" dirty="0"/>
              <a:t>Also helps with remote applications like Webspace and Terminal Services</a:t>
            </a:r>
          </a:p>
          <a:p>
            <a:pPr lvl="1"/>
            <a:r>
              <a:rPr lang="en-CA" dirty="0"/>
              <a:t>In testing </a:t>
            </a:r>
            <a:r>
              <a:rPr lang="en-CA" dirty="0" err="1"/>
              <a:t>WorkSpace</a:t>
            </a:r>
            <a:r>
              <a:rPr lang="en-CA" dirty="0"/>
              <a:t> Startup Time Improvements, we are seeing upwards of </a:t>
            </a:r>
            <a:r>
              <a:rPr lang="en-CA" b="1" dirty="0"/>
              <a:t>80% Improvement</a:t>
            </a:r>
          </a:p>
        </p:txBody>
      </p:sp>
      <p:sp>
        <p:nvSpPr>
          <p:cNvPr id="2" name="Footer Placeholder 1">
            <a:extLst>
              <a:ext uri="{FF2B5EF4-FFF2-40B4-BE49-F238E27FC236}">
                <a16:creationId xmlns:a16="http://schemas.microsoft.com/office/drawing/2014/main" id="{B538A8D8-DEE6-D728-DEEB-7CF6F836D74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12121"/>
                </a:solidFill>
                <a:effectLst/>
                <a:uLnTx/>
                <a:uFillTx/>
                <a:latin typeface="Inter" panose="02000503000000020004" pitchFamily="2" charset="0"/>
                <a:ea typeface="+mn-ea"/>
                <a:cs typeface="+mn-cs"/>
              </a:rPr>
              <a:t>© 2023 GE Vernova and/or its affiliates. All rights reserved.</a:t>
            </a:r>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3" name="Slide Number Placeholder 2">
            <a:extLst>
              <a:ext uri="{FF2B5EF4-FFF2-40B4-BE49-F238E27FC236}">
                <a16:creationId xmlns:a16="http://schemas.microsoft.com/office/drawing/2014/main" id="{EB859A04-7409-C774-CFDB-76289A45E5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3475275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78C38AE-0EB2-65EC-C547-5ADFB2C551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50" b="0" i="0" u="none" strike="noStrike" kern="1200" cap="none" spc="0" normalizeH="0" baseline="0" noProof="0" smtClean="0">
                <a:ln>
                  <a:noFill/>
                </a:ln>
                <a:solidFill>
                  <a:srgbClr val="0C2340"/>
                </a:solidFill>
                <a:effectLst/>
                <a:uLnTx/>
                <a:uFillTx/>
                <a:latin typeface="Inter" panose="020B050203000000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850" b="0" i="0" u="none" strike="noStrike" kern="120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4" name="Title 3">
            <a:extLst>
              <a:ext uri="{FF2B5EF4-FFF2-40B4-BE49-F238E27FC236}">
                <a16:creationId xmlns:a16="http://schemas.microsoft.com/office/drawing/2014/main" id="{6FCED36F-D417-4166-BB4B-6D9F1B428BE9}"/>
              </a:ext>
            </a:extLst>
          </p:cNvPr>
          <p:cNvSpPr>
            <a:spLocks noGrp="1"/>
          </p:cNvSpPr>
          <p:nvPr>
            <p:ph type="title"/>
          </p:nvPr>
        </p:nvSpPr>
        <p:spPr/>
        <p:txBody>
          <a:bodyPr/>
          <a:lstStyle/>
          <a:p>
            <a:r>
              <a:rPr lang="en-US" dirty="0"/>
              <a:t>iFIX Performance / Scalability</a:t>
            </a:r>
            <a:br>
              <a:rPr lang="en-US" dirty="0"/>
            </a:br>
            <a:r>
              <a:rPr lang="en-US" sz="2000" b="1" dirty="0"/>
              <a:t>Alarm Generation &amp; Distribution Performance</a:t>
            </a:r>
            <a:endParaRPr lang="en-US" b="1" dirty="0"/>
          </a:p>
        </p:txBody>
      </p:sp>
      <p:sp>
        <p:nvSpPr>
          <p:cNvPr id="17" name="Footer Placeholder 16">
            <a:extLst>
              <a:ext uri="{FF2B5EF4-FFF2-40B4-BE49-F238E27FC236}">
                <a16:creationId xmlns:a16="http://schemas.microsoft.com/office/drawing/2014/main" id="{9C5AA08F-7307-62BA-10CC-F3386A9DA2C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2023 GE Vernova and/or its affiliates. All rights reserved.</a:t>
            </a:r>
          </a:p>
        </p:txBody>
      </p:sp>
      <p:pic>
        <p:nvPicPr>
          <p:cNvPr id="3" name="Picture 2">
            <a:extLst>
              <a:ext uri="{FF2B5EF4-FFF2-40B4-BE49-F238E27FC236}">
                <a16:creationId xmlns:a16="http://schemas.microsoft.com/office/drawing/2014/main" id="{E9ABF607-3084-170F-DAF0-F4E2FAF5C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013" y="1208177"/>
            <a:ext cx="9809975"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438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68EB37-695C-47AD-AA4A-448768E05091}"/>
              </a:ext>
            </a:extLst>
          </p:cNvPr>
          <p:cNvSpPr>
            <a:spLocks noGrp="1"/>
          </p:cNvSpPr>
          <p:nvPr>
            <p:ph type="title"/>
          </p:nvPr>
        </p:nvSpPr>
        <p:spPr/>
        <p:txBody>
          <a:bodyPr/>
          <a:lstStyle/>
          <a:p>
            <a:r>
              <a:rPr lang="en-US" sz="2400" dirty="0"/>
              <a:t>iFIX Picture Open Performance Update</a:t>
            </a:r>
          </a:p>
        </p:txBody>
      </p:sp>
      <p:sp>
        <p:nvSpPr>
          <p:cNvPr id="3" name="Footer Placeholder 4">
            <a:extLst>
              <a:ext uri="{FF2B5EF4-FFF2-40B4-BE49-F238E27FC236}">
                <a16:creationId xmlns:a16="http://schemas.microsoft.com/office/drawing/2014/main" id="{8FCC915E-C321-7A9F-49D3-85399AECF75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2023 GE Vernova and/or its affiliates. All rights reserved.</a:t>
            </a:r>
          </a:p>
        </p:txBody>
      </p:sp>
      <p:sp>
        <p:nvSpPr>
          <p:cNvPr id="30" name="Slide Number Placeholder 29">
            <a:extLst>
              <a:ext uri="{FF2B5EF4-FFF2-40B4-BE49-F238E27FC236}">
                <a16:creationId xmlns:a16="http://schemas.microsoft.com/office/drawing/2014/main" id="{EEE88185-12B8-4A2B-A034-C22A54678D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5" name="Content Placeholder 2">
            <a:extLst>
              <a:ext uri="{FF2B5EF4-FFF2-40B4-BE49-F238E27FC236}">
                <a16:creationId xmlns:a16="http://schemas.microsoft.com/office/drawing/2014/main" id="{08362786-8119-5BF6-991C-1548F626256C}"/>
              </a:ext>
            </a:extLst>
          </p:cNvPr>
          <p:cNvSpPr txBox="1">
            <a:spLocks/>
          </p:cNvSpPr>
          <p:nvPr/>
        </p:nvSpPr>
        <p:spPr>
          <a:xfrm>
            <a:off x="419100" y="973524"/>
            <a:ext cx="11432005" cy="186993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171450" indent="-171450">
              <a:spcBef>
                <a:spcPts val="300"/>
              </a:spcBef>
              <a:spcAft>
                <a:spcPts val="300"/>
              </a:spcAft>
              <a:buFont typeface="Arial" panose="020B0604020202020204" pitchFamily="34" charset="0"/>
              <a:buChar char="•"/>
              <a:defRPr/>
            </a:pPr>
            <a:r>
              <a:rPr lang="en-US" sz="2000" dirty="0">
                <a:solidFill>
                  <a:srgbClr val="0C2340"/>
                </a:solidFill>
                <a:latin typeface="Inter" panose="020B0502030000000004" pitchFamily="34" charset="0"/>
              </a:rPr>
              <a:t>Aiming at significant improvement over 2022 / 2023</a:t>
            </a:r>
          </a:p>
          <a:p>
            <a:pPr marL="171450" indent="-171450">
              <a:spcBef>
                <a:spcPts val="300"/>
              </a:spcBef>
              <a:spcAft>
                <a:spcPts val="300"/>
              </a:spcAft>
              <a:buFont typeface="Arial" panose="020B0604020202020204" pitchFamily="34" charset="0"/>
              <a:buChar char="•"/>
              <a:defRPr/>
            </a:pPr>
            <a:r>
              <a:rPr lang="en-US" sz="2000" dirty="0">
                <a:solidFill>
                  <a:srgbClr val="0C2340"/>
                </a:solidFill>
                <a:latin typeface="Inter" panose="020B0502030000000004" pitchFamily="34" charset="0"/>
              </a:rPr>
              <a:t>Sub 1 second Picture Open times</a:t>
            </a:r>
          </a:p>
          <a:p>
            <a:pPr marL="171450" indent="-171450">
              <a:spcBef>
                <a:spcPts val="300"/>
              </a:spcBef>
              <a:spcAft>
                <a:spcPts val="300"/>
              </a:spcAft>
              <a:buFont typeface="Arial" panose="020B0604020202020204" pitchFamily="34" charset="0"/>
              <a:buChar char="•"/>
              <a:defRPr/>
            </a:pPr>
            <a:r>
              <a:rPr lang="en-US" sz="2000" dirty="0">
                <a:solidFill>
                  <a:srgbClr val="0C2340"/>
                </a:solidFill>
                <a:latin typeface="Inter" panose="020B0502030000000004" pitchFamily="34" charset="0"/>
              </a:rPr>
              <a:t>Worked with several Channel and Customer use cases / real projects for development efforts and testing</a:t>
            </a:r>
          </a:p>
          <a:p>
            <a:pPr marL="171450" indent="-171450">
              <a:spcBef>
                <a:spcPts val="300"/>
              </a:spcBef>
              <a:spcAft>
                <a:spcPts val="300"/>
              </a:spcAft>
              <a:buFont typeface="Arial" panose="020B0604020202020204" pitchFamily="34" charset="0"/>
              <a:buChar char="•"/>
              <a:defRPr/>
            </a:pPr>
            <a:r>
              <a:rPr lang="en-US" sz="2000" dirty="0">
                <a:solidFill>
                  <a:srgbClr val="0C2340"/>
                </a:solidFill>
                <a:latin typeface="Inter" panose="020B0502030000000004" pitchFamily="34" charset="0"/>
              </a:rPr>
              <a:t>iFIX 5.5 identified as “The Benchmark” for iFIX Picture Open Performance</a:t>
            </a:r>
          </a:p>
        </p:txBody>
      </p:sp>
      <p:grpSp>
        <p:nvGrpSpPr>
          <p:cNvPr id="11" name="Group 10">
            <a:extLst>
              <a:ext uri="{FF2B5EF4-FFF2-40B4-BE49-F238E27FC236}">
                <a16:creationId xmlns:a16="http://schemas.microsoft.com/office/drawing/2014/main" id="{D98D5DD3-B871-1FF0-B08D-4D7B7E31265D}"/>
              </a:ext>
            </a:extLst>
          </p:cNvPr>
          <p:cNvGrpSpPr/>
          <p:nvPr/>
        </p:nvGrpSpPr>
        <p:grpSpPr>
          <a:xfrm>
            <a:off x="471739" y="2958741"/>
            <a:ext cx="10967786" cy="2810902"/>
            <a:chOff x="471739" y="2958741"/>
            <a:chExt cx="10967786" cy="2810902"/>
          </a:xfrm>
        </p:grpSpPr>
        <p:pic>
          <p:nvPicPr>
            <p:cNvPr id="7" name="Picture 6">
              <a:extLst>
                <a:ext uri="{FF2B5EF4-FFF2-40B4-BE49-F238E27FC236}">
                  <a16:creationId xmlns:a16="http://schemas.microsoft.com/office/drawing/2014/main" id="{37F49F17-329E-D92B-9AAB-C98B49C1F718}"/>
                </a:ext>
              </a:extLst>
            </p:cNvPr>
            <p:cNvPicPr>
              <a:picLocks noChangeAspect="1"/>
            </p:cNvPicPr>
            <p:nvPr/>
          </p:nvPicPr>
          <p:blipFill>
            <a:blip r:embed="rId3"/>
            <a:stretch>
              <a:fillRect/>
            </a:stretch>
          </p:blipFill>
          <p:spPr>
            <a:xfrm>
              <a:off x="752475" y="3350293"/>
              <a:ext cx="10687050" cy="2419350"/>
            </a:xfrm>
            <a:prstGeom prst="rect">
              <a:avLst/>
            </a:prstGeom>
          </p:spPr>
        </p:pic>
        <p:sp>
          <p:nvSpPr>
            <p:cNvPr id="8" name="TextBox 7">
              <a:extLst>
                <a:ext uri="{FF2B5EF4-FFF2-40B4-BE49-F238E27FC236}">
                  <a16:creationId xmlns:a16="http://schemas.microsoft.com/office/drawing/2014/main" id="{3A27E4E7-FEB4-84C7-D688-A26303FF8B86}"/>
                </a:ext>
              </a:extLst>
            </p:cNvPr>
            <p:cNvSpPr txBox="1"/>
            <p:nvPr/>
          </p:nvSpPr>
          <p:spPr>
            <a:xfrm>
              <a:off x="3537284" y="2958741"/>
              <a:ext cx="5117432" cy="329891"/>
            </a:xfrm>
            <a:prstGeom prst="rect">
              <a:avLst/>
            </a:prstGeom>
            <a:noFill/>
          </p:spPr>
          <p:txBody>
            <a:bodyPr wrap="square" lIns="0" tIns="0" rIns="0" bIns="0" rtlCol="0">
              <a:noAutofit/>
            </a:bodyPr>
            <a:lstStyle/>
            <a:p>
              <a:pPr algn="ctr">
                <a:spcAft>
                  <a:spcPts val="600"/>
                </a:spcAft>
              </a:pPr>
              <a:r>
                <a:rPr lang="en-US" sz="2000" b="1" dirty="0"/>
                <a:t>iFIX Sample System Test Results</a:t>
              </a:r>
            </a:p>
          </p:txBody>
        </p:sp>
        <p:sp>
          <p:nvSpPr>
            <p:cNvPr id="9" name="Arrow: Right 8">
              <a:extLst>
                <a:ext uri="{FF2B5EF4-FFF2-40B4-BE49-F238E27FC236}">
                  <a16:creationId xmlns:a16="http://schemas.microsoft.com/office/drawing/2014/main" id="{E20EB292-2B78-FE64-220E-DBCFF6ADB0E5}"/>
                </a:ext>
              </a:extLst>
            </p:cNvPr>
            <p:cNvSpPr/>
            <p:nvPr/>
          </p:nvSpPr>
          <p:spPr>
            <a:xfrm>
              <a:off x="471739" y="4153079"/>
              <a:ext cx="246146" cy="16844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sp>
          <p:nvSpPr>
            <p:cNvPr id="10" name="Arrow: Right 9">
              <a:extLst>
                <a:ext uri="{FF2B5EF4-FFF2-40B4-BE49-F238E27FC236}">
                  <a16:creationId xmlns:a16="http://schemas.microsoft.com/office/drawing/2014/main" id="{9344D056-864B-F0C6-AF19-FAA1BE740E94}"/>
                </a:ext>
              </a:extLst>
            </p:cNvPr>
            <p:cNvSpPr/>
            <p:nvPr/>
          </p:nvSpPr>
          <p:spPr>
            <a:xfrm>
              <a:off x="478256" y="5142180"/>
              <a:ext cx="246146" cy="16844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grpSp>
    </p:spTree>
    <p:extLst>
      <p:ext uri="{BB962C8B-B14F-4D97-AF65-F5344CB8AC3E}">
        <p14:creationId xmlns:p14="http://schemas.microsoft.com/office/powerpoint/2010/main" val="1155087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0DDAC-D3EF-45B1-AD7E-EB913AEDC7CC}"/>
              </a:ext>
            </a:extLst>
          </p:cNvPr>
          <p:cNvSpPr>
            <a:spLocks noGrp="1"/>
          </p:cNvSpPr>
          <p:nvPr>
            <p:ph type="title"/>
          </p:nvPr>
        </p:nvSpPr>
        <p:spPr/>
        <p:txBody>
          <a:bodyPr/>
          <a:lstStyle/>
          <a:p>
            <a:r>
              <a:rPr lang="en-US" dirty="0"/>
              <a:t>Enhanced Backup &amp; Restore Utility</a:t>
            </a:r>
            <a:br>
              <a:rPr lang="en-US" dirty="0"/>
            </a:br>
            <a:r>
              <a:rPr lang="en-US" sz="2400" dirty="0">
                <a:solidFill>
                  <a:schemeClr val="tx2"/>
                </a:solidFill>
              </a:rPr>
              <a:t>iFIX 2023+</a:t>
            </a:r>
            <a:br>
              <a:rPr lang="en-US" dirty="0"/>
            </a:br>
            <a:endParaRPr lang="en-CA" dirty="0"/>
          </a:p>
        </p:txBody>
      </p:sp>
      <p:sp>
        <p:nvSpPr>
          <p:cNvPr id="5" name="Text Placeholder 3">
            <a:extLst>
              <a:ext uri="{FF2B5EF4-FFF2-40B4-BE49-F238E27FC236}">
                <a16:creationId xmlns:a16="http://schemas.microsoft.com/office/drawing/2014/main" id="{9F87C4CE-6124-4E86-A617-BA701328F30E}"/>
              </a:ext>
            </a:extLst>
          </p:cNvPr>
          <p:cNvSpPr txBox="1">
            <a:spLocks/>
          </p:cNvSpPr>
          <p:nvPr/>
        </p:nvSpPr>
        <p:spPr>
          <a:xfrm>
            <a:off x="515938" y="1725072"/>
            <a:ext cx="5985973" cy="2738859"/>
          </a:xfrm>
          <a:prstGeom prst="rect">
            <a:avLst/>
          </a:prstGeom>
        </p:spPr>
        <p:txBody>
          <a:bodyPr vert="horz" lIns="0" tIns="0" rIns="0" bIns="0" rtlCol="0">
            <a:normAutofit/>
          </a:bodyPr>
          <a:lstStyle>
            <a:lvl1pPr marL="0" indent="0" algn="l" defTabSz="914400" rtl="0" eaLnBrk="1" latinLnBrk="0" hangingPunct="1">
              <a:lnSpc>
                <a:spcPct val="100000"/>
              </a:lnSpc>
              <a:spcBef>
                <a:spcPts val="7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0" marR="0" lvl="0" indent="-149225" algn="l" defTabSz="914400" rtl="0" eaLnBrk="1" fontAlgn="auto" latinLnBrk="0" hangingPunct="1">
              <a:lnSpc>
                <a:spcPct val="100000"/>
              </a:lnSpc>
              <a:spcBef>
                <a:spcPts val="700"/>
              </a:spcBef>
              <a:spcAft>
                <a:spcPts val="0"/>
              </a:spcAft>
              <a:buClrTx/>
              <a:buSzPct val="100000"/>
              <a:buFontTx/>
              <a:buNone/>
              <a:tabLst/>
              <a:defRPr/>
            </a:pPr>
            <a:endParaRPr kumimoji="0" lang="en-US" sz="1600" b="0" i="0" u="none" strike="noStrike" kern="1200" cap="none" spc="0" normalizeH="0" baseline="0" noProof="0" dirty="0">
              <a:ln>
                <a:noFill/>
              </a:ln>
              <a:solidFill>
                <a:srgbClr val="0C2340"/>
              </a:solidFill>
              <a:effectLst/>
              <a:uLnTx/>
              <a:uFillTx/>
              <a:latin typeface="GE Inspira Sans" panose="020B0503060000000003" pitchFamily="34" charset="77"/>
              <a:ea typeface="+mn-ea"/>
              <a:cs typeface="+mn-cs"/>
            </a:endParaRPr>
          </a:p>
        </p:txBody>
      </p:sp>
      <p:sp>
        <p:nvSpPr>
          <p:cNvPr id="13" name="Rectangle: Rounded Corners 12">
            <a:extLst>
              <a:ext uri="{FF2B5EF4-FFF2-40B4-BE49-F238E27FC236}">
                <a16:creationId xmlns:a16="http://schemas.microsoft.com/office/drawing/2014/main" id="{4B38548C-5EC8-43E5-8B83-8C36C7A297D2}"/>
              </a:ext>
            </a:extLst>
          </p:cNvPr>
          <p:cNvSpPr/>
          <p:nvPr/>
        </p:nvSpPr>
        <p:spPr>
          <a:xfrm>
            <a:off x="7036029" y="4202156"/>
            <a:ext cx="261775" cy="261775"/>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3">
            <a:extLst>
              <a:ext uri="{FF2B5EF4-FFF2-40B4-BE49-F238E27FC236}">
                <a16:creationId xmlns:a16="http://schemas.microsoft.com/office/drawing/2014/main" id="{5311377E-BB2E-41A7-A31C-8B4E1686AB39}"/>
              </a:ext>
            </a:extLst>
          </p:cNvPr>
          <p:cNvSpPr txBox="1">
            <a:spLocks/>
          </p:cNvSpPr>
          <p:nvPr/>
        </p:nvSpPr>
        <p:spPr>
          <a:xfrm>
            <a:off x="515936" y="1809750"/>
            <a:ext cx="11160125" cy="4156075"/>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mn-lt"/>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mn-lt"/>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mn-lt"/>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mn-lt"/>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41275" lvl="1" indent="0">
              <a:spcAft>
                <a:spcPts val="600"/>
              </a:spcAft>
              <a:buNone/>
            </a:pPr>
            <a:r>
              <a:rPr lang="en-CA" sz="2000" dirty="0"/>
              <a:t>Ability to </a:t>
            </a:r>
            <a:r>
              <a:rPr lang="en-CA" sz="2000" b="1" dirty="0"/>
              <a:t>create a backup (FBK File) from a node on an older iFIX Version (tested back to iFIX 5.5) and restore to an updated node on iFIX 2023+</a:t>
            </a:r>
          </a:p>
        </p:txBody>
      </p:sp>
      <p:grpSp>
        <p:nvGrpSpPr>
          <p:cNvPr id="2" name="Group 1">
            <a:extLst>
              <a:ext uri="{FF2B5EF4-FFF2-40B4-BE49-F238E27FC236}">
                <a16:creationId xmlns:a16="http://schemas.microsoft.com/office/drawing/2014/main" id="{5B084EF3-8363-428E-9BB8-201E10AA4C2E}"/>
              </a:ext>
            </a:extLst>
          </p:cNvPr>
          <p:cNvGrpSpPr/>
          <p:nvPr/>
        </p:nvGrpSpPr>
        <p:grpSpPr>
          <a:xfrm>
            <a:off x="1660212" y="2758465"/>
            <a:ext cx="8871576" cy="3028950"/>
            <a:chOff x="1126910" y="3047767"/>
            <a:chExt cx="8871576" cy="3028950"/>
          </a:xfrm>
        </p:grpSpPr>
        <p:grpSp>
          <p:nvGrpSpPr>
            <p:cNvPr id="7" name="Group 6">
              <a:extLst>
                <a:ext uri="{FF2B5EF4-FFF2-40B4-BE49-F238E27FC236}">
                  <a16:creationId xmlns:a16="http://schemas.microsoft.com/office/drawing/2014/main" id="{7747E7E0-B3A0-429B-A024-0D94A7F2A2CD}"/>
                </a:ext>
              </a:extLst>
            </p:cNvPr>
            <p:cNvGrpSpPr/>
            <p:nvPr/>
          </p:nvGrpSpPr>
          <p:grpSpPr>
            <a:xfrm>
              <a:off x="6231778" y="3881678"/>
              <a:ext cx="2624520" cy="1482061"/>
              <a:chOff x="6201428" y="3881678"/>
              <a:chExt cx="4097635" cy="1482061"/>
            </a:xfrm>
          </p:grpSpPr>
          <p:cxnSp>
            <p:nvCxnSpPr>
              <p:cNvPr id="101" name="Straight Connector 100">
                <a:extLst>
                  <a:ext uri="{FF2B5EF4-FFF2-40B4-BE49-F238E27FC236}">
                    <a16:creationId xmlns:a16="http://schemas.microsoft.com/office/drawing/2014/main" id="{72CB499A-76E8-4174-9076-D5FD77DC8BF3}"/>
                  </a:ext>
                </a:extLst>
              </p:cNvPr>
              <p:cNvCxnSpPr>
                <a:cxnSpLocks/>
              </p:cNvCxnSpPr>
              <p:nvPr/>
            </p:nvCxnSpPr>
            <p:spPr>
              <a:xfrm>
                <a:off x="6222785" y="5357039"/>
                <a:ext cx="4076278" cy="6700"/>
              </a:xfrm>
              <a:prstGeom prst="line">
                <a:avLst/>
              </a:prstGeom>
              <a:noFill/>
              <a:ln w="25400" cap="flat" cmpd="sng" algn="ctr">
                <a:solidFill>
                  <a:srgbClr val="0070C0"/>
                </a:solidFill>
                <a:prstDash val="solid"/>
                <a:miter lim="800000"/>
                <a:headEnd type="none"/>
                <a:tailEnd type="triangle" w="lg" len="lg"/>
              </a:ln>
              <a:effectLst/>
            </p:spPr>
          </p:cxnSp>
          <p:cxnSp>
            <p:nvCxnSpPr>
              <p:cNvPr id="49" name="Straight Connector 48">
                <a:extLst>
                  <a:ext uri="{FF2B5EF4-FFF2-40B4-BE49-F238E27FC236}">
                    <a16:creationId xmlns:a16="http://schemas.microsoft.com/office/drawing/2014/main" id="{E8A8F6DD-2348-4CEF-9A35-00915BD0C531}"/>
                  </a:ext>
                </a:extLst>
              </p:cNvPr>
              <p:cNvCxnSpPr>
                <a:cxnSpLocks/>
              </p:cNvCxnSpPr>
              <p:nvPr/>
            </p:nvCxnSpPr>
            <p:spPr>
              <a:xfrm flipH="1">
                <a:off x="6201428" y="3881678"/>
                <a:ext cx="4097635" cy="7383"/>
              </a:xfrm>
              <a:prstGeom prst="line">
                <a:avLst/>
              </a:prstGeom>
              <a:noFill/>
              <a:ln w="25400" cap="flat" cmpd="sng" algn="ctr">
                <a:solidFill>
                  <a:srgbClr val="FFC000"/>
                </a:solidFill>
                <a:prstDash val="solid"/>
                <a:miter lim="800000"/>
                <a:headEnd type="none"/>
                <a:tailEnd type="triangle" w="lg" len="lg"/>
              </a:ln>
              <a:effectLst/>
            </p:spPr>
          </p:cxnSp>
        </p:grpSp>
        <p:pic>
          <p:nvPicPr>
            <p:cNvPr id="1026" name="Picture 2">
              <a:extLst>
                <a:ext uri="{FF2B5EF4-FFF2-40B4-BE49-F238E27FC236}">
                  <a16:creationId xmlns:a16="http://schemas.microsoft.com/office/drawing/2014/main" id="{AFDAC9A1-623D-4D91-B979-8720F1E3C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910" y="3047767"/>
              <a:ext cx="5095875"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70F9222-A404-41AB-B590-5A6FDD5404FF}"/>
                </a:ext>
              </a:extLst>
            </p:cNvPr>
            <p:cNvGrpSpPr/>
            <p:nvPr/>
          </p:nvGrpSpPr>
          <p:grpSpPr>
            <a:xfrm>
              <a:off x="8932260" y="3183045"/>
              <a:ext cx="1066226" cy="1260770"/>
              <a:chOff x="10299063" y="2930424"/>
              <a:chExt cx="1066226" cy="1260770"/>
            </a:xfrm>
          </p:grpSpPr>
          <p:grpSp>
            <p:nvGrpSpPr>
              <p:cNvPr id="152" name="Group 151">
                <a:extLst>
                  <a:ext uri="{FF2B5EF4-FFF2-40B4-BE49-F238E27FC236}">
                    <a16:creationId xmlns:a16="http://schemas.microsoft.com/office/drawing/2014/main" id="{EB3525CB-CD92-42DC-940A-AF2DE6C89718}"/>
                  </a:ext>
                </a:extLst>
              </p:cNvPr>
              <p:cNvGrpSpPr/>
              <p:nvPr/>
            </p:nvGrpSpPr>
            <p:grpSpPr>
              <a:xfrm>
                <a:off x="10320420" y="3231650"/>
                <a:ext cx="1023513" cy="959544"/>
                <a:chOff x="3059458" y="4367239"/>
                <a:chExt cx="2926080" cy="2743200"/>
              </a:xfrm>
            </p:grpSpPr>
            <p:grpSp>
              <p:nvGrpSpPr>
                <p:cNvPr id="153" name="Group 152">
                  <a:extLst>
                    <a:ext uri="{FF2B5EF4-FFF2-40B4-BE49-F238E27FC236}">
                      <a16:creationId xmlns:a16="http://schemas.microsoft.com/office/drawing/2014/main" id="{B4455B14-0D40-4879-9EB6-63F4D355C13B}"/>
                    </a:ext>
                  </a:extLst>
                </p:cNvPr>
                <p:cNvGrpSpPr/>
                <p:nvPr/>
              </p:nvGrpSpPr>
              <p:grpSpPr>
                <a:xfrm>
                  <a:off x="3059458" y="4367239"/>
                  <a:ext cx="2926080" cy="2743200"/>
                  <a:chOff x="743905" y="3267961"/>
                  <a:chExt cx="2031290" cy="1453830"/>
                </a:xfrm>
              </p:grpSpPr>
              <p:grpSp>
                <p:nvGrpSpPr>
                  <p:cNvPr id="155" name="Group 154">
                    <a:extLst>
                      <a:ext uri="{FF2B5EF4-FFF2-40B4-BE49-F238E27FC236}">
                        <a16:creationId xmlns:a16="http://schemas.microsoft.com/office/drawing/2014/main" id="{C99B081D-A912-44C8-ABA3-C56C7DD93EB9}"/>
                      </a:ext>
                    </a:extLst>
                  </p:cNvPr>
                  <p:cNvGrpSpPr/>
                  <p:nvPr/>
                </p:nvGrpSpPr>
                <p:grpSpPr>
                  <a:xfrm>
                    <a:off x="743905" y="3267961"/>
                    <a:ext cx="2031290" cy="1453830"/>
                    <a:chOff x="5040057" y="573057"/>
                    <a:chExt cx="3273901" cy="2343188"/>
                  </a:xfrm>
                </p:grpSpPr>
                <p:sp>
                  <p:nvSpPr>
                    <p:cNvPr id="157" name="Rectangle: Rounded Corners 156">
                      <a:extLst>
                        <a:ext uri="{FF2B5EF4-FFF2-40B4-BE49-F238E27FC236}">
                          <a16:creationId xmlns:a16="http://schemas.microsoft.com/office/drawing/2014/main" id="{3ADFB433-9020-432C-9830-5E3781EA2899}"/>
                        </a:ext>
                      </a:extLst>
                    </p:cNvPr>
                    <p:cNvSpPr/>
                    <p:nvPr/>
                  </p:nvSpPr>
                  <p:spPr>
                    <a:xfrm>
                      <a:off x="5040057" y="573057"/>
                      <a:ext cx="3273901" cy="1940920"/>
                    </a:xfrm>
                    <a:prstGeom prst="roundRect">
                      <a:avLst>
                        <a:gd name="adj" fmla="val 4654"/>
                      </a:avLst>
                    </a:prstGeom>
                    <a:solidFill>
                      <a:srgbClr val="D0D1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 Inspira Sans"/>
                        <a:ea typeface="+mn-ea"/>
                        <a:cs typeface="+mn-cs"/>
                      </a:endParaRPr>
                    </a:p>
                  </p:txBody>
                </p:sp>
                <p:sp>
                  <p:nvSpPr>
                    <p:cNvPr id="158" name="Freeform: Shape 157">
                      <a:extLst>
                        <a:ext uri="{FF2B5EF4-FFF2-40B4-BE49-F238E27FC236}">
                          <a16:creationId xmlns:a16="http://schemas.microsoft.com/office/drawing/2014/main" id="{F44E1EB7-1F42-456F-8644-29C4A525CC36}"/>
                        </a:ext>
                      </a:extLst>
                    </p:cNvPr>
                    <p:cNvSpPr/>
                    <p:nvPr/>
                  </p:nvSpPr>
                  <p:spPr>
                    <a:xfrm flipH="1">
                      <a:off x="6175407" y="2513977"/>
                      <a:ext cx="1003200" cy="402268"/>
                    </a:xfrm>
                    <a:custGeom>
                      <a:avLst/>
                      <a:gdLst>
                        <a:gd name="connsiteX0" fmla="*/ 830496 w 1003200"/>
                        <a:gd name="connsiteY0" fmla="*/ 0 h 402268"/>
                        <a:gd name="connsiteX1" fmla="*/ 506572 w 1003200"/>
                        <a:gd name="connsiteY1" fmla="*/ 0 h 402268"/>
                        <a:gd name="connsiteX2" fmla="*/ 496628 w 1003200"/>
                        <a:gd name="connsiteY2" fmla="*/ 0 h 402268"/>
                        <a:gd name="connsiteX3" fmla="*/ 172704 w 1003200"/>
                        <a:gd name="connsiteY3" fmla="*/ 0 h 402268"/>
                        <a:gd name="connsiteX4" fmla="*/ 149277 w 1003200"/>
                        <a:gd name="connsiteY4" fmla="*/ 283311 h 402268"/>
                        <a:gd name="connsiteX5" fmla="*/ 1669 w 1003200"/>
                        <a:gd name="connsiteY5" fmla="*/ 377345 h 402268"/>
                        <a:gd name="connsiteX6" fmla="*/ 97957 w 1003200"/>
                        <a:gd name="connsiteY6" fmla="*/ 401140 h 402268"/>
                        <a:gd name="connsiteX7" fmla="*/ 501600 w 1003200"/>
                        <a:gd name="connsiteY7" fmla="*/ 396957 h 402268"/>
                        <a:gd name="connsiteX8" fmla="*/ 905243 w 1003200"/>
                        <a:gd name="connsiteY8" fmla="*/ 401140 h 402268"/>
                        <a:gd name="connsiteX9" fmla="*/ 1001531 w 1003200"/>
                        <a:gd name="connsiteY9" fmla="*/ 377345 h 402268"/>
                        <a:gd name="connsiteX10" fmla="*/ 853923 w 1003200"/>
                        <a:gd name="connsiteY10" fmla="*/ 283311 h 40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200" h="402268">
                          <a:moveTo>
                            <a:pt x="830496" y="0"/>
                          </a:moveTo>
                          <a:lnTo>
                            <a:pt x="506572" y="0"/>
                          </a:lnTo>
                          <a:lnTo>
                            <a:pt x="496628" y="0"/>
                          </a:lnTo>
                          <a:lnTo>
                            <a:pt x="172704" y="0"/>
                          </a:lnTo>
                          <a:lnTo>
                            <a:pt x="149277" y="283311"/>
                          </a:lnTo>
                          <a:cubicBezTo>
                            <a:pt x="123946" y="346015"/>
                            <a:pt x="10222" y="357707"/>
                            <a:pt x="1669" y="377345"/>
                          </a:cubicBezTo>
                          <a:cubicBezTo>
                            <a:pt x="-6884" y="396983"/>
                            <a:pt x="16277" y="405536"/>
                            <a:pt x="97957" y="401140"/>
                          </a:cubicBezTo>
                          <a:lnTo>
                            <a:pt x="501600" y="396957"/>
                          </a:lnTo>
                          <a:lnTo>
                            <a:pt x="905243" y="401140"/>
                          </a:lnTo>
                          <a:cubicBezTo>
                            <a:pt x="986923" y="405536"/>
                            <a:pt x="1010084" y="396983"/>
                            <a:pt x="1001531" y="377345"/>
                          </a:cubicBezTo>
                          <a:cubicBezTo>
                            <a:pt x="992978" y="357707"/>
                            <a:pt x="879254" y="346015"/>
                            <a:pt x="853923" y="283311"/>
                          </a:cubicBezTo>
                          <a:close/>
                        </a:path>
                      </a:pathLst>
                    </a:custGeom>
                    <a:gradFill>
                      <a:gsLst>
                        <a:gs pos="75000">
                          <a:srgbClr val="808082"/>
                        </a:gs>
                        <a:gs pos="64000">
                          <a:srgbClr val="F3F3F3"/>
                        </a:gs>
                        <a:gs pos="35000">
                          <a:srgbClr val="C2C3C7"/>
                        </a:gs>
                        <a:gs pos="0">
                          <a:srgbClr val="7F7E83"/>
                        </a:gs>
                        <a:gs pos="100000">
                          <a:srgbClr val="4D4E50"/>
                        </a:gs>
                        <a:gs pos="93000">
                          <a:srgbClr val="FFFFFF"/>
                        </a:gs>
                        <a:gs pos="83000">
                          <a:srgbClr val="C8C9CD"/>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 Inspira Sans"/>
                        <a:ea typeface="+mn-ea"/>
                        <a:cs typeface="+mn-cs"/>
                      </a:endParaRPr>
                    </a:p>
                  </p:txBody>
                </p:sp>
              </p:grpSp>
              <p:sp>
                <p:nvSpPr>
                  <p:cNvPr id="156" name="Rectangle 155">
                    <a:extLst>
                      <a:ext uri="{FF2B5EF4-FFF2-40B4-BE49-F238E27FC236}">
                        <a16:creationId xmlns:a16="http://schemas.microsoft.com/office/drawing/2014/main" id="{B793054F-F52A-4D7A-B7DC-A67DB001BA20}"/>
                      </a:ext>
                    </a:extLst>
                  </p:cNvPr>
                  <p:cNvSpPr/>
                  <p:nvPr/>
                </p:nvSpPr>
                <p:spPr>
                  <a:xfrm>
                    <a:off x="855657" y="3373932"/>
                    <a:ext cx="1807787" cy="972000"/>
                  </a:xfrm>
                  <a:prstGeom prst="rect">
                    <a:avLst/>
                  </a:prstGeom>
                  <a:solidFill>
                    <a:srgbClr val="2F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 Inspira Sans"/>
                      <a:ea typeface="+mn-ea"/>
                      <a:cs typeface="+mn-cs"/>
                    </a:endParaRPr>
                  </a:p>
                </p:txBody>
              </p:sp>
            </p:grpSp>
            <p:pic>
              <p:nvPicPr>
                <p:cNvPr id="154" name="Picture 6" descr="The New High Performance HMI:">
                  <a:extLst>
                    <a:ext uri="{FF2B5EF4-FFF2-40B4-BE49-F238E27FC236}">
                      <a16:creationId xmlns:a16="http://schemas.microsoft.com/office/drawing/2014/main" id="{58D0C3E5-44A7-4EFF-9BFF-9BDC8D1068E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46148" y="4594715"/>
                  <a:ext cx="2552700" cy="1790700"/>
                </a:xfrm>
                <a:prstGeom prst="rect">
                  <a:avLst/>
                </a:prstGeom>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CBED386D-8395-4302-992F-1B0A8B4C22F7}"/>
                  </a:ext>
                </a:extLst>
              </p:cNvPr>
              <p:cNvSpPr txBox="1"/>
              <p:nvPr/>
            </p:nvSpPr>
            <p:spPr>
              <a:xfrm>
                <a:off x="10299063" y="2930424"/>
                <a:ext cx="1066226" cy="234686"/>
              </a:xfrm>
              <a:prstGeom prst="rect">
                <a:avLst/>
              </a:prstGeom>
              <a:noFill/>
            </p:spPr>
            <p:txBody>
              <a:bodyPr wrap="square" rtlCol="0" anchor="ctr">
                <a:noAutofit/>
              </a:bodyPr>
              <a:lstStyle/>
              <a:p>
                <a:pPr algn="ctr">
                  <a:spcBef>
                    <a:spcPts val="1200"/>
                  </a:spcBef>
                </a:pPr>
                <a:r>
                  <a:rPr lang="en-US" sz="1400" dirty="0"/>
                  <a:t>iFIX 6.0</a:t>
                </a:r>
              </a:p>
            </p:txBody>
          </p:sp>
        </p:grpSp>
        <p:grpSp>
          <p:nvGrpSpPr>
            <p:cNvPr id="4" name="Group 3">
              <a:extLst>
                <a:ext uri="{FF2B5EF4-FFF2-40B4-BE49-F238E27FC236}">
                  <a16:creationId xmlns:a16="http://schemas.microsoft.com/office/drawing/2014/main" id="{35C32A22-2832-47FD-8AA4-F1906612C2B3}"/>
                </a:ext>
              </a:extLst>
            </p:cNvPr>
            <p:cNvGrpSpPr/>
            <p:nvPr/>
          </p:nvGrpSpPr>
          <p:grpSpPr>
            <a:xfrm>
              <a:off x="8932260" y="4685687"/>
              <a:ext cx="1066226" cy="1240189"/>
              <a:chOff x="10299063" y="4685687"/>
              <a:chExt cx="1066226" cy="1240189"/>
            </a:xfrm>
          </p:grpSpPr>
          <p:grpSp>
            <p:nvGrpSpPr>
              <p:cNvPr id="145" name="Group 144">
                <a:extLst>
                  <a:ext uri="{FF2B5EF4-FFF2-40B4-BE49-F238E27FC236}">
                    <a16:creationId xmlns:a16="http://schemas.microsoft.com/office/drawing/2014/main" id="{27DCF2B2-2A9C-4893-BA92-CFADEC77B186}"/>
                  </a:ext>
                </a:extLst>
              </p:cNvPr>
              <p:cNvGrpSpPr/>
              <p:nvPr/>
            </p:nvGrpSpPr>
            <p:grpSpPr>
              <a:xfrm>
                <a:off x="10320420" y="4966332"/>
                <a:ext cx="1023513" cy="959544"/>
                <a:chOff x="3059458" y="4367239"/>
                <a:chExt cx="2926080" cy="2743200"/>
              </a:xfrm>
            </p:grpSpPr>
            <p:grpSp>
              <p:nvGrpSpPr>
                <p:cNvPr id="146" name="Group 145">
                  <a:extLst>
                    <a:ext uri="{FF2B5EF4-FFF2-40B4-BE49-F238E27FC236}">
                      <a16:creationId xmlns:a16="http://schemas.microsoft.com/office/drawing/2014/main" id="{67AF8E3F-495B-41B1-A636-06FCC4CC0704}"/>
                    </a:ext>
                  </a:extLst>
                </p:cNvPr>
                <p:cNvGrpSpPr/>
                <p:nvPr/>
              </p:nvGrpSpPr>
              <p:grpSpPr>
                <a:xfrm>
                  <a:off x="3059458" y="4367239"/>
                  <a:ext cx="2926080" cy="2743200"/>
                  <a:chOff x="743905" y="3267961"/>
                  <a:chExt cx="2031290" cy="1453830"/>
                </a:xfrm>
              </p:grpSpPr>
              <p:grpSp>
                <p:nvGrpSpPr>
                  <p:cNvPr id="148" name="Group 147">
                    <a:extLst>
                      <a:ext uri="{FF2B5EF4-FFF2-40B4-BE49-F238E27FC236}">
                        <a16:creationId xmlns:a16="http://schemas.microsoft.com/office/drawing/2014/main" id="{4BEC9C0B-93AD-49D4-A0F2-21DCD0D2F52B}"/>
                      </a:ext>
                    </a:extLst>
                  </p:cNvPr>
                  <p:cNvGrpSpPr/>
                  <p:nvPr/>
                </p:nvGrpSpPr>
                <p:grpSpPr>
                  <a:xfrm>
                    <a:off x="743905" y="3267961"/>
                    <a:ext cx="2031290" cy="1453830"/>
                    <a:chOff x="5040057" y="573057"/>
                    <a:chExt cx="3273901" cy="2343188"/>
                  </a:xfrm>
                </p:grpSpPr>
                <p:sp>
                  <p:nvSpPr>
                    <p:cNvPr id="150" name="Rectangle: Rounded Corners 149">
                      <a:extLst>
                        <a:ext uri="{FF2B5EF4-FFF2-40B4-BE49-F238E27FC236}">
                          <a16:creationId xmlns:a16="http://schemas.microsoft.com/office/drawing/2014/main" id="{797CB08B-0676-41CA-8D9B-F2FD36577EBB}"/>
                        </a:ext>
                      </a:extLst>
                    </p:cNvPr>
                    <p:cNvSpPr/>
                    <p:nvPr/>
                  </p:nvSpPr>
                  <p:spPr>
                    <a:xfrm>
                      <a:off x="5040057" y="573057"/>
                      <a:ext cx="3273901" cy="1940920"/>
                    </a:xfrm>
                    <a:prstGeom prst="roundRect">
                      <a:avLst>
                        <a:gd name="adj" fmla="val 4654"/>
                      </a:avLst>
                    </a:prstGeom>
                    <a:solidFill>
                      <a:srgbClr val="D0D1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 Inspira Sans"/>
                        <a:ea typeface="+mn-ea"/>
                        <a:cs typeface="+mn-cs"/>
                      </a:endParaRPr>
                    </a:p>
                  </p:txBody>
                </p:sp>
                <p:sp>
                  <p:nvSpPr>
                    <p:cNvPr id="151" name="Freeform: Shape 150">
                      <a:extLst>
                        <a:ext uri="{FF2B5EF4-FFF2-40B4-BE49-F238E27FC236}">
                          <a16:creationId xmlns:a16="http://schemas.microsoft.com/office/drawing/2014/main" id="{F458C142-0AAF-455E-9152-BC6682EF7F44}"/>
                        </a:ext>
                      </a:extLst>
                    </p:cNvPr>
                    <p:cNvSpPr/>
                    <p:nvPr/>
                  </p:nvSpPr>
                  <p:spPr>
                    <a:xfrm flipH="1">
                      <a:off x="6175407" y="2513977"/>
                      <a:ext cx="1003200" cy="402268"/>
                    </a:xfrm>
                    <a:custGeom>
                      <a:avLst/>
                      <a:gdLst>
                        <a:gd name="connsiteX0" fmla="*/ 830496 w 1003200"/>
                        <a:gd name="connsiteY0" fmla="*/ 0 h 402268"/>
                        <a:gd name="connsiteX1" fmla="*/ 506572 w 1003200"/>
                        <a:gd name="connsiteY1" fmla="*/ 0 h 402268"/>
                        <a:gd name="connsiteX2" fmla="*/ 496628 w 1003200"/>
                        <a:gd name="connsiteY2" fmla="*/ 0 h 402268"/>
                        <a:gd name="connsiteX3" fmla="*/ 172704 w 1003200"/>
                        <a:gd name="connsiteY3" fmla="*/ 0 h 402268"/>
                        <a:gd name="connsiteX4" fmla="*/ 149277 w 1003200"/>
                        <a:gd name="connsiteY4" fmla="*/ 283311 h 402268"/>
                        <a:gd name="connsiteX5" fmla="*/ 1669 w 1003200"/>
                        <a:gd name="connsiteY5" fmla="*/ 377345 h 402268"/>
                        <a:gd name="connsiteX6" fmla="*/ 97957 w 1003200"/>
                        <a:gd name="connsiteY6" fmla="*/ 401140 h 402268"/>
                        <a:gd name="connsiteX7" fmla="*/ 501600 w 1003200"/>
                        <a:gd name="connsiteY7" fmla="*/ 396957 h 402268"/>
                        <a:gd name="connsiteX8" fmla="*/ 905243 w 1003200"/>
                        <a:gd name="connsiteY8" fmla="*/ 401140 h 402268"/>
                        <a:gd name="connsiteX9" fmla="*/ 1001531 w 1003200"/>
                        <a:gd name="connsiteY9" fmla="*/ 377345 h 402268"/>
                        <a:gd name="connsiteX10" fmla="*/ 853923 w 1003200"/>
                        <a:gd name="connsiteY10" fmla="*/ 283311 h 40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200" h="402268">
                          <a:moveTo>
                            <a:pt x="830496" y="0"/>
                          </a:moveTo>
                          <a:lnTo>
                            <a:pt x="506572" y="0"/>
                          </a:lnTo>
                          <a:lnTo>
                            <a:pt x="496628" y="0"/>
                          </a:lnTo>
                          <a:lnTo>
                            <a:pt x="172704" y="0"/>
                          </a:lnTo>
                          <a:lnTo>
                            <a:pt x="149277" y="283311"/>
                          </a:lnTo>
                          <a:cubicBezTo>
                            <a:pt x="123946" y="346015"/>
                            <a:pt x="10222" y="357707"/>
                            <a:pt x="1669" y="377345"/>
                          </a:cubicBezTo>
                          <a:cubicBezTo>
                            <a:pt x="-6884" y="396983"/>
                            <a:pt x="16277" y="405536"/>
                            <a:pt x="97957" y="401140"/>
                          </a:cubicBezTo>
                          <a:lnTo>
                            <a:pt x="501600" y="396957"/>
                          </a:lnTo>
                          <a:lnTo>
                            <a:pt x="905243" y="401140"/>
                          </a:lnTo>
                          <a:cubicBezTo>
                            <a:pt x="986923" y="405536"/>
                            <a:pt x="1010084" y="396983"/>
                            <a:pt x="1001531" y="377345"/>
                          </a:cubicBezTo>
                          <a:cubicBezTo>
                            <a:pt x="992978" y="357707"/>
                            <a:pt x="879254" y="346015"/>
                            <a:pt x="853923" y="283311"/>
                          </a:cubicBezTo>
                          <a:close/>
                        </a:path>
                      </a:pathLst>
                    </a:custGeom>
                    <a:gradFill>
                      <a:gsLst>
                        <a:gs pos="75000">
                          <a:srgbClr val="808082"/>
                        </a:gs>
                        <a:gs pos="64000">
                          <a:srgbClr val="F3F3F3"/>
                        </a:gs>
                        <a:gs pos="35000">
                          <a:srgbClr val="C2C3C7"/>
                        </a:gs>
                        <a:gs pos="0">
                          <a:srgbClr val="7F7E83"/>
                        </a:gs>
                        <a:gs pos="100000">
                          <a:srgbClr val="4D4E50"/>
                        </a:gs>
                        <a:gs pos="93000">
                          <a:srgbClr val="FFFFFF"/>
                        </a:gs>
                        <a:gs pos="83000">
                          <a:srgbClr val="C8C9CD"/>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 Inspira Sans"/>
                        <a:ea typeface="+mn-ea"/>
                        <a:cs typeface="+mn-cs"/>
                      </a:endParaRPr>
                    </a:p>
                  </p:txBody>
                </p:sp>
              </p:grpSp>
              <p:sp>
                <p:nvSpPr>
                  <p:cNvPr id="149" name="Rectangle 148">
                    <a:extLst>
                      <a:ext uri="{FF2B5EF4-FFF2-40B4-BE49-F238E27FC236}">
                        <a16:creationId xmlns:a16="http://schemas.microsoft.com/office/drawing/2014/main" id="{3EB8C678-D72F-45C1-BC99-B0BC969B1D80}"/>
                      </a:ext>
                    </a:extLst>
                  </p:cNvPr>
                  <p:cNvSpPr/>
                  <p:nvPr/>
                </p:nvSpPr>
                <p:spPr>
                  <a:xfrm>
                    <a:off x="855657" y="3373932"/>
                    <a:ext cx="1807787" cy="972000"/>
                  </a:xfrm>
                  <a:prstGeom prst="rect">
                    <a:avLst/>
                  </a:prstGeom>
                  <a:solidFill>
                    <a:srgbClr val="2F2F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 Inspira Sans"/>
                      <a:ea typeface="+mn-ea"/>
                      <a:cs typeface="+mn-cs"/>
                    </a:endParaRPr>
                  </a:p>
                </p:txBody>
              </p:sp>
            </p:grpSp>
            <p:pic>
              <p:nvPicPr>
                <p:cNvPr id="147" name="Picture 6" descr="The New High Performance HMI:">
                  <a:extLst>
                    <a:ext uri="{FF2B5EF4-FFF2-40B4-BE49-F238E27FC236}">
                      <a16:creationId xmlns:a16="http://schemas.microsoft.com/office/drawing/2014/main" id="{290EA6B1-1D34-4EF6-A960-95439E6FB88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46148" y="4594715"/>
                  <a:ext cx="2552700" cy="1790700"/>
                </a:xfrm>
                <a:prstGeom prst="rect">
                  <a:avLst/>
                </a:prstGeom>
                <a:extLst>
                  <a:ext uri="{909E8E84-426E-40DD-AFC4-6F175D3DCCD1}">
                    <a14:hiddenFill xmlns:a14="http://schemas.microsoft.com/office/drawing/2010/main">
                      <a:solidFill>
                        <a:srgbClr val="FFFFFF"/>
                      </a:solidFill>
                    </a14:hiddenFill>
                  </a:ext>
                </a:extLst>
              </p:spPr>
            </p:pic>
          </p:grpSp>
          <p:sp>
            <p:nvSpPr>
              <p:cNvPr id="59" name="TextBox 58">
                <a:extLst>
                  <a:ext uri="{FF2B5EF4-FFF2-40B4-BE49-F238E27FC236}">
                    <a16:creationId xmlns:a16="http://schemas.microsoft.com/office/drawing/2014/main" id="{C6263DA1-CFFC-4322-B96B-F54D471FD2D6}"/>
                  </a:ext>
                </a:extLst>
              </p:cNvPr>
              <p:cNvSpPr txBox="1"/>
              <p:nvPr/>
            </p:nvSpPr>
            <p:spPr>
              <a:xfrm>
                <a:off x="10299063" y="4685687"/>
                <a:ext cx="1066226" cy="234686"/>
              </a:xfrm>
              <a:prstGeom prst="rect">
                <a:avLst/>
              </a:prstGeom>
              <a:noFill/>
            </p:spPr>
            <p:txBody>
              <a:bodyPr wrap="square" rtlCol="0" anchor="ctr">
                <a:noAutofit/>
              </a:bodyPr>
              <a:lstStyle/>
              <a:p>
                <a:pPr algn="ctr">
                  <a:spcBef>
                    <a:spcPts val="1200"/>
                  </a:spcBef>
                </a:pPr>
                <a:r>
                  <a:rPr lang="en-US" sz="1400" dirty="0"/>
                  <a:t>iFIX 2023+</a:t>
                </a:r>
              </a:p>
            </p:txBody>
          </p:sp>
        </p:grpSp>
      </p:grpSp>
      <p:sp>
        <p:nvSpPr>
          <p:cNvPr id="8" name="Date Placeholder 1">
            <a:extLst>
              <a:ext uri="{FF2B5EF4-FFF2-40B4-BE49-F238E27FC236}">
                <a16:creationId xmlns:a16="http://schemas.microsoft.com/office/drawing/2014/main" id="{8E492BC6-878C-7474-669A-ED6D0EA014F7}"/>
              </a:ext>
            </a:extLst>
          </p:cNvPr>
          <p:cNvSpPr txBox="1">
            <a:spLocks/>
          </p:cNvSpPr>
          <p:nvPr/>
        </p:nvSpPr>
        <p:spPr>
          <a:xfrm>
            <a:off x="515939" y="6482243"/>
            <a:ext cx="3852000" cy="130805"/>
          </a:xfrm>
          <a:prstGeom prst="rect">
            <a:avLst/>
          </a:prstGeom>
        </p:spPr>
        <p:txBody>
          <a:bodyPr vert="horz" lIns="0" tIns="0" rIns="0" bIns="0" rtlCol="0" anchor="b">
            <a:spAutoFit/>
          </a:bodyPr>
          <a:lstStyle>
            <a:defPPr>
              <a:defRPr lang="en-US"/>
            </a:defPPr>
            <a:lvl1pPr marL="0" algn="l" defTabSz="914400" rtl="0" eaLnBrk="1" latinLnBrk="0" hangingPunct="1">
              <a:defRPr sz="850" b="0" kern="1200" cap="none" spc="0" baseline="0">
                <a:solidFill>
                  <a:schemeClr val="bg2"/>
                </a:solidFill>
                <a:latin typeface="GE Inspira Sans" panose="020B050306000000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Proficy 2023 update</a:t>
            </a:r>
          </a:p>
        </p:txBody>
      </p:sp>
      <p:sp>
        <p:nvSpPr>
          <p:cNvPr id="9" name="Footer Placeholder 1">
            <a:extLst>
              <a:ext uri="{FF2B5EF4-FFF2-40B4-BE49-F238E27FC236}">
                <a16:creationId xmlns:a16="http://schemas.microsoft.com/office/drawing/2014/main" id="{4760677F-00F5-C098-4276-68C0476D151C}"/>
              </a:ext>
            </a:extLst>
          </p:cNvPr>
          <p:cNvSpPr>
            <a:spLocks noGrp="1"/>
          </p:cNvSpPr>
          <p:nvPr>
            <p:ph type="ftr" sz="quarter" idx="10"/>
          </p:nvPr>
        </p:nvSpPr>
        <p:spPr>
          <a:xfrm>
            <a:off x="6999015" y="6489984"/>
            <a:ext cx="4031999" cy="130805"/>
          </a:xfrm>
        </p:spPr>
        <p:txBody>
          <a:bodyPr/>
          <a:lstStyle/>
          <a:p>
            <a:pPr marL="179388" indent="-179388"/>
            <a:r>
              <a:rPr lang="en-US" dirty="0"/>
              <a:t>© GE Digital 2023</a:t>
            </a:r>
          </a:p>
        </p:txBody>
      </p:sp>
      <p:sp>
        <p:nvSpPr>
          <p:cNvPr id="10" name="Slide Number Placeholder 2">
            <a:extLst>
              <a:ext uri="{FF2B5EF4-FFF2-40B4-BE49-F238E27FC236}">
                <a16:creationId xmlns:a16="http://schemas.microsoft.com/office/drawing/2014/main" id="{CF3C5AE2-8658-9707-B553-7962C97B4DC0}"/>
              </a:ext>
            </a:extLst>
          </p:cNvPr>
          <p:cNvSpPr>
            <a:spLocks noGrp="1"/>
          </p:cNvSpPr>
          <p:nvPr>
            <p:ph type="sldNum" sz="quarter" idx="11"/>
          </p:nvPr>
        </p:nvSpPr>
        <p:spPr>
          <a:xfrm>
            <a:off x="11031538" y="6489984"/>
            <a:ext cx="738723" cy="13080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50" i="0" u="none" strike="noStrike" kern="1200" cap="none" spc="0" normalizeH="0" baseline="0" noProof="0" smtClean="0">
                <a:ln>
                  <a:noFill/>
                </a:ln>
                <a:solidFill>
                  <a:srgbClr val="0C2340"/>
                </a:solidFill>
                <a:effectLst/>
                <a:uLnTx/>
                <a:uFillTx/>
                <a:latin typeface="GE Inspira Sans" panose="020B050306000000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850" i="0" u="none" strike="noStrike" kern="1200" cap="none" spc="0" normalizeH="0" baseline="0" noProof="0" dirty="0">
              <a:ln>
                <a:noFill/>
              </a:ln>
              <a:solidFill>
                <a:srgbClr val="0C2340"/>
              </a:solidFill>
              <a:effectLst/>
              <a:uLnTx/>
              <a:uFillTx/>
              <a:latin typeface="GE Inspira Sans" panose="020B0503060000000003" pitchFamily="34" charset="0"/>
              <a:ea typeface="+mn-ea"/>
              <a:cs typeface="+mn-cs"/>
            </a:endParaRPr>
          </a:p>
        </p:txBody>
      </p:sp>
    </p:spTree>
    <p:extLst>
      <p:ext uri="{BB962C8B-B14F-4D97-AF65-F5344CB8AC3E}">
        <p14:creationId xmlns:p14="http://schemas.microsoft.com/office/powerpoint/2010/main" val="471760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8A02-90A6-F7F0-EA57-C479A2D6A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B8F71-E3A2-CC4E-DE76-031FFBE24ACB}"/>
              </a:ext>
            </a:extLst>
          </p:cNvPr>
          <p:cNvSpPr>
            <a:spLocks noGrp="1"/>
          </p:cNvSpPr>
          <p:nvPr>
            <p:ph type="title"/>
          </p:nvPr>
        </p:nvSpPr>
        <p:spPr>
          <a:xfrm>
            <a:off x="419100" y="359570"/>
            <a:ext cx="9578915" cy="457020"/>
          </a:xfrm>
        </p:spPr>
        <p:txBody>
          <a:bodyPr/>
          <a:lstStyle/>
          <a:p>
            <a:r>
              <a:rPr lang="en-US" dirty="0">
                <a:latin typeface="Inter"/>
                <a:ea typeface="Inter"/>
              </a:rPr>
              <a:t>CIMPLICITY – Summary of Key Technology &amp; Capability Updates</a:t>
            </a:r>
            <a:endParaRPr lang="en-US" dirty="0">
              <a:solidFill>
                <a:schemeClr val="tx2"/>
              </a:solidFill>
              <a:latin typeface="Inter"/>
              <a:ea typeface="Inter"/>
            </a:endParaRPr>
          </a:p>
        </p:txBody>
      </p:sp>
      <p:sp>
        <p:nvSpPr>
          <p:cNvPr id="3" name="Footer Placeholder 2">
            <a:extLst>
              <a:ext uri="{FF2B5EF4-FFF2-40B4-BE49-F238E27FC236}">
                <a16:creationId xmlns:a16="http://schemas.microsoft.com/office/drawing/2014/main" id="{A1371EBC-A568-78A8-318A-F6D7A010621F}"/>
              </a:ext>
            </a:extLst>
          </p:cNvPr>
          <p:cNvSpPr>
            <a:spLocks noGrp="1"/>
          </p:cNvSpPr>
          <p:nvPr>
            <p:ph type="ftr" sz="quarter" idx="11"/>
          </p:nvPr>
        </p:nvSpPr>
        <p:spPr>
          <a:xfrm>
            <a:off x="419100" y="6492875"/>
            <a:ext cx="3885678" cy="244653"/>
          </a:xfrm>
        </p:spPr>
        <p:txBody>
          <a:bodyPr/>
          <a:lstStyle/>
          <a:p>
            <a:r>
              <a:rPr lang="en-US"/>
              <a:t>© 2023 GE Vernova and/or its affiliates. All rights reserved.</a:t>
            </a:r>
            <a:endParaRPr lang="en-US" dirty="0"/>
          </a:p>
        </p:txBody>
      </p:sp>
      <p:sp>
        <p:nvSpPr>
          <p:cNvPr id="4" name="Slide Number Placeholder 3">
            <a:extLst>
              <a:ext uri="{FF2B5EF4-FFF2-40B4-BE49-F238E27FC236}">
                <a16:creationId xmlns:a16="http://schemas.microsoft.com/office/drawing/2014/main" id="{49931F95-FDAD-4A63-4206-3E4ED37C769E}"/>
              </a:ext>
            </a:extLst>
          </p:cNvPr>
          <p:cNvSpPr>
            <a:spLocks noGrp="1"/>
          </p:cNvSpPr>
          <p:nvPr>
            <p:ph type="sldNum" sz="quarter" idx="12"/>
          </p:nvPr>
        </p:nvSpPr>
        <p:spPr/>
        <p:txBody>
          <a:bodyPr/>
          <a:lstStyle/>
          <a:p>
            <a:fld id="{7A7A97EF-C944-4447-B862-B593E9B4A0FF}" type="slidenum">
              <a:rPr lang="en-US" smtClean="0"/>
              <a:t>24</a:t>
            </a:fld>
            <a:endParaRPr lang="en-US" dirty="0"/>
          </a:p>
        </p:txBody>
      </p:sp>
      <p:grpSp>
        <p:nvGrpSpPr>
          <p:cNvPr id="58" name="Group 57">
            <a:extLst>
              <a:ext uri="{FF2B5EF4-FFF2-40B4-BE49-F238E27FC236}">
                <a16:creationId xmlns:a16="http://schemas.microsoft.com/office/drawing/2014/main" id="{0A88EFE8-C166-0207-6019-93FBC0B216C7}"/>
              </a:ext>
            </a:extLst>
          </p:cNvPr>
          <p:cNvGrpSpPr/>
          <p:nvPr/>
        </p:nvGrpSpPr>
        <p:grpSpPr>
          <a:xfrm>
            <a:off x="423990" y="1093471"/>
            <a:ext cx="573269" cy="603577"/>
            <a:chOff x="9350291" y="294363"/>
            <a:chExt cx="698205" cy="735118"/>
          </a:xfrm>
        </p:grpSpPr>
        <p:pic>
          <p:nvPicPr>
            <p:cNvPr id="86" name="Picture 85">
              <a:extLst>
                <a:ext uri="{FF2B5EF4-FFF2-40B4-BE49-F238E27FC236}">
                  <a16:creationId xmlns:a16="http://schemas.microsoft.com/office/drawing/2014/main" id="{859C7044-A219-7EE0-CBD6-41C7D3F365B5}"/>
                </a:ext>
              </a:extLst>
            </p:cNvPr>
            <p:cNvPicPr>
              <a:picLocks noChangeAspect="1"/>
            </p:cNvPicPr>
            <p:nvPr/>
          </p:nvPicPr>
          <p:blipFill>
            <a:blip r:embed="rId3">
              <a:duotone>
                <a:schemeClr val="bg2">
                  <a:shade val="45000"/>
                  <a:satMod val="135000"/>
                </a:schemeClr>
                <a:prstClr val="white"/>
              </a:duotone>
            </a:blip>
            <a:stretch>
              <a:fillRect/>
            </a:stretch>
          </p:blipFill>
          <p:spPr>
            <a:xfrm>
              <a:off x="9408443" y="294363"/>
              <a:ext cx="640053" cy="640053"/>
            </a:xfrm>
            <a:prstGeom prst="rect">
              <a:avLst/>
            </a:prstGeom>
          </p:spPr>
        </p:pic>
        <p:grpSp>
          <p:nvGrpSpPr>
            <p:cNvPr id="87" name="Group 86">
              <a:extLst>
                <a:ext uri="{FF2B5EF4-FFF2-40B4-BE49-F238E27FC236}">
                  <a16:creationId xmlns:a16="http://schemas.microsoft.com/office/drawing/2014/main" id="{C4FB278E-074A-759B-D760-8B1EF1655EBB}"/>
                </a:ext>
              </a:extLst>
            </p:cNvPr>
            <p:cNvGrpSpPr/>
            <p:nvPr/>
          </p:nvGrpSpPr>
          <p:grpSpPr>
            <a:xfrm rot="1492344">
              <a:off x="9350291" y="840238"/>
              <a:ext cx="611119" cy="189243"/>
              <a:chOff x="6016192" y="5302701"/>
              <a:chExt cx="3503838" cy="1085020"/>
            </a:xfrm>
          </p:grpSpPr>
          <p:sp>
            <p:nvSpPr>
              <p:cNvPr id="88" name="Freeform: Shape 87">
                <a:extLst>
                  <a:ext uri="{FF2B5EF4-FFF2-40B4-BE49-F238E27FC236}">
                    <a16:creationId xmlns:a16="http://schemas.microsoft.com/office/drawing/2014/main" id="{5DBD29E4-92A5-F683-B676-764642E19F5B}"/>
                  </a:ext>
                </a:extLst>
              </p:cNvPr>
              <p:cNvSpPr/>
              <p:nvPr/>
            </p:nvSpPr>
            <p:spPr>
              <a:xfrm>
                <a:off x="8951506" y="5302701"/>
                <a:ext cx="568524" cy="585698"/>
              </a:xfrm>
              <a:custGeom>
                <a:avLst/>
                <a:gdLst/>
                <a:ahLst/>
                <a:cxnLst/>
                <a:rect l="l" t="t" r="r" b="b"/>
                <a:pathLst>
                  <a:path w="568524" h="585698">
                    <a:moveTo>
                      <a:pt x="219242" y="0"/>
                    </a:moveTo>
                    <a:cubicBezTo>
                      <a:pt x="335670" y="116427"/>
                      <a:pt x="452096" y="232854"/>
                      <a:pt x="568524" y="349281"/>
                    </a:cubicBezTo>
                    <a:cubicBezTo>
                      <a:pt x="538120" y="379684"/>
                      <a:pt x="506936" y="409317"/>
                      <a:pt x="475019" y="438132"/>
                    </a:cubicBezTo>
                    <a:cubicBezTo>
                      <a:pt x="391829" y="394224"/>
                      <a:pt x="311407" y="345916"/>
                      <a:pt x="232223" y="296461"/>
                    </a:cubicBezTo>
                    <a:cubicBezTo>
                      <a:pt x="231773" y="296838"/>
                      <a:pt x="231322" y="297214"/>
                      <a:pt x="230872" y="297590"/>
                    </a:cubicBezTo>
                    <a:cubicBezTo>
                      <a:pt x="252926" y="323092"/>
                      <a:pt x="274974" y="348602"/>
                      <a:pt x="297068" y="374069"/>
                    </a:cubicBezTo>
                    <a:cubicBezTo>
                      <a:pt x="332358" y="416305"/>
                      <a:pt x="367648" y="458541"/>
                      <a:pt x="402938" y="500776"/>
                    </a:cubicBezTo>
                    <a:cubicBezTo>
                      <a:pt x="367932" y="530056"/>
                      <a:pt x="332150" y="558374"/>
                      <a:pt x="295630" y="585698"/>
                    </a:cubicBezTo>
                    <a:cubicBezTo>
                      <a:pt x="197086" y="453777"/>
                      <a:pt x="98544" y="321857"/>
                      <a:pt x="0" y="189936"/>
                    </a:cubicBezTo>
                    <a:cubicBezTo>
                      <a:pt x="31451" y="166405"/>
                      <a:pt x="62225" y="141954"/>
                      <a:pt x="92270" y="116622"/>
                    </a:cubicBezTo>
                    <a:cubicBezTo>
                      <a:pt x="159046" y="162898"/>
                      <a:pt x="226682" y="208400"/>
                      <a:pt x="296485" y="250799"/>
                    </a:cubicBezTo>
                    <a:cubicBezTo>
                      <a:pt x="296923" y="250406"/>
                      <a:pt x="297361" y="250013"/>
                      <a:pt x="297799" y="249619"/>
                    </a:cubicBezTo>
                    <a:cubicBezTo>
                      <a:pt x="273910" y="223916"/>
                      <a:pt x="250067" y="198168"/>
                      <a:pt x="226218" y="172427"/>
                    </a:cubicBezTo>
                    <a:cubicBezTo>
                      <a:pt x="197286" y="140156"/>
                      <a:pt x="168352" y="107885"/>
                      <a:pt x="139418" y="75614"/>
                    </a:cubicBezTo>
                    <a:cubicBezTo>
                      <a:pt x="166700" y="51138"/>
                      <a:pt x="193325" y="25917"/>
                      <a:pt x="219242"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89" name="Freeform: Shape 88">
                <a:extLst>
                  <a:ext uri="{FF2B5EF4-FFF2-40B4-BE49-F238E27FC236}">
                    <a16:creationId xmlns:a16="http://schemas.microsoft.com/office/drawing/2014/main" id="{7290E67B-D081-FD7D-32E9-845D8E6E2499}"/>
                  </a:ext>
                </a:extLst>
              </p:cNvPr>
              <p:cNvSpPr/>
              <p:nvPr/>
            </p:nvSpPr>
            <p:spPr>
              <a:xfrm>
                <a:off x="6016192" y="5349042"/>
                <a:ext cx="475288" cy="488842"/>
              </a:xfrm>
              <a:custGeom>
                <a:avLst/>
                <a:gdLst/>
                <a:ahLst/>
                <a:cxnLst/>
                <a:rect l="l" t="t" r="r" b="b"/>
                <a:pathLst>
                  <a:path w="475288" h="488842">
                    <a:moveTo>
                      <a:pt x="311525" y="747"/>
                    </a:moveTo>
                    <a:cubicBezTo>
                      <a:pt x="344196" y="4458"/>
                      <a:pt x="377029" y="20602"/>
                      <a:pt x="411370" y="49754"/>
                    </a:cubicBezTo>
                    <a:cubicBezTo>
                      <a:pt x="445039" y="79401"/>
                      <a:pt x="465162" y="109059"/>
                      <a:pt x="472423" y="140014"/>
                    </a:cubicBezTo>
                    <a:cubicBezTo>
                      <a:pt x="479730" y="171163"/>
                      <a:pt x="473081" y="200933"/>
                      <a:pt x="452249" y="229259"/>
                    </a:cubicBezTo>
                    <a:cubicBezTo>
                      <a:pt x="439054" y="246883"/>
                      <a:pt x="425858" y="264507"/>
                      <a:pt x="412663" y="282130"/>
                    </a:cubicBezTo>
                    <a:cubicBezTo>
                      <a:pt x="378518" y="256524"/>
                      <a:pt x="345108" y="229917"/>
                      <a:pt x="312492" y="202357"/>
                    </a:cubicBezTo>
                    <a:cubicBezTo>
                      <a:pt x="326102" y="186235"/>
                      <a:pt x="339711" y="170113"/>
                      <a:pt x="353320" y="153991"/>
                    </a:cubicBezTo>
                    <a:cubicBezTo>
                      <a:pt x="358959" y="147366"/>
                      <a:pt x="361955" y="140883"/>
                      <a:pt x="362162" y="134544"/>
                    </a:cubicBezTo>
                    <a:cubicBezTo>
                      <a:pt x="362369" y="128211"/>
                      <a:pt x="359497" y="122355"/>
                      <a:pt x="353356" y="116915"/>
                    </a:cubicBezTo>
                    <a:cubicBezTo>
                      <a:pt x="346788" y="111368"/>
                      <a:pt x="340401" y="109214"/>
                      <a:pt x="334104" y="110278"/>
                    </a:cubicBezTo>
                    <a:cubicBezTo>
                      <a:pt x="327801" y="111341"/>
                      <a:pt x="321796" y="115223"/>
                      <a:pt x="316072" y="121775"/>
                    </a:cubicBezTo>
                    <a:cubicBezTo>
                      <a:pt x="309538" y="129161"/>
                      <a:pt x="303005" y="136547"/>
                      <a:pt x="296472" y="143933"/>
                    </a:cubicBezTo>
                    <a:cubicBezTo>
                      <a:pt x="290870" y="150211"/>
                      <a:pt x="287515" y="156283"/>
                      <a:pt x="286603" y="162180"/>
                    </a:cubicBezTo>
                    <a:cubicBezTo>
                      <a:pt x="285690" y="168082"/>
                      <a:pt x="286355" y="174784"/>
                      <a:pt x="288997" y="182219"/>
                    </a:cubicBezTo>
                    <a:cubicBezTo>
                      <a:pt x="302178" y="218588"/>
                      <a:pt x="315541" y="255205"/>
                      <a:pt x="330956" y="291240"/>
                    </a:cubicBezTo>
                    <a:cubicBezTo>
                      <a:pt x="341045" y="312616"/>
                      <a:pt x="345587" y="331833"/>
                      <a:pt x="345339" y="348869"/>
                    </a:cubicBezTo>
                    <a:cubicBezTo>
                      <a:pt x="345091" y="365941"/>
                      <a:pt x="338427" y="382991"/>
                      <a:pt x="325565" y="399987"/>
                    </a:cubicBezTo>
                    <a:cubicBezTo>
                      <a:pt x="312789" y="417065"/>
                      <a:pt x="300012" y="434144"/>
                      <a:pt x="287236" y="451222"/>
                    </a:cubicBezTo>
                    <a:cubicBezTo>
                      <a:pt x="265677" y="479002"/>
                      <a:pt x="236107" y="492130"/>
                      <a:pt x="198620" y="488141"/>
                    </a:cubicBezTo>
                    <a:cubicBezTo>
                      <a:pt x="160912" y="484129"/>
                      <a:pt x="119638" y="464694"/>
                      <a:pt x="76801" y="428023"/>
                    </a:cubicBezTo>
                    <a:cubicBezTo>
                      <a:pt x="34727" y="390936"/>
                      <a:pt x="10547" y="353582"/>
                      <a:pt x="2674" y="318171"/>
                    </a:cubicBezTo>
                    <a:cubicBezTo>
                      <a:pt x="-5153" y="282964"/>
                      <a:pt x="4377" y="252628"/>
                      <a:pt x="28975" y="227506"/>
                    </a:cubicBezTo>
                    <a:cubicBezTo>
                      <a:pt x="46634" y="209816"/>
                      <a:pt x="64295" y="192127"/>
                      <a:pt x="81955" y="174437"/>
                    </a:cubicBezTo>
                    <a:cubicBezTo>
                      <a:pt x="114249" y="206677"/>
                      <a:pt x="147494" y="237982"/>
                      <a:pt x="181612" y="268278"/>
                    </a:cubicBezTo>
                    <a:cubicBezTo>
                      <a:pt x="165631" y="286289"/>
                      <a:pt x="149649" y="304300"/>
                      <a:pt x="133668" y="322311"/>
                    </a:cubicBezTo>
                    <a:cubicBezTo>
                      <a:pt x="127848" y="328778"/>
                      <a:pt x="124904" y="335398"/>
                      <a:pt x="125088" y="342166"/>
                    </a:cubicBezTo>
                    <a:cubicBezTo>
                      <a:pt x="125272" y="348941"/>
                      <a:pt x="128969" y="355661"/>
                      <a:pt x="136410" y="362246"/>
                    </a:cubicBezTo>
                    <a:cubicBezTo>
                      <a:pt x="143637" y="368382"/>
                      <a:pt x="150598" y="370915"/>
                      <a:pt x="157254" y="370073"/>
                    </a:cubicBezTo>
                    <a:cubicBezTo>
                      <a:pt x="163903" y="369232"/>
                      <a:pt x="170007" y="365356"/>
                      <a:pt x="175598" y="358691"/>
                    </a:cubicBezTo>
                    <a:cubicBezTo>
                      <a:pt x="184194" y="348541"/>
                      <a:pt x="192790" y="338390"/>
                      <a:pt x="201385" y="328240"/>
                    </a:cubicBezTo>
                    <a:cubicBezTo>
                      <a:pt x="207047" y="321616"/>
                      <a:pt x="210220" y="315323"/>
                      <a:pt x="210767" y="309354"/>
                    </a:cubicBezTo>
                    <a:cubicBezTo>
                      <a:pt x="211313" y="303390"/>
                      <a:pt x="210244" y="296551"/>
                      <a:pt x="207228" y="288877"/>
                    </a:cubicBezTo>
                    <a:cubicBezTo>
                      <a:pt x="192607" y="251301"/>
                      <a:pt x="180105" y="213199"/>
                      <a:pt x="167770" y="175342"/>
                    </a:cubicBezTo>
                    <a:cubicBezTo>
                      <a:pt x="159493" y="153121"/>
                      <a:pt x="157336" y="133477"/>
                      <a:pt x="159950" y="116748"/>
                    </a:cubicBezTo>
                    <a:cubicBezTo>
                      <a:pt x="162559" y="100055"/>
                      <a:pt x="171808" y="84278"/>
                      <a:pt x="186942" y="69272"/>
                    </a:cubicBezTo>
                    <a:cubicBezTo>
                      <a:pt x="199418" y="56776"/>
                      <a:pt x="211893" y="44280"/>
                      <a:pt x="224369" y="31783"/>
                    </a:cubicBezTo>
                    <a:cubicBezTo>
                      <a:pt x="249572" y="7266"/>
                      <a:pt x="278647" y="-2987"/>
                      <a:pt x="311525" y="747"/>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0" name="Freeform: Shape 89">
                <a:extLst>
                  <a:ext uri="{FF2B5EF4-FFF2-40B4-BE49-F238E27FC236}">
                    <a16:creationId xmlns:a16="http://schemas.microsoft.com/office/drawing/2014/main" id="{3135AD68-6167-DA39-01C1-7E09689D58C5}"/>
                  </a:ext>
                </a:extLst>
              </p:cNvPr>
              <p:cNvSpPr/>
              <p:nvPr/>
            </p:nvSpPr>
            <p:spPr>
              <a:xfrm>
                <a:off x="8603875" y="5621350"/>
                <a:ext cx="444061" cy="504436"/>
              </a:xfrm>
              <a:custGeom>
                <a:avLst/>
                <a:gdLst/>
                <a:ahLst/>
                <a:cxnLst/>
                <a:rect l="l" t="t" r="r" b="b"/>
                <a:pathLst>
                  <a:path w="444061" h="504436">
                    <a:moveTo>
                      <a:pt x="202356" y="730"/>
                    </a:moveTo>
                    <a:cubicBezTo>
                      <a:pt x="235544" y="4182"/>
                      <a:pt x="261782" y="20312"/>
                      <a:pt x="280948" y="49436"/>
                    </a:cubicBezTo>
                    <a:cubicBezTo>
                      <a:pt x="330412" y="127243"/>
                      <a:pt x="379876" y="205050"/>
                      <a:pt x="429340" y="282857"/>
                    </a:cubicBezTo>
                    <a:cubicBezTo>
                      <a:pt x="447519" y="312610"/>
                      <a:pt x="449262" y="344859"/>
                      <a:pt x="432328" y="378689"/>
                    </a:cubicBezTo>
                    <a:cubicBezTo>
                      <a:pt x="415316" y="412672"/>
                      <a:pt x="382647" y="444498"/>
                      <a:pt x="333212" y="471673"/>
                    </a:cubicBezTo>
                    <a:cubicBezTo>
                      <a:pt x="283369" y="498047"/>
                      <a:pt x="238855" y="507868"/>
                      <a:pt x="201113" y="503395"/>
                    </a:cubicBezTo>
                    <a:cubicBezTo>
                      <a:pt x="163571" y="498945"/>
                      <a:pt x="137604" y="479756"/>
                      <a:pt x="122780" y="448193"/>
                    </a:cubicBezTo>
                    <a:cubicBezTo>
                      <a:pt x="85073" y="364045"/>
                      <a:pt x="47366" y="279897"/>
                      <a:pt x="9659" y="195749"/>
                    </a:cubicBezTo>
                    <a:cubicBezTo>
                      <a:pt x="-4096" y="163707"/>
                      <a:pt x="-3103" y="132895"/>
                      <a:pt x="12273" y="103252"/>
                    </a:cubicBezTo>
                    <a:cubicBezTo>
                      <a:pt x="27544" y="73815"/>
                      <a:pt x="54362" y="48742"/>
                      <a:pt x="93834" y="26940"/>
                    </a:cubicBezTo>
                    <a:cubicBezTo>
                      <a:pt x="133748" y="5923"/>
                      <a:pt x="169422" y="-2695"/>
                      <a:pt x="202356" y="730"/>
                    </a:cubicBezTo>
                    <a:close/>
                    <a:moveTo>
                      <a:pt x="156513" y="102583"/>
                    </a:moveTo>
                    <a:cubicBezTo>
                      <a:pt x="150385" y="100300"/>
                      <a:pt x="143556" y="101087"/>
                      <a:pt x="135905" y="105102"/>
                    </a:cubicBezTo>
                    <a:cubicBezTo>
                      <a:pt x="128315" y="109308"/>
                      <a:pt x="123776" y="114652"/>
                      <a:pt x="122094" y="121144"/>
                    </a:cubicBezTo>
                    <a:cubicBezTo>
                      <a:pt x="120408" y="127643"/>
                      <a:pt x="121639" y="134774"/>
                      <a:pt x="125651" y="142495"/>
                    </a:cubicBezTo>
                    <a:cubicBezTo>
                      <a:pt x="167481" y="222603"/>
                      <a:pt x="209310" y="302711"/>
                      <a:pt x="251139" y="382819"/>
                    </a:cubicBezTo>
                    <a:cubicBezTo>
                      <a:pt x="255184" y="390523"/>
                      <a:pt x="260610" y="395481"/>
                      <a:pt x="267493" y="397448"/>
                    </a:cubicBezTo>
                    <a:cubicBezTo>
                      <a:pt x="274382" y="399419"/>
                      <a:pt x="282269" y="398185"/>
                      <a:pt x="291142" y="393511"/>
                    </a:cubicBezTo>
                    <a:cubicBezTo>
                      <a:pt x="299884" y="388684"/>
                      <a:pt x="305105" y="382849"/>
                      <a:pt x="307006" y="376141"/>
                    </a:cubicBezTo>
                    <a:cubicBezTo>
                      <a:pt x="308905" y="369440"/>
                      <a:pt x="307614" y="362256"/>
                      <a:pt x="303379" y="354655"/>
                    </a:cubicBezTo>
                    <a:cubicBezTo>
                      <a:pt x="259584" y="275607"/>
                      <a:pt x="215789" y="196559"/>
                      <a:pt x="171994" y="117511"/>
                    </a:cubicBezTo>
                    <a:cubicBezTo>
                      <a:pt x="167792" y="109891"/>
                      <a:pt x="162647" y="104868"/>
                      <a:pt x="156513" y="102583"/>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1" name="Freeform: Shape 90">
                <a:extLst>
                  <a:ext uri="{FF2B5EF4-FFF2-40B4-BE49-F238E27FC236}">
                    <a16:creationId xmlns:a16="http://schemas.microsoft.com/office/drawing/2014/main" id="{F52E65E4-6144-E25C-84FC-0E41797DF872}"/>
                  </a:ext>
                </a:extLst>
              </p:cNvPr>
              <p:cNvSpPr/>
              <p:nvPr/>
            </p:nvSpPr>
            <p:spPr>
              <a:xfrm>
                <a:off x="6444800" y="5624288"/>
                <a:ext cx="443574" cy="504529"/>
              </a:xfrm>
              <a:custGeom>
                <a:avLst/>
                <a:gdLst/>
                <a:ahLst/>
                <a:cxnLst/>
                <a:rect l="l" t="t" r="r" b="b"/>
                <a:pathLst>
                  <a:path w="443574" h="504529">
                    <a:moveTo>
                      <a:pt x="240774" y="770"/>
                    </a:moveTo>
                    <a:cubicBezTo>
                      <a:pt x="273694" y="-2747"/>
                      <a:pt x="309399" y="5772"/>
                      <a:pt x="349380" y="26682"/>
                    </a:cubicBezTo>
                    <a:cubicBezTo>
                      <a:pt x="388901" y="48365"/>
                      <a:pt x="415801" y="73365"/>
                      <a:pt x="431158" y="102764"/>
                    </a:cubicBezTo>
                    <a:cubicBezTo>
                      <a:pt x="446621" y="132369"/>
                      <a:pt x="447709" y="163178"/>
                      <a:pt x="434043" y="195258"/>
                    </a:cubicBezTo>
                    <a:cubicBezTo>
                      <a:pt x="396573" y="279512"/>
                      <a:pt x="359103" y="363766"/>
                      <a:pt x="321634" y="448020"/>
                    </a:cubicBezTo>
                    <a:cubicBezTo>
                      <a:pt x="306899" y="479624"/>
                      <a:pt x="280981" y="498880"/>
                      <a:pt x="243443" y="503437"/>
                    </a:cubicBezTo>
                    <a:cubicBezTo>
                      <a:pt x="205706" y="508018"/>
                      <a:pt x="161154" y="498311"/>
                      <a:pt x="111252" y="472086"/>
                    </a:cubicBezTo>
                    <a:cubicBezTo>
                      <a:pt x="61729" y="445044"/>
                      <a:pt x="28967" y="413303"/>
                      <a:pt x="11862" y="379373"/>
                    </a:cubicBezTo>
                    <a:cubicBezTo>
                      <a:pt x="-5166" y="345595"/>
                      <a:pt x="-3512" y="313338"/>
                      <a:pt x="14583" y="283534"/>
                    </a:cubicBezTo>
                    <a:cubicBezTo>
                      <a:pt x="63828" y="205589"/>
                      <a:pt x="113074" y="127643"/>
                      <a:pt x="162320" y="49697"/>
                    </a:cubicBezTo>
                    <a:cubicBezTo>
                      <a:pt x="181404" y="20519"/>
                      <a:pt x="207599" y="4315"/>
                      <a:pt x="240774" y="770"/>
                    </a:cubicBezTo>
                    <a:close/>
                    <a:moveTo>
                      <a:pt x="286547" y="102299"/>
                    </a:moveTo>
                    <a:cubicBezTo>
                      <a:pt x="280207" y="104482"/>
                      <a:pt x="274952" y="109453"/>
                      <a:pt x="270738" y="117066"/>
                    </a:cubicBezTo>
                    <a:cubicBezTo>
                      <a:pt x="227134" y="196219"/>
                      <a:pt x="183530" y="275373"/>
                      <a:pt x="139926" y="354526"/>
                    </a:cubicBezTo>
                    <a:cubicBezTo>
                      <a:pt x="135745" y="362157"/>
                      <a:pt x="134608" y="369423"/>
                      <a:pt x="136768" y="376250"/>
                    </a:cubicBezTo>
                    <a:cubicBezTo>
                      <a:pt x="138932" y="383085"/>
                      <a:pt x="144310" y="388984"/>
                      <a:pt x="153103" y="393807"/>
                    </a:cubicBezTo>
                    <a:cubicBezTo>
                      <a:pt x="161956" y="398438"/>
                      <a:pt x="169706" y="399579"/>
                      <a:pt x="176347" y="397459"/>
                    </a:cubicBezTo>
                    <a:cubicBezTo>
                      <a:pt x="182972" y="395345"/>
                      <a:pt x="188234" y="390291"/>
                      <a:pt x="192226" y="382559"/>
                    </a:cubicBezTo>
                    <a:cubicBezTo>
                      <a:pt x="233862" y="302351"/>
                      <a:pt x="275498" y="222142"/>
                      <a:pt x="317134" y="141933"/>
                    </a:cubicBezTo>
                    <a:cubicBezTo>
                      <a:pt x="321159" y="134219"/>
                      <a:pt x="322508" y="127152"/>
                      <a:pt x="321023" y="120774"/>
                    </a:cubicBezTo>
                    <a:cubicBezTo>
                      <a:pt x="319538" y="114395"/>
                      <a:pt x="315102" y="109131"/>
                      <a:pt x="307529" y="104961"/>
                    </a:cubicBezTo>
                    <a:cubicBezTo>
                      <a:pt x="299834" y="100950"/>
                      <a:pt x="292880" y="100118"/>
                      <a:pt x="286547" y="102299"/>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2" name="Freeform: Shape 91">
                <a:extLst>
                  <a:ext uri="{FF2B5EF4-FFF2-40B4-BE49-F238E27FC236}">
                    <a16:creationId xmlns:a16="http://schemas.microsoft.com/office/drawing/2014/main" id="{DEA567DC-5219-7005-13FB-7CEB0F0DEB9D}"/>
                  </a:ext>
                </a:extLst>
              </p:cNvPr>
              <p:cNvSpPr/>
              <p:nvPr/>
            </p:nvSpPr>
            <p:spPr>
              <a:xfrm>
                <a:off x="8313348" y="5774186"/>
                <a:ext cx="284527" cy="512145"/>
              </a:xfrm>
              <a:custGeom>
                <a:avLst/>
                <a:gdLst/>
                <a:ahLst/>
                <a:cxnLst/>
                <a:rect l="l" t="t" r="r" b="b"/>
                <a:pathLst>
                  <a:path w="284527" h="512145">
                    <a:moveTo>
                      <a:pt x="116544" y="0"/>
                    </a:moveTo>
                    <a:cubicBezTo>
                      <a:pt x="172539" y="154887"/>
                      <a:pt x="228533" y="309774"/>
                      <a:pt x="284527" y="464660"/>
                    </a:cubicBezTo>
                    <a:cubicBezTo>
                      <a:pt x="236766" y="481930"/>
                      <a:pt x="188365" y="497779"/>
                      <a:pt x="139462" y="512145"/>
                    </a:cubicBezTo>
                    <a:cubicBezTo>
                      <a:pt x="92975" y="354146"/>
                      <a:pt x="46488" y="196147"/>
                      <a:pt x="0" y="38148"/>
                    </a:cubicBezTo>
                    <a:cubicBezTo>
                      <a:pt x="39288" y="26608"/>
                      <a:pt x="78174" y="13874"/>
                      <a:pt x="116544"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3" name="Freeform: Shape 92">
                <a:extLst>
                  <a:ext uri="{FF2B5EF4-FFF2-40B4-BE49-F238E27FC236}">
                    <a16:creationId xmlns:a16="http://schemas.microsoft.com/office/drawing/2014/main" id="{AC4DEBEA-3703-10AE-BE62-72A8BAFA1697}"/>
                  </a:ext>
                </a:extLst>
              </p:cNvPr>
              <p:cNvSpPr/>
              <p:nvPr/>
            </p:nvSpPr>
            <p:spPr>
              <a:xfrm>
                <a:off x="6919351" y="5782816"/>
                <a:ext cx="288792" cy="543277"/>
              </a:xfrm>
              <a:custGeom>
                <a:avLst/>
                <a:gdLst/>
                <a:ahLst/>
                <a:cxnLst/>
                <a:rect l="l" t="t" r="r" b="b"/>
                <a:pathLst>
                  <a:path w="288792" h="543277">
                    <a:moveTo>
                      <a:pt x="162021" y="0"/>
                    </a:moveTo>
                    <a:cubicBezTo>
                      <a:pt x="199624" y="13051"/>
                      <a:pt x="237707" y="25006"/>
                      <a:pt x="275985" y="35782"/>
                    </a:cubicBezTo>
                    <a:cubicBezTo>
                      <a:pt x="239805" y="164047"/>
                      <a:pt x="203626" y="292311"/>
                      <a:pt x="167446" y="420576"/>
                    </a:cubicBezTo>
                    <a:cubicBezTo>
                      <a:pt x="207536" y="431861"/>
                      <a:pt x="248016" y="442129"/>
                      <a:pt x="288792" y="451344"/>
                    </a:cubicBezTo>
                    <a:cubicBezTo>
                      <a:pt x="281838" y="481988"/>
                      <a:pt x="274883" y="512633"/>
                      <a:pt x="267928" y="543277"/>
                    </a:cubicBezTo>
                    <a:cubicBezTo>
                      <a:pt x="177196" y="522774"/>
                      <a:pt x="87789" y="497241"/>
                      <a:pt x="0" y="466773"/>
                    </a:cubicBezTo>
                    <a:cubicBezTo>
                      <a:pt x="54007" y="311182"/>
                      <a:pt x="108014" y="155591"/>
                      <a:pt x="162021"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4" name="Freeform: Shape 93">
                <a:extLst>
                  <a:ext uri="{FF2B5EF4-FFF2-40B4-BE49-F238E27FC236}">
                    <a16:creationId xmlns:a16="http://schemas.microsoft.com/office/drawing/2014/main" id="{97AF733E-F999-0A9E-EF75-10D66C2A84D0}"/>
                  </a:ext>
                </a:extLst>
              </p:cNvPr>
              <p:cNvSpPr/>
              <p:nvPr/>
            </p:nvSpPr>
            <p:spPr>
              <a:xfrm>
                <a:off x="7887687" y="5849875"/>
                <a:ext cx="296729" cy="522834"/>
              </a:xfrm>
              <a:custGeom>
                <a:avLst/>
                <a:gdLst/>
                <a:ahLst/>
                <a:cxnLst/>
                <a:rect l="l" t="t" r="r" b="b"/>
                <a:pathLst>
                  <a:path w="296729" h="522834">
                    <a:moveTo>
                      <a:pt x="277057" y="0"/>
                    </a:moveTo>
                    <a:cubicBezTo>
                      <a:pt x="283614" y="30732"/>
                      <a:pt x="290172" y="61464"/>
                      <a:pt x="296729" y="92196"/>
                    </a:cubicBezTo>
                    <a:cubicBezTo>
                      <a:pt x="269774" y="97919"/>
                      <a:pt x="242651" y="103123"/>
                      <a:pt x="215383" y="107799"/>
                    </a:cubicBezTo>
                    <a:cubicBezTo>
                      <a:pt x="238061" y="239113"/>
                      <a:pt x="260739" y="370426"/>
                      <a:pt x="283418" y="501739"/>
                    </a:cubicBezTo>
                    <a:cubicBezTo>
                      <a:pt x="233594" y="510283"/>
                      <a:pt x="183613" y="517305"/>
                      <a:pt x="133298" y="522834"/>
                    </a:cubicBezTo>
                    <a:cubicBezTo>
                      <a:pt x="118580" y="390402"/>
                      <a:pt x="103863" y="257970"/>
                      <a:pt x="89146" y="125538"/>
                    </a:cubicBezTo>
                    <a:cubicBezTo>
                      <a:pt x="61586" y="128567"/>
                      <a:pt x="34195" y="131032"/>
                      <a:pt x="6735" y="132971"/>
                    </a:cubicBezTo>
                    <a:cubicBezTo>
                      <a:pt x="4490" y="101633"/>
                      <a:pt x="2245" y="70295"/>
                      <a:pt x="0" y="38956"/>
                    </a:cubicBezTo>
                    <a:cubicBezTo>
                      <a:pt x="93072" y="32385"/>
                      <a:pt x="185692" y="19399"/>
                      <a:pt x="277057"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101" name="Freeform: Shape 100">
                <a:extLst>
                  <a:ext uri="{FF2B5EF4-FFF2-40B4-BE49-F238E27FC236}">
                    <a16:creationId xmlns:a16="http://schemas.microsoft.com/office/drawing/2014/main" id="{0D5C6893-64B1-C6C1-194B-C5ED7543D2D1}"/>
                  </a:ext>
                </a:extLst>
              </p:cNvPr>
              <p:cNvSpPr/>
              <p:nvPr/>
            </p:nvSpPr>
            <p:spPr>
              <a:xfrm>
                <a:off x="7396808" y="5873181"/>
                <a:ext cx="349022" cy="514540"/>
              </a:xfrm>
              <a:custGeom>
                <a:avLst/>
                <a:gdLst/>
                <a:ahLst/>
                <a:cxnLst/>
                <a:rect l="l" t="t" r="r" b="b"/>
                <a:pathLst>
                  <a:path w="349022" h="514540">
                    <a:moveTo>
                      <a:pt x="56318" y="0"/>
                    </a:moveTo>
                    <a:cubicBezTo>
                      <a:pt x="96208" y="5746"/>
                      <a:pt x="136422" y="10311"/>
                      <a:pt x="176577" y="13661"/>
                    </a:cubicBezTo>
                    <a:cubicBezTo>
                      <a:pt x="165834" y="140718"/>
                      <a:pt x="155091" y="267774"/>
                      <a:pt x="144349" y="394831"/>
                    </a:cubicBezTo>
                    <a:cubicBezTo>
                      <a:pt x="143635" y="403502"/>
                      <a:pt x="145531" y="410605"/>
                      <a:pt x="150274" y="415938"/>
                    </a:cubicBezTo>
                    <a:cubicBezTo>
                      <a:pt x="155023" y="421279"/>
                      <a:pt x="162299" y="424471"/>
                      <a:pt x="172263" y="425276"/>
                    </a:cubicBezTo>
                    <a:cubicBezTo>
                      <a:pt x="182210" y="425883"/>
                      <a:pt x="189735" y="423752"/>
                      <a:pt x="194935" y="419109"/>
                    </a:cubicBezTo>
                    <a:cubicBezTo>
                      <a:pt x="200129" y="414471"/>
                      <a:pt x="202889" y="407715"/>
                      <a:pt x="203389" y="399029"/>
                    </a:cubicBezTo>
                    <a:cubicBezTo>
                      <a:pt x="210996" y="271750"/>
                      <a:pt x="218604" y="144470"/>
                      <a:pt x="226211" y="17191"/>
                    </a:cubicBezTo>
                    <a:cubicBezTo>
                      <a:pt x="266233" y="19546"/>
                      <a:pt x="306416" y="20724"/>
                      <a:pt x="346718" y="20724"/>
                    </a:cubicBezTo>
                    <a:cubicBezTo>
                      <a:pt x="347359" y="20724"/>
                      <a:pt x="348000" y="20723"/>
                      <a:pt x="348641" y="20723"/>
                    </a:cubicBezTo>
                    <a:cubicBezTo>
                      <a:pt x="348768" y="149143"/>
                      <a:pt x="348895" y="277563"/>
                      <a:pt x="349022" y="405983"/>
                    </a:cubicBezTo>
                    <a:cubicBezTo>
                      <a:pt x="348875" y="414697"/>
                      <a:pt x="347793" y="422968"/>
                      <a:pt x="345684" y="430772"/>
                    </a:cubicBezTo>
                    <a:cubicBezTo>
                      <a:pt x="339354" y="454195"/>
                      <a:pt x="324288" y="473774"/>
                      <a:pt x="299842" y="488452"/>
                    </a:cubicBezTo>
                    <a:cubicBezTo>
                      <a:pt x="267134" y="508091"/>
                      <a:pt x="222208" y="517342"/>
                      <a:pt x="165893" y="513798"/>
                    </a:cubicBezTo>
                    <a:cubicBezTo>
                      <a:pt x="109892" y="509377"/>
                      <a:pt x="66852" y="493849"/>
                      <a:pt x="37347" y="469836"/>
                    </a:cubicBezTo>
                    <a:cubicBezTo>
                      <a:pt x="8067" y="446006"/>
                      <a:pt x="-3493" y="415892"/>
                      <a:pt x="905" y="381305"/>
                    </a:cubicBezTo>
                    <a:cubicBezTo>
                      <a:pt x="19376" y="254203"/>
                      <a:pt x="37847" y="127102"/>
                      <a:pt x="56318"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grpSp>
      </p:grpSp>
      <p:grpSp>
        <p:nvGrpSpPr>
          <p:cNvPr id="127" name="Group 126">
            <a:extLst>
              <a:ext uri="{FF2B5EF4-FFF2-40B4-BE49-F238E27FC236}">
                <a16:creationId xmlns:a16="http://schemas.microsoft.com/office/drawing/2014/main" id="{7571133A-D1DD-D601-AC22-5CC8A39DC16A}"/>
              </a:ext>
            </a:extLst>
          </p:cNvPr>
          <p:cNvGrpSpPr/>
          <p:nvPr/>
        </p:nvGrpSpPr>
        <p:grpSpPr>
          <a:xfrm>
            <a:off x="1415689" y="1259365"/>
            <a:ext cx="9360622" cy="4875776"/>
            <a:chOff x="423990" y="1259365"/>
            <a:chExt cx="9360622" cy="4875776"/>
          </a:xfrm>
        </p:grpSpPr>
        <p:pic>
          <p:nvPicPr>
            <p:cNvPr id="124" name="Picture 123">
              <a:extLst>
                <a:ext uri="{FF2B5EF4-FFF2-40B4-BE49-F238E27FC236}">
                  <a16:creationId xmlns:a16="http://schemas.microsoft.com/office/drawing/2014/main" id="{DE97F87E-C23F-EB19-B912-B68A82863ED1}"/>
                </a:ext>
              </a:extLst>
            </p:cNvPr>
            <p:cNvPicPr>
              <a:picLocks noChangeAspect="1"/>
            </p:cNvPicPr>
            <p:nvPr/>
          </p:nvPicPr>
          <p:blipFill>
            <a:blip r:embed="rId4"/>
            <a:stretch>
              <a:fillRect/>
            </a:stretch>
          </p:blipFill>
          <p:spPr>
            <a:xfrm>
              <a:off x="6967869" y="2115486"/>
              <a:ext cx="1484831" cy="1063373"/>
            </a:xfrm>
            <a:prstGeom prst="rect">
              <a:avLst/>
            </a:prstGeom>
          </p:spPr>
        </p:pic>
        <p:grpSp>
          <p:nvGrpSpPr>
            <p:cNvPr id="12" name="Group 11">
              <a:extLst>
                <a:ext uri="{FF2B5EF4-FFF2-40B4-BE49-F238E27FC236}">
                  <a16:creationId xmlns:a16="http://schemas.microsoft.com/office/drawing/2014/main" id="{AEC1C0DD-7C53-B968-BA6D-0190CA51F61B}"/>
                </a:ext>
              </a:extLst>
            </p:cNvPr>
            <p:cNvGrpSpPr/>
            <p:nvPr/>
          </p:nvGrpSpPr>
          <p:grpSpPr>
            <a:xfrm>
              <a:off x="5866912" y="1259365"/>
              <a:ext cx="3917700" cy="2963534"/>
              <a:chOff x="2850565" y="1192344"/>
              <a:chExt cx="6836120" cy="5171164"/>
            </a:xfrm>
          </p:grpSpPr>
          <p:sp>
            <p:nvSpPr>
              <p:cNvPr id="5" name="Freeform: Shape 4">
                <a:extLst>
                  <a:ext uri="{FF2B5EF4-FFF2-40B4-BE49-F238E27FC236}">
                    <a16:creationId xmlns:a16="http://schemas.microsoft.com/office/drawing/2014/main" id="{DE639F00-9234-B76F-0A1A-694092DAAD2F}"/>
                  </a:ext>
                </a:extLst>
              </p:cNvPr>
              <p:cNvSpPr/>
              <p:nvPr/>
            </p:nvSpPr>
            <p:spPr>
              <a:xfrm>
                <a:off x="3681371" y="1223297"/>
                <a:ext cx="4702272" cy="4702272"/>
              </a:xfrm>
              <a:custGeom>
                <a:avLst/>
                <a:gdLst>
                  <a:gd name="connsiteX0" fmla="*/ 1743208 w 3486418"/>
                  <a:gd name="connsiteY0" fmla="*/ 426355 h 3486418"/>
                  <a:gd name="connsiteX1" fmla="*/ 426355 w 3486418"/>
                  <a:gd name="connsiteY1" fmla="*/ 1743208 h 3486418"/>
                  <a:gd name="connsiteX2" fmla="*/ 1743208 w 3486418"/>
                  <a:gd name="connsiteY2" fmla="*/ 3060061 h 3486418"/>
                  <a:gd name="connsiteX3" fmla="*/ 3060061 w 3486418"/>
                  <a:gd name="connsiteY3" fmla="*/ 1743208 h 3486418"/>
                  <a:gd name="connsiteX4" fmla="*/ 1743208 w 3486418"/>
                  <a:gd name="connsiteY4" fmla="*/ 426355 h 3486418"/>
                  <a:gd name="connsiteX5" fmla="*/ 1743209 w 3486418"/>
                  <a:gd name="connsiteY5" fmla="*/ 0 h 3486418"/>
                  <a:gd name="connsiteX6" fmla="*/ 3486418 w 3486418"/>
                  <a:gd name="connsiteY6" fmla="*/ 1743209 h 3486418"/>
                  <a:gd name="connsiteX7" fmla="*/ 1743209 w 3486418"/>
                  <a:gd name="connsiteY7" fmla="*/ 3486418 h 3486418"/>
                  <a:gd name="connsiteX8" fmla="*/ 0 w 3486418"/>
                  <a:gd name="connsiteY8" fmla="*/ 1743209 h 3486418"/>
                  <a:gd name="connsiteX9" fmla="*/ 1743209 w 3486418"/>
                  <a:gd name="connsiteY9" fmla="*/ 0 h 348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6418" h="3486418">
                    <a:moveTo>
                      <a:pt x="1743208" y="426355"/>
                    </a:moveTo>
                    <a:cubicBezTo>
                      <a:pt x="1015930" y="426355"/>
                      <a:pt x="426355" y="1015930"/>
                      <a:pt x="426355" y="1743208"/>
                    </a:cubicBezTo>
                    <a:cubicBezTo>
                      <a:pt x="426355" y="2470486"/>
                      <a:pt x="1015930" y="3060061"/>
                      <a:pt x="1743208" y="3060061"/>
                    </a:cubicBezTo>
                    <a:cubicBezTo>
                      <a:pt x="2470486" y="3060061"/>
                      <a:pt x="3060061" y="2470486"/>
                      <a:pt x="3060061" y="1743208"/>
                    </a:cubicBezTo>
                    <a:cubicBezTo>
                      <a:pt x="3060061" y="1015930"/>
                      <a:pt x="2470486" y="426355"/>
                      <a:pt x="1743208" y="426355"/>
                    </a:cubicBezTo>
                    <a:close/>
                    <a:moveTo>
                      <a:pt x="1743209" y="0"/>
                    </a:moveTo>
                    <a:cubicBezTo>
                      <a:pt x="2705957" y="0"/>
                      <a:pt x="3486418" y="780461"/>
                      <a:pt x="3486418" y="1743209"/>
                    </a:cubicBezTo>
                    <a:cubicBezTo>
                      <a:pt x="3486418" y="2705957"/>
                      <a:pt x="2705957" y="3486418"/>
                      <a:pt x="1743209" y="3486418"/>
                    </a:cubicBezTo>
                    <a:cubicBezTo>
                      <a:pt x="780461" y="3486418"/>
                      <a:pt x="0" y="2705957"/>
                      <a:pt x="0" y="1743209"/>
                    </a:cubicBezTo>
                    <a:cubicBezTo>
                      <a:pt x="0" y="780461"/>
                      <a:pt x="780461" y="0"/>
                      <a:pt x="1743209" y="0"/>
                    </a:cubicBezTo>
                    <a:close/>
                  </a:path>
                </a:pathLst>
              </a:custGeom>
              <a:solidFill>
                <a:schemeClr val="bg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sz="1200" dirty="0">
                  <a:solidFill>
                    <a:schemeClr val="tx1"/>
                  </a:solidFill>
                  <a:latin typeface="Inter" panose="020B0502030000000004" pitchFamily="34" charset="0"/>
                </a:endParaRPr>
              </a:p>
            </p:txBody>
          </p:sp>
          <p:grpSp>
            <p:nvGrpSpPr>
              <p:cNvPr id="98" name="Group 97">
                <a:extLst>
                  <a:ext uri="{FF2B5EF4-FFF2-40B4-BE49-F238E27FC236}">
                    <a16:creationId xmlns:a16="http://schemas.microsoft.com/office/drawing/2014/main" id="{447FF803-B87A-493E-0280-AE6FCBD1B16C}"/>
                  </a:ext>
                </a:extLst>
              </p:cNvPr>
              <p:cNvGrpSpPr/>
              <p:nvPr/>
            </p:nvGrpSpPr>
            <p:grpSpPr>
              <a:xfrm>
                <a:off x="7075706" y="3243026"/>
                <a:ext cx="2610979" cy="1102755"/>
                <a:chOff x="5961794" y="2228211"/>
                <a:chExt cx="2144699" cy="905821"/>
              </a:xfrm>
            </p:grpSpPr>
            <p:grpSp>
              <p:nvGrpSpPr>
                <p:cNvPr id="32" name="Group 31">
                  <a:extLst>
                    <a:ext uri="{FF2B5EF4-FFF2-40B4-BE49-F238E27FC236}">
                      <a16:creationId xmlns:a16="http://schemas.microsoft.com/office/drawing/2014/main" id="{45F92F1D-E102-4980-AF03-7F880BD9293F}"/>
                    </a:ext>
                  </a:extLst>
                </p:cNvPr>
                <p:cNvGrpSpPr/>
                <p:nvPr/>
              </p:nvGrpSpPr>
              <p:grpSpPr>
                <a:xfrm>
                  <a:off x="6801775" y="2228211"/>
                  <a:ext cx="397641" cy="563154"/>
                  <a:chOff x="9538303" y="2730961"/>
                  <a:chExt cx="397641" cy="563154"/>
                </a:xfrm>
                <a:solidFill>
                  <a:schemeClr val="tx1"/>
                </a:solidFill>
              </p:grpSpPr>
              <p:sp>
                <p:nvSpPr>
                  <p:cNvPr id="33" name="Freeform: Shape 32">
                    <a:extLst>
                      <a:ext uri="{FF2B5EF4-FFF2-40B4-BE49-F238E27FC236}">
                        <a16:creationId xmlns:a16="http://schemas.microsoft.com/office/drawing/2014/main" id="{477D9157-0265-3C54-D9D8-877727F339C6}"/>
                      </a:ext>
                    </a:extLst>
                  </p:cNvPr>
                  <p:cNvSpPr/>
                  <p:nvPr/>
                </p:nvSpPr>
                <p:spPr>
                  <a:xfrm>
                    <a:off x="9538303" y="3058362"/>
                    <a:ext cx="181836" cy="235753"/>
                  </a:xfrm>
                  <a:custGeom>
                    <a:avLst/>
                    <a:gdLst>
                      <a:gd name="connsiteX0" fmla="*/ 157796 w 181836"/>
                      <a:gd name="connsiteY0" fmla="*/ 235754 h 235753"/>
                      <a:gd name="connsiteX1" fmla="*/ 24088 w 181836"/>
                      <a:gd name="connsiteY1" fmla="*/ 235754 h 235753"/>
                      <a:gd name="connsiteX2" fmla="*/ 0 w 181836"/>
                      <a:gd name="connsiteY2" fmla="*/ 211666 h 235753"/>
                      <a:gd name="connsiteX3" fmla="*/ 0 w 181836"/>
                      <a:gd name="connsiteY3" fmla="*/ 24041 h 235753"/>
                      <a:gd name="connsiteX4" fmla="*/ 24088 w 181836"/>
                      <a:gd name="connsiteY4" fmla="*/ 0 h 235753"/>
                      <a:gd name="connsiteX5" fmla="*/ 157796 w 181836"/>
                      <a:gd name="connsiteY5" fmla="*/ 0 h 235753"/>
                      <a:gd name="connsiteX6" fmla="*/ 181837 w 181836"/>
                      <a:gd name="connsiteY6" fmla="*/ 24041 h 235753"/>
                      <a:gd name="connsiteX7" fmla="*/ 181837 w 181836"/>
                      <a:gd name="connsiteY7" fmla="*/ 211666 h 235753"/>
                      <a:gd name="connsiteX8" fmla="*/ 157796 w 181836"/>
                      <a:gd name="connsiteY8" fmla="*/ 235754 h 235753"/>
                      <a:gd name="connsiteX9" fmla="*/ 24088 w 181836"/>
                      <a:gd name="connsiteY9" fmla="*/ 14114 h 235753"/>
                      <a:gd name="connsiteX10" fmla="*/ 14114 w 181836"/>
                      <a:gd name="connsiteY10" fmla="*/ 24041 h 235753"/>
                      <a:gd name="connsiteX11" fmla="*/ 14114 w 181836"/>
                      <a:gd name="connsiteY11" fmla="*/ 211666 h 235753"/>
                      <a:gd name="connsiteX12" fmla="*/ 24088 w 181836"/>
                      <a:gd name="connsiteY12" fmla="*/ 221640 h 235753"/>
                      <a:gd name="connsiteX13" fmla="*/ 157796 w 181836"/>
                      <a:gd name="connsiteY13" fmla="*/ 221640 h 235753"/>
                      <a:gd name="connsiteX14" fmla="*/ 167723 w 181836"/>
                      <a:gd name="connsiteY14" fmla="*/ 211666 h 235753"/>
                      <a:gd name="connsiteX15" fmla="*/ 167723 w 181836"/>
                      <a:gd name="connsiteY15" fmla="*/ 24041 h 235753"/>
                      <a:gd name="connsiteX16" fmla="*/ 157796 w 181836"/>
                      <a:gd name="connsiteY16" fmla="*/ 14114 h 235753"/>
                      <a:gd name="connsiteX17" fmla="*/ 24088 w 181836"/>
                      <a:gd name="connsiteY17" fmla="*/ 14114 h 23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836" h="235753">
                        <a:moveTo>
                          <a:pt x="157796" y="235754"/>
                        </a:moveTo>
                        <a:lnTo>
                          <a:pt x="24088" y="235754"/>
                        </a:lnTo>
                        <a:cubicBezTo>
                          <a:pt x="10821" y="235754"/>
                          <a:pt x="0" y="224980"/>
                          <a:pt x="0" y="211666"/>
                        </a:cubicBezTo>
                        <a:lnTo>
                          <a:pt x="0" y="24041"/>
                        </a:lnTo>
                        <a:cubicBezTo>
                          <a:pt x="0" y="10774"/>
                          <a:pt x="10773" y="0"/>
                          <a:pt x="24088" y="0"/>
                        </a:cubicBezTo>
                        <a:lnTo>
                          <a:pt x="157796" y="0"/>
                        </a:lnTo>
                        <a:cubicBezTo>
                          <a:pt x="171064" y="0"/>
                          <a:pt x="181837" y="10774"/>
                          <a:pt x="181837" y="24041"/>
                        </a:cubicBezTo>
                        <a:lnTo>
                          <a:pt x="181837" y="211666"/>
                        </a:lnTo>
                        <a:cubicBezTo>
                          <a:pt x="181837" y="224933"/>
                          <a:pt x="171064" y="235754"/>
                          <a:pt x="157796" y="235754"/>
                        </a:cubicBezTo>
                        <a:close/>
                        <a:moveTo>
                          <a:pt x="24088" y="14114"/>
                        </a:moveTo>
                        <a:cubicBezTo>
                          <a:pt x="18583" y="14114"/>
                          <a:pt x="14114" y="18584"/>
                          <a:pt x="14114" y="24041"/>
                        </a:cubicBezTo>
                        <a:lnTo>
                          <a:pt x="14114" y="211666"/>
                        </a:lnTo>
                        <a:cubicBezTo>
                          <a:pt x="14114" y="217170"/>
                          <a:pt x="18583" y="221640"/>
                          <a:pt x="24088" y="221640"/>
                        </a:cubicBezTo>
                        <a:lnTo>
                          <a:pt x="157796" y="221640"/>
                        </a:lnTo>
                        <a:cubicBezTo>
                          <a:pt x="163301" y="221640"/>
                          <a:pt x="167723" y="217170"/>
                          <a:pt x="167723" y="211666"/>
                        </a:cubicBezTo>
                        <a:lnTo>
                          <a:pt x="167723" y="24041"/>
                        </a:lnTo>
                        <a:cubicBezTo>
                          <a:pt x="167723" y="18537"/>
                          <a:pt x="163254" y="14114"/>
                          <a:pt x="157796" y="14114"/>
                        </a:cubicBezTo>
                        <a:lnTo>
                          <a:pt x="24088" y="14114"/>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4" name="Freeform: Shape 33">
                    <a:extLst>
                      <a:ext uri="{FF2B5EF4-FFF2-40B4-BE49-F238E27FC236}">
                        <a16:creationId xmlns:a16="http://schemas.microsoft.com/office/drawing/2014/main" id="{5E76C3CD-091D-EF47-4C63-3D939AFAAEBD}"/>
                      </a:ext>
                    </a:extLst>
                  </p:cNvPr>
                  <p:cNvSpPr/>
                  <p:nvPr/>
                </p:nvSpPr>
                <p:spPr>
                  <a:xfrm>
                    <a:off x="9569965" y="3088896"/>
                    <a:ext cx="117618" cy="177085"/>
                  </a:xfrm>
                  <a:custGeom>
                    <a:avLst/>
                    <a:gdLst>
                      <a:gd name="connsiteX0" fmla="*/ 103457 w 117618"/>
                      <a:gd name="connsiteY0" fmla="*/ 177085 h 177085"/>
                      <a:gd name="connsiteX1" fmla="*/ 79886 w 117618"/>
                      <a:gd name="connsiteY1" fmla="*/ 177085 h 177085"/>
                      <a:gd name="connsiteX2" fmla="*/ 79886 w 117618"/>
                      <a:gd name="connsiteY2" fmla="*/ 162971 h 177085"/>
                      <a:gd name="connsiteX3" fmla="*/ 103457 w 117618"/>
                      <a:gd name="connsiteY3" fmla="*/ 162971 h 177085"/>
                      <a:gd name="connsiteX4" fmla="*/ 103551 w 117618"/>
                      <a:gd name="connsiteY4" fmla="*/ 14208 h 177085"/>
                      <a:gd name="connsiteX5" fmla="*/ 14208 w 117618"/>
                      <a:gd name="connsiteY5" fmla="*/ 14114 h 177085"/>
                      <a:gd name="connsiteX6" fmla="*/ 14114 w 117618"/>
                      <a:gd name="connsiteY6" fmla="*/ 162877 h 177085"/>
                      <a:gd name="connsiteX7" fmla="*/ 40131 w 117618"/>
                      <a:gd name="connsiteY7" fmla="*/ 162971 h 177085"/>
                      <a:gd name="connsiteX8" fmla="*/ 40131 w 117618"/>
                      <a:gd name="connsiteY8" fmla="*/ 177085 h 177085"/>
                      <a:gd name="connsiteX9" fmla="*/ 14208 w 117618"/>
                      <a:gd name="connsiteY9" fmla="*/ 177085 h 177085"/>
                      <a:gd name="connsiteX10" fmla="*/ 0 w 117618"/>
                      <a:gd name="connsiteY10" fmla="*/ 162877 h 177085"/>
                      <a:gd name="connsiteX11" fmla="*/ 0 w 117618"/>
                      <a:gd name="connsiteY11" fmla="*/ 14208 h 177085"/>
                      <a:gd name="connsiteX12" fmla="*/ 14208 w 117618"/>
                      <a:gd name="connsiteY12" fmla="*/ 0 h 177085"/>
                      <a:gd name="connsiteX13" fmla="*/ 103410 w 117618"/>
                      <a:gd name="connsiteY13" fmla="*/ 0 h 177085"/>
                      <a:gd name="connsiteX14" fmla="*/ 117618 w 117618"/>
                      <a:gd name="connsiteY14" fmla="*/ 14208 h 177085"/>
                      <a:gd name="connsiteX15" fmla="*/ 117618 w 117618"/>
                      <a:gd name="connsiteY15" fmla="*/ 162877 h 177085"/>
                      <a:gd name="connsiteX16" fmla="*/ 103410 w 117618"/>
                      <a:gd name="connsiteY16" fmla="*/ 177085 h 1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618" h="177085">
                        <a:moveTo>
                          <a:pt x="103457" y="177085"/>
                        </a:moveTo>
                        <a:lnTo>
                          <a:pt x="79886" y="177085"/>
                        </a:lnTo>
                        <a:lnTo>
                          <a:pt x="79886" y="162971"/>
                        </a:lnTo>
                        <a:lnTo>
                          <a:pt x="103457" y="162971"/>
                        </a:lnTo>
                        <a:lnTo>
                          <a:pt x="103551" y="14208"/>
                        </a:lnTo>
                        <a:lnTo>
                          <a:pt x="14208" y="14114"/>
                        </a:lnTo>
                        <a:lnTo>
                          <a:pt x="14114" y="162877"/>
                        </a:lnTo>
                        <a:lnTo>
                          <a:pt x="40131" y="162971"/>
                        </a:lnTo>
                        <a:lnTo>
                          <a:pt x="40131" y="177085"/>
                        </a:lnTo>
                        <a:lnTo>
                          <a:pt x="14208" y="177085"/>
                        </a:lnTo>
                        <a:cubicBezTo>
                          <a:pt x="6351" y="177085"/>
                          <a:pt x="0" y="170687"/>
                          <a:pt x="0" y="162877"/>
                        </a:cubicBezTo>
                        <a:lnTo>
                          <a:pt x="0" y="14208"/>
                        </a:lnTo>
                        <a:cubicBezTo>
                          <a:pt x="0" y="6351"/>
                          <a:pt x="6398" y="0"/>
                          <a:pt x="14208" y="0"/>
                        </a:cubicBezTo>
                        <a:lnTo>
                          <a:pt x="103410" y="0"/>
                        </a:lnTo>
                        <a:cubicBezTo>
                          <a:pt x="111267" y="0"/>
                          <a:pt x="117618" y="6351"/>
                          <a:pt x="117618" y="14208"/>
                        </a:cubicBezTo>
                        <a:lnTo>
                          <a:pt x="117618" y="162877"/>
                        </a:lnTo>
                        <a:cubicBezTo>
                          <a:pt x="117618" y="170734"/>
                          <a:pt x="111220" y="177085"/>
                          <a:pt x="103410" y="17708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5" name="Freeform: Shape 34">
                    <a:extLst>
                      <a:ext uri="{FF2B5EF4-FFF2-40B4-BE49-F238E27FC236}">
                        <a16:creationId xmlns:a16="http://schemas.microsoft.com/office/drawing/2014/main" id="{4BCADD40-1B08-2F30-9628-CD76615F1EA5}"/>
                      </a:ext>
                    </a:extLst>
                  </p:cNvPr>
                  <p:cNvSpPr/>
                  <p:nvPr/>
                </p:nvSpPr>
                <p:spPr>
                  <a:xfrm>
                    <a:off x="9812117" y="2940650"/>
                    <a:ext cx="123827" cy="334082"/>
                  </a:xfrm>
                  <a:custGeom>
                    <a:avLst/>
                    <a:gdLst>
                      <a:gd name="connsiteX0" fmla="*/ 116771 w 123827"/>
                      <a:gd name="connsiteY0" fmla="*/ 334082 h 334082"/>
                      <a:gd name="connsiteX1" fmla="*/ 109714 w 123827"/>
                      <a:gd name="connsiteY1" fmla="*/ 327025 h 334082"/>
                      <a:gd name="connsiteX2" fmla="*/ 109714 w 123827"/>
                      <a:gd name="connsiteY2" fmla="*/ 66666 h 334082"/>
                      <a:gd name="connsiteX3" fmla="*/ 7057 w 123827"/>
                      <a:gd name="connsiteY3" fmla="*/ 66666 h 334082"/>
                      <a:gd name="connsiteX4" fmla="*/ 0 w 123827"/>
                      <a:gd name="connsiteY4" fmla="*/ 59609 h 334082"/>
                      <a:gd name="connsiteX5" fmla="*/ 0 w 123827"/>
                      <a:gd name="connsiteY5" fmla="*/ 7057 h 334082"/>
                      <a:gd name="connsiteX6" fmla="*/ 7057 w 123827"/>
                      <a:gd name="connsiteY6" fmla="*/ 0 h 334082"/>
                      <a:gd name="connsiteX7" fmla="*/ 14114 w 123827"/>
                      <a:gd name="connsiteY7" fmla="*/ 7057 h 334082"/>
                      <a:gd name="connsiteX8" fmla="*/ 14114 w 123827"/>
                      <a:gd name="connsiteY8" fmla="*/ 52552 h 334082"/>
                      <a:gd name="connsiteX9" fmla="*/ 116771 w 123827"/>
                      <a:gd name="connsiteY9" fmla="*/ 52552 h 334082"/>
                      <a:gd name="connsiteX10" fmla="*/ 123828 w 123827"/>
                      <a:gd name="connsiteY10" fmla="*/ 59609 h 334082"/>
                      <a:gd name="connsiteX11" fmla="*/ 123828 w 123827"/>
                      <a:gd name="connsiteY11" fmla="*/ 327025 h 334082"/>
                      <a:gd name="connsiteX12" fmla="*/ 116771 w 123827"/>
                      <a:gd name="connsiteY12" fmla="*/ 334082 h 33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7" h="334082">
                        <a:moveTo>
                          <a:pt x="116771" y="334082"/>
                        </a:moveTo>
                        <a:cubicBezTo>
                          <a:pt x="112866" y="334082"/>
                          <a:pt x="109714" y="330930"/>
                          <a:pt x="109714" y="327025"/>
                        </a:cubicBezTo>
                        <a:lnTo>
                          <a:pt x="109714"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16771" y="52552"/>
                        </a:lnTo>
                        <a:cubicBezTo>
                          <a:pt x="120676" y="52552"/>
                          <a:pt x="123828" y="55704"/>
                          <a:pt x="123828" y="59609"/>
                        </a:cubicBezTo>
                        <a:lnTo>
                          <a:pt x="123828" y="327025"/>
                        </a:lnTo>
                        <a:cubicBezTo>
                          <a:pt x="123828" y="330930"/>
                          <a:pt x="120676" y="334082"/>
                          <a:pt x="116771" y="33408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6" name="Freeform: Shape 35">
                    <a:extLst>
                      <a:ext uri="{FF2B5EF4-FFF2-40B4-BE49-F238E27FC236}">
                        <a16:creationId xmlns:a16="http://schemas.microsoft.com/office/drawing/2014/main" id="{2413C06D-7B6F-0D69-321F-9655D7B7187B}"/>
                      </a:ext>
                    </a:extLst>
                  </p:cNvPr>
                  <p:cNvSpPr/>
                  <p:nvPr/>
                </p:nvSpPr>
                <p:spPr>
                  <a:xfrm>
                    <a:off x="9709601" y="3261653"/>
                    <a:ext cx="224838" cy="14114"/>
                  </a:xfrm>
                  <a:custGeom>
                    <a:avLst/>
                    <a:gdLst>
                      <a:gd name="connsiteX0" fmla="*/ 217782 w 224838"/>
                      <a:gd name="connsiteY0" fmla="*/ 14114 h 14114"/>
                      <a:gd name="connsiteX1" fmla="*/ 7057 w 224838"/>
                      <a:gd name="connsiteY1" fmla="*/ 14114 h 14114"/>
                      <a:gd name="connsiteX2" fmla="*/ 0 w 224838"/>
                      <a:gd name="connsiteY2" fmla="*/ 7057 h 14114"/>
                      <a:gd name="connsiteX3" fmla="*/ 7057 w 224838"/>
                      <a:gd name="connsiteY3" fmla="*/ 0 h 14114"/>
                      <a:gd name="connsiteX4" fmla="*/ 217782 w 224838"/>
                      <a:gd name="connsiteY4" fmla="*/ 0 h 14114"/>
                      <a:gd name="connsiteX5" fmla="*/ 224839 w 224838"/>
                      <a:gd name="connsiteY5" fmla="*/ 7057 h 14114"/>
                      <a:gd name="connsiteX6" fmla="*/ 217782 w 224838"/>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838" h="14114">
                        <a:moveTo>
                          <a:pt x="217782" y="14114"/>
                        </a:moveTo>
                        <a:lnTo>
                          <a:pt x="7057" y="14114"/>
                        </a:lnTo>
                        <a:cubicBezTo>
                          <a:pt x="3152" y="14114"/>
                          <a:pt x="0" y="10962"/>
                          <a:pt x="0" y="7057"/>
                        </a:cubicBezTo>
                        <a:cubicBezTo>
                          <a:pt x="0" y="3152"/>
                          <a:pt x="3152" y="0"/>
                          <a:pt x="7057" y="0"/>
                        </a:cubicBezTo>
                        <a:lnTo>
                          <a:pt x="217782" y="0"/>
                        </a:lnTo>
                        <a:cubicBezTo>
                          <a:pt x="221686" y="0"/>
                          <a:pt x="224839" y="3152"/>
                          <a:pt x="224839" y="7057"/>
                        </a:cubicBezTo>
                        <a:cubicBezTo>
                          <a:pt x="224839" y="10962"/>
                          <a:pt x="221686" y="14114"/>
                          <a:pt x="217782"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7" name="Freeform: Shape 36">
                    <a:extLst>
                      <a:ext uri="{FF2B5EF4-FFF2-40B4-BE49-F238E27FC236}">
                        <a16:creationId xmlns:a16="http://schemas.microsoft.com/office/drawing/2014/main" id="{8A6C5D26-8CBA-412F-C31F-F94AC94C3A2C}"/>
                      </a:ext>
                    </a:extLst>
                  </p:cNvPr>
                  <p:cNvSpPr/>
                  <p:nvPr/>
                </p:nvSpPr>
                <p:spPr>
                  <a:xfrm>
                    <a:off x="9620682" y="2940603"/>
                    <a:ext cx="127826" cy="125804"/>
                  </a:xfrm>
                  <a:custGeom>
                    <a:avLst/>
                    <a:gdLst>
                      <a:gd name="connsiteX0" fmla="*/ 7057 w 127826"/>
                      <a:gd name="connsiteY0" fmla="*/ 125804 h 125804"/>
                      <a:gd name="connsiteX1" fmla="*/ 0 w 127826"/>
                      <a:gd name="connsiteY1" fmla="*/ 118747 h 125804"/>
                      <a:gd name="connsiteX2" fmla="*/ 0 w 127826"/>
                      <a:gd name="connsiteY2" fmla="*/ 61397 h 125804"/>
                      <a:gd name="connsiteX3" fmla="*/ 7057 w 127826"/>
                      <a:gd name="connsiteY3" fmla="*/ 54339 h 125804"/>
                      <a:gd name="connsiteX4" fmla="*/ 113713 w 127826"/>
                      <a:gd name="connsiteY4" fmla="*/ 54339 h 125804"/>
                      <a:gd name="connsiteX5" fmla="*/ 113713 w 127826"/>
                      <a:gd name="connsiteY5" fmla="*/ 7057 h 125804"/>
                      <a:gd name="connsiteX6" fmla="*/ 120770 w 127826"/>
                      <a:gd name="connsiteY6" fmla="*/ 0 h 125804"/>
                      <a:gd name="connsiteX7" fmla="*/ 127827 w 127826"/>
                      <a:gd name="connsiteY7" fmla="*/ 7057 h 125804"/>
                      <a:gd name="connsiteX8" fmla="*/ 127827 w 127826"/>
                      <a:gd name="connsiteY8" fmla="*/ 61397 h 125804"/>
                      <a:gd name="connsiteX9" fmla="*/ 120770 w 127826"/>
                      <a:gd name="connsiteY9" fmla="*/ 68454 h 125804"/>
                      <a:gd name="connsiteX10" fmla="*/ 14114 w 127826"/>
                      <a:gd name="connsiteY10" fmla="*/ 68454 h 125804"/>
                      <a:gd name="connsiteX11" fmla="*/ 14114 w 127826"/>
                      <a:gd name="connsiteY11" fmla="*/ 118747 h 125804"/>
                      <a:gd name="connsiteX12" fmla="*/ 7057 w 127826"/>
                      <a:gd name="connsiteY12" fmla="*/ 125804 h 1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826" h="125804">
                        <a:moveTo>
                          <a:pt x="7057" y="125804"/>
                        </a:moveTo>
                        <a:cubicBezTo>
                          <a:pt x="3152" y="125804"/>
                          <a:pt x="0" y="122652"/>
                          <a:pt x="0" y="118747"/>
                        </a:cubicBezTo>
                        <a:lnTo>
                          <a:pt x="0" y="61397"/>
                        </a:lnTo>
                        <a:cubicBezTo>
                          <a:pt x="0" y="57492"/>
                          <a:pt x="3152" y="54339"/>
                          <a:pt x="7057" y="54339"/>
                        </a:cubicBezTo>
                        <a:lnTo>
                          <a:pt x="113713" y="54339"/>
                        </a:lnTo>
                        <a:lnTo>
                          <a:pt x="113713" y="7057"/>
                        </a:lnTo>
                        <a:cubicBezTo>
                          <a:pt x="113713" y="3152"/>
                          <a:pt x="116865" y="0"/>
                          <a:pt x="120770" y="0"/>
                        </a:cubicBezTo>
                        <a:cubicBezTo>
                          <a:pt x="124675" y="0"/>
                          <a:pt x="127827" y="3152"/>
                          <a:pt x="127827" y="7057"/>
                        </a:cubicBezTo>
                        <a:lnTo>
                          <a:pt x="127827" y="61397"/>
                        </a:lnTo>
                        <a:cubicBezTo>
                          <a:pt x="127827" y="65302"/>
                          <a:pt x="124675" y="68454"/>
                          <a:pt x="120770" y="68454"/>
                        </a:cubicBezTo>
                        <a:lnTo>
                          <a:pt x="14114" y="68454"/>
                        </a:lnTo>
                        <a:lnTo>
                          <a:pt x="14114" y="118747"/>
                        </a:lnTo>
                        <a:cubicBezTo>
                          <a:pt x="14114" y="122652"/>
                          <a:pt x="10962" y="125804"/>
                          <a:pt x="7057" y="12580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8" name="Freeform: Shape 37">
                    <a:extLst>
                      <a:ext uri="{FF2B5EF4-FFF2-40B4-BE49-F238E27FC236}">
                        <a16:creationId xmlns:a16="http://schemas.microsoft.com/office/drawing/2014/main" id="{DADD8640-6045-8160-B660-B7169923A776}"/>
                      </a:ext>
                    </a:extLst>
                  </p:cNvPr>
                  <p:cNvSpPr/>
                  <p:nvPr/>
                </p:nvSpPr>
                <p:spPr>
                  <a:xfrm>
                    <a:off x="9734408" y="2995002"/>
                    <a:ext cx="53184" cy="61948"/>
                  </a:xfrm>
                  <a:custGeom>
                    <a:avLst/>
                    <a:gdLst>
                      <a:gd name="connsiteX0" fmla="*/ 46141 w 53184"/>
                      <a:gd name="connsiteY0" fmla="*/ 61948 h 61948"/>
                      <a:gd name="connsiteX1" fmla="*/ 40683 w 53184"/>
                      <a:gd name="connsiteY1" fmla="*/ 59361 h 61948"/>
                      <a:gd name="connsiteX2" fmla="*/ 1586 w 53184"/>
                      <a:gd name="connsiteY2" fmla="*/ 11514 h 61948"/>
                      <a:gd name="connsiteX3" fmla="*/ 2575 w 53184"/>
                      <a:gd name="connsiteY3" fmla="*/ 1587 h 61948"/>
                      <a:gd name="connsiteX4" fmla="*/ 12502 w 53184"/>
                      <a:gd name="connsiteY4" fmla="*/ 2575 h 61948"/>
                      <a:gd name="connsiteX5" fmla="*/ 51598 w 53184"/>
                      <a:gd name="connsiteY5" fmla="*/ 50422 h 61948"/>
                      <a:gd name="connsiteX6" fmla="*/ 50610 w 53184"/>
                      <a:gd name="connsiteY6" fmla="*/ 60349 h 61948"/>
                      <a:gd name="connsiteX7" fmla="*/ 46141 w 53184"/>
                      <a:gd name="connsiteY7" fmla="*/ 61948 h 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84" h="61948">
                        <a:moveTo>
                          <a:pt x="46141" y="61948"/>
                        </a:moveTo>
                        <a:cubicBezTo>
                          <a:pt x="44117" y="61948"/>
                          <a:pt x="42047" y="61054"/>
                          <a:pt x="40683" y="59361"/>
                        </a:cubicBezTo>
                        <a:lnTo>
                          <a:pt x="1586" y="11514"/>
                        </a:lnTo>
                        <a:cubicBezTo>
                          <a:pt x="-860" y="8503"/>
                          <a:pt x="-436" y="4033"/>
                          <a:pt x="2575" y="1587"/>
                        </a:cubicBezTo>
                        <a:cubicBezTo>
                          <a:pt x="5586" y="-860"/>
                          <a:pt x="10055" y="-436"/>
                          <a:pt x="12502" y="2575"/>
                        </a:cubicBezTo>
                        <a:lnTo>
                          <a:pt x="51598" y="50422"/>
                        </a:lnTo>
                        <a:cubicBezTo>
                          <a:pt x="54044" y="53433"/>
                          <a:pt x="53621" y="57902"/>
                          <a:pt x="50610" y="60349"/>
                        </a:cubicBezTo>
                        <a:cubicBezTo>
                          <a:pt x="49292" y="61431"/>
                          <a:pt x="47740" y="61948"/>
                          <a:pt x="46141" y="6194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9" name="Freeform: Shape 38">
                    <a:extLst>
                      <a:ext uri="{FF2B5EF4-FFF2-40B4-BE49-F238E27FC236}">
                        <a16:creationId xmlns:a16="http://schemas.microsoft.com/office/drawing/2014/main" id="{02A1BA6B-D7A3-FC4E-E4B7-FCB3AAFF0BD5}"/>
                      </a:ext>
                    </a:extLst>
                  </p:cNvPr>
                  <p:cNvSpPr/>
                  <p:nvPr/>
                </p:nvSpPr>
                <p:spPr>
                  <a:xfrm>
                    <a:off x="9773578" y="2993241"/>
                    <a:ext cx="52567" cy="63709"/>
                  </a:xfrm>
                  <a:custGeom>
                    <a:avLst/>
                    <a:gdLst>
                      <a:gd name="connsiteX0" fmla="*/ 7065 w 52567"/>
                      <a:gd name="connsiteY0" fmla="*/ 63710 h 63709"/>
                      <a:gd name="connsiteX1" fmla="*/ 2737 w 52567"/>
                      <a:gd name="connsiteY1" fmla="*/ 62251 h 63709"/>
                      <a:gd name="connsiteX2" fmla="*/ 1466 w 52567"/>
                      <a:gd name="connsiteY2" fmla="*/ 52371 h 63709"/>
                      <a:gd name="connsiteX3" fmla="*/ 39951 w 52567"/>
                      <a:gd name="connsiteY3" fmla="*/ 2737 h 63709"/>
                      <a:gd name="connsiteX4" fmla="*/ 49831 w 52567"/>
                      <a:gd name="connsiteY4" fmla="*/ 1466 h 63709"/>
                      <a:gd name="connsiteX5" fmla="*/ 51101 w 52567"/>
                      <a:gd name="connsiteY5" fmla="*/ 11346 h 63709"/>
                      <a:gd name="connsiteX6" fmla="*/ 12616 w 52567"/>
                      <a:gd name="connsiteY6" fmla="*/ 60981 h 63709"/>
                      <a:gd name="connsiteX7" fmla="*/ 7018 w 52567"/>
                      <a:gd name="connsiteY7" fmla="*/ 63710 h 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67" h="63709">
                        <a:moveTo>
                          <a:pt x="7065" y="63710"/>
                        </a:moveTo>
                        <a:cubicBezTo>
                          <a:pt x="5559" y="63710"/>
                          <a:pt x="4054" y="63239"/>
                          <a:pt x="2737" y="62251"/>
                        </a:cubicBezTo>
                        <a:cubicBezTo>
                          <a:pt x="-369" y="59852"/>
                          <a:pt x="-886" y="55429"/>
                          <a:pt x="1466" y="52371"/>
                        </a:cubicBezTo>
                        <a:lnTo>
                          <a:pt x="39951" y="2737"/>
                        </a:lnTo>
                        <a:cubicBezTo>
                          <a:pt x="42351" y="-369"/>
                          <a:pt x="46773" y="-886"/>
                          <a:pt x="49831" y="1466"/>
                        </a:cubicBezTo>
                        <a:cubicBezTo>
                          <a:pt x="52936" y="3866"/>
                          <a:pt x="53454" y="8288"/>
                          <a:pt x="51101" y="11346"/>
                        </a:cubicBezTo>
                        <a:lnTo>
                          <a:pt x="12616" y="60981"/>
                        </a:lnTo>
                        <a:cubicBezTo>
                          <a:pt x="11205" y="62769"/>
                          <a:pt x="9135" y="63710"/>
                          <a:pt x="7018" y="6371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0" name="Freeform: Shape 39">
                    <a:extLst>
                      <a:ext uri="{FF2B5EF4-FFF2-40B4-BE49-F238E27FC236}">
                        <a16:creationId xmlns:a16="http://schemas.microsoft.com/office/drawing/2014/main" id="{D749CFBB-83FA-D2E4-EDD3-F8392741FA6E}"/>
                      </a:ext>
                    </a:extLst>
                  </p:cNvPr>
                  <p:cNvSpPr/>
                  <p:nvPr/>
                </p:nvSpPr>
                <p:spPr>
                  <a:xfrm>
                    <a:off x="9698968" y="2813126"/>
                    <a:ext cx="160995" cy="150624"/>
                  </a:xfrm>
                  <a:custGeom>
                    <a:avLst/>
                    <a:gdLst>
                      <a:gd name="connsiteX0" fmla="*/ 80639 w 160995"/>
                      <a:gd name="connsiteY0" fmla="*/ 150625 h 150624"/>
                      <a:gd name="connsiteX1" fmla="*/ 80263 w 160995"/>
                      <a:gd name="connsiteY1" fmla="*/ 150625 h 150624"/>
                      <a:gd name="connsiteX2" fmla="*/ 0 w 160995"/>
                      <a:gd name="connsiteY2" fmla="*/ 47779 h 150624"/>
                      <a:gd name="connsiteX3" fmla="*/ 3811 w 160995"/>
                      <a:gd name="connsiteY3" fmla="*/ 5578 h 150624"/>
                      <a:gd name="connsiteX4" fmla="*/ 12186 w 160995"/>
                      <a:gd name="connsiteY4" fmla="*/ 168 h 150624"/>
                      <a:gd name="connsiteX5" fmla="*/ 17596 w 160995"/>
                      <a:gd name="connsiteY5" fmla="*/ 8542 h 150624"/>
                      <a:gd name="connsiteX6" fmla="*/ 14114 w 160995"/>
                      <a:gd name="connsiteY6" fmla="*/ 47732 h 150624"/>
                      <a:gd name="connsiteX7" fmla="*/ 80498 w 160995"/>
                      <a:gd name="connsiteY7" fmla="*/ 136463 h 150624"/>
                      <a:gd name="connsiteX8" fmla="*/ 146882 w 160995"/>
                      <a:gd name="connsiteY8" fmla="*/ 47732 h 150624"/>
                      <a:gd name="connsiteX9" fmla="*/ 143494 w 160995"/>
                      <a:gd name="connsiteY9" fmla="*/ 9013 h 150624"/>
                      <a:gd name="connsiteX10" fmla="*/ 148905 w 160995"/>
                      <a:gd name="connsiteY10" fmla="*/ 638 h 150624"/>
                      <a:gd name="connsiteX11" fmla="*/ 157279 w 160995"/>
                      <a:gd name="connsiteY11" fmla="*/ 6049 h 150624"/>
                      <a:gd name="connsiteX12" fmla="*/ 160996 w 160995"/>
                      <a:gd name="connsiteY12" fmla="*/ 47732 h 150624"/>
                      <a:gd name="connsiteX13" fmla="*/ 80733 w 160995"/>
                      <a:gd name="connsiteY13" fmla="*/ 150577 h 150624"/>
                      <a:gd name="connsiteX14" fmla="*/ 80592 w 160995"/>
                      <a:gd name="connsiteY14" fmla="*/ 150577 h 15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95" h="150624">
                        <a:moveTo>
                          <a:pt x="80639" y="150625"/>
                        </a:moveTo>
                        <a:lnTo>
                          <a:pt x="80263" y="150625"/>
                        </a:lnTo>
                        <a:cubicBezTo>
                          <a:pt x="35991" y="150389"/>
                          <a:pt x="0" y="104330"/>
                          <a:pt x="0" y="47779"/>
                        </a:cubicBezTo>
                        <a:cubicBezTo>
                          <a:pt x="0" y="31219"/>
                          <a:pt x="1270" y="17434"/>
                          <a:pt x="3811" y="5578"/>
                        </a:cubicBezTo>
                        <a:cubicBezTo>
                          <a:pt x="4658" y="1767"/>
                          <a:pt x="8375" y="-679"/>
                          <a:pt x="12186" y="168"/>
                        </a:cubicBezTo>
                        <a:cubicBezTo>
                          <a:pt x="15996" y="1014"/>
                          <a:pt x="18396" y="4731"/>
                          <a:pt x="17596" y="8542"/>
                        </a:cubicBezTo>
                        <a:cubicBezTo>
                          <a:pt x="15244" y="19410"/>
                          <a:pt x="14114" y="32207"/>
                          <a:pt x="14114" y="47732"/>
                        </a:cubicBezTo>
                        <a:cubicBezTo>
                          <a:pt x="14114" y="96614"/>
                          <a:pt x="43895" y="136369"/>
                          <a:pt x="80498" y="136463"/>
                        </a:cubicBezTo>
                        <a:cubicBezTo>
                          <a:pt x="117101" y="136369"/>
                          <a:pt x="146882" y="96614"/>
                          <a:pt x="146882" y="47732"/>
                        </a:cubicBezTo>
                        <a:cubicBezTo>
                          <a:pt x="146882" y="32395"/>
                          <a:pt x="145753" y="19739"/>
                          <a:pt x="143494" y="9013"/>
                        </a:cubicBezTo>
                        <a:cubicBezTo>
                          <a:pt x="142695" y="5202"/>
                          <a:pt x="145094" y="1438"/>
                          <a:pt x="148905" y="638"/>
                        </a:cubicBezTo>
                        <a:cubicBezTo>
                          <a:pt x="152716" y="-162"/>
                          <a:pt x="156479" y="2238"/>
                          <a:pt x="157279" y="6049"/>
                        </a:cubicBezTo>
                        <a:cubicBezTo>
                          <a:pt x="159773" y="17763"/>
                          <a:pt x="160996" y="31407"/>
                          <a:pt x="160996" y="47732"/>
                        </a:cubicBezTo>
                        <a:cubicBezTo>
                          <a:pt x="160996" y="104283"/>
                          <a:pt x="125052" y="150295"/>
                          <a:pt x="80733" y="150577"/>
                        </a:cubicBezTo>
                        <a:lnTo>
                          <a:pt x="80592" y="150577"/>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1" name="Freeform: Shape 40">
                    <a:extLst>
                      <a:ext uri="{FF2B5EF4-FFF2-40B4-BE49-F238E27FC236}">
                        <a16:creationId xmlns:a16="http://schemas.microsoft.com/office/drawing/2014/main" id="{E3BB3235-3CE3-D663-50E4-F15F10ECFBF8}"/>
                      </a:ext>
                    </a:extLst>
                  </p:cNvPr>
                  <p:cNvSpPr/>
                  <p:nvPr/>
                </p:nvSpPr>
                <p:spPr>
                  <a:xfrm>
                    <a:off x="9671258" y="2809341"/>
                    <a:ext cx="214111" cy="14114"/>
                  </a:xfrm>
                  <a:custGeom>
                    <a:avLst/>
                    <a:gdLst>
                      <a:gd name="connsiteX0" fmla="*/ 207054 w 214111"/>
                      <a:gd name="connsiteY0" fmla="*/ 14114 h 14114"/>
                      <a:gd name="connsiteX1" fmla="*/ 7057 w 214111"/>
                      <a:gd name="connsiteY1" fmla="*/ 14114 h 14114"/>
                      <a:gd name="connsiteX2" fmla="*/ 0 w 214111"/>
                      <a:gd name="connsiteY2" fmla="*/ 7057 h 14114"/>
                      <a:gd name="connsiteX3" fmla="*/ 7057 w 214111"/>
                      <a:gd name="connsiteY3" fmla="*/ 0 h 14114"/>
                      <a:gd name="connsiteX4" fmla="*/ 207054 w 214111"/>
                      <a:gd name="connsiteY4" fmla="*/ 0 h 14114"/>
                      <a:gd name="connsiteX5" fmla="*/ 214111 w 214111"/>
                      <a:gd name="connsiteY5" fmla="*/ 7057 h 14114"/>
                      <a:gd name="connsiteX6" fmla="*/ 207054 w 214111"/>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11" h="14114">
                        <a:moveTo>
                          <a:pt x="207054" y="14114"/>
                        </a:moveTo>
                        <a:lnTo>
                          <a:pt x="7057" y="14114"/>
                        </a:lnTo>
                        <a:cubicBezTo>
                          <a:pt x="3152" y="14114"/>
                          <a:pt x="0" y="10962"/>
                          <a:pt x="0" y="7057"/>
                        </a:cubicBezTo>
                        <a:cubicBezTo>
                          <a:pt x="0" y="3152"/>
                          <a:pt x="3152" y="0"/>
                          <a:pt x="7057" y="0"/>
                        </a:cubicBezTo>
                        <a:lnTo>
                          <a:pt x="207054" y="0"/>
                        </a:lnTo>
                        <a:cubicBezTo>
                          <a:pt x="210960" y="0"/>
                          <a:pt x="214111" y="3152"/>
                          <a:pt x="214111" y="7057"/>
                        </a:cubicBezTo>
                        <a:cubicBezTo>
                          <a:pt x="214111" y="10962"/>
                          <a:pt x="210960" y="14114"/>
                          <a:pt x="207054"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2" name="Freeform: Shape 41">
                    <a:extLst>
                      <a:ext uri="{FF2B5EF4-FFF2-40B4-BE49-F238E27FC236}">
                        <a16:creationId xmlns:a16="http://schemas.microsoft.com/office/drawing/2014/main" id="{800EA303-1B70-AA15-1636-04FD0A77128E}"/>
                      </a:ext>
                    </a:extLst>
                  </p:cNvPr>
                  <p:cNvSpPr/>
                  <p:nvPr/>
                </p:nvSpPr>
                <p:spPr>
                  <a:xfrm>
                    <a:off x="9693746" y="2730961"/>
                    <a:ext cx="170593" cy="92353"/>
                  </a:xfrm>
                  <a:custGeom>
                    <a:avLst/>
                    <a:gdLst>
                      <a:gd name="connsiteX0" fmla="*/ 163536 w 170593"/>
                      <a:gd name="connsiteY0" fmla="*/ 92354 h 92353"/>
                      <a:gd name="connsiteX1" fmla="*/ 156479 w 170593"/>
                      <a:gd name="connsiteY1" fmla="*/ 85297 h 92353"/>
                      <a:gd name="connsiteX2" fmla="*/ 85297 w 170593"/>
                      <a:gd name="connsiteY2" fmla="*/ 14114 h 92353"/>
                      <a:gd name="connsiteX3" fmla="*/ 14114 w 170593"/>
                      <a:gd name="connsiteY3" fmla="*/ 85297 h 92353"/>
                      <a:gd name="connsiteX4" fmla="*/ 7057 w 170593"/>
                      <a:gd name="connsiteY4" fmla="*/ 92354 h 92353"/>
                      <a:gd name="connsiteX5" fmla="*/ 0 w 170593"/>
                      <a:gd name="connsiteY5" fmla="*/ 85297 h 92353"/>
                      <a:gd name="connsiteX6" fmla="*/ 85297 w 170593"/>
                      <a:gd name="connsiteY6" fmla="*/ 0 h 92353"/>
                      <a:gd name="connsiteX7" fmla="*/ 170593 w 170593"/>
                      <a:gd name="connsiteY7" fmla="*/ 85297 h 92353"/>
                      <a:gd name="connsiteX8" fmla="*/ 163536 w 170593"/>
                      <a:gd name="connsiteY8" fmla="*/ 92354 h 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93" h="92353">
                        <a:moveTo>
                          <a:pt x="163536" y="92354"/>
                        </a:moveTo>
                        <a:cubicBezTo>
                          <a:pt x="159631" y="92354"/>
                          <a:pt x="156479" y="89202"/>
                          <a:pt x="156479" y="85297"/>
                        </a:cubicBezTo>
                        <a:cubicBezTo>
                          <a:pt x="156479" y="37403"/>
                          <a:pt x="133191" y="14114"/>
                          <a:pt x="85297" y="14114"/>
                        </a:cubicBezTo>
                        <a:cubicBezTo>
                          <a:pt x="37403" y="14114"/>
                          <a:pt x="14114" y="37403"/>
                          <a:pt x="14114" y="85297"/>
                        </a:cubicBezTo>
                        <a:cubicBezTo>
                          <a:pt x="14114" y="89202"/>
                          <a:pt x="10962" y="92354"/>
                          <a:pt x="7057" y="92354"/>
                        </a:cubicBezTo>
                        <a:cubicBezTo>
                          <a:pt x="3152" y="92354"/>
                          <a:pt x="0" y="89202"/>
                          <a:pt x="0" y="85297"/>
                        </a:cubicBezTo>
                        <a:cubicBezTo>
                          <a:pt x="0" y="29499"/>
                          <a:pt x="29499" y="0"/>
                          <a:pt x="85297" y="0"/>
                        </a:cubicBezTo>
                        <a:cubicBezTo>
                          <a:pt x="141095" y="0"/>
                          <a:pt x="170593" y="29499"/>
                          <a:pt x="170593" y="85297"/>
                        </a:cubicBezTo>
                        <a:cubicBezTo>
                          <a:pt x="170593" y="89202"/>
                          <a:pt x="167441" y="92354"/>
                          <a:pt x="163536" y="9235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3" name="Freeform: Shape 42">
                    <a:extLst>
                      <a:ext uri="{FF2B5EF4-FFF2-40B4-BE49-F238E27FC236}">
                        <a16:creationId xmlns:a16="http://schemas.microsoft.com/office/drawing/2014/main" id="{63E47F77-285C-C70F-A48C-63C9650BBD44}"/>
                      </a:ext>
                    </a:extLst>
                  </p:cNvPr>
                  <p:cNvSpPr/>
                  <p:nvPr/>
                </p:nvSpPr>
                <p:spPr>
                  <a:xfrm>
                    <a:off x="9802379"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4" name="Freeform: Shape 43">
                    <a:extLst>
                      <a:ext uri="{FF2B5EF4-FFF2-40B4-BE49-F238E27FC236}">
                        <a16:creationId xmlns:a16="http://schemas.microsoft.com/office/drawing/2014/main" id="{C3307727-83BB-D4B2-34D1-21E525412831}"/>
                      </a:ext>
                    </a:extLst>
                  </p:cNvPr>
                  <p:cNvSpPr/>
                  <p:nvPr/>
                </p:nvSpPr>
                <p:spPr>
                  <a:xfrm>
                    <a:off x="9773115" y="2730961"/>
                    <a:ext cx="14114" cy="43471"/>
                  </a:xfrm>
                  <a:custGeom>
                    <a:avLst/>
                    <a:gdLst>
                      <a:gd name="connsiteX0" fmla="*/ 7057 w 14114"/>
                      <a:gd name="connsiteY0" fmla="*/ 43472 h 43471"/>
                      <a:gd name="connsiteX1" fmla="*/ 0 w 14114"/>
                      <a:gd name="connsiteY1" fmla="*/ 36414 h 43471"/>
                      <a:gd name="connsiteX2" fmla="*/ 0 w 14114"/>
                      <a:gd name="connsiteY2" fmla="*/ 7057 h 43471"/>
                      <a:gd name="connsiteX3" fmla="*/ 7057 w 14114"/>
                      <a:gd name="connsiteY3" fmla="*/ 0 h 43471"/>
                      <a:gd name="connsiteX4" fmla="*/ 14114 w 14114"/>
                      <a:gd name="connsiteY4" fmla="*/ 7057 h 43471"/>
                      <a:gd name="connsiteX5" fmla="*/ 14114 w 14114"/>
                      <a:gd name="connsiteY5" fmla="*/ 36414 h 43471"/>
                      <a:gd name="connsiteX6" fmla="*/ 7057 w 14114"/>
                      <a:gd name="connsiteY6" fmla="*/ 43472 h 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471">
                        <a:moveTo>
                          <a:pt x="7057" y="43472"/>
                        </a:moveTo>
                        <a:cubicBezTo>
                          <a:pt x="3152" y="43472"/>
                          <a:pt x="0" y="40319"/>
                          <a:pt x="0" y="36414"/>
                        </a:cubicBezTo>
                        <a:lnTo>
                          <a:pt x="0" y="7057"/>
                        </a:lnTo>
                        <a:cubicBezTo>
                          <a:pt x="0" y="3152"/>
                          <a:pt x="3152" y="0"/>
                          <a:pt x="7057" y="0"/>
                        </a:cubicBezTo>
                        <a:cubicBezTo>
                          <a:pt x="10962" y="0"/>
                          <a:pt x="14114" y="3152"/>
                          <a:pt x="14114" y="7057"/>
                        </a:cubicBezTo>
                        <a:lnTo>
                          <a:pt x="14114" y="36414"/>
                        </a:lnTo>
                        <a:cubicBezTo>
                          <a:pt x="14114" y="40319"/>
                          <a:pt x="10962" y="43472"/>
                          <a:pt x="7057" y="4347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5" name="Freeform: Shape 44">
                    <a:extLst>
                      <a:ext uri="{FF2B5EF4-FFF2-40B4-BE49-F238E27FC236}">
                        <a16:creationId xmlns:a16="http://schemas.microsoft.com/office/drawing/2014/main" id="{BA9451F1-A49C-4BA1-A905-A36DCABDBA83}"/>
                      </a:ext>
                    </a:extLst>
                  </p:cNvPr>
                  <p:cNvSpPr/>
                  <p:nvPr/>
                </p:nvSpPr>
                <p:spPr>
                  <a:xfrm>
                    <a:off x="9743804"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6" name="Freeform: Shape 45">
                    <a:extLst>
                      <a:ext uri="{FF2B5EF4-FFF2-40B4-BE49-F238E27FC236}">
                        <a16:creationId xmlns:a16="http://schemas.microsoft.com/office/drawing/2014/main" id="{E1AAD869-109A-E735-B5A7-42865278026A}"/>
                      </a:ext>
                    </a:extLst>
                  </p:cNvPr>
                  <p:cNvSpPr/>
                  <p:nvPr/>
                </p:nvSpPr>
                <p:spPr>
                  <a:xfrm>
                    <a:off x="9772080" y="3041331"/>
                    <a:ext cx="14114" cy="230343"/>
                  </a:xfrm>
                  <a:custGeom>
                    <a:avLst/>
                    <a:gdLst>
                      <a:gd name="connsiteX0" fmla="*/ 7057 w 14114"/>
                      <a:gd name="connsiteY0" fmla="*/ 230343 h 230343"/>
                      <a:gd name="connsiteX1" fmla="*/ 0 w 14114"/>
                      <a:gd name="connsiteY1" fmla="*/ 223286 h 230343"/>
                      <a:gd name="connsiteX2" fmla="*/ 0 w 14114"/>
                      <a:gd name="connsiteY2" fmla="*/ 7057 h 230343"/>
                      <a:gd name="connsiteX3" fmla="*/ 7057 w 14114"/>
                      <a:gd name="connsiteY3" fmla="*/ 0 h 230343"/>
                      <a:gd name="connsiteX4" fmla="*/ 14114 w 14114"/>
                      <a:gd name="connsiteY4" fmla="*/ 7057 h 230343"/>
                      <a:gd name="connsiteX5" fmla="*/ 14114 w 14114"/>
                      <a:gd name="connsiteY5" fmla="*/ 223286 h 230343"/>
                      <a:gd name="connsiteX6" fmla="*/ 7057 w 14114"/>
                      <a:gd name="connsiteY6" fmla="*/ 230343 h 23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0343">
                        <a:moveTo>
                          <a:pt x="7057" y="230343"/>
                        </a:moveTo>
                        <a:cubicBezTo>
                          <a:pt x="3152" y="230343"/>
                          <a:pt x="0" y="227191"/>
                          <a:pt x="0" y="223286"/>
                        </a:cubicBezTo>
                        <a:lnTo>
                          <a:pt x="0" y="7057"/>
                        </a:lnTo>
                        <a:cubicBezTo>
                          <a:pt x="0" y="3152"/>
                          <a:pt x="3152" y="0"/>
                          <a:pt x="7057" y="0"/>
                        </a:cubicBezTo>
                        <a:cubicBezTo>
                          <a:pt x="10962" y="0"/>
                          <a:pt x="14114" y="3152"/>
                          <a:pt x="14114" y="7057"/>
                        </a:cubicBezTo>
                        <a:lnTo>
                          <a:pt x="14114" y="223286"/>
                        </a:lnTo>
                        <a:cubicBezTo>
                          <a:pt x="14114" y="227191"/>
                          <a:pt x="10962" y="230343"/>
                          <a:pt x="7057" y="23034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7" name="Freeform: Shape 46">
                    <a:extLst>
                      <a:ext uri="{FF2B5EF4-FFF2-40B4-BE49-F238E27FC236}">
                        <a16:creationId xmlns:a16="http://schemas.microsoft.com/office/drawing/2014/main" id="{5DBB1F41-25A4-A539-AF31-C99D28D9B6DF}"/>
                      </a:ext>
                    </a:extLst>
                  </p:cNvPr>
                  <p:cNvSpPr/>
                  <p:nvPr/>
                </p:nvSpPr>
                <p:spPr>
                  <a:xfrm>
                    <a:off x="9840674" y="3066972"/>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2"/>
                          <a:pt x="8422" y="0"/>
                          <a:pt x="18819" y="0"/>
                        </a:cubicBezTo>
                        <a:cubicBezTo>
                          <a:pt x="29217" y="0"/>
                          <a:pt x="37638" y="8422"/>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8" name="Freeform: Shape 47">
                    <a:extLst>
                      <a:ext uri="{FF2B5EF4-FFF2-40B4-BE49-F238E27FC236}">
                        <a16:creationId xmlns:a16="http://schemas.microsoft.com/office/drawing/2014/main" id="{2A73117B-4FA0-F585-6698-2715EE2CFADC}"/>
                      </a:ext>
                    </a:extLst>
                  </p:cNvPr>
                  <p:cNvSpPr/>
                  <p:nvPr/>
                </p:nvSpPr>
                <p:spPr>
                  <a:xfrm>
                    <a:off x="9620071" y="3252056"/>
                    <a:ext cx="17501" cy="17501"/>
                  </a:xfrm>
                  <a:custGeom>
                    <a:avLst/>
                    <a:gdLst>
                      <a:gd name="connsiteX0" fmla="*/ 17501 w 17501"/>
                      <a:gd name="connsiteY0" fmla="*/ 8751 h 17501"/>
                      <a:gd name="connsiteX1" fmla="*/ 8751 w 17501"/>
                      <a:gd name="connsiteY1" fmla="*/ 17501 h 17501"/>
                      <a:gd name="connsiteX2" fmla="*/ 0 w 17501"/>
                      <a:gd name="connsiteY2" fmla="*/ 8751 h 17501"/>
                      <a:gd name="connsiteX3" fmla="*/ 8751 w 17501"/>
                      <a:gd name="connsiteY3" fmla="*/ 0 h 17501"/>
                      <a:gd name="connsiteX4" fmla="*/ 17501 w 17501"/>
                      <a:gd name="connsiteY4" fmla="*/ 8751 h 1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1" h="17501">
                        <a:moveTo>
                          <a:pt x="17501" y="8751"/>
                        </a:moveTo>
                        <a:cubicBezTo>
                          <a:pt x="17501" y="13597"/>
                          <a:pt x="13596" y="17501"/>
                          <a:pt x="8751" y="17501"/>
                        </a:cubicBezTo>
                        <a:cubicBezTo>
                          <a:pt x="3905" y="17501"/>
                          <a:pt x="0" y="13597"/>
                          <a:pt x="0" y="8751"/>
                        </a:cubicBezTo>
                        <a:cubicBezTo>
                          <a:pt x="0" y="3905"/>
                          <a:pt x="3905" y="0"/>
                          <a:pt x="8751" y="0"/>
                        </a:cubicBezTo>
                        <a:cubicBezTo>
                          <a:pt x="13596" y="0"/>
                          <a:pt x="17501" y="3905"/>
                          <a:pt x="17501" y="8751"/>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97" name="TextBox 96">
                  <a:extLst>
                    <a:ext uri="{FF2B5EF4-FFF2-40B4-BE49-F238E27FC236}">
                      <a16:creationId xmlns:a16="http://schemas.microsoft.com/office/drawing/2014/main" id="{45C0122A-6B35-458B-33A3-DCA581D31378}"/>
                    </a:ext>
                  </a:extLst>
                </p:cNvPr>
                <p:cNvSpPr txBox="1"/>
                <p:nvPr/>
              </p:nvSpPr>
              <p:spPr>
                <a:xfrm>
                  <a:off x="5961794" y="2802377"/>
                  <a:ext cx="2144699"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Remote Operator</a:t>
                  </a:r>
                </a:p>
              </p:txBody>
            </p:sp>
          </p:grpSp>
          <p:grpSp>
            <p:nvGrpSpPr>
              <p:cNvPr id="102" name="Group 101">
                <a:extLst>
                  <a:ext uri="{FF2B5EF4-FFF2-40B4-BE49-F238E27FC236}">
                    <a16:creationId xmlns:a16="http://schemas.microsoft.com/office/drawing/2014/main" id="{B507367A-E8F1-6392-55DE-CC8CEDDF43A4}"/>
                  </a:ext>
                </a:extLst>
              </p:cNvPr>
              <p:cNvGrpSpPr/>
              <p:nvPr/>
            </p:nvGrpSpPr>
            <p:grpSpPr>
              <a:xfrm>
                <a:off x="4171494" y="5260753"/>
                <a:ext cx="3895987" cy="1102755"/>
                <a:chOff x="6282557" y="2228211"/>
                <a:chExt cx="3200225" cy="905821"/>
              </a:xfrm>
            </p:grpSpPr>
            <p:grpSp>
              <p:nvGrpSpPr>
                <p:cNvPr id="103" name="Group 102">
                  <a:extLst>
                    <a:ext uri="{FF2B5EF4-FFF2-40B4-BE49-F238E27FC236}">
                      <a16:creationId xmlns:a16="http://schemas.microsoft.com/office/drawing/2014/main" id="{36192FF4-41CE-5C76-7C0C-E039F7CDCF9C}"/>
                    </a:ext>
                  </a:extLst>
                </p:cNvPr>
                <p:cNvGrpSpPr/>
                <p:nvPr/>
              </p:nvGrpSpPr>
              <p:grpSpPr>
                <a:xfrm>
                  <a:off x="6801775" y="2228211"/>
                  <a:ext cx="397641" cy="563154"/>
                  <a:chOff x="9538303" y="2730961"/>
                  <a:chExt cx="397641" cy="563154"/>
                </a:xfrm>
                <a:solidFill>
                  <a:schemeClr val="tx1"/>
                </a:solidFill>
              </p:grpSpPr>
              <p:sp>
                <p:nvSpPr>
                  <p:cNvPr id="105" name="Freeform: Shape 104">
                    <a:extLst>
                      <a:ext uri="{FF2B5EF4-FFF2-40B4-BE49-F238E27FC236}">
                        <a16:creationId xmlns:a16="http://schemas.microsoft.com/office/drawing/2014/main" id="{7C75FB2D-85EE-33F7-6BBA-BCED3B1AEA70}"/>
                      </a:ext>
                    </a:extLst>
                  </p:cNvPr>
                  <p:cNvSpPr/>
                  <p:nvPr/>
                </p:nvSpPr>
                <p:spPr>
                  <a:xfrm>
                    <a:off x="9538303" y="3058362"/>
                    <a:ext cx="181836" cy="235753"/>
                  </a:xfrm>
                  <a:custGeom>
                    <a:avLst/>
                    <a:gdLst>
                      <a:gd name="connsiteX0" fmla="*/ 157796 w 181836"/>
                      <a:gd name="connsiteY0" fmla="*/ 235754 h 235753"/>
                      <a:gd name="connsiteX1" fmla="*/ 24088 w 181836"/>
                      <a:gd name="connsiteY1" fmla="*/ 235754 h 235753"/>
                      <a:gd name="connsiteX2" fmla="*/ 0 w 181836"/>
                      <a:gd name="connsiteY2" fmla="*/ 211666 h 235753"/>
                      <a:gd name="connsiteX3" fmla="*/ 0 w 181836"/>
                      <a:gd name="connsiteY3" fmla="*/ 24041 h 235753"/>
                      <a:gd name="connsiteX4" fmla="*/ 24088 w 181836"/>
                      <a:gd name="connsiteY4" fmla="*/ 0 h 235753"/>
                      <a:gd name="connsiteX5" fmla="*/ 157796 w 181836"/>
                      <a:gd name="connsiteY5" fmla="*/ 0 h 235753"/>
                      <a:gd name="connsiteX6" fmla="*/ 181837 w 181836"/>
                      <a:gd name="connsiteY6" fmla="*/ 24041 h 235753"/>
                      <a:gd name="connsiteX7" fmla="*/ 181837 w 181836"/>
                      <a:gd name="connsiteY7" fmla="*/ 211666 h 235753"/>
                      <a:gd name="connsiteX8" fmla="*/ 157796 w 181836"/>
                      <a:gd name="connsiteY8" fmla="*/ 235754 h 235753"/>
                      <a:gd name="connsiteX9" fmla="*/ 24088 w 181836"/>
                      <a:gd name="connsiteY9" fmla="*/ 14114 h 235753"/>
                      <a:gd name="connsiteX10" fmla="*/ 14114 w 181836"/>
                      <a:gd name="connsiteY10" fmla="*/ 24041 h 235753"/>
                      <a:gd name="connsiteX11" fmla="*/ 14114 w 181836"/>
                      <a:gd name="connsiteY11" fmla="*/ 211666 h 235753"/>
                      <a:gd name="connsiteX12" fmla="*/ 24088 w 181836"/>
                      <a:gd name="connsiteY12" fmla="*/ 221640 h 235753"/>
                      <a:gd name="connsiteX13" fmla="*/ 157796 w 181836"/>
                      <a:gd name="connsiteY13" fmla="*/ 221640 h 235753"/>
                      <a:gd name="connsiteX14" fmla="*/ 167723 w 181836"/>
                      <a:gd name="connsiteY14" fmla="*/ 211666 h 235753"/>
                      <a:gd name="connsiteX15" fmla="*/ 167723 w 181836"/>
                      <a:gd name="connsiteY15" fmla="*/ 24041 h 235753"/>
                      <a:gd name="connsiteX16" fmla="*/ 157796 w 181836"/>
                      <a:gd name="connsiteY16" fmla="*/ 14114 h 235753"/>
                      <a:gd name="connsiteX17" fmla="*/ 24088 w 181836"/>
                      <a:gd name="connsiteY17" fmla="*/ 14114 h 23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836" h="235753">
                        <a:moveTo>
                          <a:pt x="157796" y="235754"/>
                        </a:moveTo>
                        <a:lnTo>
                          <a:pt x="24088" y="235754"/>
                        </a:lnTo>
                        <a:cubicBezTo>
                          <a:pt x="10821" y="235754"/>
                          <a:pt x="0" y="224980"/>
                          <a:pt x="0" y="211666"/>
                        </a:cubicBezTo>
                        <a:lnTo>
                          <a:pt x="0" y="24041"/>
                        </a:lnTo>
                        <a:cubicBezTo>
                          <a:pt x="0" y="10774"/>
                          <a:pt x="10773" y="0"/>
                          <a:pt x="24088" y="0"/>
                        </a:cubicBezTo>
                        <a:lnTo>
                          <a:pt x="157796" y="0"/>
                        </a:lnTo>
                        <a:cubicBezTo>
                          <a:pt x="171064" y="0"/>
                          <a:pt x="181837" y="10774"/>
                          <a:pt x="181837" y="24041"/>
                        </a:cubicBezTo>
                        <a:lnTo>
                          <a:pt x="181837" y="211666"/>
                        </a:lnTo>
                        <a:cubicBezTo>
                          <a:pt x="181837" y="224933"/>
                          <a:pt x="171064" y="235754"/>
                          <a:pt x="157796" y="235754"/>
                        </a:cubicBezTo>
                        <a:close/>
                        <a:moveTo>
                          <a:pt x="24088" y="14114"/>
                        </a:moveTo>
                        <a:cubicBezTo>
                          <a:pt x="18583" y="14114"/>
                          <a:pt x="14114" y="18584"/>
                          <a:pt x="14114" y="24041"/>
                        </a:cubicBezTo>
                        <a:lnTo>
                          <a:pt x="14114" y="211666"/>
                        </a:lnTo>
                        <a:cubicBezTo>
                          <a:pt x="14114" y="217170"/>
                          <a:pt x="18583" y="221640"/>
                          <a:pt x="24088" y="221640"/>
                        </a:cubicBezTo>
                        <a:lnTo>
                          <a:pt x="157796" y="221640"/>
                        </a:lnTo>
                        <a:cubicBezTo>
                          <a:pt x="163301" y="221640"/>
                          <a:pt x="167723" y="217170"/>
                          <a:pt x="167723" y="211666"/>
                        </a:cubicBezTo>
                        <a:lnTo>
                          <a:pt x="167723" y="24041"/>
                        </a:lnTo>
                        <a:cubicBezTo>
                          <a:pt x="167723" y="18537"/>
                          <a:pt x="163254" y="14114"/>
                          <a:pt x="157796" y="14114"/>
                        </a:cubicBezTo>
                        <a:lnTo>
                          <a:pt x="24088" y="14114"/>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6" name="Freeform: Shape 105">
                    <a:extLst>
                      <a:ext uri="{FF2B5EF4-FFF2-40B4-BE49-F238E27FC236}">
                        <a16:creationId xmlns:a16="http://schemas.microsoft.com/office/drawing/2014/main" id="{E4E1D2B7-6B3F-EE9F-99CE-E89117BBFA4B}"/>
                      </a:ext>
                    </a:extLst>
                  </p:cNvPr>
                  <p:cNvSpPr/>
                  <p:nvPr/>
                </p:nvSpPr>
                <p:spPr>
                  <a:xfrm>
                    <a:off x="9569965" y="3088896"/>
                    <a:ext cx="117618" cy="177085"/>
                  </a:xfrm>
                  <a:custGeom>
                    <a:avLst/>
                    <a:gdLst>
                      <a:gd name="connsiteX0" fmla="*/ 103457 w 117618"/>
                      <a:gd name="connsiteY0" fmla="*/ 177085 h 177085"/>
                      <a:gd name="connsiteX1" fmla="*/ 79886 w 117618"/>
                      <a:gd name="connsiteY1" fmla="*/ 177085 h 177085"/>
                      <a:gd name="connsiteX2" fmla="*/ 79886 w 117618"/>
                      <a:gd name="connsiteY2" fmla="*/ 162971 h 177085"/>
                      <a:gd name="connsiteX3" fmla="*/ 103457 w 117618"/>
                      <a:gd name="connsiteY3" fmla="*/ 162971 h 177085"/>
                      <a:gd name="connsiteX4" fmla="*/ 103551 w 117618"/>
                      <a:gd name="connsiteY4" fmla="*/ 14208 h 177085"/>
                      <a:gd name="connsiteX5" fmla="*/ 14208 w 117618"/>
                      <a:gd name="connsiteY5" fmla="*/ 14114 h 177085"/>
                      <a:gd name="connsiteX6" fmla="*/ 14114 w 117618"/>
                      <a:gd name="connsiteY6" fmla="*/ 162877 h 177085"/>
                      <a:gd name="connsiteX7" fmla="*/ 40131 w 117618"/>
                      <a:gd name="connsiteY7" fmla="*/ 162971 h 177085"/>
                      <a:gd name="connsiteX8" fmla="*/ 40131 w 117618"/>
                      <a:gd name="connsiteY8" fmla="*/ 177085 h 177085"/>
                      <a:gd name="connsiteX9" fmla="*/ 14208 w 117618"/>
                      <a:gd name="connsiteY9" fmla="*/ 177085 h 177085"/>
                      <a:gd name="connsiteX10" fmla="*/ 0 w 117618"/>
                      <a:gd name="connsiteY10" fmla="*/ 162877 h 177085"/>
                      <a:gd name="connsiteX11" fmla="*/ 0 w 117618"/>
                      <a:gd name="connsiteY11" fmla="*/ 14208 h 177085"/>
                      <a:gd name="connsiteX12" fmla="*/ 14208 w 117618"/>
                      <a:gd name="connsiteY12" fmla="*/ 0 h 177085"/>
                      <a:gd name="connsiteX13" fmla="*/ 103410 w 117618"/>
                      <a:gd name="connsiteY13" fmla="*/ 0 h 177085"/>
                      <a:gd name="connsiteX14" fmla="*/ 117618 w 117618"/>
                      <a:gd name="connsiteY14" fmla="*/ 14208 h 177085"/>
                      <a:gd name="connsiteX15" fmla="*/ 117618 w 117618"/>
                      <a:gd name="connsiteY15" fmla="*/ 162877 h 177085"/>
                      <a:gd name="connsiteX16" fmla="*/ 103410 w 117618"/>
                      <a:gd name="connsiteY16" fmla="*/ 177085 h 1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618" h="177085">
                        <a:moveTo>
                          <a:pt x="103457" y="177085"/>
                        </a:moveTo>
                        <a:lnTo>
                          <a:pt x="79886" y="177085"/>
                        </a:lnTo>
                        <a:lnTo>
                          <a:pt x="79886" y="162971"/>
                        </a:lnTo>
                        <a:lnTo>
                          <a:pt x="103457" y="162971"/>
                        </a:lnTo>
                        <a:lnTo>
                          <a:pt x="103551" y="14208"/>
                        </a:lnTo>
                        <a:lnTo>
                          <a:pt x="14208" y="14114"/>
                        </a:lnTo>
                        <a:lnTo>
                          <a:pt x="14114" y="162877"/>
                        </a:lnTo>
                        <a:lnTo>
                          <a:pt x="40131" y="162971"/>
                        </a:lnTo>
                        <a:lnTo>
                          <a:pt x="40131" y="177085"/>
                        </a:lnTo>
                        <a:lnTo>
                          <a:pt x="14208" y="177085"/>
                        </a:lnTo>
                        <a:cubicBezTo>
                          <a:pt x="6351" y="177085"/>
                          <a:pt x="0" y="170687"/>
                          <a:pt x="0" y="162877"/>
                        </a:cubicBezTo>
                        <a:lnTo>
                          <a:pt x="0" y="14208"/>
                        </a:lnTo>
                        <a:cubicBezTo>
                          <a:pt x="0" y="6351"/>
                          <a:pt x="6398" y="0"/>
                          <a:pt x="14208" y="0"/>
                        </a:cubicBezTo>
                        <a:lnTo>
                          <a:pt x="103410" y="0"/>
                        </a:lnTo>
                        <a:cubicBezTo>
                          <a:pt x="111267" y="0"/>
                          <a:pt x="117618" y="6351"/>
                          <a:pt x="117618" y="14208"/>
                        </a:cubicBezTo>
                        <a:lnTo>
                          <a:pt x="117618" y="162877"/>
                        </a:lnTo>
                        <a:cubicBezTo>
                          <a:pt x="117618" y="170734"/>
                          <a:pt x="111220" y="177085"/>
                          <a:pt x="103410" y="17708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7" name="Freeform: Shape 106">
                    <a:extLst>
                      <a:ext uri="{FF2B5EF4-FFF2-40B4-BE49-F238E27FC236}">
                        <a16:creationId xmlns:a16="http://schemas.microsoft.com/office/drawing/2014/main" id="{72C91AFF-EE93-699F-0833-5F69758A88AE}"/>
                      </a:ext>
                    </a:extLst>
                  </p:cNvPr>
                  <p:cNvSpPr/>
                  <p:nvPr/>
                </p:nvSpPr>
                <p:spPr>
                  <a:xfrm>
                    <a:off x="9812117" y="2940650"/>
                    <a:ext cx="123827" cy="334082"/>
                  </a:xfrm>
                  <a:custGeom>
                    <a:avLst/>
                    <a:gdLst>
                      <a:gd name="connsiteX0" fmla="*/ 116771 w 123827"/>
                      <a:gd name="connsiteY0" fmla="*/ 334082 h 334082"/>
                      <a:gd name="connsiteX1" fmla="*/ 109714 w 123827"/>
                      <a:gd name="connsiteY1" fmla="*/ 327025 h 334082"/>
                      <a:gd name="connsiteX2" fmla="*/ 109714 w 123827"/>
                      <a:gd name="connsiteY2" fmla="*/ 66666 h 334082"/>
                      <a:gd name="connsiteX3" fmla="*/ 7057 w 123827"/>
                      <a:gd name="connsiteY3" fmla="*/ 66666 h 334082"/>
                      <a:gd name="connsiteX4" fmla="*/ 0 w 123827"/>
                      <a:gd name="connsiteY4" fmla="*/ 59609 h 334082"/>
                      <a:gd name="connsiteX5" fmla="*/ 0 w 123827"/>
                      <a:gd name="connsiteY5" fmla="*/ 7057 h 334082"/>
                      <a:gd name="connsiteX6" fmla="*/ 7057 w 123827"/>
                      <a:gd name="connsiteY6" fmla="*/ 0 h 334082"/>
                      <a:gd name="connsiteX7" fmla="*/ 14114 w 123827"/>
                      <a:gd name="connsiteY7" fmla="*/ 7057 h 334082"/>
                      <a:gd name="connsiteX8" fmla="*/ 14114 w 123827"/>
                      <a:gd name="connsiteY8" fmla="*/ 52552 h 334082"/>
                      <a:gd name="connsiteX9" fmla="*/ 116771 w 123827"/>
                      <a:gd name="connsiteY9" fmla="*/ 52552 h 334082"/>
                      <a:gd name="connsiteX10" fmla="*/ 123828 w 123827"/>
                      <a:gd name="connsiteY10" fmla="*/ 59609 h 334082"/>
                      <a:gd name="connsiteX11" fmla="*/ 123828 w 123827"/>
                      <a:gd name="connsiteY11" fmla="*/ 327025 h 334082"/>
                      <a:gd name="connsiteX12" fmla="*/ 116771 w 123827"/>
                      <a:gd name="connsiteY12" fmla="*/ 334082 h 33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7" h="334082">
                        <a:moveTo>
                          <a:pt x="116771" y="334082"/>
                        </a:moveTo>
                        <a:cubicBezTo>
                          <a:pt x="112866" y="334082"/>
                          <a:pt x="109714" y="330930"/>
                          <a:pt x="109714" y="327025"/>
                        </a:cubicBezTo>
                        <a:lnTo>
                          <a:pt x="109714"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16771" y="52552"/>
                        </a:lnTo>
                        <a:cubicBezTo>
                          <a:pt x="120676" y="52552"/>
                          <a:pt x="123828" y="55704"/>
                          <a:pt x="123828" y="59609"/>
                        </a:cubicBezTo>
                        <a:lnTo>
                          <a:pt x="123828" y="327025"/>
                        </a:lnTo>
                        <a:cubicBezTo>
                          <a:pt x="123828" y="330930"/>
                          <a:pt x="120676" y="334082"/>
                          <a:pt x="116771" y="33408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8" name="Freeform: Shape 107">
                    <a:extLst>
                      <a:ext uri="{FF2B5EF4-FFF2-40B4-BE49-F238E27FC236}">
                        <a16:creationId xmlns:a16="http://schemas.microsoft.com/office/drawing/2014/main" id="{8B3B6737-DC39-8B65-6580-634E7B89CA71}"/>
                      </a:ext>
                    </a:extLst>
                  </p:cNvPr>
                  <p:cNvSpPr/>
                  <p:nvPr/>
                </p:nvSpPr>
                <p:spPr>
                  <a:xfrm>
                    <a:off x="9709601" y="3261653"/>
                    <a:ext cx="224838" cy="14114"/>
                  </a:xfrm>
                  <a:custGeom>
                    <a:avLst/>
                    <a:gdLst>
                      <a:gd name="connsiteX0" fmla="*/ 217782 w 224838"/>
                      <a:gd name="connsiteY0" fmla="*/ 14114 h 14114"/>
                      <a:gd name="connsiteX1" fmla="*/ 7057 w 224838"/>
                      <a:gd name="connsiteY1" fmla="*/ 14114 h 14114"/>
                      <a:gd name="connsiteX2" fmla="*/ 0 w 224838"/>
                      <a:gd name="connsiteY2" fmla="*/ 7057 h 14114"/>
                      <a:gd name="connsiteX3" fmla="*/ 7057 w 224838"/>
                      <a:gd name="connsiteY3" fmla="*/ 0 h 14114"/>
                      <a:gd name="connsiteX4" fmla="*/ 217782 w 224838"/>
                      <a:gd name="connsiteY4" fmla="*/ 0 h 14114"/>
                      <a:gd name="connsiteX5" fmla="*/ 224839 w 224838"/>
                      <a:gd name="connsiteY5" fmla="*/ 7057 h 14114"/>
                      <a:gd name="connsiteX6" fmla="*/ 217782 w 224838"/>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838" h="14114">
                        <a:moveTo>
                          <a:pt x="217782" y="14114"/>
                        </a:moveTo>
                        <a:lnTo>
                          <a:pt x="7057" y="14114"/>
                        </a:lnTo>
                        <a:cubicBezTo>
                          <a:pt x="3152" y="14114"/>
                          <a:pt x="0" y="10962"/>
                          <a:pt x="0" y="7057"/>
                        </a:cubicBezTo>
                        <a:cubicBezTo>
                          <a:pt x="0" y="3152"/>
                          <a:pt x="3152" y="0"/>
                          <a:pt x="7057" y="0"/>
                        </a:cubicBezTo>
                        <a:lnTo>
                          <a:pt x="217782" y="0"/>
                        </a:lnTo>
                        <a:cubicBezTo>
                          <a:pt x="221686" y="0"/>
                          <a:pt x="224839" y="3152"/>
                          <a:pt x="224839" y="7057"/>
                        </a:cubicBezTo>
                        <a:cubicBezTo>
                          <a:pt x="224839" y="10962"/>
                          <a:pt x="221686" y="14114"/>
                          <a:pt x="217782"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9" name="Freeform: Shape 108">
                    <a:extLst>
                      <a:ext uri="{FF2B5EF4-FFF2-40B4-BE49-F238E27FC236}">
                        <a16:creationId xmlns:a16="http://schemas.microsoft.com/office/drawing/2014/main" id="{9AC492D0-36BF-994B-8246-EB267DBFFA33}"/>
                      </a:ext>
                    </a:extLst>
                  </p:cNvPr>
                  <p:cNvSpPr/>
                  <p:nvPr/>
                </p:nvSpPr>
                <p:spPr>
                  <a:xfrm>
                    <a:off x="9620682" y="2940603"/>
                    <a:ext cx="127826" cy="125804"/>
                  </a:xfrm>
                  <a:custGeom>
                    <a:avLst/>
                    <a:gdLst>
                      <a:gd name="connsiteX0" fmla="*/ 7057 w 127826"/>
                      <a:gd name="connsiteY0" fmla="*/ 125804 h 125804"/>
                      <a:gd name="connsiteX1" fmla="*/ 0 w 127826"/>
                      <a:gd name="connsiteY1" fmla="*/ 118747 h 125804"/>
                      <a:gd name="connsiteX2" fmla="*/ 0 w 127826"/>
                      <a:gd name="connsiteY2" fmla="*/ 61397 h 125804"/>
                      <a:gd name="connsiteX3" fmla="*/ 7057 w 127826"/>
                      <a:gd name="connsiteY3" fmla="*/ 54339 h 125804"/>
                      <a:gd name="connsiteX4" fmla="*/ 113713 w 127826"/>
                      <a:gd name="connsiteY4" fmla="*/ 54339 h 125804"/>
                      <a:gd name="connsiteX5" fmla="*/ 113713 w 127826"/>
                      <a:gd name="connsiteY5" fmla="*/ 7057 h 125804"/>
                      <a:gd name="connsiteX6" fmla="*/ 120770 w 127826"/>
                      <a:gd name="connsiteY6" fmla="*/ 0 h 125804"/>
                      <a:gd name="connsiteX7" fmla="*/ 127827 w 127826"/>
                      <a:gd name="connsiteY7" fmla="*/ 7057 h 125804"/>
                      <a:gd name="connsiteX8" fmla="*/ 127827 w 127826"/>
                      <a:gd name="connsiteY8" fmla="*/ 61397 h 125804"/>
                      <a:gd name="connsiteX9" fmla="*/ 120770 w 127826"/>
                      <a:gd name="connsiteY9" fmla="*/ 68454 h 125804"/>
                      <a:gd name="connsiteX10" fmla="*/ 14114 w 127826"/>
                      <a:gd name="connsiteY10" fmla="*/ 68454 h 125804"/>
                      <a:gd name="connsiteX11" fmla="*/ 14114 w 127826"/>
                      <a:gd name="connsiteY11" fmla="*/ 118747 h 125804"/>
                      <a:gd name="connsiteX12" fmla="*/ 7057 w 127826"/>
                      <a:gd name="connsiteY12" fmla="*/ 125804 h 1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826" h="125804">
                        <a:moveTo>
                          <a:pt x="7057" y="125804"/>
                        </a:moveTo>
                        <a:cubicBezTo>
                          <a:pt x="3152" y="125804"/>
                          <a:pt x="0" y="122652"/>
                          <a:pt x="0" y="118747"/>
                        </a:cubicBezTo>
                        <a:lnTo>
                          <a:pt x="0" y="61397"/>
                        </a:lnTo>
                        <a:cubicBezTo>
                          <a:pt x="0" y="57492"/>
                          <a:pt x="3152" y="54339"/>
                          <a:pt x="7057" y="54339"/>
                        </a:cubicBezTo>
                        <a:lnTo>
                          <a:pt x="113713" y="54339"/>
                        </a:lnTo>
                        <a:lnTo>
                          <a:pt x="113713" y="7057"/>
                        </a:lnTo>
                        <a:cubicBezTo>
                          <a:pt x="113713" y="3152"/>
                          <a:pt x="116865" y="0"/>
                          <a:pt x="120770" y="0"/>
                        </a:cubicBezTo>
                        <a:cubicBezTo>
                          <a:pt x="124675" y="0"/>
                          <a:pt x="127827" y="3152"/>
                          <a:pt x="127827" y="7057"/>
                        </a:cubicBezTo>
                        <a:lnTo>
                          <a:pt x="127827" y="61397"/>
                        </a:lnTo>
                        <a:cubicBezTo>
                          <a:pt x="127827" y="65302"/>
                          <a:pt x="124675" y="68454"/>
                          <a:pt x="120770" y="68454"/>
                        </a:cubicBezTo>
                        <a:lnTo>
                          <a:pt x="14114" y="68454"/>
                        </a:lnTo>
                        <a:lnTo>
                          <a:pt x="14114" y="118747"/>
                        </a:lnTo>
                        <a:cubicBezTo>
                          <a:pt x="14114" y="122652"/>
                          <a:pt x="10962" y="125804"/>
                          <a:pt x="7057" y="12580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0" name="Freeform: Shape 109">
                    <a:extLst>
                      <a:ext uri="{FF2B5EF4-FFF2-40B4-BE49-F238E27FC236}">
                        <a16:creationId xmlns:a16="http://schemas.microsoft.com/office/drawing/2014/main" id="{38463103-FDB3-A562-5C16-728DFCEB071C}"/>
                      </a:ext>
                    </a:extLst>
                  </p:cNvPr>
                  <p:cNvSpPr/>
                  <p:nvPr/>
                </p:nvSpPr>
                <p:spPr>
                  <a:xfrm>
                    <a:off x="9734408" y="2995002"/>
                    <a:ext cx="53184" cy="61948"/>
                  </a:xfrm>
                  <a:custGeom>
                    <a:avLst/>
                    <a:gdLst>
                      <a:gd name="connsiteX0" fmla="*/ 46141 w 53184"/>
                      <a:gd name="connsiteY0" fmla="*/ 61948 h 61948"/>
                      <a:gd name="connsiteX1" fmla="*/ 40683 w 53184"/>
                      <a:gd name="connsiteY1" fmla="*/ 59361 h 61948"/>
                      <a:gd name="connsiteX2" fmla="*/ 1586 w 53184"/>
                      <a:gd name="connsiteY2" fmla="*/ 11514 h 61948"/>
                      <a:gd name="connsiteX3" fmla="*/ 2575 w 53184"/>
                      <a:gd name="connsiteY3" fmla="*/ 1587 h 61948"/>
                      <a:gd name="connsiteX4" fmla="*/ 12502 w 53184"/>
                      <a:gd name="connsiteY4" fmla="*/ 2575 h 61948"/>
                      <a:gd name="connsiteX5" fmla="*/ 51598 w 53184"/>
                      <a:gd name="connsiteY5" fmla="*/ 50422 h 61948"/>
                      <a:gd name="connsiteX6" fmla="*/ 50610 w 53184"/>
                      <a:gd name="connsiteY6" fmla="*/ 60349 h 61948"/>
                      <a:gd name="connsiteX7" fmla="*/ 46141 w 53184"/>
                      <a:gd name="connsiteY7" fmla="*/ 61948 h 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84" h="61948">
                        <a:moveTo>
                          <a:pt x="46141" y="61948"/>
                        </a:moveTo>
                        <a:cubicBezTo>
                          <a:pt x="44117" y="61948"/>
                          <a:pt x="42047" y="61054"/>
                          <a:pt x="40683" y="59361"/>
                        </a:cubicBezTo>
                        <a:lnTo>
                          <a:pt x="1586" y="11514"/>
                        </a:lnTo>
                        <a:cubicBezTo>
                          <a:pt x="-860" y="8503"/>
                          <a:pt x="-436" y="4033"/>
                          <a:pt x="2575" y="1587"/>
                        </a:cubicBezTo>
                        <a:cubicBezTo>
                          <a:pt x="5586" y="-860"/>
                          <a:pt x="10055" y="-436"/>
                          <a:pt x="12502" y="2575"/>
                        </a:cubicBezTo>
                        <a:lnTo>
                          <a:pt x="51598" y="50422"/>
                        </a:lnTo>
                        <a:cubicBezTo>
                          <a:pt x="54044" y="53433"/>
                          <a:pt x="53621" y="57902"/>
                          <a:pt x="50610" y="60349"/>
                        </a:cubicBezTo>
                        <a:cubicBezTo>
                          <a:pt x="49292" y="61431"/>
                          <a:pt x="47740" y="61948"/>
                          <a:pt x="46141" y="6194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1" name="Freeform: Shape 110">
                    <a:extLst>
                      <a:ext uri="{FF2B5EF4-FFF2-40B4-BE49-F238E27FC236}">
                        <a16:creationId xmlns:a16="http://schemas.microsoft.com/office/drawing/2014/main" id="{18DE6946-7AB0-11B7-554A-329C28D4E976}"/>
                      </a:ext>
                    </a:extLst>
                  </p:cNvPr>
                  <p:cNvSpPr/>
                  <p:nvPr/>
                </p:nvSpPr>
                <p:spPr>
                  <a:xfrm>
                    <a:off x="9773578" y="2993241"/>
                    <a:ext cx="52567" cy="63709"/>
                  </a:xfrm>
                  <a:custGeom>
                    <a:avLst/>
                    <a:gdLst>
                      <a:gd name="connsiteX0" fmla="*/ 7065 w 52567"/>
                      <a:gd name="connsiteY0" fmla="*/ 63710 h 63709"/>
                      <a:gd name="connsiteX1" fmla="*/ 2737 w 52567"/>
                      <a:gd name="connsiteY1" fmla="*/ 62251 h 63709"/>
                      <a:gd name="connsiteX2" fmla="*/ 1466 w 52567"/>
                      <a:gd name="connsiteY2" fmla="*/ 52371 h 63709"/>
                      <a:gd name="connsiteX3" fmla="*/ 39951 w 52567"/>
                      <a:gd name="connsiteY3" fmla="*/ 2737 h 63709"/>
                      <a:gd name="connsiteX4" fmla="*/ 49831 w 52567"/>
                      <a:gd name="connsiteY4" fmla="*/ 1466 h 63709"/>
                      <a:gd name="connsiteX5" fmla="*/ 51101 w 52567"/>
                      <a:gd name="connsiteY5" fmla="*/ 11346 h 63709"/>
                      <a:gd name="connsiteX6" fmla="*/ 12616 w 52567"/>
                      <a:gd name="connsiteY6" fmla="*/ 60981 h 63709"/>
                      <a:gd name="connsiteX7" fmla="*/ 7018 w 52567"/>
                      <a:gd name="connsiteY7" fmla="*/ 63710 h 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67" h="63709">
                        <a:moveTo>
                          <a:pt x="7065" y="63710"/>
                        </a:moveTo>
                        <a:cubicBezTo>
                          <a:pt x="5559" y="63710"/>
                          <a:pt x="4054" y="63239"/>
                          <a:pt x="2737" y="62251"/>
                        </a:cubicBezTo>
                        <a:cubicBezTo>
                          <a:pt x="-369" y="59852"/>
                          <a:pt x="-886" y="55429"/>
                          <a:pt x="1466" y="52371"/>
                        </a:cubicBezTo>
                        <a:lnTo>
                          <a:pt x="39951" y="2737"/>
                        </a:lnTo>
                        <a:cubicBezTo>
                          <a:pt x="42351" y="-369"/>
                          <a:pt x="46773" y="-886"/>
                          <a:pt x="49831" y="1466"/>
                        </a:cubicBezTo>
                        <a:cubicBezTo>
                          <a:pt x="52936" y="3866"/>
                          <a:pt x="53454" y="8288"/>
                          <a:pt x="51101" y="11346"/>
                        </a:cubicBezTo>
                        <a:lnTo>
                          <a:pt x="12616" y="60981"/>
                        </a:lnTo>
                        <a:cubicBezTo>
                          <a:pt x="11205" y="62769"/>
                          <a:pt x="9135" y="63710"/>
                          <a:pt x="7018" y="6371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2" name="Freeform: Shape 111">
                    <a:extLst>
                      <a:ext uri="{FF2B5EF4-FFF2-40B4-BE49-F238E27FC236}">
                        <a16:creationId xmlns:a16="http://schemas.microsoft.com/office/drawing/2014/main" id="{D00585C1-BB38-9530-AC37-02FD801FB0C8}"/>
                      </a:ext>
                    </a:extLst>
                  </p:cNvPr>
                  <p:cNvSpPr/>
                  <p:nvPr/>
                </p:nvSpPr>
                <p:spPr>
                  <a:xfrm>
                    <a:off x="9698968" y="2813126"/>
                    <a:ext cx="160995" cy="150624"/>
                  </a:xfrm>
                  <a:custGeom>
                    <a:avLst/>
                    <a:gdLst>
                      <a:gd name="connsiteX0" fmla="*/ 80639 w 160995"/>
                      <a:gd name="connsiteY0" fmla="*/ 150625 h 150624"/>
                      <a:gd name="connsiteX1" fmla="*/ 80263 w 160995"/>
                      <a:gd name="connsiteY1" fmla="*/ 150625 h 150624"/>
                      <a:gd name="connsiteX2" fmla="*/ 0 w 160995"/>
                      <a:gd name="connsiteY2" fmla="*/ 47779 h 150624"/>
                      <a:gd name="connsiteX3" fmla="*/ 3811 w 160995"/>
                      <a:gd name="connsiteY3" fmla="*/ 5578 h 150624"/>
                      <a:gd name="connsiteX4" fmla="*/ 12186 w 160995"/>
                      <a:gd name="connsiteY4" fmla="*/ 168 h 150624"/>
                      <a:gd name="connsiteX5" fmla="*/ 17596 w 160995"/>
                      <a:gd name="connsiteY5" fmla="*/ 8542 h 150624"/>
                      <a:gd name="connsiteX6" fmla="*/ 14114 w 160995"/>
                      <a:gd name="connsiteY6" fmla="*/ 47732 h 150624"/>
                      <a:gd name="connsiteX7" fmla="*/ 80498 w 160995"/>
                      <a:gd name="connsiteY7" fmla="*/ 136463 h 150624"/>
                      <a:gd name="connsiteX8" fmla="*/ 146882 w 160995"/>
                      <a:gd name="connsiteY8" fmla="*/ 47732 h 150624"/>
                      <a:gd name="connsiteX9" fmla="*/ 143494 w 160995"/>
                      <a:gd name="connsiteY9" fmla="*/ 9013 h 150624"/>
                      <a:gd name="connsiteX10" fmla="*/ 148905 w 160995"/>
                      <a:gd name="connsiteY10" fmla="*/ 638 h 150624"/>
                      <a:gd name="connsiteX11" fmla="*/ 157279 w 160995"/>
                      <a:gd name="connsiteY11" fmla="*/ 6049 h 150624"/>
                      <a:gd name="connsiteX12" fmla="*/ 160996 w 160995"/>
                      <a:gd name="connsiteY12" fmla="*/ 47732 h 150624"/>
                      <a:gd name="connsiteX13" fmla="*/ 80733 w 160995"/>
                      <a:gd name="connsiteY13" fmla="*/ 150577 h 150624"/>
                      <a:gd name="connsiteX14" fmla="*/ 80592 w 160995"/>
                      <a:gd name="connsiteY14" fmla="*/ 150577 h 15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95" h="150624">
                        <a:moveTo>
                          <a:pt x="80639" y="150625"/>
                        </a:moveTo>
                        <a:lnTo>
                          <a:pt x="80263" y="150625"/>
                        </a:lnTo>
                        <a:cubicBezTo>
                          <a:pt x="35991" y="150389"/>
                          <a:pt x="0" y="104330"/>
                          <a:pt x="0" y="47779"/>
                        </a:cubicBezTo>
                        <a:cubicBezTo>
                          <a:pt x="0" y="31219"/>
                          <a:pt x="1270" y="17434"/>
                          <a:pt x="3811" y="5578"/>
                        </a:cubicBezTo>
                        <a:cubicBezTo>
                          <a:pt x="4658" y="1767"/>
                          <a:pt x="8375" y="-679"/>
                          <a:pt x="12186" y="168"/>
                        </a:cubicBezTo>
                        <a:cubicBezTo>
                          <a:pt x="15996" y="1014"/>
                          <a:pt x="18396" y="4731"/>
                          <a:pt x="17596" y="8542"/>
                        </a:cubicBezTo>
                        <a:cubicBezTo>
                          <a:pt x="15244" y="19410"/>
                          <a:pt x="14114" y="32207"/>
                          <a:pt x="14114" y="47732"/>
                        </a:cubicBezTo>
                        <a:cubicBezTo>
                          <a:pt x="14114" y="96614"/>
                          <a:pt x="43895" y="136369"/>
                          <a:pt x="80498" y="136463"/>
                        </a:cubicBezTo>
                        <a:cubicBezTo>
                          <a:pt x="117101" y="136369"/>
                          <a:pt x="146882" y="96614"/>
                          <a:pt x="146882" y="47732"/>
                        </a:cubicBezTo>
                        <a:cubicBezTo>
                          <a:pt x="146882" y="32395"/>
                          <a:pt x="145753" y="19739"/>
                          <a:pt x="143494" y="9013"/>
                        </a:cubicBezTo>
                        <a:cubicBezTo>
                          <a:pt x="142695" y="5202"/>
                          <a:pt x="145094" y="1438"/>
                          <a:pt x="148905" y="638"/>
                        </a:cubicBezTo>
                        <a:cubicBezTo>
                          <a:pt x="152716" y="-162"/>
                          <a:pt x="156479" y="2238"/>
                          <a:pt x="157279" y="6049"/>
                        </a:cubicBezTo>
                        <a:cubicBezTo>
                          <a:pt x="159773" y="17763"/>
                          <a:pt x="160996" y="31407"/>
                          <a:pt x="160996" y="47732"/>
                        </a:cubicBezTo>
                        <a:cubicBezTo>
                          <a:pt x="160996" y="104283"/>
                          <a:pt x="125052" y="150295"/>
                          <a:pt x="80733" y="150577"/>
                        </a:cubicBezTo>
                        <a:lnTo>
                          <a:pt x="80592" y="150577"/>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3" name="Freeform: Shape 112">
                    <a:extLst>
                      <a:ext uri="{FF2B5EF4-FFF2-40B4-BE49-F238E27FC236}">
                        <a16:creationId xmlns:a16="http://schemas.microsoft.com/office/drawing/2014/main" id="{18141B78-3660-4CE7-0ACC-7931A4EFE65A}"/>
                      </a:ext>
                    </a:extLst>
                  </p:cNvPr>
                  <p:cNvSpPr/>
                  <p:nvPr/>
                </p:nvSpPr>
                <p:spPr>
                  <a:xfrm>
                    <a:off x="9671258" y="2809341"/>
                    <a:ext cx="214111" cy="14114"/>
                  </a:xfrm>
                  <a:custGeom>
                    <a:avLst/>
                    <a:gdLst>
                      <a:gd name="connsiteX0" fmla="*/ 207054 w 214111"/>
                      <a:gd name="connsiteY0" fmla="*/ 14114 h 14114"/>
                      <a:gd name="connsiteX1" fmla="*/ 7057 w 214111"/>
                      <a:gd name="connsiteY1" fmla="*/ 14114 h 14114"/>
                      <a:gd name="connsiteX2" fmla="*/ 0 w 214111"/>
                      <a:gd name="connsiteY2" fmla="*/ 7057 h 14114"/>
                      <a:gd name="connsiteX3" fmla="*/ 7057 w 214111"/>
                      <a:gd name="connsiteY3" fmla="*/ 0 h 14114"/>
                      <a:gd name="connsiteX4" fmla="*/ 207054 w 214111"/>
                      <a:gd name="connsiteY4" fmla="*/ 0 h 14114"/>
                      <a:gd name="connsiteX5" fmla="*/ 214111 w 214111"/>
                      <a:gd name="connsiteY5" fmla="*/ 7057 h 14114"/>
                      <a:gd name="connsiteX6" fmla="*/ 207054 w 214111"/>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11" h="14114">
                        <a:moveTo>
                          <a:pt x="207054" y="14114"/>
                        </a:moveTo>
                        <a:lnTo>
                          <a:pt x="7057" y="14114"/>
                        </a:lnTo>
                        <a:cubicBezTo>
                          <a:pt x="3152" y="14114"/>
                          <a:pt x="0" y="10962"/>
                          <a:pt x="0" y="7057"/>
                        </a:cubicBezTo>
                        <a:cubicBezTo>
                          <a:pt x="0" y="3152"/>
                          <a:pt x="3152" y="0"/>
                          <a:pt x="7057" y="0"/>
                        </a:cubicBezTo>
                        <a:lnTo>
                          <a:pt x="207054" y="0"/>
                        </a:lnTo>
                        <a:cubicBezTo>
                          <a:pt x="210960" y="0"/>
                          <a:pt x="214111" y="3152"/>
                          <a:pt x="214111" y="7057"/>
                        </a:cubicBezTo>
                        <a:cubicBezTo>
                          <a:pt x="214111" y="10962"/>
                          <a:pt x="210960" y="14114"/>
                          <a:pt x="207054"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4" name="Freeform: Shape 113">
                    <a:extLst>
                      <a:ext uri="{FF2B5EF4-FFF2-40B4-BE49-F238E27FC236}">
                        <a16:creationId xmlns:a16="http://schemas.microsoft.com/office/drawing/2014/main" id="{A5196DE9-910F-E9B5-65FF-BA4FC228D7EF}"/>
                      </a:ext>
                    </a:extLst>
                  </p:cNvPr>
                  <p:cNvSpPr/>
                  <p:nvPr/>
                </p:nvSpPr>
                <p:spPr>
                  <a:xfrm>
                    <a:off x="9693746" y="2730961"/>
                    <a:ext cx="170593" cy="92353"/>
                  </a:xfrm>
                  <a:custGeom>
                    <a:avLst/>
                    <a:gdLst>
                      <a:gd name="connsiteX0" fmla="*/ 163536 w 170593"/>
                      <a:gd name="connsiteY0" fmla="*/ 92354 h 92353"/>
                      <a:gd name="connsiteX1" fmla="*/ 156479 w 170593"/>
                      <a:gd name="connsiteY1" fmla="*/ 85297 h 92353"/>
                      <a:gd name="connsiteX2" fmla="*/ 85297 w 170593"/>
                      <a:gd name="connsiteY2" fmla="*/ 14114 h 92353"/>
                      <a:gd name="connsiteX3" fmla="*/ 14114 w 170593"/>
                      <a:gd name="connsiteY3" fmla="*/ 85297 h 92353"/>
                      <a:gd name="connsiteX4" fmla="*/ 7057 w 170593"/>
                      <a:gd name="connsiteY4" fmla="*/ 92354 h 92353"/>
                      <a:gd name="connsiteX5" fmla="*/ 0 w 170593"/>
                      <a:gd name="connsiteY5" fmla="*/ 85297 h 92353"/>
                      <a:gd name="connsiteX6" fmla="*/ 85297 w 170593"/>
                      <a:gd name="connsiteY6" fmla="*/ 0 h 92353"/>
                      <a:gd name="connsiteX7" fmla="*/ 170593 w 170593"/>
                      <a:gd name="connsiteY7" fmla="*/ 85297 h 92353"/>
                      <a:gd name="connsiteX8" fmla="*/ 163536 w 170593"/>
                      <a:gd name="connsiteY8" fmla="*/ 92354 h 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93" h="92353">
                        <a:moveTo>
                          <a:pt x="163536" y="92354"/>
                        </a:moveTo>
                        <a:cubicBezTo>
                          <a:pt x="159631" y="92354"/>
                          <a:pt x="156479" y="89202"/>
                          <a:pt x="156479" y="85297"/>
                        </a:cubicBezTo>
                        <a:cubicBezTo>
                          <a:pt x="156479" y="37403"/>
                          <a:pt x="133191" y="14114"/>
                          <a:pt x="85297" y="14114"/>
                        </a:cubicBezTo>
                        <a:cubicBezTo>
                          <a:pt x="37403" y="14114"/>
                          <a:pt x="14114" y="37403"/>
                          <a:pt x="14114" y="85297"/>
                        </a:cubicBezTo>
                        <a:cubicBezTo>
                          <a:pt x="14114" y="89202"/>
                          <a:pt x="10962" y="92354"/>
                          <a:pt x="7057" y="92354"/>
                        </a:cubicBezTo>
                        <a:cubicBezTo>
                          <a:pt x="3152" y="92354"/>
                          <a:pt x="0" y="89202"/>
                          <a:pt x="0" y="85297"/>
                        </a:cubicBezTo>
                        <a:cubicBezTo>
                          <a:pt x="0" y="29499"/>
                          <a:pt x="29499" y="0"/>
                          <a:pt x="85297" y="0"/>
                        </a:cubicBezTo>
                        <a:cubicBezTo>
                          <a:pt x="141095" y="0"/>
                          <a:pt x="170593" y="29499"/>
                          <a:pt x="170593" y="85297"/>
                        </a:cubicBezTo>
                        <a:cubicBezTo>
                          <a:pt x="170593" y="89202"/>
                          <a:pt x="167441" y="92354"/>
                          <a:pt x="163536" y="9235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5" name="Freeform: Shape 114">
                    <a:extLst>
                      <a:ext uri="{FF2B5EF4-FFF2-40B4-BE49-F238E27FC236}">
                        <a16:creationId xmlns:a16="http://schemas.microsoft.com/office/drawing/2014/main" id="{BD213732-E7AC-D1E5-53B3-6A4699286F05}"/>
                      </a:ext>
                    </a:extLst>
                  </p:cNvPr>
                  <p:cNvSpPr/>
                  <p:nvPr/>
                </p:nvSpPr>
                <p:spPr>
                  <a:xfrm>
                    <a:off x="9802379"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6" name="Freeform: Shape 115">
                    <a:extLst>
                      <a:ext uri="{FF2B5EF4-FFF2-40B4-BE49-F238E27FC236}">
                        <a16:creationId xmlns:a16="http://schemas.microsoft.com/office/drawing/2014/main" id="{32534D6A-BA5E-AE24-969F-FB26ADB85E1E}"/>
                      </a:ext>
                    </a:extLst>
                  </p:cNvPr>
                  <p:cNvSpPr/>
                  <p:nvPr/>
                </p:nvSpPr>
                <p:spPr>
                  <a:xfrm>
                    <a:off x="9773115" y="2730961"/>
                    <a:ext cx="14114" cy="43471"/>
                  </a:xfrm>
                  <a:custGeom>
                    <a:avLst/>
                    <a:gdLst>
                      <a:gd name="connsiteX0" fmla="*/ 7057 w 14114"/>
                      <a:gd name="connsiteY0" fmla="*/ 43472 h 43471"/>
                      <a:gd name="connsiteX1" fmla="*/ 0 w 14114"/>
                      <a:gd name="connsiteY1" fmla="*/ 36414 h 43471"/>
                      <a:gd name="connsiteX2" fmla="*/ 0 w 14114"/>
                      <a:gd name="connsiteY2" fmla="*/ 7057 h 43471"/>
                      <a:gd name="connsiteX3" fmla="*/ 7057 w 14114"/>
                      <a:gd name="connsiteY3" fmla="*/ 0 h 43471"/>
                      <a:gd name="connsiteX4" fmla="*/ 14114 w 14114"/>
                      <a:gd name="connsiteY4" fmla="*/ 7057 h 43471"/>
                      <a:gd name="connsiteX5" fmla="*/ 14114 w 14114"/>
                      <a:gd name="connsiteY5" fmla="*/ 36414 h 43471"/>
                      <a:gd name="connsiteX6" fmla="*/ 7057 w 14114"/>
                      <a:gd name="connsiteY6" fmla="*/ 43472 h 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471">
                        <a:moveTo>
                          <a:pt x="7057" y="43472"/>
                        </a:moveTo>
                        <a:cubicBezTo>
                          <a:pt x="3152" y="43472"/>
                          <a:pt x="0" y="40319"/>
                          <a:pt x="0" y="36414"/>
                        </a:cubicBezTo>
                        <a:lnTo>
                          <a:pt x="0" y="7057"/>
                        </a:lnTo>
                        <a:cubicBezTo>
                          <a:pt x="0" y="3152"/>
                          <a:pt x="3152" y="0"/>
                          <a:pt x="7057" y="0"/>
                        </a:cubicBezTo>
                        <a:cubicBezTo>
                          <a:pt x="10962" y="0"/>
                          <a:pt x="14114" y="3152"/>
                          <a:pt x="14114" y="7057"/>
                        </a:cubicBezTo>
                        <a:lnTo>
                          <a:pt x="14114" y="36414"/>
                        </a:lnTo>
                        <a:cubicBezTo>
                          <a:pt x="14114" y="40319"/>
                          <a:pt x="10962" y="43472"/>
                          <a:pt x="7057" y="4347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7" name="Freeform: Shape 116">
                    <a:extLst>
                      <a:ext uri="{FF2B5EF4-FFF2-40B4-BE49-F238E27FC236}">
                        <a16:creationId xmlns:a16="http://schemas.microsoft.com/office/drawing/2014/main" id="{12264F19-6BC8-A8F4-5D4F-D687FD058017}"/>
                      </a:ext>
                    </a:extLst>
                  </p:cNvPr>
                  <p:cNvSpPr/>
                  <p:nvPr/>
                </p:nvSpPr>
                <p:spPr>
                  <a:xfrm>
                    <a:off x="9743804"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8" name="Freeform: Shape 117">
                    <a:extLst>
                      <a:ext uri="{FF2B5EF4-FFF2-40B4-BE49-F238E27FC236}">
                        <a16:creationId xmlns:a16="http://schemas.microsoft.com/office/drawing/2014/main" id="{97C02DD4-A5BF-DA33-5A58-B3FFC306ABCD}"/>
                      </a:ext>
                    </a:extLst>
                  </p:cNvPr>
                  <p:cNvSpPr/>
                  <p:nvPr/>
                </p:nvSpPr>
                <p:spPr>
                  <a:xfrm>
                    <a:off x="9772080" y="3041331"/>
                    <a:ext cx="14114" cy="230343"/>
                  </a:xfrm>
                  <a:custGeom>
                    <a:avLst/>
                    <a:gdLst>
                      <a:gd name="connsiteX0" fmla="*/ 7057 w 14114"/>
                      <a:gd name="connsiteY0" fmla="*/ 230343 h 230343"/>
                      <a:gd name="connsiteX1" fmla="*/ 0 w 14114"/>
                      <a:gd name="connsiteY1" fmla="*/ 223286 h 230343"/>
                      <a:gd name="connsiteX2" fmla="*/ 0 w 14114"/>
                      <a:gd name="connsiteY2" fmla="*/ 7057 h 230343"/>
                      <a:gd name="connsiteX3" fmla="*/ 7057 w 14114"/>
                      <a:gd name="connsiteY3" fmla="*/ 0 h 230343"/>
                      <a:gd name="connsiteX4" fmla="*/ 14114 w 14114"/>
                      <a:gd name="connsiteY4" fmla="*/ 7057 h 230343"/>
                      <a:gd name="connsiteX5" fmla="*/ 14114 w 14114"/>
                      <a:gd name="connsiteY5" fmla="*/ 223286 h 230343"/>
                      <a:gd name="connsiteX6" fmla="*/ 7057 w 14114"/>
                      <a:gd name="connsiteY6" fmla="*/ 230343 h 23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0343">
                        <a:moveTo>
                          <a:pt x="7057" y="230343"/>
                        </a:moveTo>
                        <a:cubicBezTo>
                          <a:pt x="3152" y="230343"/>
                          <a:pt x="0" y="227191"/>
                          <a:pt x="0" y="223286"/>
                        </a:cubicBezTo>
                        <a:lnTo>
                          <a:pt x="0" y="7057"/>
                        </a:lnTo>
                        <a:cubicBezTo>
                          <a:pt x="0" y="3152"/>
                          <a:pt x="3152" y="0"/>
                          <a:pt x="7057" y="0"/>
                        </a:cubicBezTo>
                        <a:cubicBezTo>
                          <a:pt x="10962" y="0"/>
                          <a:pt x="14114" y="3152"/>
                          <a:pt x="14114" y="7057"/>
                        </a:cubicBezTo>
                        <a:lnTo>
                          <a:pt x="14114" y="223286"/>
                        </a:lnTo>
                        <a:cubicBezTo>
                          <a:pt x="14114" y="227191"/>
                          <a:pt x="10962" y="230343"/>
                          <a:pt x="7057" y="23034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9" name="Freeform: Shape 118">
                    <a:extLst>
                      <a:ext uri="{FF2B5EF4-FFF2-40B4-BE49-F238E27FC236}">
                        <a16:creationId xmlns:a16="http://schemas.microsoft.com/office/drawing/2014/main" id="{87D7233D-09FE-2275-A17E-F8EF87FF6595}"/>
                      </a:ext>
                    </a:extLst>
                  </p:cNvPr>
                  <p:cNvSpPr/>
                  <p:nvPr/>
                </p:nvSpPr>
                <p:spPr>
                  <a:xfrm>
                    <a:off x="9840674" y="3066972"/>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2"/>
                          <a:pt x="8422" y="0"/>
                          <a:pt x="18819" y="0"/>
                        </a:cubicBezTo>
                        <a:cubicBezTo>
                          <a:pt x="29217" y="0"/>
                          <a:pt x="37638" y="8422"/>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20" name="Freeform: Shape 119">
                    <a:extLst>
                      <a:ext uri="{FF2B5EF4-FFF2-40B4-BE49-F238E27FC236}">
                        <a16:creationId xmlns:a16="http://schemas.microsoft.com/office/drawing/2014/main" id="{6F41A36B-807C-2CF2-4968-D860DE36D29D}"/>
                      </a:ext>
                    </a:extLst>
                  </p:cNvPr>
                  <p:cNvSpPr/>
                  <p:nvPr/>
                </p:nvSpPr>
                <p:spPr>
                  <a:xfrm>
                    <a:off x="9620071" y="3252056"/>
                    <a:ext cx="17501" cy="17501"/>
                  </a:xfrm>
                  <a:custGeom>
                    <a:avLst/>
                    <a:gdLst>
                      <a:gd name="connsiteX0" fmla="*/ 17501 w 17501"/>
                      <a:gd name="connsiteY0" fmla="*/ 8751 h 17501"/>
                      <a:gd name="connsiteX1" fmla="*/ 8751 w 17501"/>
                      <a:gd name="connsiteY1" fmla="*/ 17501 h 17501"/>
                      <a:gd name="connsiteX2" fmla="*/ 0 w 17501"/>
                      <a:gd name="connsiteY2" fmla="*/ 8751 h 17501"/>
                      <a:gd name="connsiteX3" fmla="*/ 8751 w 17501"/>
                      <a:gd name="connsiteY3" fmla="*/ 0 h 17501"/>
                      <a:gd name="connsiteX4" fmla="*/ 17501 w 17501"/>
                      <a:gd name="connsiteY4" fmla="*/ 8751 h 1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1" h="17501">
                        <a:moveTo>
                          <a:pt x="17501" y="8751"/>
                        </a:moveTo>
                        <a:cubicBezTo>
                          <a:pt x="17501" y="13597"/>
                          <a:pt x="13596" y="17501"/>
                          <a:pt x="8751" y="17501"/>
                        </a:cubicBezTo>
                        <a:cubicBezTo>
                          <a:pt x="3905" y="17501"/>
                          <a:pt x="0" y="13597"/>
                          <a:pt x="0" y="8751"/>
                        </a:cubicBezTo>
                        <a:cubicBezTo>
                          <a:pt x="0" y="3905"/>
                          <a:pt x="3905" y="0"/>
                          <a:pt x="8751" y="0"/>
                        </a:cubicBezTo>
                        <a:cubicBezTo>
                          <a:pt x="13596" y="0"/>
                          <a:pt x="17501" y="3905"/>
                          <a:pt x="17501" y="8751"/>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104" name="TextBox 103">
                  <a:extLst>
                    <a:ext uri="{FF2B5EF4-FFF2-40B4-BE49-F238E27FC236}">
                      <a16:creationId xmlns:a16="http://schemas.microsoft.com/office/drawing/2014/main" id="{B6F44518-6B8F-4809-8632-CF773DAAE5A0}"/>
                    </a:ext>
                  </a:extLst>
                </p:cNvPr>
                <p:cNvSpPr txBox="1"/>
                <p:nvPr/>
              </p:nvSpPr>
              <p:spPr>
                <a:xfrm>
                  <a:off x="6282557" y="2802377"/>
                  <a:ext cx="1503173"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Operator</a:t>
                  </a:r>
                </a:p>
              </p:txBody>
            </p:sp>
            <p:sp>
              <p:nvSpPr>
                <p:cNvPr id="179" name="TextBox 178">
                  <a:extLst>
                    <a:ext uri="{FF2B5EF4-FFF2-40B4-BE49-F238E27FC236}">
                      <a16:creationId xmlns:a16="http://schemas.microsoft.com/office/drawing/2014/main" id="{F2ED5F80-4460-905E-927A-941C375C0662}"/>
                    </a:ext>
                  </a:extLst>
                </p:cNvPr>
                <p:cNvSpPr txBox="1"/>
                <p:nvPr/>
              </p:nvSpPr>
              <p:spPr>
                <a:xfrm>
                  <a:off x="7979609" y="2802377"/>
                  <a:ext cx="1503173"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Maintenance</a:t>
                  </a:r>
                </a:p>
              </p:txBody>
            </p:sp>
          </p:grpSp>
          <p:grpSp>
            <p:nvGrpSpPr>
              <p:cNvPr id="60" name="Group 59">
                <a:extLst>
                  <a:ext uri="{FF2B5EF4-FFF2-40B4-BE49-F238E27FC236}">
                    <a16:creationId xmlns:a16="http://schemas.microsoft.com/office/drawing/2014/main" id="{593A48ED-526B-91F6-6E3B-4297AF66315B}"/>
                  </a:ext>
                </a:extLst>
              </p:cNvPr>
              <p:cNvGrpSpPr/>
              <p:nvPr/>
            </p:nvGrpSpPr>
            <p:grpSpPr>
              <a:xfrm>
                <a:off x="7040022" y="5229148"/>
                <a:ext cx="425100" cy="682438"/>
                <a:chOff x="2224250" y="3549629"/>
                <a:chExt cx="349183" cy="560567"/>
              </a:xfrm>
              <a:solidFill>
                <a:schemeClr val="tx1"/>
              </a:solidFill>
            </p:grpSpPr>
            <p:sp>
              <p:nvSpPr>
                <p:cNvPr id="61" name="Freeform: Shape 60">
                  <a:extLst>
                    <a:ext uri="{FF2B5EF4-FFF2-40B4-BE49-F238E27FC236}">
                      <a16:creationId xmlns:a16="http://schemas.microsoft.com/office/drawing/2014/main" id="{6292F5FA-2929-0662-7FA5-B3E780BF9B97}"/>
                    </a:ext>
                  </a:extLst>
                </p:cNvPr>
                <p:cNvSpPr/>
                <p:nvPr/>
              </p:nvSpPr>
              <p:spPr>
                <a:xfrm>
                  <a:off x="2224250" y="3901734"/>
                  <a:ext cx="77392" cy="208462"/>
                </a:xfrm>
                <a:custGeom>
                  <a:avLst/>
                  <a:gdLst>
                    <a:gd name="connsiteX0" fmla="*/ 51187 w 77392"/>
                    <a:gd name="connsiteY0" fmla="*/ 208463 h 208462"/>
                    <a:gd name="connsiteX1" fmla="*/ 47282 w 77392"/>
                    <a:gd name="connsiteY1" fmla="*/ 207286 h 208462"/>
                    <a:gd name="connsiteX2" fmla="*/ 44130 w 77392"/>
                    <a:gd name="connsiteY2" fmla="*/ 201405 h 208462"/>
                    <a:gd name="connsiteX3" fmla="*/ 44130 w 77392"/>
                    <a:gd name="connsiteY3" fmla="*/ 177412 h 208462"/>
                    <a:gd name="connsiteX4" fmla="*/ 33262 w 77392"/>
                    <a:gd name="connsiteY4" fmla="*/ 177412 h 208462"/>
                    <a:gd name="connsiteX5" fmla="*/ 33262 w 77392"/>
                    <a:gd name="connsiteY5" fmla="*/ 201405 h 208462"/>
                    <a:gd name="connsiteX6" fmla="*/ 30110 w 77392"/>
                    <a:gd name="connsiteY6" fmla="*/ 207286 h 208462"/>
                    <a:gd name="connsiteX7" fmla="*/ 23430 w 77392"/>
                    <a:gd name="connsiteY7" fmla="*/ 207851 h 208462"/>
                    <a:gd name="connsiteX8" fmla="*/ 0 w 77392"/>
                    <a:gd name="connsiteY8" fmla="*/ 172283 h 208462"/>
                    <a:gd name="connsiteX9" fmla="*/ 18348 w 77392"/>
                    <a:gd name="connsiteY9" fmla="*/ 139397 h 208462"/>
                    <a:gd name="connsiteX10" fmla="*/ 18348 w 77392"/>
                    <a:gd name="connsiteY10" fmla="*/ 69062 h 208462"/>
                    <a:gd name="connsiteX11" fmla="*/ 0 w 77392"/>
                    <a:gd name="connsiteY11" fmla="*/ 36176 h 208462"/>
                    <a:gd name="connsiteX12" fmla="*/ 25264 w 77392"/>
                    <a:gd name="connsiteY12" fmla="*/ 608 h 208462"/>
                    <a:gd name="connsiteX13" fmla="*/ 31945 w 77392"/>
                    <a:gd name="connsiteY13" fmla="*/ 1173 h 208462"/>
                    <a:gd name="connsiteX14" fmla="*/ 35097 w 77392"/>
                    <a:gd name="connsiteY14" fmla="*/ 7053 h 208462"/>
                    <a:gd name="connsiteX15" fmla="*/ 35097 w 77392"/>
                    <a:gd name="connsiteY15" fmla="*/ 31048 h 208462"/>
                    <a:gd name="connsiteX16" fmla="*/ 44130 w 77392"/>
                    <a:gd name="connsiteY16" fmla="*/ 31048 h 208462"/>
                    <a:gd name="connsiteX17" fmla="*/ 44130 w 77392"/>
                    <a:gd name="connsiteY17" fmla="*/ 7053 h 208462"/>
                    <a:gd name="connsiteX18" fmla="*/ 47282 w 77392"/>
                    <a:gd name="connsiteY18" fmla="*/ 1173 h 208462"/>
                    <a:gd name="connsiteX19" fmla="*/ 53963 w 77392"/>
                    <a:gd name="connsiteY19" fmla="*/ 608 h 208462"/>
                    <a:gd name="connsiteX20" fmla="*/ 77393 w 77392"/>
                    <a:gd name="connsiteY20" fmla="*/ 36176 h 208462"/>
                    <a:gd name="connsiteX21" fmla="*/ 59044 w 77392"/>
                    <a:gd name="connsiteY21" fmla="*/ 69062 h 208462"/>
                    <a:gd name="connsiteX22" fmla="*/ 59044 w 77392"/>
                    <a:gd name="connsiteY22" fmla="*/ 139397 h 208462"/>
                    <a:gd name="connsiteX23" fmla="*/ 77393 w 77392"/>
                    <a:gd name="connsiteY23" fmla="*/ 172283 h 208462"/>
                    <a:gd name="connsiteX24" fmla="*/ 53963 w 77392"/>
                    <a:gd name="connsiteY24" fmla="*/ 207851 h 208462"/>
                    <a:gd name="connsiteX25" fmla="*/ 51187 w 77392"/>
                    <a:gd name="connsiteY25" fmla="*/ 208416 h 208462"/>
                    <a:gd name="connsiteX26" fmla="*/ 20983 w 77392"/>
                    <a:gd name="connsiteY26" fmla="*/ 20509 h 208462"/>
                    <a:gd name="connsiteX27" fmla="*/ 14114 w 77392"/>
                    <a:gd name="connsiteY27" fmla="*/ 36223 h 208462"/>
                    <a:gd name="connsiteX28" fmla="*/ 28369 w 77392"/>
                    <a:gd name="connsiteY28" fmla="*/ 58523 h 208462"/>
                    <a:gd name="connsiteX29" fmla="*/ 32463 w 77392"/>
                    <a:gd name="connsiteY29" fmla="*/ 64922 h 208462"/>
                    <a:gd name="connsiteX30" fmla="*/ 32463 w 77392"/>
                    <a:gd name="connsiteY30" fmla="*/ 143632 h 208462"/>
                    <a:gd name="connsiteX31" fmla="*/ 28369 w 77392"/>
                    <a:gd name="connsiteY31" fmla="*/ 150030 h 208462"/>
                    <a:gd name="connsiteX32" fmla="*/ 14114 w 77392"/>
                    <a:gd name="connsiteY32" fmla="*/ 172330 h 208462"/>
                    <a:gd name="connsiteX33" fmla="*/ 19148 w 77392"/>
                    <a:gd name="connsiteY33" fmla="*/ 187244 h 208462"/>
                    <a:gd name="connsiteX34" fmla="*/ 19148 w 77392"/>
                    <a:gd name="connsiteY34" fmla="*/ 170354 h 208462"/>
                    <a:gd name="connsiteX35" fmla="*/ 26205 w 77392"/>
                    <a:gd name="connsiteY35" fmla="*/ 163297 h 208462"/>
                    <a:gd name="connsiteX36" fmla="*/ 51187 w 77392"/>
                    <a:gd name="connsiteY36" fmla="*/ 163297 h 208462"/>
                    <a:gd name="connsiteX37" fmla="*/ 58244 w 77392"/>
                    <a:gd name="connsiteY37" fmla="*/ 170354 h 208462"/>
                    <a:gd name="connsiteX38" fmla="*/ 58244 w 77392"/>
                    <a:gd name="connsiteY38" fmla="*/ 187244 h 208462"/>
                    <a:gd name="connsiteX39" fmla="*/ 63278 w 77392"/>
                    <a:gd name="connsiteY39" fmla="*/ 172330 h 208462"/>
                    <a:gd name="connsiteX40" fmla="*/ 49023 w 77392"/>
                    <a:gd name="connsiteY40" fmla="*/ 150030 h 208462"/>
                    <a:gd name="connsiteX41" fmla="*/ 44930 w 77392"/>
                    <a:gd name="connsiteY41" fmla="*/ 143632 h 208462"/>
                    <a:gd name="connsiteX42" fmla="*/ 44930 w 77392"/>
                    <a:gd name="connsiteY42" fmla="*/ 64922 h 208462"/>
                    <a:gd name="connsiteX43" fmla="*/ 49023 w 77392"/>
                    <a:gd name="connsiteY43" fmla="*/ 58523 h 208462"/>
                    <a:gd name="connsiteX44" fmla="*/ 63278 w 77392"/>
                    <a:gd name="connsiteY44" fmla="*/ 36223 h 208462"/>
                    <a:gd name="connsiteX45" fmla="*/ 58244 w 77392"/>
                    <a:gd name="connsiteY45" fmla="*/ 21309 h 208462"/>
                    <a:gd name="connsiteX46" fmla="*/ 58244 w 77392"/>
                    <a:gd name="connsiteY46" fmla="*/ 38199 h 208462"/>
                    <a:gd name="connsiteX47" fmla="*/ 50152 w 77392"/>
                    <a:gd name="connsiteY47" fmla="*/ 45162 h 208462"/>
                    <a:gd name="connsiteX48" fmla="*/ 49117 w 77392"/>
                    <a:gd name="connsiteY48" fmla="*/ 45256 h 208462"/>
                    <a:gd name="connsiteX49" fmla="*/ 28087 w 77392"/>
                    <a:gd name="connsiteY49" fmla="*/ 45256 h 208462"/>
                    <a:gd name="connsiteX50" fmla="*/ 21030 w 77392"/>
                    <a:gd name="connsiteY50" fmla="*/ 38199 h 208462"/>
                    <a:gd name="connsiteX51" fmla="*/ 21030 w 77392"/>
                    <a:gd name="connsiteY51" fmla="*/ 20556 h 20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392" h="208462">
                      <a:moveTo>
                        <a:pt x="51187" y="208463"/>
                      </a:moveTo>
                      <a:cubicBezTo>
                        <a:pt x="49823" y="208463"/>
                        <a:pt x="48459" y="208086"/>
                        <a:pt x="47282" y="207286"/>
                      </a:cubicBezTo>
                      <a:cubicBezTo>
                        <a:pt x="45306" y="205969"/>
                        <a:pt x="44130" y="203758"/>
                        <a:pt x="44130" y="201405"/>
                      </a:cubicBezTo>
                      <a:lnTo>
                        <a:pt x="44130" y="177412"/>
                      </a:lnTo>
                      <a:lnTo>
                        <a:pt x="33262" y="177412"/>
                      </a:lnTo>
                      <a:lnTo>
                        <a:pt x="33262" y="201405"/>
                      </a:lnTo>
                      <a:cubicBezTo>
                        <a:pt x="33262" y="203758"/>
                        <a:pt x="32086" y="206016"/>
                        <a:pt x="30110" y="207286"/>
                      </a:cubicBezTo>
                      <a:cubicBezTo>
                        <a:pt x="28134" y="208604"/>
                        <a:pt x="25641" y="208792"/>
                        <a:pt x="23430" y="207851"/>
                      </a:cubicBezTo>
                      <a:cubicBezTo>
                        <a:pt x="9221" y="201735"/>
                        <a:pt x="0" y="187762"/>
                        <a:pt x="0" y="172283"/>
                      </a:cubicBezTo>
                      <a:cubicBezTo>
                        <a:pt x="0" y="158828"/>
                        <a:pt x="7057" y="146360"/>
                        <a:pt x="18348" y="139397"/>
                      </a:cubicBezTo>
                      <a:lnTo>
                        <a:pt x="18348" y="69062"/>
                      </a:lnTo>
                      <a:cubicBezTo>
                        <a:pt x="7057" y="62052"/>
                        <a:pt x="0" y="49631"/>
                        <a:pt x="0" y="36176"/>
                      </a:cubicBezTo>
                      <a:cubicBezTo>
                        <a:pt x="0" y="19098"/>
                        <a:pt x="12703" y="6019"/>
                        <a:pt x="25264" y="608"/>
                      </a:cubicBezTo>
                      <a:cubicBezTo>
                        <a:pt x="27429" y="-333"/>
                        <a:pt x="29969" y="-98"/>
                        <a:pt x="31945" y="1173"/>
                      </a:cubicBezTo>
                      <a:cubicBezTo>
                        <a:pt x="33921" y="2490"/>
                        <a:pt x="35097" y="4701"/>
                        <a:pt x="35097" y="7053"/>
                      </a:cubicBezTo>
                      <a:lnTo>
                        <a:pt x="35097" y="31048"/>
                      </a:lnTo>
                      <a:lnTo>
                        <a:pt x="44130" y="31048"/>
                      </a:lnTo>
                      <a:lnTo>
                        <a:pt x="44130" y="7053"/>
                      </a:lnTo>
                      <a:cubicBezTo>
                        <a:pt x="44130" y="4701"/>
                        <a:pt x="45306" y="2443"/>
                        <a:pt x="47282" y="1173"/>
                      </a:cubicBezTo>
                      <a:cubicBezTo>
                        <a:pt x="49258" y="-145"/>
                        <a:pt x="51752" y="-380"/>
                        <a:pt x="53963" y="608"/>
                      </a:cubicBezTo>
                      <a:cubicBezTo>
                        <a:pt x="68171" y="6724"/>
                        <a:pt x="77393" y="20697"/>
                        <a:pt x="77393" y="36176"/>
                      </a:cubicBezTo>
                      <a:cubicBezTo>
                        <a:pt x="77393" y="49631"/>
                        <a:pt x="70336" y="62099"/>
                        <a:pt x="59044" y="69062"/>
                      </a:cubicBezTo>
                      <a:lnTo>
                        <a:pt x="59044" y="139397"/>
                      </a:lnTo>
                      <a:cubicBezTo>
                        <a:pt x="70336" y="146407"/>
                        <a:pt x="77393" y="158875"/>
                        <a:pt x="77393" y="172283"/>
                      </a:cubicBezTo>
                      <a:cubicBezTo>
                        <a:pt x="77393" y="187762"/>
                        <a:pt x="68218" y="201735"/>
                        <a:pt x="53963" y="207851"/>
                      </a:cubicBezTo>
                      <a:cubicBezTo>
                        <a:pt x="53069" y="208227"/>
                        <a:pt x="52128" y="208416"/>
                        <a:pt x="51187" y="208416"/>
                      </a:cubicBezTo>
                      <a:close/>
                      <a:moveTo>
                        <a:pt x="20983" y="20509"/>
                      </a:moveTo>
                      <a:cubicBezTo>
                        <a:pt x="16984" y="24696"/>
                        <a:pt x="14114" y="30107"/>
                        <a:pt x="14114" y="36223"/>
                      </a:cubicBezTo>
                      <a:cubicBezTo>
                        <a:pt x="14114" y="45774"/>
                        <a:pt x="19713" y="54524"/>
                        <a:pt x="28369" y="58523"/>
                      </a:cubicBezTo>
                      <a:cubicBezTo>
                        <a:pt x="30863" y="59699"/>
                        <a:pt x="32463" y="62193"/>
                        <a:pt x="32463" y="64922"/>
                      </a:cubicBezTo>
                      <a:lnTo>
                        <a:pt x="32463" y="143632"/>
                      </a:lnTo>
                      <a:cubicBezTo>
                        <a:pt x="32463" y="146360"/>
                        <a:pt x="30863" y="148854"/>
                        <a:pt x="28369" y="150030"/>
                      </a:cubicBezTo>
                      <a:cubicBezTo>
                        <a:pt x="19713" y="154029"/>
                        <a:pt x="14114" y="162827"/>
                        <a:pt x="14114" y="172330"/>
                      </a:cubicBezTo>
                      <a:cubicBezTo>
                        <a:pt x="14114" y="177835"/>
                        <a:pt x="15949" y="183057"/>
                        <a:pt x="19148" y="187244"/>
                      </a:cubicBezTo>
                      <a:lnTo>
                        <a:pt x="19148" y="170354"/>
                      </a:lnTo>
                      <a:cubicBezTo>
                        <a:pt x="19148" y="166449"/>
                        <a:pt x="22300" y="163297"/>
                        <a:pt x="26205" y="163297"/>
                      </a:cubicBezTo>
                      <a:lnTo>
                        <a:pt x="51187" y="163297"/>
                      </a:lnTo>
                      <a:cubicBezTo>
                        <a:pt x="55092" y="163297"/>
                        <a:pt x="58244" y="166449"/>
                        <a:pt x="58244" y="170354"/>
                      </a:cubicBezTo>
                      <a:lnTo>
                        <a:pt x="58244" y="187244"/>
                      </a:lnTo>
                      <a:cubicBezTo>
                        <a:pt x="61444" y="183057"/>
                        <a:pt x="63278" y="177835"/>
                        <a:pt x="63278" y="172330"/>
                      </a:cubicBezTo>
                      <a:cubicBezTo>
                        <a:pt x="63278" y="162780"/>
                        <a:pt x="57680" y="154029"/>
                        <a:pt x="49023" y="150030"/>
                      </a:cubicBezTo>
                      <a:cubicBezTo>
                        <a:pt x="46530" y="148854"/>
                        <a:pt x="44930" y="146360"/>
                        <a:pt x="44930" y="143632"/>
                      </a:cubicBezTo>
                      <a:lnTo>
                        <a:pt x="44930" y="64922"/>
                      </a:lnTo>
                      <a:cubicBezTo>
                        <a:pt x="44930" y="62193"/>
                        <a:pt x="46530" y="59652"/>
                        <a:pt x="49023" y="58523"/>
                      </a:cubicBezTo>
                      <a:cubicBezTo>
                        <a:pt x="57680" y="54524"/>
                        <a:pt x="63278" y="45774"/>
                        <a:pt x="63278" y="36223"/>
                      </a:cubicBezTo>
                      <a:cubicBezTo>
                        <a:pt x="63278" y="30718"/>
                        <a:pt x="61444" y="25496"/>
                        <a:pt x="58244" y="21309"/>
                      </a:cubicBezTo>
                      <a:lnTo>
                        <a:pt x="58244" y="38199"/>
                      </a:lnTo>
                      <a:cubicBezTo>
                        <a:pt x="58244" y="42433"/>
                        <a:pt x="54245" y="45820"/>
                        <a:pt x="50152" y="45162"/>
                      </a:cubicBezTo>
                      <a:cubicBezTo>
                        <a:pt x="49823" y="45209"/>
                        <a:pt x="49447" y="45256"/>
                        <a:pt x="49117" y="45256"/>
                      </a:cubicBezTo>
                      <a:lnTo>
                        <a:pt x="28087" y="45256"/>
                      </a:lnTo>
                      <a:cubicBezTo>
                        <a:pt x="24182" y="45256"/>
                        <a:pt x="21030" y="42104"/>
                        <a:pt x="21030" y="38199"/>
                      </a:cubicBezTo>
                      <a:lnTo>
                        <a:pt x="21030" y="20556"/>
                      </a:ln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2" name="Freeform: Shape 61">
                  <a:extLst>
                    <a:ext uri="{FF2B5EF4-FFF2-40B4-BE49-F238E27FC236}">
                      <a16:creationId xmlns:a16="http://schemas.microsoft.com/office/drawing/2014/main" id="{CDCCFB49-B4E6-938D-DABB-C3C65AF21E40}"/>
                    </a:ext>
                  </a:extLst>
                </p:cNvPr>
                <p:cNvSpPr/>
                <p:nvPr/>
              </p:nvSpPr>
              <p:spPr>
                <a:xfrm>
                  <a:off x="2447912" y="3762471"/>
                  <a:ext cx="125521" cy="339022"/>
                </a:xfrm>
                <a:custGeom>
                  <a:avLst/>
                  <a:gdLst>
                    <a:gd name="connsiteX0" fmla="*/ 118465 w 125521"/>
                    <a:gd name="connsiteY0" fmla="*/ 339022 h 339022"/>
                    <a:gd name="connsiteX1" fmla="*/ 111408 w 125521"/>
                    <a:gd name="connsiteY1" fmla="*/ 331965 h 339022"/>
                    <a:gd name="connsiteX2" fmla="*/ 111408 w 125521"/>
                    <a:gd name="connsiteY2" fmla="*/ 67466 h 339022"/>
                    <a:gd name="connsiteX3" fmla="*/ 7057 w 125521"/>
                    <a:gd name="connsiteY3" fmla="*/ 67466 h 339022"/>
                    <a:gd name="connsiteX4" fmla="*/ 0 w 125521"/>
                    <a:gd name="connsiteY4" fmla="*/ 60408 h 339022"/>
                    <a:gd name="connsiteX5" fmla="*/ 0 w 125521"/>
                    <a:gd name="connsiteY5" fmla="*/ 7057 h 339022"/>
                    <a:gd name="connsiteX6" fmla="*/ 7057 w 125521"/>
                    <a:gd name="connsiteY6" fmla="*/ 0 h 339022"/>
                    <a:gd name="connsiteX7" fmla="*/ 14114 w 125521"/>
                    <a:gd name="connsiteY7" fmla="*/ 7057 h 339022"/>
                    <a:gd name="connsiteX8" fmla="*/ 14114 w 125521"/>
                    <a:gd name="connsiteY8" fmla="*/ 53351 h 339022"/>
                    <a:gd name="connsiteX9" fmla="*/ 118465 w 125521"/>
                    <a:gd name="connsiteY9" fmla="*/ 53351 h 339022"/>
                    <a:gd name="connsiteX10" fmla="*/ 125522 w 125521"/>
                    <a:gd name="connsiteY10" fmla="*/ 60408 h 339022"/>
                    <a:gd name="connsiteX11" fmla="*/ 125522 w 125521"/>
                    <a:gd name="connsiteY11" fmla="*/ 331965 h 339022"/>
                    <a:gd name="connsiteX12" fmla="*/ 118465 w 125521"/>
                    <a:gd name="connsiteY12" fmla="*/ 339022 h 33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521" h="339022">
                      <a:moveTo>
                        <a:pt x="118465" y="339022"/>
                      </a:moveTo>
                      <a:cubicBezTo>
                        <a:pt x="114560" y="339022"/>
                        <a:pt x="111408" y="335870"/>
                        <a:pt x="111408" y="331965"/>
                      </a:cubicBezTo>
                      <a:lnTo>
                        <a:pt x="111408" y="67466"/>
                      </a:lnTo>
                      <a:lnTo>
                        <a:pt x="7057" y="67466"/>
                      </a:lnTo>
                      <a:cubicBezTo>
                        <a:pt x="3152" y="67466"/>
                        <a:pt x="0" y="64313"/>
                        <a:pt x="0" y="60408"/>
                      </a:cubicBezTo>
                      <a:lnTo>
                        <a:pt x="0" y="7057"/>
                      </a:lnTo>
                      <a:cubicBezTo>
                        <a:pt x="0" y="3152"/>
                        <a:pt x="3152" y="0"/>
                        <a:pt x="7057" y="0"/>
                      </a:cubicBezTo>
                      <a:cubicBezTo>
                        <a:pt x="10962" y="0"/>
                        <a:pt x="14114" y="3152"/>
                        <a:pt x="14114" y="7057"/>
                      </a:cubicBezTo>
                      <a:lnTo>
                        <a:pt x="14114" y="53351"/>
                      </a:lnTo>
                      <a:lnTo>
                        <a:pt x="118465" y="53351"/>
                      </a:lnTo>
                      <a:cubicBezTo>
                        <a:pt x="122370" y="53351"/>
                        <a:pt x="125522" y="56504"/>
                        <a:pt x="125522" y="60408"/>
                      </a:cubicBezTo>
                      <a:lnTo>
                        <a:pt x="125522" y="331965"/>
                      </a:lnTo>
                      <a:cubicBezTo>
                        <a:pt x="125522" y="335870"/>
                        <a:pt x="122370" y="339022"/>
                        <a:pt x="118465" y="339022"/>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3" name="Freeform: Shape 62">
                  <a:extLst>
                    <a:ext uri="{FF2B5EF4-FFF2-40B4-BE49-F238E27FC236}">
                      <a16:creationId xmlns:a16="http://schemas.microsoft.com/office/drawing/2014/main" id="{5F6B602F-182E-D497-B006-F050DBF15BFA}"/>
                    </a:ext>
                  </a:extLst>
                </p:cNvPr>
                <p:cNvSpPr/>
                <p:nvPr/>
              </p:nvSpPr>
              <p:spPr>
                <a:xfrm>
                  <a:off x="2316368" y="4088414"/>
                  <a:ext cx="255560" cy="14114"/>
                </a:xfrm>
                <a:custGeom>
                  <a:avLst/>
                  <a:gdLst>
                    <a:gd name="connsiteX0" fmla="*/ 248503 w 255560"/>
                    <a:gd name="connsiteY0" fmla="*/ 14114 h 14114"/>
                    <a:gd name="connsiteX1" fmla="*/ 7057 w 255560"/>
                    <a:gd name="connsiteY1" fmla="*/ 14114 h 14114"/>
                    <a:gd name="connsiteX2" fmla="*/ 0 w 255560"/>
                    <a:gd name="connsiteY2" fmla="*/ 7057 h 14114"/>
                    <a:gd name="connsiteX3" fmla="*/ 7057 w 255560"/>
                    <a:gd name="connsiteY3" fmla="*/ 0 h 14114"/>
                    <a:gd name="connsiteX4" fmla="*/ 248503 w 255560"/>
                    <a:gd name="connsiteY4" fmla="*/ 0 h 14114"/>
                    <a:gd name="connsiteX5" fmla="*/ 255560 w 255560"/>
                    <a:gd name="connsiteY5" fmla="*/ 7057 h 14114"/>
                    <a:gd name="connsiteX6" fmla="*/ 248503 w 255560"/>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560" h="14114">
                      <a:moveTo>
                        <a:pt x="248503" y="14114"/>
                      </a:moveTo>
                      <a:lnTo>
                        <a:pt x="7057" y="14114"/>
                      </a:lnTo>
                      <a:cubicBezTo>
                        <a:pt x="3152" y="14114"/>
                        <a:pt x="0" y="10962"/>
                        <a:pt x="0" y="7057"/>
                      </a:cubicBezTo>
                      <a:cubicBezTo>
                        <a:pt x="0" y="3152"/>
                        <a:pt x="3152" y="0"/>
                        <a:pt x="7057" y="0"/>
                      </a:cubicBezTo>
                      <a:lnTo>
                        <a:pt x="248503" y="0"/>
                      </a:lnTo>
                      <a:cubicBezTo>
                        <a:pt x="252408" y="0"/>
                        <a:pt x="255560" y="3152"/>
                        <a:pt x="255560" y="7057"/>
                      </a:cubicBezTo>
                      <a:cubicBezTo>
                        <a:pt x="255560" y="10962"/>
                        <a:pt x="252408" y="14114"/>
                        <a:pt x="248503" y="14114"/>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4" name="Freeform: Shape 63">
                  <a:extLst>
                    <a:ext uri="{FF2B5EF4-FFF2-40B4-BE49-F238E27FC236}">
                      <a16:creationId xmlns:a16="http://schemas.microsoft.com/office/drawing/2014/main" id="{4B51BC77-784C-4171-6FDD-C4F03C973391}"/>
                    </a:ext>
                  </a:extLst>
                </p:cNvPr>
                <p:cNvSpPr/>
                <p:nvPr/>
              </p:nvSpPr>
              <p:spPr>
                <a:xfrm>
                  <a:off x="2253560" y="3762424"/>
                  <a:ext cx="129567" cy="127544"/>
                </a:xfrm>
                <a:custGeom>
                  <a:avLst/>
                  <a:gdLst>
                    <a:gd name="connsiteX0" fmla="*/ 7057 w 129567"/>
                    <a:gd name="connsiteY0" fmla="*/ 127545 h 127544"/>
                    <a:gd name="connsiteX1" fmla="*/ 0 w 129567"/>
                    <a:gd name="connsiteY1" fmla="*/ 120488 h 127544"/>
                    <a:gd name="connsiteX2" fmla="*/ 0 w 129567"/>
                    <a:gd name="connsiteY2" fmla="*/ 62243 h 127544"/>
                    <a:gd name="connsiteX3" fmla="*/ 7057 w 129567"/>
                    <a:gd name="connsiteY3" fmla="*/ 55186 h 127544"/>
                    <a:gd name="connsiteX4" fmla="*/ 115454 w 129567"/>
                    <a:gd name="connsiteY4" fmla="*/ 55186 h 127544"/>
                    <a:gd name="connsiteX5" fmla="*/ 115454 w 129567"/>
                    <a:gd name="connsiteY5" fmla="*/ 7057 h 127544"/>
                    <a:gd name="connsiteX6" fmla="*/ 122511 w 129567"/>
                    <a:gd name="connsiteY6" fmla="*/ 0 h 127544"/>
                    <a:gd name="connsiteX7" fmla="*/ 129568 w 129567"/>
                    <a:gd name="connsiteY7" fmla="*/ 7057 h 127544"/>
                    <a:gd name="connsiteX8" fmla="*/ 129568 w 129567"/>
                    <a:gd name="connsiteY8" fmla="*/ 62243 h 127544"/>
                    <a:gd name="connsiteX9" fmla="*/ 122511 w 129567"/>
                    <a:gd name="connsiteY9" fmla="*/ 69300 h 127544"/>
                    <a:gd name="connsiteX10" fmla="*/ 14114 w 129567"/>
                    <a:gd name="connsiteY10" fmla="*/ 69300 h 127544"/>
                    <a:gd name="connsiteX11" fmla="*/ 14114 w 129567"/>
                    <a:gd name="connsiteY11" fmla="*/ 120488 h 127544"/>
                    <a:gd name="connsiteX12" fmla="*/ 7057 w 129567"/>
                    <a:gd name="connsiteY12" fmla="*/ 127545 h 12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567" h="127544">
                      <a:moveTo>
                        <a:pt x="7057" y="127545"/>
                      </a:moveTo>
                      <a:cubicBezTo>
                        <a:pt x="3152" y="127545"/>
                        <a:pt x="0" y="124393"/>
                        <a:pt x="0" y="120488"/>
                      </a:cubicBezTo>
                      <a:lnTo>
                        <a:pt x="0" y="62243"/>
                      </a:lnTo>
                      <a:cubicBezTo>
                        <a:pt x="0" y="58339"/>
                        <a:pt x="3152" y="55186"/>
                        <a:pt x="7057" y="55186"/>
                      </a:cubicBezTo>
                      <a:lnTo>
                        <a:pt x="115454" y="55186"/>
                      </a:lnTo>
                      <a:lnTo>
                        <a:pt x="115454" y="7057"/>
                      </a:lnTo>
                      <a:cubicBezTo>
                        <a:pt x="115454" y="3152"/>
                        <a:pt x="118606" y="0"/>
                        <a:pt x="122511" y="0"/>
                      </a:cubicBezTo>
                      <a:cubicBezTo>
                        <a:pt x="126416" y="0"/>
                        <a:pt x="129568" y="3152"/>
                        <a:pt x="129568" y="7057"/>
                      </a:cubicBezTo>
                      <a:lnTo>
                        <a:pt x="129568" y="62243"/>
                      </a:lnTo>
                      <a:cubicBezTo>
                        <a:pt x="129568" y="66148"/>
                        <a:pt x="126416" y="69300"/>
                        <a:pt x="122511" y="69300"/>
                      </a:cubicBezTo>
                      <a:lnTo>
                        <a:pt x="14114" y="69300"/>
                      </a:lnTo>
                      <a:lnTo>
                        <a:pt x="14114" y="120488"/>
                      </a:lnTo>
                      <a:cubicBezTo>
                        <a:pt x="14114" y="124393"/>
                        <a:pt x="10962" y="127545"/>
                        <a:pt x="7057" y="127545"/>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5" name="Freeform: Shape 64">
                  <a:extLst>
                    <a:ext uri="{FF2B5EF4-FFF2-40B4-BE49-F238E27FC236}">
                      <a16:creationId xmlns:a16="http://schemas.microsoft.com/office/drawing/2014/main" id="{4F14612D-FF14-B3ED-8C7F-85CAAD101204}"/>
                    </a:ext>
                  </a:extLst>
                </p:cNvPr>
                <p:cNvSpPr/>
                <p:nvPr/>
              </p:nvSpPr>
              <p:spPr>
                <a:xfrm>
                  <a:off x="2369027" y="3817670"/>
                  <a:ext cx="53749" cy="62701"/>
                </a:xfrm>
                <a:custGeom>
                  <a:avLst/>
                  <a:gdLst>
                    <a:gd name="connsiteX0" fmla="*/ 46705 w 53749"/>
                    <a:gd name="connsiteY0" fmla="*/ 62701 h 62701"/>
                    <a:gd name="connsiteX1" fmla="*/ 41248 w 53749"/>
                    <a:gd name="connsiteY1" fmla="*/ 60113 h 62701"/>
                    <a:gd name="connsiteX2" fmla="*/ 1587 w 53749"/>
                    <a:gd name="connsiteY2" fmla="*/ 11514 h 62701"/>
                    <a:gd name="connsiteX3" fmla="*/ 2575 w 53749"/>
                    <a:gd name="connsiteY3" fmla="*/ 1587 h 62701"/>
                    <a:gd name="connsiteX4" fmla="*/ 12502 w 53749"/>
                    <a:gd name="connsiteY4" fmla="*/ 2575 h 62701"/>
                    <a:gd name="connsiteX5" fmla="*/ 52162 w 53749"/>
                    <a:gd name="connsiteY5" fmla="*/ 51174 h 62701"/>
                    <a:gd name="connsiteX6" fmla="*/ 51174 w 53749"/>
                    <a:gd name="connsiteY6" fmla="*/ 61101 h 62701"/>
                    <a:gd name="connsiteX7" fmla="*/ 46705 w 53749"/>
                    <a:gd name="connsiteY7" fmla="*/ 62701 h 6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49" h="62701">
                      <a:moveTo>
                        <a:pt x="46705" y="62701"/>
                      </a:moveTo>
                      <a:cubicBezTo>
                        <a:pt x="44635" y="62701"/>
                        <a:pt x="42612" y="61807"/>
                        <a:pt x="41248" y="60113"/>
                      </a:cubicBezTo>
                      <a:lnTo>
                        <a:pt x="1587" y="11514"/>
                      </a:lnTo>
                      <a:cubicBezTo>
                        <a:pt x="-860" y="8503"/>
                        <a:pt x="-436" y="4033"/>
                        <a:pt x="2575" y="1587"/>
                      </a:cubicBezTo>
                      <a:cubicBezTo>
                        <a:pt x="5586" y="-860"/>
                        <a:pt x="10055" y="-436"/>
                        <a:pt x="12502" y="2575"/>
                      </a:cubicBezTo>
                      <a:lnTo>
                        <a:pt x="52162" y="51174"/>
                      </a:lnTo>
                      <a:cubicBezTo>
                        <a:pt x="54609" y="54185"/>
                        <a:pt x="54185" y="58655"/>
                        <a:pt x="51174" y="61101"/>
                      </a:cubicBezTo>
                      <a:cubicBezTo>
                        <a:pt x="49857" y="62184"/>
                        <a:pt x="48305" y="62701"/>
                        <a:pt x="46705" y="62701"/>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6" name="Freeform: Shape 65">
                  <a:extLst>
                    <a:ext uri="{FF2B5EF4-FFF2-40B4-BE49-F238E27FC236}">
                      <a16:creationId xmlns:a16="http://schemas.microsoft.com/office/drawing/2014/main" id="{E5873B57-2697-3F4F-C7F7-572D81C7B604}"/>
                    </a:ext>
                  </a:extLst>
                </p:cNvPr>
                <p:cNvSpPr/>
                <p:nvPr/>
              </p:nvSpPr>
              <p:spPr>
                <a:xfrm>
                  <a:off x="2408823" y="3815861"/>
                  <a:ext cx="53150" cy="64509"/>
                </a:xfrm>
                <a:custGeom>
                  <a:avLst/>
                  <a:gdLst>
                    <a:gd name="connsiteX0" fmla="*/ 7050 w 53150"/>
                    <a:gd name="connsiteY0" fmla="*/ 64509 h 64509"/>
                    <a:gd name="connsiteX1" fmla="*/ 2722 w 53150"/>
                    <a:gd name="connsiteY1" fmla="*/ 63051 h 64509"/>
                    <a:gd name="connsiteX2" fmla="*/ 1452 w 53150"/>
                    <a:gd name="connsiteY2" fmla="*/ 53171 h 64509"/>
                    <a:gd name="connsiteX3" fmla="*/ 40548 w 53150"/>
                    <a:gd name="connsiteY3" fmla="*/ 2736 h 64509"/>
                    <a:gd name="connsiteX4" fmla="*/ 50428 w 53150"/>
                    <a:gd name="connsiteY4" fmla="*/ 1466 h 64509"/>
                    <a:gd name="connsiteX5" fmla="*/ 51698 w 53150"/>
                    <a:gd name="connsiteY5" fmla="*/ 11346 h 64509"/>
                    <a:gd name="connsiteX6" fmla="*/ 12602 w 53150"/>
                    <a:gd name="connsiteY6" fmla="*/ 61781 h 64509"/>
                    <a:gd name="connsiteX7" fmla="*/ 7003 w 53150"/>
                    <a:gd name="connsiteY7" fmla="*/ 64509 h 6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50" h="64509">
                      <a:moveTo>
                        <a:pt x="7050" y="64509"/>
                      </a:moveTo>
                      <a:cubicBezTo>
                        <a:pt x="5545" y="64509"/>
                        <a:pt x="3992" y="64039"/>
                        <a:pt x="2722" y="63051"/>
                      </a:cubicBezTo>
                      <a:cubicBezTo>
                        <a:pt x="-336" y="60652"/>
                        <a:pt x="-901" y="56229"/>
                        <a:pt x="1452" y="53171"/>
                      </a:cubicBezTo>
                      <a:lnTo>
                        <a:pt x="40548" y="2736"/>
                      </a:lnTo>
                      <a:cubicBezTo>
                        <a:pt x="42948" y="-369"/>
                        <a:pt x="47370" y="-886"/>
                        <a:pt x="50428" y="1466"/>
                      </a:cubicBezTo>
                      <a:cubicBezTo>
                        <a:pt x="53486" y="3866"/>
                        <a:pt x="54051" y="8288"/>
                        <a:pt x="51698" y="11346"/>
                      </a:cubicBezTo>
                      <a:lnTo>
                        <a:pt x="12602" y="61781"/>
                      </a:lnTo>
                      <a:cubicBezTo>
                        <a:pt x="11191" y="63568"/>
                        <a:pt x="9121" y="64509"/>
                        <a:pt x="7003" y="64509"/>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7" name="Freeform: Shape 66">
                  <a:extLst>
                    <a:ext uri="{FF2B5EF4-FFF2-40B4-BE49-F238E27FC236}">
                      <a16:creationId xmlns:a16="http://schemas.microsoft.com/office/drawing/2014/main" id="{B8C505BA-2FBA-7885-0888-B565A5F97F28}"/>
                    </a:ext>
                  </a:extLst>
                </p:cNvPr>
                <p:cNvSpPr/>
                <p:nvPr/>
              </p:nvSpPr>
              <p:spPr>
                <a:xfrm>
                  <a:off x="2333023" y="3633078"/>
                  <a:ext cx="163206" cy="152680"/>
                </a:xfrm>
                <a:custGeom>
                  <a:avLst/>
                  <a:gdLst>
                    <a:gd name="connsiteX0" fmla="*/ 81768 w 163206"/>
                    <a:gd name="connsiteY0" fmla="*/ 152681 h 152680"/>
                    <a:gd name="connsiteX1" fmla="*/ 81392 w 163206"/>
                    <a:gd name="connsiteY1" fmla="*/ 152681 h 152680"/>
                    <a:gd name="connsiteX2" fmla="*/ 0 w 163206"/>
                    <a:gd name="connsiteY2" fmla="*/ 48377 h 152680"/>
                    <a:gd name="connsiteX3" fmla="*/ 3858 w 163206"/>
                    <a:gd name="connsiteY3" fmla="*/ 5564 h 152680"/>
                    <a:gd name="connsiteX4" fmla="*/ 12232 w 163206"/>
                    <a:gd name="connsiteY4" fmla="*/ 154 h 152680"/>
                    <a:gd name="connsiteX5" fmla="*/ 17643 w 163206"/>
                    <a:gd name="connsiteY5" fmla="*/ 8528 h 152680"/>
                    <a:gd name="connsiteX6" fmla="*/ 14067 w 163206"/>
                    <a:gd name="connsiteY6" fmla="*/ 48330 h 152680"/>
                    <a:gd name="connsiteX7" fmla="*/ 81580 w 163206"/>
                    <a:gd name="connsiteY7" fmla="*/ 138520 h 152680"/>
                    <a:gd name="connsiteX8" fmla="*/ 149093 w 163206"/>
                    <a:gd name="connsiteY8" fmla="*/ 48330 h 152680"/>
                    <a:gd name="connsiteX9" fmla="*/ 145658 w 163206"/>
                    <a:gd name="connsiteY9" fmla="*/ 8952 h 152680"/>
                    <a:gd name="connsiteX10" fmla="*/ 151069 w 163206"/>
                    <a:gd name="connsiteY10" fmla="*/ 577 h 152680"/>
                    <a:gd name="connsiteX11" fmla="*/ 159443 w 163206"/>
                    <a:gd name="connsiteY11" fmla="*/ 5988 h 152680"/>
                    <a:gd name="connsiteX12" fmla="*/ 163207 w 163206"/>
                    <a:gd name="connsiteY12" fmla="*/ 48283 h 152680"/>
                    <a:gd name="connsiteX13" fmla="*/ 81815 w 163206"/>
                    <a:gd name="connsiteY13" fmla="*/ 152587 h 152680"/>
                    <a:gd name="connsiteX14" fmla="*/ 81674 w 163206"/>
                    <a:gd name="connsiteY14" fmla="*/ 152587 h 15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206" h="152680">
                      <a:moveTo>
                        <a:pt x="81768" y="152681"/>
                      </a:moveTo>
                      <a:lnTo>
                        <a:pt x="81392" y="152681"/>
                      </a:lnTo>
                      <a:cubicBezTo>
                        <a:pt x="36462" y="152446"/>
                        <a:pt x="0" y="105728"/>
                        <a:pt x="0" y="48377"/>
                      </a:cubicBezTo>
                      <a:cubicBezTo>
                        <a:pt x="0" y="31581"/>
                        <a:pt x="1270" y="17561"/>
                        <a:pt x="3858" y="5564"/>
                      </a:cubicBezTo>
                      <a:cubicBezTo>
                        <a:pt x="4705" y="1753"/>
                        <a:pt x="8469" y="-646"/>
                        <a:pt x="12232" y="154"/>
                      </a:cubicBezTo>
                      <a:cubicBezTo>
                        <a:pt x="16043" y="1001"/>
                        <a:pt x="18443" y="4717"/>
                        <a:pt x="17643" y="8528"/>
                      </a:cubicBezTo>
                      <a:cubicBezTo>
                        <a:pt x="15243" y="19537"/>
                        <a:pt x="14067" y="32569"/>
                        <a:pt x="14067" y="48330"/>
                      </a:cubicBezTo>
                      <a:cubicBezTo>
                        <a:pt x="14067" y="98012"/>
                        <a:pt x="44366" y="138425"/>
                        <a:pt x="81580" y="138520"/>
                      </a:cubicBezTo>
                      <a:cubicBezTo>
                        <a:pt x="118841" y="138425"/>
                        <a:pt x="149093" y="98012"/>
                        <a:pt x="149093" y="48330"/>
                      </a:cubicBezTo>
                      <a:cubicBezTo>
                        <a:pt x="149093" y="32758"/>
                        <a:pt x="147963" y="19914"/>
                        <a:pt x="145658" y="8952"/>
                      </a:cubicBezTo>
                      <a:cubicBezTo>
                        <a:pt x="144858" y="5141"/>
                        <a:pt x="147258" y="1377"/>
                        <a:pt x="151069" y="577"/>
                      </a:cubicBezTo>
                      <a:cubicBezTo>
                        <a:pt x="154879" y="-223"/>
                        <a:pt x="158643" y="2177"/>
                        <a:pt x="159443" y="5988"/>
                      </a:cubicBezTo>
                      <a:cubicBezTo>
                        <a:pt x="161984" y="17891"/>
                        <a:pt x="163207" y="31722"/>
                        <a:pt x="163207" y="48283"/>
                      </a:cubicBezTo>
                      <a:cubicBezTo>
                        <a:pt x="163207" y="105634"/>
                        <a:pt x="126745" y="152304"/>
                        <a:pt x="81815" y="152587"/>
                      </a:cubicBezTo>
                      <a:lnTo>
                        <a:pt x="81674" y="152587"/>
                      </a:ln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8" name="Freeform: Shape 67">
                  <a:extLst>
                    <a:ext uri="{FF2B5EF4-FFF2-40B4-BE49-F238E27FC236}">
                      <a16:creationId xmlns:a16="http://schemas.microsoft.com/office/drawing/2014/main" id="{D49FD337-FF65-A834-6D8F-4FB1F03D35A8}"/>
                    </a:ext>
                  </a:extLst>
                </p:cNvPr>
                <p:cNvSpPr/>
                <p:nvPr/>
              </p:nvSpPr>
              <p:spPr>
                <a:xfrm>
                  <a:off x="2304889" y="3629186"/>
                  <a:ext cx="217169" cy="14114"/>
                </a:xfrm>
                <a:custGeom>
                  <a:avLst/>
                  <a:gdLst>
                    <a:gd name="connsiteX0" fmla="*/ 210113 w 217169"/>
                    <a:gd name="connsiteY0" fmla="*/ 14114 h 14114"/>
                    <a:gd name="connsiteX1" fmla="*/ 7057 w 217169"/>
                    <a:gd name="connsiteY1" fmla="*/ 14114 h 14114"/>
                    <a:gd name="connsiteX2" fmla="*/ 0 w 217169"/>
                    <a:gd name="connsiteY2" fmla="*/ 7057 h 14114"/>
                    <a:gd name="connsiteX3" fmla="*/ 7057 w 217169"/>
                    <a:gd name="connsiteY3" fmla="*/ 0 h 14114"/>
                    <a:gd name="connsiteX4" fmla="*/ 210113 w 217169"/>
                    <a:gd name="connsiteY4" fmla="*/ 0 h 14114"/>
                    <a:gd name="connsiteX5" fmla="*/ 217170 w 217169"/>
                    <a:gd name="connsiteY5" fmla="*/ 7057 h 14114"/>
                    <a:gd name="connsiteX6" fmla="*/ 210113 w 217169"/>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69" h="14114">
                      <a:moveTo>
                        <a:pt x="210113" y="14114"/>
                      </a:moveTo>
                      <a:lnTo>
                        <a:pt x="7057" y="14114"/>
                      </a:lnTo>
                      <a:cubicBezTo>
                        <a:pt x="3152" y="14114"/>
                        <a:pt x="0" y="10962"/>
                        <a:pt x="0" y="7057"/>
                      </a:cubicBezTo>
                      <a:cubicBezTo>
                        <a:pt x="0" y="3152"/>
                        <a:pt x="3152" y="0"/>
                        <a:pt x="7057" y="0"/>
                      </a:cubicBezTo>
                      <a:lnTo>
                        <a:pt x="210113" y="0"/>
                      </a:lnTo>
                      <a:cubicBezTo>
                        <a:pt x="214018" y="0"/>
                        <a:pt x="217170" y="3152"/>
                        <a:pt x="217170" y="7057"/>
                      </a:cubicBezTo>
                      <a:cubicBezTo>
                        <a:pt x="217170" y="10962"/>
                        <a:pt x="214018" y="14114"/>
                        <a:pt x="210113" y="14114"/>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9" name="Freeform: Shape 68">
                  <a:extLst>
                    <a:ext uri="{FF2B5EF4-FFF2-40B4-BE49-F238E27FC236}">
                      <a16:creationId xmlns:a16="http://schemas.microsoft.com/office/drawing/2014/main" id="{D10DD9C7-50EB-1DFE-1233-7E7C2B9A0D24}"/>
                    </a:ext>
                  </a:extLst>
                </p:cNvPr>
                <p:cNvSpPr/>
                <p:nvPr/>
              </p:nvSpPr>
              <p:spPr>
                <a:xfrm>
                  <a:off x="2327754" y="3549629"/>
                  <a:ext cx="172945" cy="93529"/>
                </a:xfrm>
                <a:custGeom>
                  <a:avLst/>
                  <a:gdLst>
                    <a:gd name="connsiteX0" fmla="*/ 165888 w 172945"/>
                    <a:gd name="connsiteY0" fmla="*/ 93530 h 93529"/>
                    <a:gd name="connsiteX1" fmla="*/ 158831 w 172945"/>
                    <a:gd name="connsiteY1" fmla="*/ 86473 h 93529"/>
                    <a:gd name="connsiteX2" fmla="*/ 86473 w 172945"/>
                    <a:gd name="connsiteY2" fmla="*/ 14114 h 93529"/>
                    <a:gd name="connsiteX3" fmla="*/ 14114 w 172945"/>
                    <a:gd name="connsiteY3" fmla="*/ 86473 h 93529"/>
                    <a:gd name="connsiteX4" fmla="*/ 7057 w 172945"/>
                    <a:gd name="connsiteY4" fmla="*/ 93530 h 93529"/>
                    <a:gd name="connsiteX5" fmla="*/ 0 w 172945"/>
                    <a:gd name="connsiteY5" fmla="*/ 86473 h 93529"/>
                    <a:gd name="connsiteX6" fmla="*/ 86473 w 172945"/>
                    <a:gd name="connsiteY6" fmla="*/ 0 h 93529"/>
                    <a:gd name="connsiteX7" fmla="*/ 172946 w 172945"/>
                    <a:gd name="connsiteY7" fmla="*/ 86473 h 93529"/>
                    <a:gd name="connsiteX8" fmla="*/ 165888 w 172945"/>
                    <a:gd name="connsiteY8" fmla="*/ 93530 h 9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945" h="93529">
                      <a:moveTo>
                        <a:pt x="165888" y="93530"/>
                      </a:moveTo>
                      <a:cubicBezTo>
                        <a:pt x="161984" y="93530"/>
                        <a:pt x="158831" y="90378"/>
                        <a:pt x="158831" y="86473"/>
                      </a:cubicBezTo>
                      <a:cubicBezTo>
                        <a:pt x="158831" y="37779"/>
                        <a:pt x="135167" y="14114"/>
                        <a:pt x="86473" y="14114"/>
                      </a:cubicBezTo>
                      <a:cubicBezTo>
                        <a:pt x="37779" y="14114"/>
                        <a:pt x="14114" y="37779"/>
                        <a:pt x="14114" y="86473"/>
                      </a:cubicBezTo>
                      <a:cubicBezTo>
                        <a:pt x="14114" y="90378"/>
                        <a:pt x="10962" y="93530"/>
                        <a:pt x="7057" y="93530"/>
                      </a:cubicBezTo>
                      <a:cubicBezTo>
                        <a:pt x="3152" y="93530"/>
                        <a:pt x="0" y="90378"/>
                        <a:pt x="0" y="86473"/>
                      </a:cubicBezTo>
                      <a:cubicBezTo>
                        <a:pt x="0" y="29875"/>
                        <a:pt x="29922" y="0"/>
                        <a:pt x="86473" y="0"/>
                      </a:cubicBezTo>
                      <a:cubicBezTo>
                        <a:pt x="143023" y="0"/>
                        <a:pt x="172946" y="29922"/>
                        <a:pt x="172946" y="86473"/>
                      </a:cubicBezTo>
                      <a:cubicBezTo>
                        <a:pt x="172946" y="90378"/>
                        <a:pt x="169793" y="93530"/>
                        <a:pt x="165888" y="93530"/>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0" name="Freeform: Shape 69">
                  <a:extLst>
                    <a:ext uri="{FF2B5EF4-FFF2-40B4-BE49-F238E27FC236}">
                      <a16:creationId xmlns:a16="http://schemas.microsoft.com/office/drawing/2014/main" id="{1189D727-E2FD-26B9-604B-83ADE39B9B32}"/>
                    </a:ext>
                  </a:extLst>
                </p:cNvPr>
                <p:cNvSpPr/>
                <p:nvPr/>
              </p:nvSpPr>
              <p:spPr>
                <a:xfrm>
                  <a:off x="2438032" y="3555886"/>
                  <a:ext cx="14114" cy="37637"/>
                </a:xfrm>
                <a:custGeom>
                  <a:avLst/>
                  <a:gdLst>
                    <a:gd name="connsiteX0" fmla="*/ 7057 w 14114"/>
                    <a:gd name="connsiteY0" fmla="*/ 37638 h 37637"/>
                    <a:gd name="connsiteX1" fmla="*/ 0 w 14114"/>
                    <a:gd name="connsiteY1" fmla="*/ 30581 h 37637"/>
                    <a:gd name="connsiteX2" fmla="*/ 0 w 14114"/>
                    <a:gd name="connsiteY2" fmla="*/ 7057 h 37637"/>
                    <a:gd name="connsiteX3" fmla="*/ 7057 w 14114"/>
                    <a:gd name="connsiteY3" fmla="*/ 0 h 37637"/>
                    <a:gd name="connsiteX4" fmla="*/ 14114 w 14114"/>
                    <a:gd name="connsiteY4" fmla="*/ 7057 h 37637"/>
                    <a:gd name="connsiteX5" fmla="*/ 14114 w 14114"/>
                    <a:gd name="connsiteY5" fmla="*/ 30581 h 37637"/>
                    <a:gd name="connsiteX6" fmla="*/ 7057 w 14114"/>
                    <a:gd name="connsiteY6" fmla="*/ 37638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637">
                      <a:moveTo>
                        <a:pt x="7057" y="37638"/>
                      </a:moveTo>
                      <a:cubicBezTo>
                        <a:pt x="3152" y="37638"/>
                        <a:pt x="0" y="34486"/>
                        <a:pt x="0" y="30581"/>
                      </a:cubicBezTo>
                      <a:lnTo>
                        <a:pt x="0" y="7057"/>
                      </a:lnTo>
                      <a:cubicBezTo>
                        <a:pt x="0" y="3152"/>
                        <a:pt x="3152" y="0"/>
                        <a:pt x="7057" y="0"/>
                      </a:cubicBezTo>
                      <a:cubicBezTo>
                        <a:pt x="10962" y="0"/>
                        <a:pt x="14114" y="3152"/>
                        <a:pt x="14114" y="7057"/>
                      </a:cubicBezTo>
                      <a:lnTo>
                        <a:pt x="14114" y="30581"/>
                      </a:lnTo>
                      <a:cubicBezTo>
                        <a:pt x="14114" y="34486"/>
                        <a:pt x="10962" y="37638"/>
                        <a:pt x="7057" y="37638"/>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1" name="Freeform: Shape 70">
                  <a:extLst>
                    <a:ext uri="{FF2B5EF4-FFF2-40B4-BE49-F238E27FC236}">
                      <a16:creationId xmlns:a16="http://schemas.microsoft.com/office/drawing/2014/main" id="{EFB5A4B9-7389-BA7F-97BA-09A43070DCCF}"/>
                    </a:ext>
                  </a:extLst>
                </p:cNvPr>
                <p:cNvSpPr/>
                <p:nvPr/>
              </p:nvSpPr>
              <p:spPr>
                <a:xfrm>
                  <a:off x="2408298" y="3549629"/>
                  <a:ext cx="14114" cy="43894"/>
                </a:xfrm>
                <a:custGeom>
                  <a:avLst/>
                  <a:gdLst>
                    <a:gd name="connsiteX0" fmla="*/ 7057 w 14114"/>
                    <a:gd name="connsiteY0" fmla="*/ 43895 h 43894"/>
                    <a:gd name="connsiteX1" fmla="*/ 0 w 14114"/>
                    <a:gd name="connsiteY1" fmla="*/ 36838 h 43894"/>
                    <a:gd name="connsiteX2" fmla="*/ 0 w 14114"/>
                    <a:gd name="connsiteY2" fmla="*/ 7057 h 43894"/>
                    <a:gd name="connsiteX3" fmla="*/ 7057 w 14114"/>
                    <a:gd name="connsiteY3" fmla="*/ 0 h 43894"/>
                    <a:gd name="connsiteX4" fmla="*/ 14114 w 14114"/>
                    <a:gd name="connsiteY4" fmla="*/ 7057 h 43894"/>
                    <a:gd name="connsiteX5" fmla="*/ 14114 w 14114"/>
                    <a:gd name="connsiteY5" fmla="*/ 36838 h 43894"/>
                    <a:gd name="connsiteX6" fmla="*/ 7057 w 14114"/>
                    <a:gd name="connsiteY6" fmla="*/ 43895 h 4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894">
                      <a:moveTo>
                        <a:pt x="7057" y="43895"/>
                      </a:moveTo>
                      <a:cubicBezTo>
                        <a:pt x="3152" y="43895"/>
                        <a:pt x="0" y="40743"/>
                        <a:pt x="0" y="36838"/>
                      </a:cubicBezTo>
                      <a:lnTo>
                        <a:pt x="0" y="7057"/>
                      </a:lnTo>
                      <a:cubicBezTo>
                        <a:pt x="0" y="3152"/>
                        <a:pt x="3152" y="0"/>
                        <a:pt x="7057" y="0"/>
                      </a:cubicBezTo>
                      <a:cubicBezTo>
                        <a:pt x="10962" y="0"/>
                        <a:pt x="14114" y="3152"/>
                        <a:pt x="14114" y="7057"/>
                      </a:cubicBezTo>
                      <a:lnTo>
                        <a:pt x="14114" y="36838"/>
                      </a:lnTo>
                      <a:cubicBezTo>
                        <a:pt x="14114" y="40743"/>
                        <a:pt x="10962" y="43895"/>
                        <a:pt x="7057" y="43895"/>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2" name="Freeform: Shape 71">
                  <a:extLst>
                    <a:ext uri="{FF2B5EF4-FFF2-40B4-BE49-F238E27FC236}">
                      <a16:creationId xmlns:a16="http://schemas.microsoft.com/office/drawing/2014/main" id="{C6879844-E0CE-440C-1329-B9E104C3570E}"/>
                    </a:ext>
                  </a:extLst>
                </p:cNvPr>
                <p:cNvSpPr/>
                <p:nvPr/>
              </p:nvSpPr>
              <p:spPr>
                <a:xfrm>
                  <a:off x="2378518" y="3555886"/>
                  <a:ext cx="14114" cy="37637"/>
                </a:xfrm>
                <a:custGeom>
                  <a:avLst/>
                  <a:gdLst>
                    <a:gd name="connsiteX0" fmla="*/ 7057 w 14114"/>
                    <a:gd name="connsiteY0" fmla="*/ 37638 h 37637"/>
                    <a:gd name="connsiteX1" fmla="*/ 0 w 14114"/>
                    <a:gd name="connsiteY1" fmla="*/ 30581 h 37637"/>
                    <a:gd name="connsiteX2" fmla="*/ 0 w 14114"/>
                    <a:gd name="connsiteY2" fmla="*/ 7057 h 37637"/>
                    <a:gd name="connsiteX3" fmla="*/ 7057 w 14114"/>
                    <a:gd name="connsiteY3" fmla="*/ 0 h 37637"/>
                    <a:gd name="connsiteX4" fmla="*/ 14114 w 14114"/>
                    <a:gd name="connsiteY4" fmla="*/ 7057 h 37637"/>
                    <a:gd name="connsiteX5" fmla="*/ 14114 w 14114"/>
                    <a:gd name="connsiteY5" fmla="*/ 30581 h 37637"/>
                    <a:gd name="connsiteX6" fmla="*/ 7057 w 14114"/>
                    <a:gd name="connsiteY6" fmla="*/ 37638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637">
                      <a:moveTo>
                        <a:pt x="7057" y="37638"/>
                      </a:moveTo>
                      <a:cubicBezTo>
                        <a:pt x="3152" y="37638"/>
                        <a:pt x="0" y="34486"/>
                        <a:pt x="0" y="30581"/>
                      </a:cubicBezTo>
                      <a:lnTo>
                        <a:pt x="0" y="7057"/>
                      </a:lnTo>
                      <a:cubicBezTo>
                        <a:pt x="0" y="3152"/>
                        <a:pt x="3152" y="0"/>
                        <a:pt x="7057" y="0"/>
                      </a:cubicBezTo>
                      <a:cubicBezTo>
                        <a:pt x="10962" y="0"/>
                        <a:pt x="14114" y="3152"/>
                        <a:pt x="14114" y="7057"/>
                      </a:cubicBezTo>
                      <a:lnTo>
                        <a:pt x="14114" y="30581"/>
                      </a:lnTo>
                      <a:cubicBezTo>
                        <a:pt x="14114" y="34486"/>
                        <a:pt x="10962" y="37638"/>
                        <a:pt x="7057" y="37638"/>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3" name="Freeform: Shape 72">
                  <a:extLst>
                    <a:ext uri="{FF2B5EF4-FFF2-40B4-BE49-F238E27FC236}">
                      <a16:creationId xmlns:a16="http://schemas.microsoft.com/office/drawing/2014/main" id="{CA4C364A-FE07-6A07-7C7E-440EDDB7DC16}"/>
                    </a:ext>
                  </a:extLst>
                </p:cNvPr>
                <p:cNvSpPr/>
                <p:nvPr/>
              </p:nvSpPr>
              <p:spPr>
                <a:xfrm>
                  <a:off x="2407263" y="3864751"/>
                  <a:ext cx="14114" cy="233683"/>
                </a:xfrm>
                <a:custGeom>
                  <a:avLst/>
                  <a:gdLst>
                    <a:gd name="connsiteX0" fmla="*/ 7057 w 14114"/>
                    <a:gd name="connsiteY0" fmla="*/ 233683 h 233683"/>
                    <a:gd name="connsiteX1" fmla="*/ 0 w 14114"/>
                    <a:gd name="connsiteY1" fmla="*/ 226626 h 233683"/>
                    <a:gd name="connsiteX2" fmla="*/ 0 w 14114"/>
                    <a:gd name="connsiteY2" fmla="*/ 7057 h 233683"/>
                    <a:gd name="connsiteX3" fmla="*/ 7057 w 14114"/>
                    <a:gd name="connsiteY3" fmla="*/ 0 h 233683"/>
                    <a:gd name="connsiteX4" fmla="*/ 14114 w 14114"/>
                    <a:gd name="connsiteY4" fmla="*/ 7057 h 233683"/>
                    <a:gd name="connsiteX5" fmla="*/ 14114 w 14114"/>
                    <a:gd name="connsiteY5" fmla="*/ 226626 h 233683"/>
                    <a:gd name="connsiteX6" fmla="*/ 7057 w 14114"/>
                    <a:gd name="connsiteY6" fmla="*/ 233683 h 23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3683">
                      <a:moveTo>
                        <a:pt x="7057" y="233683"/>
                      </a:moveTo>
                      <a:cubicBezTo>
                        <a:pt x="3152" y="233683"/>
                        <a:pt x="0" y="230531"/>
                        <a:pt x="0" y="226626"/>
                      </a:cubicBezTo>
                      <a:lnTo>
                        <a:pt x="0" y="7057"/>
                      </a:lnTo>
                      <a:cubicBezTo>
                        <a:pt x="0" y="3152"/>
                        <a:pt x="3152" y="0"/>
                        <a:pt x="7057" y="0"/>
                      </a:cubicBezTo>
                      <a:cubicBezTo>
                        <a:pt x="10962" y="0"/>
                        <a:pt x="14114" y="3152"/>
                        <a:pt x="14114" y="7057"/>
                      </a:cubicBezTo>
                      <a:lnTo>
                        <a:pt x="14114" y="226626"/>
                      </a:lnTo>
                      <a:cubicBezTo>
                        <a:pt x="14114" y="230531"/>
                        <a:pt x="10962" y="233683"/>
                        <a:pt x="7057" y="233683"/>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4" name="Freeform: Shape 73">
                  <a:extLst>
                    <a:ext uri="{FF2B5EF4-FFF2-40B4-BE49-F238E27FC236}">
                      <a16:creationId xmlns:a16="http://schemas.microsoft.com/office/drawing/2014/main" id="{006D540A-C76D-685A-7115-CECEEEA9CD89}"/>
                    </a:ext>
                  </a:extLst>
                </p:cNvPr>
                <p:cNvSpPr/>
                <p:nvPr/>
              </p:nvSpPr>
              <p:spPr>
                <a:xfrm>
                  <a:off x="2473035" y="3894673"/>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2"/>
                        <a:pt x="8421" y="0"/>
                        <a:pt x="18819" y="0"/>
                      </a:cubicBezTo>
                      <a:cubicBezTo>
                        <a:pt x="29216" y="0"/>
                        <a:pt x="37638" y="8422"/>
                        <a:pt x="37638" y="18819"/>
                      </a:cubicBezTo>
                    </a:path>
                  </a:pathLst>
                </a:custGeom>
                <a:grpFill/>
                <a:ln w="4703" cap="flat">
                  <a:noFill/>
                  <a:prstDash val="solid"/>
                  <a:miter/>
                </a:ln>
              </p:spPr>
              <p:txBody>
                <a:bodyPr rtlCol="0" anchor="ctr"/>
                <a:lstStyle/>
                <a:p>
                  <a:endParaRPr lang="en-US" sz="1200" dirty="0">
                    <a:latin typeface="Inter" panose="020B0502030000000004" pitchFamily="34" charset="0"/>
                  </a:endParaRPr>
                </a:p>
              </p:txBody>
            </p:sp>
          </p:grpSp>
          <p:grpSp>
            <p:nvGrpSpPr>
              <p:cNvPr id="99" name="Group 98">
                <a:extLst>
                  <a:ext uri="{FF2B5EF4-FFF2-40B4-BE49-F238E27FC236}">
                    <a16:creationId xmlns:a16="http://schemas.microsoft.com/office/drawing/2014/main" id="{0C350C70-2C46-F0F3-E57A-EAE811CFA925}"/>
                  </a:ext>
                </a:extLst>
              </p:cNvPr>
              <p:cNvGrpSpPr/>
              <p:nvPr/>
            </p:nvGrpSpPr>
            <p:grpSpPr>
              <a:xfrm>
                <a:off x="3467762" y="1204862"/>
                <a:ext cx="2838045" cy="1103900"/>
                <a:chOff x="4080915" y="2227270"/>
                <a:chExt cx="2331217" cy="906762"/>
              </a:xfrm>
            </p:grpSpPr>
            <p:grpSp>
              <p:nvGrpSpPr>
                <p:cNvPr id="31" name="Group 30">
                  <a:extLst>
                    <a:ext uri="{FF2B5EF4-FFF2-40B4-BE49-F238E27FC236}">
                      <a16:creationId xmlns:a16="http://schemas.microsoft.com/office/drawing/2014/main" id="{A2A3CB76-28A9-2C4C-9C73-705EF2E6FF64}"/>
                    </a:ext>
                  </a:extLst>
                </p:cNvPr>
                <p:cNvGrpSpPr/>
                <p:nvPr/>
              </p:nvGrpSpPr>
              <p:grpSpPr>
                <a:xfrm>
                  <a:off x="5077878" y="2227270"/>
                  <a:ext cx="324483" cy="565037"/>
                  <a:chOff x="8797168" y="2728843"/>
                  <a:chExt cx="324483" cy="565037"/>
                </a:xfrm>
                <a:solidFill>
                  <a:schemeClr val="tx1"/>
                </a:solidFill>
              </p:grpSpPr>
              <p:sp>
                <p:nvSpPr>
                  <p:cNvPr id="49" name="Freeform: Shape 48">
                    <a:extLst>
                      <a:ext uri="{FF2B5EF4-FFF2-40B4-BE49-F238E27FC236}">
                        <a16:creationId xmlns:a16="http://schemas.microsoft.com/office/drawing/2014/main" id="{038131B7-4F74-989C-0B77-26F66158292D}"/>
                      </a:ext>
                    </a:extLst>
                  </p:cNvPr>
                  <p:cNvSpPr/>
                  <p:nvPr/>
                </p:nvSpPr>
                <p:spPr>
                  <a:xfrm>
                    <a:off x="8994436" y="2950530"/>
                    <a:ext cx="127215" cy="342315"/>
                  </a:xfrm>
                  <a:custGeom>
                    <a:avLst/>
                    <a:gdLst>
                      <a:gd name="connsiteX0" fmla="*/ 120159 w 127215"/>
                      <a:gd name="connsiteY0" fmla="*/ 342316 h 342315"/>
                      <a:gd name="connsiteX1" fmla="*/ 113102 w 127215"/>
                      <a:gd name="connsiteY1" fmla="*/ 335258 h 342315"/>
                      <a:gd name="connsiteX2" fmla="*/ 113102 w 127215"/>
                      <a:gd name="connsiteY2" fmla="*/ 66666 h 342315"/>
                      <a:gd name="connsiteX3" fmla="*/ 7057 w 127215"/>
                      <a:gd name="connsiteY3" fmla="*/ 66666 h 342315"/>
                      <a:gd name="connsiteX4" fmla="*/ 0 w 127215"/>
                      <a:gd name="connsiteY4" fmla="*/ 59609 h 342315"/>
                      <a:gd name="connsiteX5" fmla="*/ 0 w 127215"/>
                      <a:gd name="connsiteY5" fmla="*/ 7057 h 342315"/>
                      <a:gd name="connsiteX6" fmla="*/ 7057 w 127215"/>
                      <a:gd name="connsiteY6" fmla="*/ 0 h 342315"/>
                      <a:gd name="connsiteX7" fmla="*/ 14114 w 127215"/>
                      <a:gd name="connsiteY7" fmla="*/ 7057 h 342315"/>
                      <a:gd name="connsiteX8" fmla="*/ 14114 w 127215"/>
                      <a:gd name="connsiteY8" fmla="*/ 52552 h 342315"/>
                      <a:gd name="connsiteX9" fmla="*/ 120159 w 127215"/>
                      <a:gd name="connsiteY9" fmla="*/ 52552 h 342315"/>
                      <a:gd name="connsiteX10" fmla="*/ 127216 w 127215"/>
                      <a:gd name="connsiteY10" fmla="*/ 59609 h 342315"/>
                      <a:gd name="connsiteX11" fmla="*/ 127216 w 127215"/>
                      <a:gd name="connsiteY11" fmla="*/ 335258 h 342315"/>
                      <a:gd name="connsiteX12" fmla="*/ 120159 w 127215"/>
                      <a:gd name="connsiteY12" fmla="*/ 342316 h 34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215" h="342315">
                        <a:moveTo>
                          <a:pt x="120159" y="342316"/>
                        </a:moveTo>
                        <a:cubicBezTo>
                          <a:pt x="116254" y="342316"/>
                          <a:pt x="113102" y="339163"/>
                          <a:pt x="113102" y="335258"/>
                        </a:cubicBezTo>
                        <a:lnTo>
                          <a:pt x="113102"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20159" y="52552"/>
                        </a:lnTo>
                        <a:cubicBezTo>
                          <a:pt x="124063" y="52552"/>
                          <a:pt x="127216" y="55704"/>
                          <a:pt x="127216" y="59609"/>
                        </a:cubicBezTo>
                        <a:lnTo>
                          <a:pt x="127216" y="335258"/>
                        </a:lnTo>
                        <a:cubicBezTo>
                          <a:pt x="127216" y="339163"/>
                          <a:pt x="124063" y="342316"/>
                          <a:pt x="120159" y="342316"/>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0" name="Freeform: Shape 49">
                    <a:extLst>
                      <a:ext uri="{FF2B5EF4-FFF2-40B4-BE49-F238E27FC236}">
                        <a16:creationId xmlns:a16="http://schemas.microsoft.com/office/drawing/2014/main" id="{BFEA5694-7E3A-C75C-1107-6FE687A96FED}"/>
                      </a:ext>
                    </a:extLst>
                  </p:cNvPr>
                  <p:cNvSpPr/>
                  <p:nvPr/>
                </p:nvSpPr>
                <p:spPr>
                  <a:xfrm>
                    <a:off x="8797168" y="2948930"/>
                    <a:ext cx="324296" cy="344950"/>
                  </a:xfrm>
                  <a:custGeom>
                    <a:avLst/>
                    <a:gdLst>
                      <a:gd name="connsiteX0" fmla="*/ 317239 w 324296"/>
                      <a:gd name="connsiteY0" fmla="*/ 344950 h 344950"/>
                      <a:gd name="connsiteX1" fmla="*/ 7057 w 324296"/>
                      <a:gd name="connsiteY1" fmla="*/ 344950 h 344950"/>
                      <a:gd name="connsiteX2" fmla="*/ 0 w 324296"/>
                      <a:gd name="connsiteY2" fmla="*/ 337893 h 344950"/>
                      <a:gd name="connsiteX3" fmla="*/ 0 w 324296"/>
                      <a:gd name="connsiteY3" fmla="*/ 63043 h 344950"/>
                      <a:gd name="connsiteX4" fmla="*/ 7057 w 324296"/>
                      <a:gd name="connsiteY4" fmla="*/ 55986 h 344950"/>
                      <a:gd name="connsiteX5" fmla="*/ 117195 w 324296"/>
                      <a:gd name="connsiteY5" fmla="*/ 55986 h 344950"/>
                      <a:gd name="connsiteX6" fmla="*/ 117195 w 324296"/>
                      <a:gd name="connsiteY6" fmla="*/ 7057 h 344950"/>
                      <a:gd name="connsiteX7" fmla="*/ 124252 w 324296"/>
                      <a:gd name="connsiteY7" fmla="*/ 0 h 344950"/>
                      <a:gd name="connsiteX8" fmla="*/ 131309 w 324296"/>
                      <a:gd name="connsiteY8" fmla="*/ 7057 h 344950"/>
                      <a:gd name="connsiteX9" fmla="*/ 131309 w 324296"/>
                      <a:gd name="connsiteY9" fmla="*/ 63043 h 344950"/>
                      <a:gd name="connsiteX10" fmla="*/ 124252 w 324296"/>
                      <a:gd name="connsiteY10" fmla="*/ 70100 h 344950"/>
                      <a:gd name="connsiteX11" fmla="*/ 14114 w 324296"/>
                      <a:gd name="connsiteY11" fmla="*/ 70100 h 344950"/>
                      <a:gd name="connsiteX12" fmla="*/ 14114 w 324296"/>
                      <a:gd name="connsiteY12" fmla="*/ 330836 h 344950"/>
                      <a:gd name="connsiteX13" fmla="*/ 317239 w 324296"/>
                      <a:gd name="connsiteY13" fmla="*/ 330836 h 344950"/>
                      <a:gd name="connsiteX14" fmla="*/ 324296 w 324296"/>
                      <a:gd name="connsiteY14" fmla="*/ 337893 h 344950"/>
                      <a:gd name="connsiteX15" fmla="*/ 317239 w 324296"/>
                      <a:gd name="connsiteY15" fmla="*/ 344950 h 34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296" h="344950">
                        <a:moveTo>
                          <a:pt x="317239" y="344950"/>
                        </a:moveTo>
                        <a:lnTo>
                          <a:pt x="7057" y="344950"/>
                        </a:lnTo>
                        <a:cubicBezTo>
                          <a:pt x="3152" y="344950"/>
                          <a:pt x="0" y="341798"/>
                          <a:pt x="0" y="337893"/>
                        </a:cubicBezTo>
                        <a:lnTo>
                          <a:pt x="0" y="63043"/>
                        </a:lnTo>
                        <a:cubicBezTo>
                          <a:pt x="0" y="59138"/>
                          <a:pt x="3152" y="55986"/>
                          <a:pt x="7057" y="55986"/>
                        </a:cubicBezTo>
                        <a:lnTo>
                          <a:pt x="117195" y="55986"/>
                        </a:lnTo>
                        <a:lnTo>
                          <a:pt x="117195" y="7057"/>
                        </a:lnTo>
                        <a:cubicBezTo>
                          <a:pt x="117195" y="3152"/>
                          <a:pt x="120347" y="0"/>
                          <a:pt x="124252" y="0"/>
                        </a:cubicBezTo>
                        <a:cubicBezTo>
                          <a:pt x="128157" y="0"/>
                          <a:pt x="131309" y="3152"/>
                          <a:pt x="131309" y="7057"/>
                        </a:cubicBezTo>
                        <a:lnTo>
                          <a:pt x="131309" y="63043"/>
                        </a:lnTo>
                        <a:cubicBezTo>
                          <a:pt x="131309" y="66948"/>
                          <a:pt x="128157" y="70100"/>
                          <a:pt x="124252" y="70100"/>
                        </a:cubicBezTo>
                        <a:lnTo>
                          <a:pt x="14114" y="70100"/>
                        </a:lnTo>
                        <a:lnTo>
                          <a:pt x="14114" y="330836"/>
                        </a:lnTo>
                        <a:lnTo>
                          <a:pt x="317239" y="330836"/>
                        </a:lnTo>
                        <a:cubicBezTo>
                          <a:pt x="321144" y="330836"/>
                          <a:pt x="324296" y="333988"/>
                          <a:pt x="324296" y="337893"/>
                        </a:cubicBezTo>
                        <a:cubicBezTo>
                          <a:pt x="324296" y="341798"/>
                          <a:pt x="321144" y="344950"/>
                          <a:pt x="317239" y="34495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1" name="Freeform: Shape 50">
                    <a:extLst>
                      <a:ext uri="{FF2B5EF4-FFF2-40B4-BE49-F238E27FC236}">
                        <a16:creationId xmlns:a16="http://schemas.microsoft.com/office/drawing/2014/main" id="{B1C8C794-8B20-712C-FB07-22464DC01911}"/>
                      </a:ext>
                    </a:extLst>
                  </p:cNvPr>
                  <p:cNvSpPr/>
                  <p:nvPr/>
                </p:nvSpPr>
                <p:spPr>
                  <a:xfrm>
                    <a:off x="8914422" y="3004882"/>
                    <a:ext cx="54360" cy="63453"/>
                  </a:xfrm>
                  <a:custGeom>
                    <a:avLst/>
                    <a:gdLst>
                      <a:gd name="connsiteX0" fmla="*/ 47317 w 54360"/>
                      <a:gd name="connsiteY0" fmla="*/ 63454 h 63453"/>
                      <a:gd name="connsiteX1" fmla="*/ 41859 w 54360"/>
                      <a:gd name="connsiteY1" fmla="*/ 60866 h 63453"/>
                      <a:gd name="connsiteX2" fmla="*/ 1587 w 54360"/>
                      <a:gd name="connsiteY2" fmla="*/ 11514 h 63453"/>
                      <a:gd name="connsiteX3" fmla="*/ 2575 w 54360"/>
                      <a:gd name="connsiteY3" fmla="*/ 1587 h 63453"/>
                      <a:gd name="connsiteX4" fmla="*/ 12502 w 54360"/>
                      <a:gd name="connsiteY4" fmla="*/ 2575 h 63453"/>
                      <a:gd name="connsiteX5" fmla="*/ 52774 w 54360"/>
                      <a:gd name="connsiteY5" fmla="*/ 51927 h 63453"/>
                      <a:gd name="connsiteX6" fmla="*/ 51786 w 54360"/>
                      <a:gd name="connsiteY6" fmla="*/ 61854 h 63453"/>
                      <a:gd name="connsiteX7" fmla="*/ 47317 w 54360"/>
                      <a:gd name="connsiteY7" fmla="*/ 63454 h 6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60" h="63453">
                        <a:moveTo>
                          <a:pt x="47317" y="63454"/>
                        </a:moveTo>
                        <a:cubicBezTo>
                          <a:pt x="45293" y="63454"/>
                          <a:pt x="43224" y="62560"/>
                          <a:pt x="41859" y="60866"/>
                        </a:cubicBezTo>
                        <a:lnTo>
                          <a:pt x="1587" y="11514"/>
                        </a:lnTo>
                        <a:cubicBezTo>
                          <a:pt x="-860" y="8503"/>
                          <a:pt x="-436" y="4033"/>
                          <a:pt x="2575" y="1587"/>
                        </a:cubicBezTo>
                        <a:cubicBezTo>
                          <a:pt x="5586" y="-860"/>
                          <a:pt x="10055" y="-436"/>
                          <a:pt x="12502" y="2575"/>
                        </a:cubicBezTo>
                        <a:lnTo>
                          <a:pt x="52774" y="51927"/>
                        </a:lnTo>
                        <a:cubicBezTo>
                          <a:pt x="55221" y="54938"/>
                          <a:pt x="54797" y="59408"/>
                          <a:pt x="51786" y="61854"/>
                        </a:cubicBezTo>
                        <a:cubicBezTo>
                          <a:pt x="50469" y="62936"/>
                          <a:pt x="48869" y="63454"/>
                          <a:pt x="47317" y="6345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2" name="Freeform: Shape 51">
                    <a:extLst>
                      <a:ext uri="{FF2B5EF4-FFF2-40B4-BE49-F238E27FC236}">
                        <a16:creationId xmlns:a16="http://schemas.microsoft.com/office/drawing/2014/main" id="{D35DACFA-2128-77DA-18F7-CA523DECD725}"/>
                      </a:ext>
                    </a:extLst>
                  </p:cNvPr>
                  <p:cNvSpPr/>
                  <p:nvPr/>
                </p:nvSpPr>
                <p:spPr>
                  <a:xfrm>
                    <a:off x="8954768" y="3003074"/>
                    <a:ext cx="53743" cy="65262"/>
                  </a:xfrm>
                  <a:custGeom>
                    <a:avLst/>
                    <a:gdLst>
                      <a:gd name="connsiteX0" fmla="*/ 7065 w 53743"/>
                      <a:gd name="connsiteY0" fmla="*/ 65262 h 65262"/>
                      <a:gd name="connsiteX1" fmla="*/ 2736 w 53743"/>
                      <a:gd name="connsiteY1" fmla="*/ 63804 h 65262"/>
                      <a:gd name="connsiteX2" fmla="*/ 1466 w 53743"/>
                      <a:gd name="connsiteY2" fmla="*/ 53924 h 65262"/>
                      <a:gd name="connsiteX3" fmla="*/ 41127 w 53743"/>
                      <a:gd name="connsiteY3" fmla="*/ 2736 h 65262"/>
                      <a:gd name="connsiteX4" fmla="*/ 51007 w 53743"/>
                      <a:gd name="connsiteY4" fmla="*/ 1466 h 65262"/>
                      <a:gd name="connsiteX5" fmla="*/ 52277 w 53743"/>
                      <a:gd name="connsiteY5" fmla="*/ 11346 h 65262"/>
                      <a:gd name="connsiteX6" fmla="*/ 12616 w 53743"/>
                      <a:gd name="connsiteY6" fmla="*/ 62533 h 65262"/>
                      <a:gd name="connsiteX7" fmla="*/ 7018 w 53743"/>
                      <a:gd name="connsiteY7" fmla="*/ 65262 h 6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43" h="65262">
                        <a:moveTo>
                          <a:pt x="7065" y="65262"/>
                        </a:moveTo>
                        <a:cubicBezTo>
                          <a:pt x="5559" y="65262"/>
                          <a:pt x="4054" y="64792"/>
                          <a:pt x="2736" y="63804"/>
                        </a:cubicBezTo>
                        <a:cubicBezTo>
                          <a:pt x="-368" y="61404"/>
                          <a:pt x="-886" y="56982"/>
                          <a:pt x="1466" y="53924"/>
                        </a:cubicBezTo>
                        <a:lnTo>
                          <a:pt x="41127" y="2736"/>
                        </a:lnTo>
                        <a:cubicBezTo>
                          <a:pt x="43527" y="-369"/>
                          <a:pt x="47949" y="-886"/>
                          <a:pt x="51007" y="1466"/>
                        </a:cubicBezTo>
                        <a:cubicBezTo>
                          <a:pt x="54112" y="3865"/>
                          <a:pt x="54630" y="8288"/>
                          <a:pt x="52277" y="11346"/>
                        </a:cubicBezTo>
                        <a:lnTo>
                          <a:pt x="12616" y="62533"/>
                        </a:lnTo>
                        <a:cubicBezTo>
                          <a:pt x="11205" y="64321"/>
                          <a:pt x="9135" y="65262"/>
                          <a:pt x="7018" y="6526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3" name="Freeform: Shape 52">
                    <a:extLst>
                      <a:ext uri="{FF2B5EF4-FFF2-40B4-BE49-F238E27FC236}">
                        <a16:creationId xmlns:a16="http://schemas.microsoft.com/office/drawing/2014/main" id="{971AE376-6D78-EFBD-61A7-6F448C78C5FE}"/>
                      </a:ext>
                    </a:extLst>
                  </p:cNvPr>
                  <p:cNvSpPr/>
                  <p:nvPr/>
                </p:nvSpPr>
                <p:spPr>
                  <a:xfrm>
                    <a:off x="8954258" y="3054222"/>
                    <a:ext cx="14114" cy="237259"/>
                  </a:xfrm>
                  <a:custGeom>
                    <a:avLst/>
                    <a:gdLst>
                      <a:gd name="connsiteX0" fmla="*/ 7057 w 14114"/>
                      <a:gd name="connsiteY0" fmla="*/ 237259 h 237259"/>
                      <a:gd name="connsiteX1" fmla="*/ 0 w 14114"/>
                      <a:gd name="connsiteY1" fmla="*/ 230202 h 237259"/>
                      <a:gd name="connsiteX2" fmla="*/ 0 w 14114"/>
                      <a:gd name="connsiteY2" fmla="*/ 7057 h 237259"/>
                      <a:gd name="connsiteX3" fmla="*/ 7057 w 14114"/>
                      <a:gd name="connsiteY3" fmla="*/ 0 h 237259"/>
                      <a:gd name="connsiteX4" fmla="*/ 14114 w 14114"/>
                      <a:gd name="connsiteY4" fmla="*/ 7057 h 237259"/>
                      <a:gd name="connsiteX5" fmla="*/ 14114 w 14114"/>
                      <a:gd name="connsiteY5" fmla="*/ 230202 h 237259"/>
                      <a:gd name="connsiteX6" fmla="*/ 7057 w 14114"/>
                      <a:gd name="connsiteY6" fmla="*/ 237259 h 23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7259">
                        <a:moveTo>
                          <a:pt x="7057" y="237259"/>
                        </a:moveTo>
                        <a:cubicBezTo>
                          <a:pt x="3152" y="237259"/>
                          <a:pt x="0" y="234107"/>
                          <a:pt x="0" y="230202"/>
                        </a:cubicBezTo>
                        <a:lnTo>
                          <a:pt x="0" y="7057"/>
                        </a:lnTo>
                        <a:cubicBezTo>
                          <a:pt x="0" y="3152"/>
                          <a:pt x="3152" y="0"/>
                          <a:pt x="7057" y="0"/>
                        </a:cubicBezTo>
                        <a:cubicBezTo>
                          <a:pt x="10962" y="0"/>
                          <a:pt x="14114" y="3152"/>
                          <a:pt x="14114" y="7057"/>
                        </a:cubicBezTo>
                        <a:lnTo>
                          <a:pt x="14114" y="230202"/>
                        </a:lnTo>
                        <a:cubicBezTo>
                          <a:pt x="14114" y="234107"/>
                          <a:pt x="10962" y="237259"/>
                          <a:pt x="7057" y="237259"/>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4" name="Freeform: Shape 53">
                    <a:extLst>
                      <a:ext uri="{FF2B5EF4-FFF2-40B4-BE49-F238E27FC236}">
                        <a16:creationId xmlns:a16="http://schemas.microsoft.com/office/drawing/2014/main" id="{7F10433D-1898-0745-AE12-3677D8B28908}"/>
                      </a:ext>
                    </a:extLst>
                  </p:cNvPr>
                  <p:cNvSpPr/>
                  <p:nvPr/>
                </p:nvSpPr>
                <p:spPr>
                  <a:xfrm>
                    <a:off x="8849108" y="2728843"/>
                    <a:ext cx="228743" cy="288305"/>
                  </a:xfrm>
                  <a:custGeom>
                    <a:avLst/>
                    <a:gdLst>
                      <a:gd name="connsiteX0" fmla="*/ 221686 w 228743"/>
                      <a:gd name="connsiteY0" fmla="*/ 288305 h 288305"/>
                      <a:gd name="connsiteX1" fmla="*/ 214629 w 228743"/>
                      <a:gd name="connsiteY1" fmla="*/ 281248 h 288305"/>
                      <a:gd name="connsiteX2" fmla="*/ 214629 w 228743"/>
                      <a:gd name="connsiteY2" fmla="*/ 133944 h 288305"/>
                      <a:gd name="connsiteX3" fmla="*/ 114371 w 228743"/>
                      <a:gd name="connsiteY3" fmla="*/ 14114 h 288305"/>
                      <a:gd name="connsiteX4" fmla="*/ 14114 w 228743"/>
                      <a:gd name="connsiteY4" fmla="*/ 133944 h 288305"/>
                      <a:gd name="connsiteX5" fmla="*/ 14114 w 228743"/>
                      <a:gd name="connsiteY5" fmla="*/ 280590 h 288305"/>
                      <a:gd name="connsiteX6" fmla="*/ 7057 w 228743"/>
                      <a:gd name="connsiteY6" fmla="*/ 287647 h 288305"/>
                      <a:gd name="connsiteX7" fmla="*/ 0 w 228743"/>
                      <a:gd name="connsiteY7" fmla="*/ 280590 h 288305"/>
                      <a:gd name="connsiteX8" fmla="*/ 0 w 228743"/>
                      <a:gd name="connsiteY8" fmla="*/ 133944 h 288305"/>
                      <a:gd name="connsiteX9" fmla="*/ 114371 w 228743"/>
                      <a:gd name="connsiteY9" fmla="*/ 0 h 288305"/>
                      <a:gd name="connsiteX10" fmla="*/ 228743 w 228743"/>
                      <a:gd name="connsiteY10" fmla="*/ 133944 h 288305"/>
                      <a:gd name="connsiteX11" fmla="*/ 228743 w 228743"/>
                      <a:gd name="connsiteY11" fmla="*/ 281248 h 288305"/>
                      <a:gd name="connsiteX12" fmla="*/ 221686 w 228743"/>
                      <a:gd name="connsiteY12" fmla="*/ 288305 h 28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743" h="288305">
                        <a:moveTo>
                          <a:pt x="221686" y="288305"/>
                        </a:moveTo>
                        <a:cubicBezTo>
                          <a:pt x="217781" y="288305"/>
                          <a:pt x="214629" y="285153"/>
                          <a:pt x="214629" y="281248"/>
                        </a:cubicBezTo>
                        <a:lnTo>
                          <a:pt x="214629" y="133944"/>
                        </a:lnTo>
                        <a:cubicBezTo>
                          <a:pt x="214629" y="79275"/>
                          <a:pt x="197222" y="14114"/>
                          <a:pt x="114371" y="14114"/>
                        </a:cubicBezTo>
                        <a:cubicBezTo>
                          <a:pt x="31521" y="14114"/>
                          <a:pt x="14114" y="79275"/>
                          <a:pt x="14114" y="133944"/>
                        </a:cubicBezTo>
                        <a:lnTo>
                          <a:pt x="14114" y="280590"/>
                        </a:lnTo>
                        <a:cubicBezTo>
                          <a:pt x="14114" y="284495"/>
                          <a:pt x="10962" y="287647"/>
                          <a:pt x="7057" y="287647"/>
                        </a:cubicBezTo>
                        <a:cubicBezTo>
                          <a:pt x="3152" y="287647"/>
                          <a:pt x="0" y="284495"/>
                          <a:pt x="0" y="280590"/>
                        </a:cubicBezTo>
                        <a:lnTo>
                          <a:pt x="0" y="133944"/>
                        </a:lnTo>
                        <a:cubicBezTo>
                          <a:pt x="0" y="47565"/>
                          <a:pt x="40602" y="0"/>
                          <a:pt x="114371" y="0"/>
                        </a:cubicBezTo>
                        <a:cubicBezTo>
                          <a:pt x="188142" y="0"/>
                          <a:pt x="228743" y="47565"/>
                          <a:pt x="228743" y="133944"/>
                        </a:cubicBezTo>
                        <a:lnTo>
                          <a:pt x="228743" y="281248"/>
                        </a:lnTo>
                        <a:cubicBezTo>
                          <a:pt x="228743" y="285153"/>
                          <a:pt x="225591" y="288305"/>
                          <a:pt x="221686" y="28830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5" name="Freeform: Shape 54">
                    <a:extLst>
                      <a:ext uri="{FF2B5EF4-FFF2-40B4-BE49-F238E27FC236}">
                        <a16:creationId xmlns:a16="http://schemas.microsoft.com/office/drawing/2014/main" id="{EB88544B-1597-0B8C-DEC6-34108620B2CF}"/>
                      </a:ext>
                    </a:extLst>
                  </p:cNvPr>
                  <p:cNvSpPr/>
                  <p:nvPr/>
                </p:nvSpPr>
                <p:spPr>
                  <a:xfrm>
                    <a:off x="8876066" y="2764084"/>
                    <a:ext cx="174874" cy="210393"/>
                  </a:xfrm>
                  <a:custGeom>
                    <a:avLst/>
                    <a:gdLst>
                      <a:gd name="connsiteX0" fmla="*/ 87414 w 174874"/>
                      <a:gd name="connsiteY0" fmla="*/ 210393 h 210393"/>
                      <a:gd name="connsiteX1" fmla="*/ 0 w 174874"/>
                      <a:gd name="connsiteY1" fmla="*/ 98703 h 210393"/>
                      <a:gd name="connsiteX2" fmla="*/ 34909 w 174874"/>
                      <a:gd name="connsiteY2" fmla="*/ 1268 h 210393"/>
                      <a:gd name="connsiteX3" fmla="*/ 44742 w 174874"/>
                      <a:gd name="connsiteY3" fmla="*/ 2962 h 210393"/>
                      <a:gd name="connsiteX4" fmla="*/ 43048 w 174874"/>
                      <a:gd name="connsiteY4" fmla="*/ 12795 h 210393"/>
                      <a:gd name="connsiteX5" fmla="*/ 14161 w 174874"/>
                      <a:gd name="connsiteY5" fmla="*/ 98703 h 210393"/>
                      <a:gd name="connsiteX6" fmla="*/ 87461 w 174874"/>
                      <a:gd name="connsiteY6" fmla="*/ 196279 h 210393"/>
                      <a:gd name="connsiteX7" fmla="*/ 160807 w 174874"/>
                      <a:gd name="connsiteY7" fmla="*/ 98703 h 210393"/>
                      <a:gd name="connsiteX8" fmla="*/ 159772 w 174874"/>
                      <a:gd name="connsiteY8" fmla="*/ 74380 h 210393"/>
                      <a:gd name="connsiteX9" fmla="*/ 166123 w 174874"/>
                      <a:gd name="connsiteY9" fmla="*/ 66711 h 210393"/>
                      <a:gd name="connsiteX10" fmla="*/ 173792 w 174874"/>
                      <a:gd name="connsiteY10" fmla="*/ 73062 h 210393"/>
                      <a:gd name="connsiteX11" fmla="*/ 174874 w 174874"/>
                      <a:gd name="connsiteY11" fmla="*/ 98703 h 210393"/>
                      <a:gd name="connsiteX12" fmla="*/ 87414 w 174874"/>
                      <a:gd name="connsiteY12" fmla="*/ 210393 h 21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874" h="210393">
                        <a:moveTo>
                          <a:pt x="87414" y="210393"/>
                        </a:moveTo>
                        <a:cubicBezTo>
                          <a:pt x="39190" y="210393"/>
                          <a:pt x="0" y="160288"/>
                          <a:pt x="0" y="98703"/>
                        </a:cubicBezTo>
                        <a:cubicBezTo>
                          <a:pt x="0" y="67417"/>
                          <a:pt x="3623" y="23286"/>
                          <a:pt x="34909" y="1268"/>
                        </a:cubicBezTo>
                        <a:cubicBezTo>
                          <a:pt x="38108" y="-943"/>
                          <a:pt x="42483" y="-190"/>
                          <a:pt x="44742" y="2962"/>
                        </a:cubicBezTo>
                        <a:cubicBezTo>
                          <a:pt x="47000" y="6161"/>
                          <a:pt x="46200" y="10536"/>
                          <a:pt x="43048" y="12795"/>
                        </a:cubicBezTo>
                        <a:cubicBezTo>
                          <a:pt x="23335" y="26674"/>
                          <a:pt x="14161" y="53961"/>
                          <a:pt x="14161" y="98703"/>
                        </a:cubicBezTo>
                        <a:cubicBezTo>
                          <a:pt x="14161" y="152525"/>
                          <a:pt x="47047" y="196279"/>
                          <a:pt x="87461" y="196279"/>
                        </a:cubicBezTo>
                        <a:cubicBezTo>
                          <a:pt x="127874" y="196279"/>
                          <a:pt x="160807" y="152525"/>
                          <a:pt x="160807" y="98703"/>
                        </a:cubicBezTo>
                        <a:cubicBezTo>
                          <a:pt x="160807" y="89764"/>
                          <a:pt x="160478" y="81813"/>
                          <a:pt x="159772" y="74380"/>
                        </a:cubicBezTo>
                        <a:cubicBezTo>
                          <a:pt x="159396" y="70475"/>
                          <a:pt x="162266" y="67040"/>
                          <a:pt x="166123" y="66711"/>
                        </a:cubicBezTo>
                        <a:cubicBezTo>
                          <a:pt x="170029" y="66288"/>
                          <a:pt x="173463" y="69204"/>
                          <a:pt x="173792" y="73062"/>
                        </a:cubicBezTo>
                        <a:cubicBezTo>
                          <a:pt x="174545" y="80919"/>
                          <a:pt x="174874" y="89341"/>
                          <a:pt x="174874" y="98703"/>
                        </a:cubicBezTo>
                        <a:cubicBezTo>
                          <a:pt x="174874" y="160288"/>
                          <a:pt x="135637" y="210393"/>
                          <a:pt x="87414" y="21039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6" name="Freeform: Shape 55">
                    <a:extLst>
                      <a:ext uri="{FF2B5EF4-FFF2-40B4-BE49-F238E27FC236}">
                        <a16:creationId xmlns:a16="http://schemas.microsoft.com/office/drawing/2014/main" id="{540AB1D1-AFBF-0B07-0983-620078B6D963}"/>
                      </a:ext>
                    </a:extLst>
                  </p:cNvPr>
                  <p:cNvSpPr/>
                  <p:nvPr/>
                </p:nvSpPr>
                <p:spPr>
                  <a:xfrm>
                    <a:off x="8908355" y="2763127"/>
                    <a:ext cx="141456" cy="81735"/>
                  </a:xfrm>
                  <a:custGeom>
                    <a:avLst/>
                    <a:gdLst>
                      <a:gd name="connsiteX0" fmla="*/ 134399 w 141456"/>
                      <a:gd name="connsiteY0" fmla="*/ 81735 h 81735"/>
                      <a:gd name="connsiteX1" fmla="*/ 409 w 141456"/>
                      <a:gd name="connsiteY1" fmla="*/ 9377 h 81735"/>
                      <a:gd name="connsiteX2" fmla="*/ 4738 w 141456"/>
                      <a:gd name="connsiteY2" fmla="*/ 390 h 81735"/>
                      <a:gd name="connsiteX3" fmla="*/ 13723 w 141456"/>
                      <a:gd name="connsiteY3" fmla="*/ 4719 h 81735"/>
                      <a:gd name="connsiteX4" fmla="*/ 134399 w 141456"/>
                      <a:gd name="connsiteY4" fmla="*/ 67621 h 81735"/>
                      <a:gd name="connsiteX5" fmla="*/ 141457 w 141456"/>
                      <a:gd name="connsiteY5" fmla="*/ 74678 h 81735"/>
                      <a:gd name="connsiteX6" fmla="*/ 134399 w 141456"/>
                      <a:gd name="connsiteY6" fmla="*/ 81735 h 8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456" h="81735">
                        <a:moveTo>
                          <a:pt x="134399" y="81735"/>
                        </a:moveTo>
                        <a:cubicBezTo>
                          <a:pt x="27132" y="81735"/>
                          <a:pt x="1444" y="12341"/>
                          <a:pt x="409" y="9377"/>
                        </a:cubicBezTo>
                        <a:cubicBezTo>
                          <a:pt x="-908" y="5707"/>
                          <a:pt x="1068" y="1661"/>
                          <a:pt x="4738" y="390"/>
                        </a:cubicBezTo>
                        <a:cubicBezTo>
                          <a:pt x="8407" y="-880"/>
                          <a:pt x="12453" y="1049"/>
                          <a:pt x="13723" y="4719"/>
                        </a:cubicBezTo>
                        <a:cubicBezTo>
                          <a:pt x="14665" y="7259"/>
                          <a:pt x="37576" y="67621"/>
                          <a:pt x="134399" y="67621"/>
                        </a:cubicBezTo>
                        <a:cubicBezTo>
                          <a:pt x="138305" y="67621"/>
                          <a:pt x="141457" y="70773"/>
                          <a:pt x="141457" y="74678"/>
                        </a:cubicBezTo>
                        <a:cubicBezTo>
                          <a:pt x="141457" y="78583"/>
                          <a:pt x="138305" y="81735"/>
                          <a:pt x="134399" y="8173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7" name="Freeform: Shape 56">
                    <a:extLst>
                      <a:ext uri="{FF2B5EF4-FFF2-40B4-BE49-F238E27FC236}">
                        <a16:creationId xmlns:a16="http://schemas.microsoft.com/office/drawing/2014/main" id="{FD2A6B8F-EE33-2F55-359F-64B575162EE8}"/>
                      </a:ext>
                    </a:extLst>
                  </p:cNvPr>
                  <p:cNvSpPr/>
                  <p:nvPr/>
                </p:nvSpPr>
                <p:spPr>
                  <a:xfrm>
                    <a:off x="9018619"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1"/>
                          <a:pt x="8422" y="0"/>
                          <a:pt x="18819" y="0"/>
                        </a:cubicBezTo>
                        <a:cubicBezTo>
                          <a:pt x="29217" y="0"/>
                          <a:pt x="37638" y="8421"/>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95" name="TextBox 94">
                  <a:extLst>
                    <a:ext uri="{FF2B5EF4-FFF2-40B4-BE49-F238E27FC236}">
                      <a16:creationId xmlns:a16="http://schemas.microsoft.com/office/drawing/2014/main" id="{5E991279-3D69-0FFB-4151-746138DF7D95}"/>
                    </a:ext>
                  </a:extLst>
                </p:cNvPr>
                <p:cNvSpPr txBox="1"/>
                <p:nvPr/>
              </p:nvSpPr>
              <p:spPr>
                <a:xfrm>
                  <a:off x="4080915" y="2802377"/>
                  <a:ext cx="2331217"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Process Engineer</a:t>
                  </a:r>
                </a:p>
              </p:txBody>
            </p:sp>
          </p:grpSp>
          <p:grpSp>
            <p:nvGrpSpPr>
              <p:cNvPr id="100" name="Group 99">
                <a:extLst>
                  <a:ext uri="{FF2B5EF4-FFF2-40B4-BE49-F238E27FC236}">
                    <a16:creationId xmlns:a16="http://schemas.microsoft.com/office/drawing/2014/main" id="{5ACA3EB8-C680-F30A-5603-DE20365E2928}"/>
                  </a:ext>
                </a:extLst>
              </p:cNvPr>
              <p:cNvGrpSpPr/>
              <p:nvPr/>
            </p:nvGrpSpPr>
            <p:grpSpPr>
              <a:xfrm>
                <a:off x="2850565" y="3225019"/>
                <a:ext cx="1548909" cy="1064447"/>
                <a:chOff x="3674862" y="3728593"/>
                <a:chExt cx="1272299" cy="874355"/>
              </a:xfrm>
            </p:grpSpPr>
            <p:grpSp>
              <p:nvGrpSpPr>
                <p:cNvPr id="7" name="Group 6">
                  <a:extLst>
                    <a:ext uri="{FF2B5EF4-FFF2-40B4-BE49-F238E27FC236}">
                      <a16:creationId xmlns:a16="http://schemas.microsoft.com/office/drawing/2014/main" id="{EE360FF0-087F-E120-F893-16665FC4837D}"/>
                    </a:ext>
                  </a:extLst>
                </p:cNvPr>
                <p:cNvGrpSpPr/>
                <p:nvPr/>
              </p:nvGrpSpPr>
              <p:grpSpPr>
                <a:xfrm>
                  <a:off x="4148393" y="3728593"/>
                  <a:ext cx="325237" cy="562401"/>
                  <a:chOff x="7980240" y="2730961"/>
                  <a:chExt cx="325237" cy="562401"/>
                </a:xfrm>
                <a:solidFill>
                  <a:schemeClr val="tx1"/>
                </a:solidFill>
              </p:grpSpPr>
              <p:sp>
                <p:nvSpPr>
                  <p:cNvPr id="18" name="Freeform: Shape 17">
                    <a:extLst>
                      <a:ext uri="{FF2B5EF4-FFF2-40B4-BE49-F238E27FC236}">
                        <a16:creationId xmlns:a16="http://schemas.microsoft.com/office/drawing/2014/main" id="{B4AA83E7-2609-15C4-D60D-177681BBCF2B}"/>
                      </a:ext>
                    </a:extLst>
                  </p:cNvPr>
                  <p:cNvSpPr/>
                  <p:nvPr/>
                </p:nvSpPr>
                <p:spPr>
                  <a:xfrm>
                    <a:off x="8178027" y="2947566"/>
                    <a:ext cx="127450" cy="344714"/>
                  </a:xfrm>
                  <a:custGeom>
                    <a:avLst/>
                    <a:gdLst>
                      <a:gd name="connsiteX0" fmla="*/ 120394 w 127450"/>
                      <a:gd name="connsiteY0" fmla="*/ 344715 h 344714"/>
                      <a:gd name="connsiteX1" fmla="*/ 113337 w 127450"/>
                      <a:gd name="connsiteY1" fmla="*/ 337658 h 344714"/>
                      <a:gd name="connsiteX2" fmla="*/ 113337 w 127450"/>
                      <a:gd name="connsiteY2" fmla="*/ 68407 h 344714"/>
                      <a:gd name="connsiteX3" fmla="*/ 7057 w 127450"/>
                      <a:gd name="connsiteY3" fmla="*/ 68407 h 344714"/>
                      <a:gd name="connsiteX4" fmla="*/ 0 w 127450"/>
                      <a:gd name="connsiteY4" fmla="*/ 61350 h 344714"/>
                      <a:gd name="connsiteX5" fmla="*/ 0 w 127450"/>
                      <a:gd name="connsiteY5" fmla="*/ 7057 h 344714"/>
                      <a:gd name="connsiteX6" fmla="*/ 7057 w 127450"/>
                      <a:gd name="connsiteY6" fmla="*/ 0 h 344714"/>
                      <a:gd name="connsiteX7" fmla="*/ 14114 w 127450"/>
                      <a:gd name="connsiteY7" fmla="*/ 7057 h 344714"/>
                      <a:gd name="connsiteX8" fmla="*/ 14114 w 127450"/>
                      <a:gd name="connsiteY8" fmla="*/ 54293 h 344714"/>
                      <a:gd name="connsiteX9" fmla="*/ 120394 w 127450"/>
                      <a:gd name="connsiteY9" fmla="*/ 54293 h 344714"/>
                      <a:gd name="connsiteX10" fmla="*/ 127451 w 127450"/>
                      <a:gd name="connsiteY10" fmla="*/ 61350 h 344714"/>
                      <a:gd name="connsiteX11" fmla="*/ 127451 w 127450"/>
                      <a:gd name="connsiteY11" fmla="*/ 337658 h 344714"/>
                      <a:gd name="connsiteX12" fmla="*/ 120394 w 127450"/>
                      <a:gd name="connsiteY12" fmla="*/ 344715 h 34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450" h="344714">
                        <a:moveTo>
                          <a:pt x="120394" y="344715"/>
                        </a:moveTo>
                        <a:cubicBezTo>
                          <a:pt x="116489" y="344715"/>
                          <a:pt x="113337" y="341563"/>
                          <a:pt x="113337" y="337658"/>
                        </a:cubicBezTo>
                        <a:lnTo>
                          <a:pt x="113337" y="68407"/>
                        </a:lnTo>
                        <a:lnTo>
                          <a:pt x="7057" y="68407"/>
                        </a:lnTo>
                        <a:cubicBezTo>
                          <a:pt x="3152" y="68407"/>
                          <a:pt x="0" y="65254"/>
                          <a:pt x="0" y="61350"/>
                        </a:cubicBezTo>
                        <a:lnTo>
                          <a:pt x="0" y="7057"/>
                        </a:lnTo>
                        <a:cubicBezTo>
                          <a:pt x="0" y="3152"/>
                          <a:pt x="3152" y="0"/>
                          <a:pt x="7057" y="0"/>
                        </a:cubicBezTo>
                        <a:cubicBezTo>
                          <a:pt x="10962" y="0"/>
                          <a:pt x="14114" y="3152"/>
                          <a:pt x="14114" y="7057"/>
                        </a:cubicBezTo>
                        <a:lnTo>
                          <a:pt x="14114" y="54293"/>
                        </a:lnTo>
                        <a:lnTo>
                          <a:pt x="120394" y="54293"/>
                        </a:lnTo>
                        <a:cubicBezTo>
                          <a:pt x="124298" y="54293"/>
                          <a:pt x="127451" y="57445"/>
                          <a:pt x="127451" y="61350"/>
                        </a:cubicBezTo>
                        <a:lnTo>
                          <a:pt x="127451" y="337658"/>
                        </a:lnTo>
                        <a:cubicBezTo>
                          <a:pt x="127451" y="341563"/>
                          <a:pt x="124298" y="344715"/>
                          <a:pt x="120394" y="34471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9" name="Freeform: Shape 18">
                    <a:extLst>
                      <a:ext uri="{FF2B5EF4-FFF2-40B4-BE49-F238E27FC236}">
                        <a16:creationId xmlns:a16="http://schemas.microsoft.com/office/drawing/2014/main" id="{198B3C8D-1EB6-517A-7256-30F5BC64F8EF}"/>
                      </a:ext>
                    </a:extLst>
                  </p:cNvPr>
                  <p:cNvSpPr/>
                  <p:nvPr/>
                </p:nvSpPr>
                <p:spPr>
                  <a:xfrm>
                    <a:off x="7980240" y="2947613"/>
                    <a:ext cx="323684" cy="345749"/>
                  </a:xfrm>
                  <a:custGeom>
                    <a:avLst/>
                    <a:gdLst>
                      <a:gd name="connsiteX0" fmla="*/ 316628 w 323684"/>
                      <a:gd name="connsiteY0" fmla="*/ 345750 h 345749"/>
                      <a:gd name="connsiteX1" fmla="*/ 7057 w 323684"/>
                      <a:gd name="connsiteY1" fmla="*/ 345750 h 345749"/>
                      <a:gd name="connsiteX2" fmla="*/ 0 w 323684"/>
                      <a:gd name="connsiteY2" fmla="*/ 338693 h 345749"/>
                      <a:gd name="connsiteX3" fmla="*/ 0 w 323684"/>
                      <a:gd name="connsiteY3" fmla="*/ 63184 h 345749"/>
                      <a:gd name="connsiteX4" fmla="*/ 7057 w 323684"/>
                      <a:gd name="connsiteY4" fmla="*/ 56127 h 345749"/>
                      <a:gd name="connsiteX5" fmla="*/ 117477 w 323684"/>
                      <a:gd name="connsiteY5" fmla="*/ 56127 h 345749"/>
                      <a:gd name="connsiteX6" fmla="*/ 117477 w 323684"/>
                      <a:gd name="connsiteY6" fmla="*/ 7057 h 345749"/>
                      <a:gd name="connsiteX7" fmla="*/ 124534 w 323684"/>
                      <a:gd name="connsiteY7" fmla="*/ 0 h 345749"/>
                      <a:gd name="connsiteX8" fmla="*/ 131591 w 323684"/>
                      <a:gd name="connsiteY8" fmla="*/ 7057 h 345749"/>
                      <a:gd name="connsiteX9" fmla="*/ 131591 w 323684"/>
                      <a:gd name="connsiteY9" fmla="*/ 63184 h 345749"/>
                      <a:gd name="connsiteX10" fmla="*/ 124534 w 323684"/>
                      <a:gd name="connsiteY10" fmla="*/ 70241 h 345749"/>
                      <a:gd name="connsiteX11" fmla="*/ 14114 w 323684"/>
                      <a:gd name="connsiteY11" fmla="*/ 70241 h 345749"/>
                      <a:gd name="connsiteX12" fmla="*/ 14114 w 323684"/>
                      <a:gd name="connsiteY12" fmla="*/ 331636 h 345749"/>
                      <a:gd name="connsiteX13" fmla="*/ 316628 w 323684"/>
                      <a:gd name="connsiteY13" fmla="*/ 331636 h 345749"/>
                      <a:gd name="connsiteX14" fmla="*/ 323685 w 323684"/>
                      <a:gd name="connsiteY14" fmla="*/ 338693 h 345749"/>
                      <a:gd name="connsiteX15" fmla="*/ 316628 w 323684"/>
                      <a:gd name="connsiteY15" fmla="*/ 345750 h 34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684" h="345749">
                        <a:moveTo>
                          <a:pt x="316628" y="345750"/>
                        </a:moveTo>
                        <a:lnTo>
                          <a:pt x="7057" y="345750"/>
                        </a:lnTo>
                        <a:cubicBezTo>
                          <a:pt x="3152" y="345750"/>
                          <a:pt x="0" y="342598"/>
                          <a:pt x="0" y="338693"/>
                        </a:cubicBezTo>
                        <a:lnTo>
                          <a:pt x="0" y="63184"/>
                        </a:lnTo>
                        <a:cubicBezTo>
                          <a:pt x="0" y="59280"/>
                          <a:pt x="3152" y="56127"/>
                          <a:pt x="7057" y="56127"/>
                        </a:cubicBezTo>
                        <a:lnTo>
                          <a:pt x="117477" y="56127"/>
                        </a:lnTo>
                        <a:lnTo>
                          <a:pt x="117477" y="7057"/>
                        </a:lnTo>
                        <a:cubicBezTo>
                          <a:pt x="117477" y="3152"/>
                          <a:pt x="120629" y="0"/>
                          <a:pt x="124534" y="0"/>
                        </a:cubicBezTo>
                        <a:cubicBezTo>
                          <a:pt x="128439" y="0"/>
                          <a:pt x="131591" y="3152"/>
                          <a:pt x="131591" y="7057"/>
                        </a:cubicBezTo>
                        <a:lnTo>
                          <a:pt x="131591" y="63184"/>
                        </a:lnTo>
                        <a:cubicBezTo>
                          <a:pt x="131591" y="67089"/>
                          <a:pt x="128439" y="70241"/>
                          <a:pt x="124534" y="70241"/>
                        </a:cubicBezTo>
                        <a:lnTo>
                          <a:pt x="14114" y="70241"/>
                        </a:lnTo>
                        <a:lnTo>
                          <a:pt x="14114" y="331636"/>
                        </a:lnTo>
                        <a:lnTo>
                          <a:pt x="316628" y="331636"/>
                        </a:lnTo>
                        <a:cubicBezTo>
                          <a:pt x="320533" y="331636"/>
                          <a:pt x="323685" y="334788"/>
                          <a:pt x="323685" y="338693"/>
                        </a:cubicBezTo>
                        <a:cubicBezTo>
                          <a:pt x="323685" y="342598"/>
                          <a:pt x="320533" y="345750"/>
                          <a:pt x="316628" y="34575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0" name="Freeform: Shape 19">
                    <a:extLst>
                      <a:ext uri="{FF2B5EF4-FFF2-40B4-BE49-F238E27FC236}">
                        <a16:creationId xmlns:a16="http://schemas.microsoft.com/office/drawing/2014/main" id="{C165AFB6-CC21-D5DA-7200-8501E471D85A}"/>
                      </a:ext>
                    </a:extLst>
                  </p:cNvPr>
                  <p:cNvSpPr/>
                  <p:nvPr/>
                </p:nvSpPr>
                <p:spPr>
                  <a:xfrm>
                    <a:off x="8097730" y="3003753"/>
                    <a:ext cx="54454" cy="63547"/>
                  </a:xfrm>
                  <a:custGeom>
                    <a:avLst/>
                    <a:gdLst>
                      <a:gd name="connsiteX0" fmla="*/ 47411 w 54454"/>
                      <a:gd name="connsiteY0" fmla="*/ 63548 h 63547"/>
                      <a:gd name="connsiteX1" fmla="*/ 41953 w 54454"/>
                      <a:gd name="connsiteY1" fmla="*/ 60960 h 63547"/>
                      <a:gd name="connsiteX2" fmla="*/ 1587 w 54454"/>
                      <a:gd name="connsiteY2" fmla="*/ 11514 h 63547"/>
                      <a:gd name="connsiteX3" fmla="*/ 2575 w 54454"/>
                      <a:gd name="connsiteY3" fmla="*/ 1587 h 63547"/>
                      <a:gd name="connsiteX4" fmla="*/ 12502 w 54454"/>
                      <a:gd name="connsiteY4" fmla="*/ 2575 h 63547"/>
                      <a:gd name="connsiteX5" fmla="*/ 52868 w 54454"/>
                      <a:gd name="connsiteY5" fmla="*/ 52021 h 63547"/>
                      <a:gd name="connsiteX6" fmla="*/ 51880 w 54454"/>
                      <a:gd name="connsiteY6" fmla="*/ 61948 h 63547"/>
                      <a:gd name="connsiteX7" fmla="*/ 47411 w 54454"/>
                      <a:gd name="connsiteY7" fmla="*/ 63548 h 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54" h="63547">
                        <a:moveTo>
                          <a:pt x="47411" y="63548"/>
                        </a:moveTo>
                        <a:cubicBezTo>
                          <a:pt x="45387" y="63548"/>
                          <a:pt x="43318" y="62654"/>
                          <a:pt x="41953" y="60960"/>
                        </a:cubicBezTo>
                        <a:lnTo>
                          <a:pt x="1587" y="11514"/>
                        </a:lnTo>
                        <a:cubicBezTo>
                          <a:pt x="-860" y="8503"/>
                          <a:pt x="-436" y="4033"/>
                          <a:pt x="2575" y="1587"/>
                        </a:cubicBezTo>
                        <a:cubicBezTo>
                          <a:pt x="5586" y="-860"/>
                          <a:pt x="10055" y="-436"/>
                          <a:pt x="12502" y="2575"/>
                        </a:cubicBezTo>
                        <a:lnTo>
                          <a:pt x="52868" y="52021"/>
                        </a:lnTo>
                        <a:cubicBezTo>
                          <a:pt x="55314" y="55032"/>
                          <a:pt x="54891" y="59502"/>
                          <a:pt x="51880" y="61948"/>
                        </a:cubicBezTo>
                        <a:cubicBezTo>
                          <a:pt x="50563" y="63030"/>
                          <a:pt x="49010" y="63548"/>
                          <a:pt x="47411" y="6354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1" name="Freeform: Shape 20">
                    <a:extLst>
                      <a:ext uri="{FF2B5EF4-FFF2-40B4-BE49-F238E27FC236}">
                        <a16:creationId xmlns:a16="http://schemas.microsoft.com/office/drawing/2014/main" id="{B9B3556B-2602-D0AA-A463-08580E69B752}"/>
                      </a:ext>
                    </a:extLst>
                  </p:cNvPr>
                  <p:cNvSpPr/>
                  <p:nvPr/>
                </p:nvSpPr>
                <p:spPr>
                  <a:xfrm>
                    <a:off x="8138217" y="3001945"/>
                    <a:ext cx="53884" cy="65356"/>
                  </a:xfrm>
                  <a:custGeom>
                    <a:avLst/>
                    <a:gdLst>
                      <a:gd name="connsiteX0" fmla="*/ 7065 w 53884"/>
                      <a:gd name="connsiteY0" fmla="*/ 65356 h 65356"/>
                      <a:gd name="connsiteX1" fmla="*/ 2737 w 53884"/>
                      <a:gd name="connsiteY1" fmla="*/ 63898 h 65356"/>
                      <a:gd name="connsiteX2" fmla="*/ 1466 w 53884"/>
                      <a:gd name="connsiteY2" fmla="*/ 54018 h 65356"/>
                      <a:gd name="connsiteX3" fmla="*/ 41268 w 53884"/>
                      <a:gd name="connsiteY3" fmla="*/ 2736 h 65356"/>
                      <a:gd name="connsiteX4" fmla="*/ 51148 w 53884"/>
                      <a:gd name="connsiteY4" fmla="*/ 1466 h 65356"/>
                      <a:gd name="connsiteX5" fmla="*/ 52418 w 53884"/>
                      <a:gd name="connsiteY5" fmla="*/ 11346 h 65356"/>
                      <a:gd name="connsiteX6" fmla="*/ 12616 w 53884"/>
                      <a:gd name="connsiteY6" fmla="*/ 62627 h 65356"/>
                      <a:gd name="connsiteX7" fmla="*/ 7017 w 53884"/>
                      <a:gd name="connsiteY7" fmla="*/ 65356 h 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4" h="65356">
                        <a:moveTo>
                          <a:pt x="7065" y="65356"/>
                        </a:moveTo>
                        <a:cubicBezTo>
                          <a:pt x="5559" y="65356"/>
                          <a:pt x="4053" y="64886"/>
                          <a:pt x="2737" y="63898"/>
                        </a:cubicBezTo>
                        <a:cubicBezTo>
                          <a:pt x="-369" y="61498"/>
                          <a:pt x="-886" y="57076"/>
                          <a:pt x="1466" y="54018"/>
                        </a:cubicBezTo>
                        <a:lnTo>
                          <a:pt x="41268" y="2736"/>
                        </a:lnTo>
                        <a:cubicBezTo>
                          <a:pt x="43667" y="-369"/>
                          <a:pt x="48090" y="-886"/>
                          <a:pt x="51148" y="1466"/>
                        </a:cubicBezTo>
                        <a:cubicBezTo>
                          <a:pt x="54253" y="3866"/>
                          <a:pt x="54770" y="8288"/>
                          <a:pt x="52418" y="11346"/>
                        </a:cubicBezTo>
                        <a:lnTo>
                          <a:pt x="12616" y="62627"/>
                        </a:lnTo>
                        <a:cubicBezTo>
                          <a:pt x="11205" y="64415"/>
                          <a:pt x="9135" y="65356"/>
                          <a:pt x="7017" y="65356"/>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2" name="Freeform: Shape 21">
                    <a:extLst>
                      <a:ext uri="{FF2B5EF4-FFF2-40B4-BE49-F238E27FC236}">
                        <a16:creationId xmlns:a16="http://schemas.microsoft.com/office/drawing/2014/main" id="{171541C0-A0B7-82C5-CE60-6B3661283F40}"/>
                      </a:ext>
                    </a:extLst>
                  </p:cNvPr>
                  <p:cNvSpPr/>
                  <p:nvPr/>
                </p:nvSpPr>
                <p:spPr>
                  <a:xfrm>
                    <a:off x="8061114" y="2815901"/>
                    <a:ext cx="165841" cy="155141"/>
                  </a:xfrm>
                  <a:custGeom>
                    <a:avLst/>
                    <a:gdLst>
                      <a:gd name="connsiteX0" fmla="*/ 83038 w 165841"/>
                      <a:gd name="connsiteY0" fmla="*/ 155141 h 155141"/>
                      <a:gd name="connsiteX1" fmla="*/ 82662 w 165841"/>
                      <a:gd name="connsiteY1" fmla="*/ 155141 h 155141"/>
                      <a:gd name="connsiteX2" fmla="*/ 0 w 165841"/>
                      <a:gd name="connsiteY2" fmla="*/ 49144 h 155141"/>
                      <a:gd name="connsiteX3" fmla="*/ 3952 w 165841"/>
                      <a:gd name="connsiteY3" fmla="*/ 5578 h 155141"/>
                      <a:gd name="connsiteX4" fmla="*/ 12327 w 165841"/>
                      <a:gd name="connsiteY4" fmla="*/ 168 h 155141"/>
                      <a:gd name="connsiteX5" fmla="*/ 17737 w 165841"/>
                      <a:gd name="connsiteY5" fmla="*/ 8542 h 155141"/>
                      <a:gd name="connsiteX6" fmla="*/ 14114 w 165841"/>
                      <a:gd name="connsiteY6" fmla="*/ 49097 h 155141"/>
                      <a:gd name="connsiteX7" fmla="*/ 82944 w 165841"/>
                      <a:gd name="connsiteY7" fmla="*/ 140980 h 155141"/>
                      <a:gd name="connsiteX8" fmla="*/ 151774 w 165841"/>
                      <a:gd name="connsiteY8" fmla="*/ 49097 h 155141"/>
                      <a:gd name="connsiteX9" fmla="*/ 148246 w 165841"/>
                      <a:gd name="connsiteY9" fmla="*/ 9013 h 155141"/>
                      <a:gd name="connsiteX10" fmla="*/ 153656 w 165841"/>
                      <a:gd name="connsiteY10" fmla="*/ 638 h 155141"/>
                      <a:gd name="connsiteX11" fmla="*/ 162031 w 165841"/>
                      <a:gd name="connsiteY11" fmla="*/ 6049 h 155141"/>
                      <a:gd name="connsiteX12" fmla="*/ 165841 w 165841"/>
                      <a:gd name="connsiteY12" fmla="*/ 49050 h 155141"/>
                      <a:gd name="connsiteX13" fmla="*/ 83180 w 165841"/>
                      <a:gd name="connsiteY13" fmla="*/ 155047 h 155141"/>
                      <a:gd name="connsiteX14" fmla="*/ 83038 w 165841"/>
                      <a:gd name="connsiteY14" fmla="*/ 155047 h 15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41" h="155141">
                        <a:moveTo>
                          <a:pt x="83038" y="155141"/>
                        </a:moveTo>
                        <a:lnTo>
                          <a:pt x="82662" y="155141"/>
                        </a:lnTo>
                        <a:cubicBezTo>
                          <a:pt x="37027" y="154859"/>
                          <a:pt x="0" y="107436"/>
                          <a:pt x="0" y="49144"/>
                        </a:cubicBezTo>
                        <a:cubicBezTo>
                          <a:pt x="0" y="32066"/>
                          <a:pt x="1270" y="17810"/>
                          <a:pt x="3952" y="5578"/>
                        </a:cubicBezTo>
                        <a:cubicBezTo>
                          <a:pt x="4799" y="1767"/>
                          <a:pt x="8516" y="-679"/>
                          <a:pt x="12327" y="168"/>
                        </a:cubicBezTo>
                        <a:cubicBezTo>
                          <a:pt x="16137" y="1015"/>
                          <a:pt x="18537" y="4731"/>
                          <a:pt x="17737" y="8542"/>
                        </a:cubicBezTo>
                        <a:cubicBezTo>
                          <a:pt x="15290" y="19787"/>
                          <a:pt x="14114" y="33054"/>
                          <a:pt x="14114" y="49097"/>
                        </a:cubicBezTo>
                        <a:cubicBezTo>
                          <a:pt x="14114" y="99720"/>
                          <a:pt x="44977" y="140886"/>
                          <a:pt x="82944" y="140980"/>
                        </a:cubicBezTo>
                        <a:cubicBezTo>
                          <a:pt x="120912" y="140886"/>
                          <a:pt x="151774" y="99720"/>
                          <a:pt x="151774" y="49097"/>
                        </a:cubicBezTo>
                        <a:cubicBezTo>
                          <a:pt x="151774" y="33242"/>
                          <a:pt x="150598" y="20163"/>
                          <a:pt x="148246" y="9013"/>
                        </a:cubicBezTo>
                        <a:cubicBezTo>
                          <a:pt x="147446" y="5202"/>
                          <a:pt x="149846" y="1438"/>
                          <a:pt x="153656" y="638"/>
                        </a:cubicBezTo>
                        <a:cubicBezTo>
                          <a:pt x="157467" y="-161"/>
                          <a:pt x="161231" y="2238"/>
                          <a:pt x="162031" y="6049"/>
                        </a:cubicBezTo>
                        <a:cubicBezTo>
                          <a:pt x="164619" y="18140"/>
                          <a:pt x="165841" y="32254"/>
                          <a:pt x="165841" y="49050"/>
                        </a:cubicBezTo>
                        <a:cubicBezTo>
                          <a:pt x="165841" y="107341"/>
                          <a:pt x="128769" y="154765"/>
                          <a:pt x="83180" y="155047"/>
                        </a:cubicBezTo>
                        <a:lnTo>
                          <a:pt x="83038" y="155047"/>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3" name="Freeform: Shape 22">
                    <a:extLst>
                      <a:ext uri="{FF2B5EF4-FFF2-40B4-BE49-F238E27FC236}">
                        <a16:creationId xmlns:a16="http://schemas.microsoft.com/office/drawing/2014/main" id="{0D641F46-342F-8D32-5F0A-12AAC9518CF9}"/>
                      </a:ext>
                    </a:extLst>
                  </p:cNvPr>
                  <p:cNvSpPr/>
                  <p:nvPr/>
                </p:nvSpPr>
                <p:spPr>
                  <a:xfrm>
                    <a:off x="8032462" y="2811976"/>
                    <a:ext cx="220745" cy="14114"/>
                  </a:xfrm>
                  <a:custGeom>
                    <a:avLst/>
                    <a:gdLst>
                      <a:gd name="connsiteX0" fmla="*/ 213689 w 220745"/>
                      <a:gd name="connsiteY0" fmla="*/ 14114 h 14114"/>
                      <a:gd name="connsiteX1" fmla="*/ 7057 w 220745"/>
                      <a:gd name="connsiteY1" fmla="*/ 14114 h 14114"/>
                      <a:gd name="connsiteX2" fmla="*/ 0 w 220745"/>
                      <a:gd name="connsiteY2" fmla="*/ 7057 h 14114"/>
                      <a:gd name="connsiteX3" fmla="*/ 7057 w 220745"/>
                      <a:gd name="connsiteY3" fmla="*/ 0 h 14114"/>
                      <a:gd name="connsiteX4" fmla="*/ 213689 w 220745"/>
                      <a:gd name="connsiteY4" fmla="*/ 0 h 14114"/>
                      <a:gd name="connsiteX5" fmla="*/ 220746 w 220745"/>
                      <a:gd name="connsiteY5" fmla="*/ 7057 h 14114"/>
                      <a:gd name="connsiteX6" fmla="*/ 213689 w 220745"/>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745" h="14114">
                        <a:moveTo>
                          <a:pt x="213689" y="14114"/>
                        </a:moveTo>
                        <a:lnTo>
                          <a:pt x="7057" y="14114"/>
                        </a:lnTo>
                        <a:cubicBezTo>
                          <a:pt x="3152" y="14114"/>
                          <a:pt x="0" y="10962"/>
                          <a:pt x="0" y="7057"/>
                        </a:cubicBezTo>
                        <a:cubicBezTo>
                          <a:pt x="0" y="3152"/>
                          <a:pt x="3152" y="0"/>
                          <a:pt x="7057" y="0"/>
                        </a:cubicBezTo>
                        <a:lnTo>
                          <a:pt x="213689" y="0"/>
                        </a:lnTo>
                        <a:cubicBezTo>
                          <a:pt x="217593" y="0"/>
                          <a:pt x="220746" y="3152"/>
                          <a:pt x="220746" y="7057"/>
                        </a:cubicBezTo>
                        <a:cubicBezTo>
                          <a:pt x="220746" y="10962"/>
                          <a:pt x="217593" y="14114"/>
                          <a:pt x="213689"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4" name="Freeform: Shape 23">
                    <a:extLst>
                      <a:ext uri="{FF2B5EF4-FFF2-40B4-BE49-F238E27FC236}">
                        <a16:creationId xmlns:a16="http://schemas.microsoft.com/office/drawing/2014/main" id="{7496EE82-B83A-0D6E-98D2-E07EED502693}"/>
                      </a:ext>
                    </a:extLst>
                  </p:cNvPr>
                  <p:cNvSpPr/>
                  <p:nvPr/>
                </p:nvSpPr>
                <p:spPr>
                  <a:xfrm>
                    <a:off x="8055751" y="2730961"/>
                    <a:ext cx="175768" cy="94941"/>
                  </a:xfrm>
                  <a:custGeom>
                    <a:avLst/>
                    <a:gdLst>
                      <a:gd name="connsiteX0" fmla="*/ 168711 w 175768"/>
                      <a:gd name="connsiteY0" fmla="*/ 94941 h 94941"/>
                      <a:gd name="connsiteX1" fmla="*/ 161654 w 175768"/>
                      <a:gd name="connsiteY1" fmla="*/ 87884 h 94941"/>
                      <a:gd name="connsiteX2" fmla="*/ 87884 w 175768"/>
                      <a:gd name="connsiteY2" fmla="*/ 14114 h 94941"/>
                      <a:gd name="connsiteX3" fmla="*/ 14114 w 175768"/>
                      <a:gd name="connsiteY3" fmla="*/ 87884 h 94941"/>
                      <a:gd name="connsiteX4" fmla="*/ 7057 w 175768"/>
                      <a:gd name="connsiteY4" fmla="*/ 94941 h 94941"/>
                      <a:gd name="connsiteX5" fmla="*/ 0 w 175768"/>
                      <a:gd name="connsiteY5" fmla="*/ 87884 h 94941"/>
                      <a:gd name="connsiteX6" fmla="*/ 87884 w 175768"/>
                      <a:gd name="connsiteY6" fmla="*/ 0 h 94941"/>
                      <a:gd name="connsiteX7" fmla="*/ 175768 w 175768"/>
                      <a:gd name="connsiteY7" fmla="*/ 87884 h 94941"/>
                      <a:gd name="connsiteX8" fmla="*/ 168711 w 175768"/>
                      <a:gd name="connsiteY8" fmla="*/ 94941 h 9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68" h="94941">
                        <a:moveTo>
                          <a:pt x="168711" y="94941"/>
                        </a:moveTo>
                        <a:cubicBezTo>
                          <a:pt x="164806" y="94941"/>
                          <a:pt x="161654" y="91789"/>
                          <a:pt x="161654" y="87884"/>
                        </a:cubicBezTo>
                        <a:cubicBezTo>
                          <a:pt x="161654" y="38249"/>
                          <a:pt x="137519" y="14114"/>
                          <a:pt x="87884" y="14114"/>
                        </a:cubicBezTo>
                        <a:cubicBezTo>
                          <a:pt x="38249" y="14114"/>
                          <a:pt x="14114" y="38249"/>
                          <a:pt x="14114" y="87884"/>
                        </a:cubicBezTo>
                        <a:cubicBezTo>
                          <a:pt x="14114" y="91789"/>
                          <a:pt x="10962" y="94941"/>
                          <a:pt x="7057" y="94941"/>
                        </a:cubicBezTo>
                        <a:cubicBezTo>
                          <a:pt x="3152" y="94941"/>
                          <a:pt x="0" y="91789"/>
                          <a:pt x="0" y="87884"/>
                        </a:cubicBezTo>
                        <a:cubicBezTo>
                          <a:pt x="0" y="30393"/>
                          <a:pt x="30392" y="0"/>
                          <a:pt x="87884" y="0"/>
                        </a:cubicBezTo>
                        <a:cubicBezTo>
                          <a:pt x="145375" y="0"/>
                          <a:pt x="175768" y="30393"/>
                          <a:pt x="175768" y="87884"/>
                        </a:cubicBezTo>
                        <a:cubicBezTo>
                          <a:pt x="175768" y="91789"/>
                          <a:pt x="172616" y="94941"/>
                          <a:pt x="168711" y="94941"/>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5" name="Freeform: Shape 24">
                    <a:extLst>
                      <a:ext uri="{FF2B5EF4-FFF2-40B4-BE49-F238E27FC236}">
                        <a16:creationId xmlns:a16="http://schemas.microsoft.com/office/drawing/2014/main" id="{F42EDA5D-A212-E3F8-0012-1664D2469FB6}"/>
                      </a:ext>
                    </a:extLst>
                  </p:cNvPr>
                  <p:cNvSpPr/>
                  <p:nvPr/>
                </p:nvSpPr>
                <p:spPr>
                  <a:xfrm>
                    <a:off x="8167959" y="2737359"/>
                    <a:ext cx="14114" cy="38061"/>
                  </a:xfrm>
                  <a:custGeom>
                    <a:avLst/>
                    <a:gdLst>
                      <a:gd name="connsiteX0" fmla="*/ 7057 w 14114"/>
                      <a:gd name="connsiteY0" fmla="*/ 38061 h 38061"/>
                      <a:gd name="connsiteX1" fmla="*/ 0 w 14114"/>
                      <a:gd name="connsiteY1" fmla="*/ 31004 h 38061"/>
                      <a:gd name="connsiteX2" fmla="*/ 0 w 14114"/>
                      <a:gd name="connsiteY2" fmla="*/ 7057 h 38061"/>
                      <a:gd name="connsiteX3" fmla="*/ 7057 w 14114"/>
                      <a:gd name="connsiteY3" fmla="*/ 0 h 38061"/>
                      <a:gd name="connsiteX4" fmla="*/ 14114 w 14114"/>
                      <a:gd name="connsiteY4" fmla="*/ 7057 h 38061"/>
                      <a:gd name="connsiteX5" fmla="*/ 14114 w 14114"/>
                      <a:gd name="connsiteY5" fmla="*/ 31004 h 38061"/>
                      <a:gd name="connsiteX6" fmla="*/ 7057 w 14114"/>
                      <a:gd name="connsiteY6" fmla="*/ 38061 h 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8061">
                        <a:moveTo>
                          <a:pt x="7057" y="38061"/>
                        </a:moveTo>
                        <a:cubicBezTo>
                          <a:pt x="3152" y="38061"/>
                          <a:pt x="0" y="34909"/>
                          <a:pt x="0" y="31004"/>
                        </a:cubicBezTo>
                        <a:lnTo>
                          <a:pt x="0" y="7057"/>
                        </a:lnTo>
                        <a:cubicBezTo>
                          <a:pt x="0" y="3152"/>
                          <a:pt x="3152" y="0"/>
                          <a:pt x="7057" y="0"/>
                        </a:cubicBezTo>
                        <a:cubicBezTo>
                          <a:pt x="10962" y="0"/>
                          <a:pt x="14114" y="3152"/>
                          <a:pt x="14114" y="7057"/>
                        </a:cubicBezTo>
                        <a:lnTo>
                          <a:pt x="14114" y="31004"/>
                        </a:lnTo>
                        <a:cubicBezTo>
                          <a:pt x="14114" y="34909"/>
                          <a:pt x="10962" y="38061"/>
                          <a:pt x="7057" y="38061"/>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6" name="Freeform: Shape 25">
                    <a:extLst>
                      <a:ext uri="{FF2B5EF4-FFF2-40B4-BE49-F238E27FC236}">
                        <a16:creationId xmlns:a16="http://schemas.microsoft.com/office/drawing/2014/main" id="{8A54AC19-3BD8-45B7-6859-C6CFCF5A529C}"/>
                      </a:ext>
                    </a:extLst>
                  </p:cNvPr>
                  <p:cNvSpPr/>
                  <p:nvPr/>
                </p:nvSpPr>
                <p:spPr>
                  <a:xfrm>
                    <a:off x="8137707" y="2731008"/>
                    <a:ext cx="14114" cy="44412"/>
                  </a:xfrm>
                  <a:custGeom>
                    <a:avLst/>
                    <a:gdLst>
                      <a:gd name="connsiteX0" fmla="*/ 7057 w 14114"/>
                      <a:gd name="connsiteY0" fmla="*/ 44413 h 44412"/>
                      <a:gd name="connsiteX1" fmla="*/ 0 w 14114"/>
                      <a:gd name="connsiteY1" fmla="*/ 37355 h 44412"/>
                      <a:gd name="connsiteX2" fmla="*/ 0 w 14114"/>
                      <a:gd name="connsiteY2" fmla="*/ 7057 h 44412"/>
                      <a:gd name="connsiteX3" fmla="*/ 7057 w 14114"/>
                      <a:gd name="connsiteY3" fmla="*/ 0 h 44412"/>
                      <a:gd name="connsiteX4" fmla="*/ 14114 w 14114"/>
                      <a:gd name="connsiteY4" fmla="*/ 7057 h 44412"/>
                      <a:gd name="connsiteX5" fmla="*/ 14114 w 14114"/>
                      <a:gd name="connsiteY5" fmla="*/ 37355 h 44412"/>
                      <a:gd name="connsiteX6" fmla="*/ 7057 w 14114"/>
                      <a:gd name="connsiteY6" fmla="*/ 44413 h 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4412">
                        <a:moveTo>
                          <a:pt x="7057" y="44413"/>
                        </a:moveTo>
                        <a:cubicBezTo>
                          <a:pt x="3152" y="44413"/>
                          <a:pt x="0" y="41260"/>
                          <a:pt x="0" y="37355"/>
                        </a:cubicBezTo>
                        <a:lnTo>
                          <a:pt x="0" y="7057"/>
                        </a:lnTo>
                        <a:cubicBezTo>
                          <a:pt x="0" y="3152"/>
                          <a:pt x="3152" y="0"/>
                          <a:pt x="7057" y="0"/>
                        </a:cubicBezTo>
                        <a:cubicBezTo>
                          <a:pt x="10962" y="0"/>
                          <a:pt x="14114" y="3152"/>
                          <a:pt x="14114" y="7057"/>
                        </a:cubicBezTo>
                        <a:lnTo>
                          <a:pt x="14114" y="37355"/>
                        </a:lnTo>
                        <a:cubicBezTo>
                          <a:pt x="14114" y="41260"/>
                          <a:pt x="10962" y="44413"/>
                          <a:pt x="7057" y="4441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7" name="Freeform: Shape 26">
                    <a:extLst>
                      <a:ext uri="{FF2B5EF4-FFF2-40B4-BE49-F238E27FC236}">
                        <a16:creationId xmlns:a16="http://schemas.microsoft.com/office/drawing/2014/main" id="{8FD62E13-6C1A-5BCC-2FAC-EFD16448CE64}"/>
                      </a:ext>
                    </a:extLst>
                  </p:cNvPr>
                  <p:cNvSpPr/>
                  <p:nvPr/>
                </p:nvSpPr>
                <p:spPr>
                  <a:xfrm>
                    <a:off x="8107409" y="2737359"/>
                    <a:ext cx="14114" cy="38061"/>
                  </a:xfrm>
                  <a:custGeom>
                    <a:avLst/>
                    <a:gdLst>
                      <a:gd name="connsiteX0" fmla="*/ 7057 w 14114"/>
                      <a:gd name="connsiteY0" fmla="*/ 38061 h 38061"/>
                      <a:gd name="connsiteX1" fmla="*/ 0 w 14114"/>
                      <a:gd name="connsiteY1" fmla="*/ 31004 h 38061"/>
                      <a:gd name="connsiteX2" fmla="*/ 0 w 14114"/>
                      <a:gd name="connsiteY2" fmla="*/ 7057 h 38061"/>
                      <a:gd name="connsiteX3" fmla="*/ 7057 w 14114"/>
                      <a:gd name="connsiteY3" fmla="*/ 0 h 38061"/>
                      <a:gd name="connsiteX4" fmla="*/ 14114 w 14114"/>
                      <a:gd name="connsiteY4" fmla="*/ 7057 h 38061"/>
                      <a:gd name="connsiteX5" fmla="*/ 14114 w 14114"/>
                      <a:gd name="connsiteY5" fmla="*/ 31004 h 38061"/>
                      <a:gd name="connsiteX6" fmla="*/ 7057 w 14114"/>
                      <a:gd name="connsiteY6" fmla="*/ 38061 h 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8061">
                        <a:moveTo>
                          <a:pt x="7057" y="38061"/>
                        </a:moveTo>
                        <a:cubicBezTo>
                          <a:pt x="3152" y="38061"/>
                          <a:pt x="0" y="34909"/>
                          <a:pt x="0" y="31004"/>
                        </a:cubicBezTo>
                        <a:lnTo>
                          <a:pt x="0" y="7057"/>
                        </a:lnTo>
                        <a:cubicBezTo>
                          <a:pt x="0" y="3152"/>
                          <a:pt x="3152" y="0"/>
                          <a:pt x="7057" y="0"/>
                        </a:cubicBezTo>
                        <a:cubicBezTo>
                          <a:pt x="10962" y="0"/>
                          <a:pt x="14114" y="3152"/>
                          <a:pt x="14114" y="7057"/>
                        </a:cubicBezTo>
                        <a:lnTo>
                          <a:pt x="14114" y="31004"/>
                        </a:lnTo>
                        <a:cubicBezTo>
                          <a:pt x="14114" y="34909"/>
                          <a:pt x="10962" y="38061"/>
                          <a:pt x="7057" y="38061"/>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8" name="Freeform: Shape 27">
                    <a:extLst>
                      <a:ext uri="{FF2B5EF4-FFF2-40B4-BE49-F238E27FC236}">
                        <a16:creationId xmlns:a16="http://schemas.microsoft.com/office/drawing/2014/main" id="{FC9F26C3-5DB7-8526-AE25-F71DD1B17593}"/>
                      </a:ext>
                    </a:extLst>
                  </p:cNvPr>
                  <p:cNvSpPr/>
                  <p:nvPr/>
                </p:nvSpPr>
                <p:spPr>
                  <a:xfrm>
                    <a:off x="8136625" y="3051634"/>
                    <a:ext cx="14114" cy="237541"/>
                  </a:xfrm>
                  <a:custGeom>
                    <a:avLst/>
                    <a:gdLst>
                      <a:gd name="connsiteX0" fmla="*/ 7057 w 14114"/>
                      <a:gd name="connsiteY0" fmla="*/ 237542 h 237541"/>
                      <a:gd name="connsiteX1" fmla="*/ 0 w 14114"/>
                      <a:gd name="connsiteY1" fmla="*/ 230485 h 237541"/>
                      <a:gd name="connsiteX2" fmla="*/ 0 w 14114"/>
                      <a:gd name="connsiteY2" fmla="*/ 7057 h 237541"/>
                      <a:gd name="connsiteX3" fmla="*/ 7057 w 14114"/>
                      <a:gd name="connsiteY3" fmla="*/ 0 h 237541"/>
                      <a:gd name="connsiteX4" fmla="*/ 14114 w 14114"/>
                      <a:gd name="connsiteY4" fmla="*/ 7057 h 237541"/>
                      <a:gd name="connsiteX5" fmla="*/ 14114 w 14114"/>
                      <a:gd name="connsiteY5" fmla="*/ 230485 h 237541"/>
                      <a:gd name="connsiteX6" fmla="*/ 7057 w 14114"/>
                      <a:gd name="connsiteY6" fmla="*/ 237542 h 23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7541">
                        <a:moveTo>
                          <a:pt x="7057" y="237542"/>
                        </a:moveTo>
                        <a:cubicBezTo>
                          <a:pt x="3152" y="237542"/>
                          <a:pt x="0" y="234389"/>
                          <a:pt x="0" y="230485"/>
                        </a:cubicBezTo>
                        <a:lnTo>
                          <a:pt x="0" y="7057"/>
                        </a:lnTo>
                        <a:cubicBezTo>
                          <a:pt x="0" y="3152"/>
                          <a:pt x="3152" y="0"/>
                          <a:pt x="7057" y="0"/>
                        </a:cubicBezTo>
                        <a:cubicBezTo>
                          <a:pt x="10962" y="0"/>
                          <a:pt x="14114" y="3152"/>
                          <a:pt x="14114" y="7057"/>
                        </a:cubicBezTo>
                        <a:lnTo>
                          <a:pt x="14114" y="230485"/>
                        </a:lnTo>
                        <a:cubicBezTo>
                          <a:pt x="14114" y="234389"/>
                          <a:pt x="10962" y="237542"/>
                          <a:pt x="7057" y="23754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9" name="Freeform: Shape 28">
                    <a:extLst>
                      <a:ext uri="{FF2B5EF4-FFF2-40B4-BE49-F238E27FC236}">
                        <a16:creationId xmlns:a16="http://schemas.microsoft.com/office/drawing/2014/main" id="{0B0F2A4D-95B3-27C4-BDFC-203B0306BCD3}"/>
                      </a:ext>
                    </a:extLst>
                  </p:cNvPr>
                  <p:cNvSpPr/>
                  <p:nvPr/>
                </p:nvSpPr>
                <p:spPr>
                  <a:xfrm>
                    <a:off x="8202068"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96" name="TextBox 95">
                  <a:extLst>
                    <a:ext uri="{FF2B5EF4-FFF2-40B4-BE49-F238E27FC236}">
                      <a16:creationId xmlns:a16="http://schemas.microsoft.com/office/drawing/2014/main" id="{C8C9054F-4108-3710-6FD8-1512ED2F7242}"/>
                    </a:ext>
                  </a:extLst>
                </p:cNvPr>
                <p:cNvSpPr txBox="1"/>
                <p:nvPr/>
              </p:nvSpPr>
              <p:spPr>
                <a:xfrm>
                  <a:off x="3674862" y="4271293"/>
                  <a:ext cx="1272299"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Lab</a:t>
                  </a:r>
                </a:p>
              </p:txBody>
            </p:sp>
          </p:grpSp>
          <p:grpSp>
            <p:nvGrpSpPr>
              <p:cNvPr id="133" name="Group 132">
                <a:extLst>
                  <a:ext uri="{FF2B5EF4-FFF2-40B4-BE49-F238E27FC236}">
                    <a16:creationId xmlns:a16="http://schemas.microsoft.com/office/drawing/2014/main" id="{5C6163BF-9DB5-5C2B-3917-22D81B3C0B86}"/>
                  </a:ext>
                </a:extLst>
              </p:cNvPr>
              <p:cNvGrpSpPr/>
              <p:nvPr/>
            </p:nvGrpSpPr>
            <p:grpSpPr>
              <a:xfrm>
                <a:off x="6191793" y="1192344"/>
                <a:ext cx="2198870" cy="1078949"/>
                <a:chOff x="6126163" y="2218986"/>
                <a:chExt cx="1806187" cy="886266"/>
              </a:xfrm>
            </p:grpSpPr>
            <p:grpSp>
              <p:nvGrpSpPr>
                <p:cNvPr id="59" name="Group 58">
                  <a:extLst>
                    <a:ext uri="{FF2B5EF4-FFF2-40B4-BE49-F238E27FC236}">
                      <a16:creationId xmlns:a16="http://schemas.microsoft.com/office/drawing/2014/main" id="{3D50E216-AA17-4A81-A2C2-317A72DE149A}"/>
                    </a:ext>
                  </a:extLst>
                </p:cNvPr>
                <p:cNvGrpSpPr/>
                <p:nvPr/>
              </p:nvGrpSpPr>
              <p:grpSpPr>
                <a:xfrm>
                  <a:off x="6716242" y="2218986"/>
                  <a:ext cx="481669" cy="559579"/>
                  <a:chOff x="6241046" y="2733219"/>
                  <a:chExt cx="481669" cy="559579"/>
                </a:xfrm>
                <a:solidFill>
                  <a:schemeClr val="tx1"/>
                </a:solidFill>
              </p:grpSpPr>
              <p:sp>
                <p:nvSpPr>
                  <p:cNvPr id="75" name="Freeform: Shape 74">
                    <a:extLst>
                      <a:ext uri="{FF2B5EF4-FFF2-40B4-BE49-F238E27FC236}">
                        <a16:creationId xmlns:a16="http://schemas.microsoft.com/office/drawing/2014/main" id="{60F0552C-900A-DABC-ECFA-6FCC82F3FE87}"/>
                      </a:ext>
                    </a:extLst>
                  </p:cNvPr>
                  <p:cNvSpPr/>
                  <p:nvPr/>
                </p:nvSpPr>
                <p:spPr>
                  <a:xfrm>
                    <a:off x="6474635" y="2809893"/>
                    <a:ext cx="91130" cy="156914"/>
                  </a:xfrm>
                  <a:custGeom>
                    <a:avLst/>
                    <a:gdLst>
                      <a:gd name="connsiteX0" fmla="*/ 84073 w 91130"/>
                      <a:gd name="connsiteY0" fmla="*/ 156915 h 156914"/>
                      <a:gd name="connsiteX1" fmla="*/ 0 w 91130"/>
                      <a:gd name="connsiteY1" fmla="*/ 49647 h 156914"/>
                      <a:gd name="connsiteX2" fmla="*/ 3999 w 91130"/>
                      <a:gd name="connsiteY2" fmla="*/ 5564 h 156914"/>
                      <a:gd name="connsiteX3" fmla="*/ 12373 w 91130"/>
                      <a:gd name="connsiteY3" fmla="*/ 154 h 156914"/>
                      <a:gd name="connsiteX4" fmla="*/ 17784 w 91130"/>
                      <a:gd name="connsiteY4" fmla="*/ 8528 h 156914"/>
                      <a:gd name="connsiteX5" fmla="*/ 14114 w 91130"/>
                      <a:gd name="connsiteY5" fmla="*/ 49647 h 156914"/>
                      <a:gd name="connsiteX6" fmla="*/ 84073 w 91130"/>
                      <a:gd name="connsiteY6" fmla="*/ 142801 h 156914"/>
                      <a:gd name="connsiteX7" fmla="*/ 91130 w 91130"/>
                      <a:gd name="connsiteY7" fmla="*/ 149858 h 156914"/>
                      <a:gd name="connsiteX8" fmla="*/ 84073 w 91130"/>
                      <a:gd name="connsiteY8" fmla="*/ 156915 h 15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30" h="156914">
                        <a:moveTo>
                          <a:pt x="84073" y="156915"/>
                        </a:moveTo>
                        <a:cubicBezTo>
                          <a:pt x="37732" y="156915"/>
                          <a:pt x="0" y="108786"/>
                          <a:pt x="0" y="49647"/>
                        </a:cubicBezTo>
                        <a:cubicBezTo>
                          <a:pt x="0" y="32334"/>
                          <a:pt x="1317" y="17937"/>
                          <a:pt x="3999" y="5564"/>
                        </a:cubicBezTo>
                        <a:cubicBezTo>
                          <a:pt x="4846" y="1753"/>
                          <a:pt x="8563" y="-646"/>
                          <a:pt x="12373" y="154"/>
                        </a:cubicBezTo>
                        <a:cubicBezTo>
                          <a:pt x="16184" y="1000"/>
                          <a:pt x="18584" y="4717"/>
                          <a:pt x="17784" y="8528"/>
                        </a:cubicBezTo>
                        <a:cubicBezTo>
                          <a:pt x="15290" y="19914"/>
                          <a:pt x="14114" y="33369"/>
                          <a:pt x="14114" y="49647"/>
                        </a:cubicBezTo>
                        <a:cubicBezTo>
                          <a:pt x="14114" y="101023"/>
                          <a:pt x="45495" y="142801"/>
                          <a:pt x="84073" y="142801"/>
                        </a:cubicBezTo>
                        <a:cubicBezTo>
                          <a:pt x="87978" y="142801"/>
                          <a:pt x="91130" y="145953"/>
                          <a:pt x="91130" y="149858"/>
                        </a:cubicBezTo>
                        <a:cubicBezTo>
                          <a:pt x="91130" y="153763"/>
                          <a:pt x="87978" y="156915"/>
                          <a:pt x="84073" y="15691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6" name="Freeform: Shape 75">
                    <a:extLst>
                      <a:ext uri="{FF2B5EF4-FFF2-40B4-BE49-F238E27FC236}">
                        <a16:creationId xmlns:a16="http://schemas.microsoft.com/office/drawing/2014/main" id="{8A79F7FE-AD4D-A0B3-673E-713CA2D04D6D}"/>
                      </a:ext>
                    </a:extLst>
                  </p:cNvPr>
                  <p:cNvSpPr/>
                  <p:nvPr/>
                </p:nvSpPr>
                <p:spPr>
                  <a:xfrm>
                    <a:off x="6551369" y="2810411"/>
                    <a:ext cx="91130" cy="156397"/>
                  </a:xfrm>
                  <a:custGeom>
                    <a:avLst/>
                    <a:gdLst>
                      <a:gd name="connsiteX0" fmla="*/ 7057 w 91130"/>
                      <a:gd name="connsiteY0" fmla="*/ 156398 h 156397"/>
                      <a:gd name="connsiteX1" fmla="*/ 0 w 91130"/>
                      <a:gd name="connsiteY1" fmla="*/ 149340 h 156397"/>
                      <a:gd name="connsiteX2" fmla="*/ 7057 w 91130"/>
                      <a:gd name="connsiteY2" fmla="*/ 142283 h 156397"/>
                      <a:gd name="connsiteX3" fmla="*/ 77016 w 91130"/>
                      <a:gd name="connsiteY3" fmla="*/ 49130 h 156397"/>
                      <a:gd name="connsiteX4" fmla="*/ 73441 w 91130"/>
                      <a:gd name="connsiteY4" fmla="*/ 8528 h 156397"/>
                      <a:gd name="connsiteX5" fmla="*/ 78851 w 91130"/>
                      <a:gd name="connsiteY5" fmla="*/ 154 h 156397"/>
                      <a:gd name="connsiteX6" fmla="*/ 87226 w 91130"/>
                      <a:gd name="connsiteY6" fmla="*/ 5564 h 156397"/>
                      <a:gd name="connsiteX7" fmla="*/ 91130 w 91130"/>
                      <a:gd name="connsiteY7" fmla="*/ 49130 h 156397"/>
                      <a:gd name="connsiteX8" fmla="*/ 7057 w 91130"/>
                      <a:gd name="connsiteY8" fmla="*/ 156398 h 15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30" h="156397">
                        <a:moveTo>
                          <a:pt x="7057" y="156398"/>
                        </a:moveTo>
                        <a:cubicBezTo>
                          <a:pt x="3152" y="156398"/>
                          <a:pt x="0" y="153245"/>
                          <a:pt x="0" y="149340"/>
                        </a:cubicBezTo>
                        <a:cubicBezTo>
                          <a:pt x="0" y="145435"/>
                          <a:pt x="3152" y="142283"/>
                          <a:pt x="7057" y="142283"/>
                        </a:cubicBezTo>
                        <a:cubicBezTo>
                          <a:pt x="45636" y="142283"/>
                          <a:pt x="77016" y="100505"/>
                          <a:pt x="77016" y="49130"/>
                        </a:cubicBezTo>
                        <a:cubicBezTo>
                          <a:pt x="77016" y="33087"/>
                          <a:pt x="75840" y="19819"/>
                          <a:pt x="73441" y="8528"/>
                        </a:cubicBezTo>
                        <a:cubicBezTo>
                          <a:pt x="72641" y="4717"/>
                          <a:pt x="75040" y="953"/>
                          <a:pt x="78851" y="154"/>
                        </a:cubicBezTo>
                        <a:cubicBezTo>
                          <a:pt x="82662" y="-646"/>
                          <a:pt x="86426" y="1753"/>
                          <a:pt x="87226" y="5564"/>
                        </a:cubicBezTo>
                        <a:cubicBezTo>
                          <a:pt x="89860" y="17843"/>
                          <a:pt x="91130" y="32052"/>
                          <a:pt x="91130" y="49130"/>
                        </a:cubicBezTo>
                        <a:cubicBezTo>
                          <a:pt x="91130" y="108268"/>
                          <a:pt x="53446" y="156398"/>
                          <a:pt x="7057" y="15639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7" name="Freeform: Shape 76">
                    <a:extLst>
                      <a:ext uri="{FF2B5EF4-FFF2-40B4-BE49-F238E27FC236}">
                        <a16:creationId xmlns:a16="http://schemas.microsoft.com/office/drawing/2014/main" id="{17B898A4-1B24-0275-51A9-907DD72CF317}"/>
                      </a:ext>
                    </a:extLst>
                  </p:cNvPr>
                  <p:cNvSpPr/>
                  <p:nvPr/>
                </p:nvSpPr>
                <p:spPr>
                  <a:xfrm>
                    <a:off x="6551981" y="2944084"/>
                    <a:ext cx="170734" cy="345420"/>
                  </a:xfrm>
                  <a:custGeom>
                    <a:avLst/>
                    <a:gdLst>
                      <a:gd name="connsiteX0" fmla="*/ 0 w 170734"/>
                      <a:gd name="connsiteY0" fmla="*/ 345421 h 345420"/>
                      <a:gd name="connsiteX1" fmla="*/ 0 w 170734"/>
                      <a:gd name="connsiteY1" fmla="*/ 331306 h 345420"/>
                      <a:gd name="connsiteX2" fmla="*/ 156620 w 170734"/>
                      <a:gd name="connsiteY2" fmla="*/ 331212 h 345420"/>
                      <a:gd name="connsiteX3" fmla="*/ 156620 w 170734"/>
                      <a:gd name="connsiteY3" fmla="*/ 62855 h 345420"/>
                      <a:gd name="connsiteX4" fmla="*/ 47800 w 170734"/>
                      <a:gd name="connsiteY4" fmla="*/ 62855 h 345420"/>
                      <a:gd name="connsiteX5" fmla="*/ 40743 w 170734"/>
                      <a:gd name="connsiteY5" fmla="*/ 55798 h 345420"/>
                      <a:gd name="connsiteX6" fmla="*/ 40743 w 170734"/>
                      <a:gd name="connsiteY6" fmla="*/ 0 h 345420"/>
                      <a:gd name="connsiteX7" fmla="*/ 54857 w 170734"/>
                      <a:gd name="connsiteY7" fmla="*/ 0 h 345420"/>
                      <a:gd name="connsiteX8" fmla="*/ 54857 w 170734"/>
                      <a:gd name="connsiteY8" fmla="*/ 48741 h 345420"/>
                      <a:gd name="connsiteX9" fmla="*/ 163677 w 170734"/>
                      <a:gd name="connsiteY9" fmla="*/ 48741 h 345420"/>
                      <a:gd name="connsiteX10" fmla="*/ 170734 w 170734"/>
                      <a:gd name="connsiteY10" fmla="*/ 55798 h 345420"/>
                      <a:gd name="connsiteX11" fmla="*/ 170734 w 170734"/>
                      <a:gd name="connsiteY11" fmla="*/ 338270 h 345420"/>
                      <a:gd name="connsiteX12" fmla="*/ 163677 w 170734"/>
                      <a:gd name="connsiteY12" fmla="*/ 345327 h 345420"/>
                      <a:gd name="connsiteX13" fmla="*/ 0 w 170734"/>
                      <a:gd name="connsiteY13" fmla="*/ 345421 h 3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734" h="345420">
                        <a:moveTo>
                          <a:pt x="0" y="345421"/>
                        </a:moveTo>
                        <a:lnTo>
                          <a:pt x="0" y="331306"/>
                        </a:lnTo>
                        <a:cubicBezTo>
                          <a:pt x="0" y="331306"/>
                          <a:pt x="156620" y="331212"/>
                          <a:pt x="156620" y="331212"/>
                        </a:cubicBezTo>
                        <a:lnTo>
                          <a:pt x="156620" y="62855"/>
                        </a:lnTo>
                        <a:lnTo>
                          <a:pt x="47800" y="62855"/>
                        </a:lnTo>
                        <a:cubicBezTo>
                          <a:pt x="43895" y="62855"/>
                          <a:pt x="40743" y="59703"/>
                          <a:pt x="40743" y="55798"/>
                        </a:cubicBezTo>
                        <a:lnTo>
                          <a:pt x="40743" y="0"/>
                        </a:lnTo>
                        <a:lnTo>
                          <a:pt x="54857" y="0"/>
                        </a:lnTo>
                        <a:lnTo>
                          <a:pt x="54857" y="48741"/>
                        </a:lnTo>
                        <a:lnTo>
                          <a:pt x="163677" y="48741"/>
                        </a:lnTo>
                        <a:cubicBezTo>
                          <a:pt x="167582" y="48741"/>
                          <a:pt x="170734" y="51893"/>
                          <a:pt x="170734" y="55798"/>
                        </a:cubicBezTo>
                        <a:lnTo>
                          <a:pt x="170734" y="338270"/>
                        </a:lnTo>
                        <a:cubicBezTo>
                          <a:pt x="170734" y="342174"/>
                          <a:pt x="167582" y="345327"/>
                          <a:pt x="163677" y="345327"/>
                        </a:cubicBezTo>
                        <a:lnTo>
                          <a:pt x="0" y="345421"/>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8" name="Freeform: Shape 77">
                    <a:extLst>
                      <a:ext uri="{FF2B5EF4-FFF2-40B4-BE49-F238E27FC236}">
                        <a16:creationId xmlns:a16="http://schemas.microsoft.com/office/drawing/2014/main" id="{19A46FBC-5985-C06A-7631-6AA4AA9ED1F7}"/>
                      </a:ext>
                    </a:extLst>
                  </p:cNvPr>
                  <p:cNvSpPr/>
                  <p:nvPr/>
                </p:nvSpPr>
                <p:spPr>
                  <a:xfrm>
                    <a:off x="6390515" y="2943990"/>
                    <a:ext cx="134225" cy="153232"/>
                  </a:xfrm>
                  <a:custGeom>
                    <a:avLst/>
                    <a:gdLst>
                      <a:gd name="connsiteX0" fmla="*/ 14114 w 134225"/>
                      <a:gd name="connsiteY0" fmla="*/ 153233 h 153232"/>
                      <a:gd name="connsiteX1" fmla="*/ 0 w 134225"/>
                      <a:gd name="connsiteY1" fmla="*/ 153233 h 153232"/>
                      <a:gd name="connsiteX2" fmla="*/ 0 w 134225"/>
                      <a:gd name="connsiteY2" fmla="*/ 57727 h 153232"/>
                      <a:gd name="connsiteX3" fmla="*/ 7057 w 134225"/>
                      <a:gd name="connsiteY3" fmla="*/ 50670 h 153232"/>
                      <a:gd name="connsiteX4" fmla="*/ 120112 w 134225"/>
                      <a:gd name="connsiteY4" fmla="*/ 50670 h 153232"/>
                      <a:gd name="connsiteX5" fmla="*/ 120112 w 134225"/>
                      <a:gd name="connsiteY5" fmla="*/ 0 h 153232"/>
                      <a:gd name="connsiteX6" fmla="*/ 134226 w 134225"/>
                      <a:gd name="connsiteY6" fmla="*/ 0 h 153232"/>
                      <a:gd name="connsiteX7" fmla="*/ 134226 w 134225"/>
                      <a:gd name="connsiteY7" fmla="*/ 57727 h 153232"/>
                      <a:gd name="connsiteX8" fmla="*/ 127169 w 134225"/>
                      <a:gd name="connsiteY8" fmla="*/ 64784 h 153232"/>
                      <a:gd name="connsiteX9" fmla="*/ 14114 w 134225"/>
                      <a:gd name="connsiteY9" fmla="*/ 64784 h 153232"/>
                      <a:gd name="connsiteX10" fmla="*/ 14114 w 134225"/>
                      <a:gd name="connsiteY10" fmla="*/ 153233 h 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25" h="153232">
                        <a:moveTo>
                          <a:pt x="14114" y="153233"/>
                        </a:moveTo>
                        <a:lnTo>
                          <a:pt x="0" y="153233"/>
                        </a:lnTo>
                        <a:lnTo>
                          <a:pt x="0" y="57727"/>
                        </a:lnTo>
                        <a:cubicBezTo>
                          <a:pt x="0" y="53822"/>
                          <a:pt x="3152" y="50670"/>
                          <a:pt x="7057" y="50670"/>
                        </a:cubicBezTo>
                        <a:lnTo>
                          <a:pt x="120112" y="50670"/>
                        </a:lnTo>
                        <a:lnTo>
                          <a:pt x="120112" y="0"/>
                        </a:lnTo>
                        <a:lnTo>
                          <a:pt x="134226" y="0"/>
                        </a:lnTo>
                        <a:lnTo>
                          <a:pt x="134226" y="57727"/>
                        </a:lnTo>
                        <a:cubicBezTo>
                          <a:pt x="134226" y="61632"/>
                          <a:pt x="131074" y="64784"/>
                          <a:pt x="127169" y="64784"/>
                        </a:cubicBezTo>
                        <a:lnTo>
                          <a:pt x="14114" y="64784"/>
                        </a:lnTo>
                        <a:lnTo>
                          <a:pt x="14114" y="153233"/>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9" name="Freeform: Shape 78">
                    <a:extLst>
                      <a:ext uri="{FF2B5EF4-FFF2-40B4-BE49-F238E27FC236}">
                        <a16:creationId xmlns:a16="http://schemas.microsoft.com/office/drawing/2014/main" id="{829826EE-86B4-D647-9724-C22C6AF67E42}"/>
                      </a:ext>
                    </a:extLst>
                  </p:cNvPr>
                  <p:cNvSpPr/>
                  <p:nvPr/>
                </p:nvSpPr>
                <p:spPr>
                  <a:xfrm>
                    <a:off x="6510639" y="2994673"/>
                    <a:ext cx="55348" cy="64676"/>
                  </a:xfrm>
                  <a:custGeom>
                    <a:avLst/>
                    <a:gdLst>
                      <a:gd name="connsiteX0" fmla="*/ 48305 w 55348"/>
                      <a:gd name="connsiteY0" fmla="*/ 64677 h 64676"/>
                      <a:gd name="connsiteX1" fmla="*/ 42847 w 55348"/>
                      <a:gd name="connsiteY1" fmla="*/ 62089 h 64676"/>
                      <a:gd name="connsiteX2" fmla="*/ 1587 w 55348"/>
                      <a:gd name="connsiteY2" fmla="*/ 11514 h 64676"/>
                      <a:gd name="connsiteX3" fmla="*/ 2575 w 55348"/>
                      <a:gd name="connsiteY3" fmla="*/ 1587 h 64676"/>
                      <a:gd name="connsiteX4" fmla="*/ 12502 w 55348"/>
                      <a:gd name="connsiteY4" fmla="*/ 2575 h 64676"/>
                      <a:gd name="connsiteX5" fmla="*/ 53762 w 55348"/>
                      <a:gd name="connsiteY5" fmla="*/ 53150 h 64676"/>
                      <a:gd name="connsiteX6" fmla="*/ 52774 w 55348"/>
                      <a:gd name="connsiteY6" fmla="*/ 63077 h 64676"/>
                      <a:gd name="connsiteX7" fmla="*/ 48305 w 55348"/>
                      <a:gd name="connsiteY7" fmla="*/ 64677 h 6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48" h="64676">
                        <a:moveTo>
                          <a:pt x="48305" y="64677"/>
                        </a:moveTo>
                        <a:cubicBezTo>
                          <a:pt x="46281" y="64677"/>
                          <a:pt x="44212" y="63783"/>
                          <a:pt x="42847" y="62089"/>
                        </a:cubicBezTo>
                        <a:lnTo>
                          <a:pt x="1587" y="11514"/>
                        </a:lnTo>
                        <a:cubicBezTo>
                          <a:pt x="-860" y="8503"/>
                          <a:pt x="-436" y="4033"/>
                          <a:pt x="2575" y="1587"/>
                        </a:cubicBezTo>
                        <a:cubicBezTo>
                          <a:pt x="5586" y="-860"/>
                          <a:pt x="10055" y="-436"/>
                          <a:pt x="12502" y="2575"/>
                        </a:cubicBezTo>
                        <a:lnTo>
                          <a:pt x="53762" y="53150"/>
                        </a:lnTo>
                        <a:cubicBezTo>
                          <a:pt x="56209" y="56161"/>
                          <a:pt x="55785" y="60631"/>
                          <a:pt x="52774" y="63077"/>
                        </a:cubicBezTo>
                        <a:cubicBezTo>
                          <a:pt x="51457" y="64159"/>
                          <a:pt x="49904" y="64677"/>
                          <a:pt x="48305" y="64677"/>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0" name="Freeform: Shape 79">
                    <a:extLst>
                      <a:ext uri="{FF2B5EF4-FFF2-40B4-BE49-F238E27FC236}">
                        <a16:creationId xmlns:a16="http://schemas.microsoft.com/office/drawing/2014/main" id="{95C152CA-C128-3F57-3477-6E30B5B619CB}"/>
                      </a:ext>
                    </a:extLst>
                  </p:cNvPr>
                  <p:cNvSpPr/>
                  <p:nvPr/>
                </p:nvSpPr>
                <p:spPr>
                  <a:xfrm>
                    <a:off x="6552020" y="2992818"/>
                    <a:ext cx="54731" cy="66532"/>
                  </a:xfrm>
                  <a:custGeom>
                    <a:avLst/>
                    <a:gdLst>
                      <a:gd name="connsiteX0" fmla="*/ 7065 w 54731"/>
                      <a:gd name="connsiteY0" fmla="*/ 66532 h 66532"/>
                      <a:gd name="connsiteX1" fmla="*/ 2737 w 54731"/>
                      <a:gd name="connsiteY1" fmla="*/ 65074 h 66532"/>
                      <a:gd name="connsiteX2" fmla="*/ 1466 w 54731"/>
                      <a:gd name="connsiteY2" fmla="*/ 55194 h 66532"/>
                      <a:gd name="connsiteX3" fmla="*/ 42115 w 54731"/>
                      <a:gd name="connsiteY3" fmla="*/ 2736 h 66532"/>
                      <a:gd name="connsiteX4" fmla="*/ 51995 w 54731"/>
                      <a:gd name="connsiteY4" fmla="*/ 1466 h 66532"/>
                      <a:gd name="connsiteX5" fmla="*/ 53265 w 54731"/>
                      <a:gd name="connsiteY5" fmla="*/ 11346 h 66532"/>
                      <a:gd name="connsiteX6" fmla="*/ 12616 w 54731"/>
                      <a:gd name="connsiteY6" fmla="*/ 63804 h 66532"/>
                      <a:gd name="connsiteX7" fmla="*/ 7018 w 54731"/>
                      <a:gd name="connsiteY7" fmla="*/ 66532 h 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31" h="66532">
                        <a:moveTo>
                          <a:pt x="7065" y="66532"/>
                        </a:moveTo>
                        <a:cubicBezTo>
                          <a:pt x="5559" y="66532"/>
                          <a:pt x="4054" y="66062"/>
                          <a:pt x="2737" y="65074"/>
                        </a:cubicBezTo>
                        <a:cubicBezTo>
                          <a:pt x="-369" y="62675"/>
                          <a:pt x="-886" y="58252"/>
                          <a:pt x="1466" y="55194"/>
                        </a:cubicBezTo>
                        <a:lnTo>
                          <a:pt x="42115" y="2736"/>
                        </a:lnTo>
                        <a:cubicBezTo>
                          <a:pt x="44514" y="-369"/>
                          <a:pt x="48937" y="-886"/>
                          <a:pt x="51995" y="1466"/>
                        </a:cubicBezTo>
                        <a:cubicBezTo>
                          <a:pt x="55100" y="3866"/>
                          <a:pt x="55618" y="8288"/>
                          <a:pt x="53265" y="11346"/>
                        </a:cubicBezTo>
                        <a:lnTo>
                          <a:pt x="12616" y="63804"/>
                        </a:lnTo>
                        <a:cubicBezTo>
                          <a:pt x="11205" y="65591"/>
                          <a:pt x="9135" y="66532"/>
                          <a:pt x="7018" y="6653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1" name="Freeform: Shape 80">
                    <a:extLst>
                      <a:ext uri="{FF2B5EF4-FFF2-40B4-BE49-F238E27FC236}">
                        <a16:creationId xmlns:a16="http://schemas.microsoft.com/office/drawing/2014/main" id="{CA8941A9-28EF-6418-1982-9662D76D8230}"/>
                      </a:ext>
                    </a:extLst>
                  </p:cNvPr>
                  <p:cNvSpPr/>
                  <p:nvPr/>
                </p:nvSpPr>
                <p:spPr>
                  <a:xfrm>
                    <a:off x="6463515" y="2733219"/>
                    <a:ext cx="186250" cy="104162"/>
                  </a:xfrm>
                  <a:custGeom>
                    <a:avLst/>
                    <a:gdLst>
                      <a:gd name="connsiteX0" fmla="*/ 18037 w 186250"/>
                      <a:gd name="connsiteY0" fmla="*/ 104115 h 104162"/>
                      <a:gd name="connsiteX1" fmla="*/ 17284 w 186250"/>
                      <a:gd name="connsiteY1" fmla="*/ 104115 h 104162"/>
                      <a:gd name="connsiteX2" fmla="*/ 11262 w 186250"/>
                      <a:gd name="connsiteY2" fmla="*/ 99128 h 104162"/>
                      <a:gd name="connsiteX3" fmla="*/ 300 w 186250"/>
                      <a:gd name="connsiteY3" fmla="*/ 62196 h 104162"/>
                      <a:gd name="connsiteX4" fmla="*/ 1241 w 186250"/>
                      <a:gd name="connsiteY4" fmla="*/ 56221 h 104162"/>
                      <a:gd name="connsiteX5" fmla="*/ 23541 w 186250"/>
                      <a:gd name="connsiteY5" fmla="*/ 23570 h 104162"/>
                      <a:gd name="connsiteX6" fmla="*/ 25188 w 186250"/>
                      <a:gd name="connsiteY6" fmla="*/ 21876 h 104162"/>
                      <a:gd name="connsiteX7" fmla="*/ 107520 w 186250"/>
                      <a:gd name="connsiteY7" fmla="*/ 1176 h 104162"/>
                      <a:gd name="connsiteX8" fmla="*/ 179550 w 186250"/>
                      <a:gd name="connsiteY8" fmla="*/ 50199 h 104162"/>
                      <a:gd name="connsiteX9" fmla="*/ 180773 w 186250"/>
                      <a:gd name="connsiteY9" fmla="*/ 53069 h 104162"/>
                      <a:gd name="connsiteX10" fmla="*/ 186136 w 186250"/>
                      <a:gd name="connsiteY10" fmla="*/ 83367 h 104162"/>
                      <a:gd name="connsiteX11" fmla="*/ 184584 w 186250"/>
                      <a:gd name="connsiteY11" fmla="*/ 89154 h 104162"/>
                      <a:gd name="connsiteX12" fmla="*/ 179126 w 186250"/>
                      <a:gd name="connsiteY12" fmla="*/ 91648 h 104162"/>
                      <a:gd name="connsiteX13" fmla="*/ 43395 w 186250"/>
                      <a:gd name="connsiteY13" fmla="*/ 65536 h 104162"/>
                      <a:gd name="connsiteX14" fmla="*/ 24294 w 186250"/>
                      <a:gd name="connsiteY14" fmla="*/ 100492 h 104162"/>
                      <a:gd name="connsiteX15" fmla="*/ 18084 w 186250"/>
                      <a:gd name="connsiteY15" fmla="*/ 104162 h 104162"/>
                      <a:gd name="connsiteX16" fmla="*/ 14790 w 186250"/>
                      <a:gd name="connsiteY16" fmla="*/ 61349 h 104162"/>
                      <a:gd name="connsiteX17" fmla="*/ 19966 w 186250"/>
                      <a:gd name="connsiteY17" fmla="*/ 78804 h 104162"/>
                      <a:gd name="connsiteX18" fmla="*/ 34738 w 186250"/>
                      <a:gd name="connsiteY18" fmla="*/ 51751 h 104162"/>
                      <a:gd name="connsiteX19" fmla="*/ 39631 w 186250"/>
                      <a:gd name="connsiteY19" fmla="*/ 48223 h 104162"/>
                      <a:gd name="connsiteX20" fmla="*/ 45465 w 186250"/>
                      <a:gd name="connsiteY20" fmla="*/ 49775 h 104162"/>
                      <a:gd name="connsiteX21" fmla="*/ 170611 w 186250"/>
                      <a:gd name="connsiteY21" fmla="*/ 77298 h 104162"/>
                      <a:gd name="connsiteX22" fmla="*/ 167035 w 186250"/>
                      <a:gd name="connsiteY22" fmla="*/ 57115 h 104162"/>
                      <a:gd name="connsiteX23" fmla="*/ 105356 w 186250"/>
                      <a:gd name="connsiteY23" fmla="*/ 15149 h 104162"/>
                      <a:gd name="connsiteX24" fmla="*/ 34409 w 186250"/>
                      <a:gd name="connsiteY24" fmla="*/ 32603 h 104162"/>
                      <a:gd name="connsiteX25" fmla="*/ 14743 w 186250"/>
                      <a:gd name="connsiteY25" fmla="*/ 61396 h 1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250" h="104162">
                        <a:moveTo>
                          <a:pt x="18037" y="104115"/>
                        </a:moveTo>
                        <a:cubicBezTo>
                          <a:pt x="17802" y="104115"/>
                          <a:pt x="17519" y="104115"/>
                          <a:pt x="17284" y="104115"/>
                        </a:cubicBezTo>
                        <a:cubicBezTo>
                          <a:pt x="14461" y="103833"/>
                          <a:pt x="12062" y="101857"/>
                          <a:pt x="11262" y="99128"/>
                        </a:cubicBezTo>
                        <a:lnTo>
                          <a:pt x="300" y="62196"/>
                        </a:lnTo>
                        <a:cubicBezTo>
                          <a:pt x="-312" y="60173"/>
                          <a:pt x="18" y="57962"/>
                          <a:pt x="1241" y="56221"/>
                        </a:cubicBezTo>
                        <a:lnTo>
                          <a:pt x="23541" y="23570"/>
                        </a:lnTo>
                        <a:cubicBezTo>
                          <a:pt x="23965" y="22911"/>
                          <a:pt x="24529" y="22347"/>
                          <a:pt x="25188" y="21876"/>
                        </a:cubicBezTo>
                        <a:cubicBezTo>
                          <a:pt x="26740" y="20747"/>
                          <a:pt x="63249" y="-5834"/>
                          <a:pt x="107520" y="1176"/>
                        </a:cubicBezTo>
                        <a:cubicBezTo>
                          <a:pt x="135231" y="5551"/>
                          <a:pt x="159461" y="22065"/>
                          <a:pt x="179550" y="50199"/>
                        </a:cubicBezTo>
                        <a:cubicBezTo>
                          <a:pt x="180161" y="51046"/>
                          <a:pt x="180585" y="52034"/>
                          <a:pt x="180773" y="53069"/>
                        </a:cubicBezTo>
                        <a:lnTo>
                          <a:pt x="186136" y="83367"/>
                        </a:lnTo>
                        <a:cubicBezTo>
                          <a:pt x="186513" y="85437"/>
                          <a:pt x="185948" y="87554"/>
                          <a:pt x="184584" y="89154"/>
                        </a:cubicBezTo>
                        <a:cubicBezTo>
                          <a:pt x="183219" y="90754"/>
                          <a:pt x="181243" y="91648"/>
                          <a:pt x="179126" y="91648"/>
                        </a:cubicBezTo>
                        <a:cubicBezTo>
                          <a:pt x="175033" y="91648"/>
                          <a:pt x="83668" y="90518"/>
                          <a:pt x="43395" y="65536"/>
                        </a:cubicBezTo>
                        <a:lnTo>
                          <a:pt x="24294" y="100492"/>
                        </a:lnTo>
                        <a:cubicBezTo>
                          <a:pt x="23071" y="102751"/>
                          <a:pt x="20671" y="104162"/>
                          <a:pt x="18084" y="104162"/>
                        </a:cubicBezTo>
                        <a:close/>
                        <a:moveTo>
                          <a:pt x="14790" y="61349"/>
                        </a:moveTo>
                        <a:lnTo>
                          <a:pt x="19966" y="78804"/>
                        </a:lnTo>
                        <a:lnTo>
                          <a:pt x="34738" y="51751"/>
                        </a:lnTo>
                        <a:cubicBezTo>
                          <a:pt x="35773" y="49916"/>
                          <a:pt x="37561" y="48599"/>
                          <a:pt x="39631" y="48223"/>
                        </a:cubicBezTo>
                        <a:cubicBezTo>
                          <a:pt x="41701" y="47847"/>
                          <a:pt x="43866" y="48411"/>
                          <a:pt x="45465" y="49775"/>
                        </a:cubicBezTo>
                        <a:cubicBezTo>
                          <a:pt x="71576" y="71794"/>
                          <a:pt x="145441" y="76357"/>
                          <a:pt x="170611" y="77298"/>
                        </a:cubicBezTo>
                        <a:lnTo>
                          <a:pt x="167035" y="57115"/>
                        </a:lnTo>
                        <a:cubicBezTo>
                          <a:pt x="149440" y="33027"/>
                          <a:pt x="128692" y="18865"/>
                          <a:pt x="105356" y="15149"/>
                        </a:cubicBezTo>
                        <a:cubicBezTo>
                          <a:pt x="70588" y="9597"/>
                          <a:pt x="40008" y="28839"/>
                          <a:pt x="34409" y="32603"/>
                        </a:cubicBezTo>
                        <a:lnTo>
                          <a:pt x="14743" y="61396"/>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2" name="Freeform: Shape 81">
                    <a:extLst>
                      <a:ext uri="{FF2B5EF4-FFF2-40B4-BE49-F238E27FC236}">
                        <a16:creationId xmlns:a16="http://schemas.microsoft.com/office/drawing/2014/main" id="{FD7ACA2A-5A99-6E8F-A11F-2352562F10FD}"/>
                      </a:ext>
                    </a:extLst>
                  </p:cNvPr>
                  <p:cNvSpPr/>
                  <p:nvPr/>
                </p:nvSpPr>
                <p:spPr>
                  <a:xfrm>
                    <a:off x="6551463" y="3045236"/>
                    <a:ext cx="14678" cy="244269"/>
                  </a:xfrm>
                  <a:custGeom>
                    <a:avLst/>
                    <a:gdLst>
                      <a:gd name="connsiteX0" fmla="*/ 7622 w 14678"/>
                      <a:gd name="connsiteY0" fmla="*/ 244269 h 244269"/>
                      <a:gd name="connsiteX1" fmla="*/ 565 w 14678"/>
                      <a:gd name="connsiteY1" fmla="*/ 237212 h 244269"/>
                      <a:gd name="connsiteX2" fmla="*/ 0 w 14678"/>
                      <a:gd name="connsiteY2" fmla="*/ 7057 h 244269"/>
                      <a:gd name="connsiteX3" fmla="*/ 7057 w 14678"/>
                      <a:gd name="connsiteY3" fmla="*/ 0 h 244269"/>
                      <a:gd name="connsiteX4" fmla="*/ 7057 w 14678"/>
                      <a:gd name="connsiteY4" fmla="*/ 0 h 244269"/>
                      <a:gd name="connsiteX5" fmla="*/ 14114 w 14678"/>
                      <a:gd name="connsiteY5" fmla="*/ 7057 h 244269"/>
                      <a:gd name="connsiteX6" fmla="*/ 14679 w 14678"/>
                      <a:gd name="connsiteY6" fmla="*/ 237212 h 244269"/>
                      <a:gd name="connsiteX7" fmla="*/ 7622 w 14678"/>
                      <a:gd name="connsiteY7" fmla="*/ 244269 h 244269"/>
                      <a:gd name="connsiteX8" fmla="*/ 7622 w 14678"/>
                      <a:gd name="connsiteY8" fmla="*/ 244269 h 24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 h="244269">
                        <a:moveTo>
                          <a:pt x="7622" y="244269"/>
                        </a:moveTo>
                        <a:cubicBezTo>
                          <a:pt x="3717" y="244269"/>
                          <a:pt x="565" y="241117"/>
                          <a:pt x="565" y="237212"/>
                        </a:cubicBezTo>
                        <a:lnTo>
                          <a:pt x="0" y="7057"/>
                        </a:lnTo>
                        <a:cubicBezTo>
                          <a:pt x="0" y="3152"/>
                          <a:pt x="3152" y="0"/>
                          <a:pt x="7057" y="0"/>
                        </a:cubicBezTo>
                        <a:lnTo>
                          <a:pt x="7057" y="0"/>
                        </a:lnTo>
                        <a:cubicBezTo>
                          <a:pt x="10962" y="0"/>
                          <a:pt x="14114" y="3152"/>
                          <a:pt x="14114" y="7057"/>
                        </a:cubicBezTo>
                        <a:lnTo>
                          <a:pt x="14679" y="237212"/>
                        </a:lnTo>
                        <a:cubicBezTo>
                          <a:pt x="14679" y="241117"/>
                          <a:pt x="11527" y="244269"/>
                          <a:pt x="7622" y="244269"/>
                        </a:cubicBezTo>
                        <a:lnTo>
                          <a:pt x="7622" y="244269"/>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3" name="Freeform: Shape 82">
                    <a:extLst>
                      <a:ext uri="{FF2B5EF4-FFF2-40B4-BE49-F238E27FC236}">
                        <a16:creationId xmlns:a16="http://schemas.microsoft.com/office/drawing/2014/main" id="{3E3B7FCF-F377-A44C-2AF4-D134BC60D6F4}"/>
                      </a:ext>
                    </a:extLst>
                  </p:cNvPr>
                  <p:cNvSpPr/>
                  <p:nvPr/>
                </p:nvSpPr>
                <p:spPr>
                  <a:xfrm>
                    <a:off x="6262735" y="3119147"/>
                    <a:ext cx="239329" cy="141564"/>
                  </a:xfrm>
                  <a:custGeom>
                    <a:avLst/>
                    <a:gdLst>
                      <a:gd name="connsiteX0" fmla="*/ 232272 w 239329"/>
                      <a:gd name="connsiteY0" fmla="*/ 141565 h 141564"/>
                      <a:gd name="connsiteX1" fmla="*/ 225215 w 239329"/>
                      <a:gd name="connsiteY1" fmla="*/ 134508 h 141564"/>
                      <a:gd name="connsiteX2" fmla="*/ 225215 w 239329"/>
                      <a:gd name="connsiteY2" fmla="*/ 14114 h 141564"/>
                      <a:gd name="connsiteX3" fmla="*/ 14114 w 239329"/>
                      <a:gd name="connsiteY3" fmla="*/ 14114 h 141564"/>
                      <a:gd name="connsiteX4" fmla="*/ 14114 w 239329"/>
                      <a:gd name="connsiteY4" fmla="*/ 134508 h 141564"/>
                      <a:gd name="connsiteX5" fmla="*/ 7057 w 239329"/>
                      <a:gd name="connsiteY5" fmla="*/ 141565 h 141564"/>
                      <a:gd name="connsiteX6" fmla="*/ 0 w 239329"/>
                      <a:gd name="connsiteY6" fmla="*/ 134508 h 141564"/>
                      <a:gd name="connsiteX7" fmla="*/ 0 w 239329"/>
                      <a:gd name="connsiteY7" fmla="*/ 7057 h 141564"/>
                      <a:gd name="connsiteX8" fmla="*/ 7057 w 239329"/>
                      <a:gd name="connsiteY8" fmla="*/ 0 h 141564"/>
                      <a:gd name="connsiteX9" fmla="*/ 232272 w 239329"/>
                      <a:gd name="connsiteY9" fmla="*/ 0 h 141564"/>
                      <a:gd name="connsiteX10" fmla="*/ 239329 w 239329"/>
                      <a:gd name="connsiteY10" fmla="*/ 7057 h 141564"/>
                      <a:gd name="connsiteX11" fmla="*/ 239329 w 239329"/>
                      <a:gd name="connsiteY11" fmla="*/ 134508 h 141564"/>
                      <a:gd name="connsiteX12" fmla="*/ 232272 w 239329"/>
                      <a:gd name="connsiteY12" fmla="*/ 141565 h 14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329" h="141564">
                        <a:moveTo>
                          <a:pt x="232272" y="141565"/>
                        </a:moveTo>
                        <a:cubicBezTo>
                          <a:pt x="228367" y="141565"/>
                          <a:pt x="225215" y="138413"/>
                          <a:pt x="225215" y="134508"/>
                        </a:cubicBezTo>
                        <a:lnTo>
                          <a:pt x="225215" y="14114"/>
                        </a:lnTo>
                        <a:lnTo>
                          <a:pt x="14114" y="14114"/>
                        </a:lnTo>
                        <a:lnTo>
                          <a:pt x="14114" y="134508"/>
                        </a:lnTo>
                        <a:cubicBezTo>
                          <a:pt x="14114" y="138413"/>
                          <a:pt x="10962" y="141565"/>
                          <a:pt x="7057" y="141565"/>
                        </a:cubicBezTo>
                        <a:cubicBezTo>
                          <a:pt x="3152" y="141565"/>
                          <a:pt x="0" y="138413"/>
                          <a:pt x="0" y="134508"/>
                        </a:cubicBezTo>
                        <a:lnTo>
                          <a:pt x="0" y="7057"/>
                        </a:lnTo>
                        <a:cubicBezTo>
                          <a:pt x="0" y="3152"/>
                          <a:pt x="3152" y="0"/>
                          <a:pt x="7057" y="0"/>
                        </a:cubicBezTo>
                        <a:lnTo>
                          <a:pt x="232272" y="0"/>
                        </a:lnTo>
                        <a:cubicBezTo>
                          <a:pt x="236177" y="0"/>
                          <a:pt x="239329" y="3152"/>
                          <a:pt x="239329" y="7057"/>
                        </a:cubicBezTo>
                        <a:lnTo>
                          <a:pt x="239329" y="134508"/>
                        </a:lnTo>
                        <a:cubicBezTo>
                          <a:pt x="239329" y="138413"/>
                          <a:pt x="236177" y="141565"/>
                          <a:pt x="232272" y="14156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4" name="Freeform: Shape 83">
                    <a:extLst>
                      <a:ext uri="{FF2B5EF4-FFF2-40B4-BE49-F238E27FC236}">
                        <a16:creationId xmlns:a16="http://schemas.microsoft.com/office/drawing/2014/main" id="{2D2385C9-B778-5509-49E3-9FBEC40652F7}"/>
                      </a:ext>
                    </a:extLst>
                  </p:cNvPr>
                  <p:cNvSpPr/>
                  <p:nvPr/>
                </p:nvSpPr>
                <p:spPr>
                  <a:xfrm>
                    <a:off x="6241046" y="3249515"/>
                    <a:ext cx="282706" cy="43283"/>
                  </a:xfrm>
                  <a:custGeom>
                    <a:avLst/>
                    <a:gdLst>
                      <a:gd name="connsiteX0" fmla="*/ 275649 w 282706"/>
                      <a:gd name="connsiteY0" fmla="*/ 43283 h 43283"/>
                      <a:gd name="connsiteX1" fmla="*/ 7057 w 282706"/>
                      <a:gd name="connsiteY1" fmla="*/ 43283 h 43283"/>
                      <a:gd name="connsiteX2" fmla="*/ 0 w 282706"/>
                      <a:gd name="connsiteY2" fmla="*/ 36226 h 43283"/>
                      <a:gd name="connsiteX3" fmla="*/ 0 w 282706"/>
                      <a:gd name="connsiteY3" fmla="*/ 7057 h 43283"/>
                      <a:gd name="connsiteX4" fmla="*/ 7057 w 282706"/>
                      <a:gd name="connsiteY4" fmla="*/ 0 h 43283"/>
                      <a:gd name="connsiteX5" fmla="*/ 275649 w 282706"/>
                      <a:gd name="connsiteY5" fmla="*/ 0 h 43283"/>
                      <a:gd name="connsiteX6" fmla="*/ 282707 w 282706"/>
                      <a:gd name="connsiteY6" fmla="*/ 7057 h 43283"/>
                      <a:gd name="connsiteX7" fmla="*/ 282707 w 282706"/>
                      <a:gd name="connsiteY7" fmla="*/ 36226 h 43283"/>
                      <a:gd name="connsiteX8" fmla="*/ 275649 w 282706"/>
                      <a:gd name="connsiteY8" fmla="*/ 43283 h 43283"/>
                      <a:gd name="connsiteX9" fmla="*/ 14114 w 282706"/>
                      <a:gd name="connsiteY9" fmla="*/ 29169 h 43283"/>
                      <a:gd name="connsiteX10" fmla="*/ 268592 w 282706"/>
                      <a:gd name="connsiteY10" fmla="*/ 29169 h 43283"/>
                      <a:gd name="connsiteX11" fmla="*/ 268592 w 282706"/>
                      <a:gd name="connsiteY11" fmla="*/ 14114 h 43283"/>
                      <a:gd name="connsiteX12" fmla="*/ 14114 w 282706"/>
                      <a:gd name="connsiteY12" fmla="*/ 14114 h 43283"/>
                      <a:gd name="connsiteX13" fmla="*/ 14114 w 282706"/>
                      <a:gd name="connsiteY13" fmla="*/ 29169 h 4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706" h="43283">
                        <a:moveTo>
                          <a:pt x="275649" y="43283"/>
                        </a:moveTo>
                        <a:lnTo>
                          <a:pt x="7057" y="43283"/>
                        </a:lnTo>
                        <a:cubicBezTo>
                          <a:pt x="3152" y="43283"/>
                          <a:pt x="0" y="40131"/>
                          <a:pt x="0" y="36226"/>
                        </a:cubicBezTo>
                        <a:lnTo>
                          <a:pt x="0" y="7057"/>
                        </a:lnTo>
                        <a:cubicBezTo>
                          <a:pt x="0" y="3152"/>
                          <a:pt x="3152" y="0"/>
                          <a:pt x="7057" y="0"/>
                        </a:cubicBezTo>
                        <a:lnTo>
                          <a:pt x="275649" y="0"/>
                        </a:lnTo>
                        <a:cubicBezTo>
                          <a:pt x="279554" y="0"/>
                          <a:pt x="282707" y="3152"/>
                          <a:pt x="282707" y="7057"/>
                        </a:cubicBezTo>
                        <a:lnTo>
                          <a:pt x="282707" y="36226"/>
                        </a:lnTo>
                        <a:cubicBezTo>
                          <a:pt x="282707" y="40131"/>
                          <a:pt x="279554" y="43283"/>
                          <a:pt x="275649" y="43283"/>
                        </a:cubicBezTo>
                        <a:close/>
                        <a:moveTo>
                          <a:pt x="14114" y="29169"/>
                        </a:moveTo>
                        <a:lnTo>
                          <a:pt x="268592" y="29169"/>
                        </a:lnTo>
                        <a:lnTo>
                          <a:pt x="268592" y="14114"/>
                        </a:lnTo>
                        <a:lnTo>
                          <a:pt x="14114" y="14114"/>
                        </a:lnTo>
                        <a:lnTo>
                          <a:pt x="14114" y="29169"/>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5" name="Freeform: Shape 84">
                    <a:extLst>
                      <a:ext uri="{FF2B5EF4-FFF2-40B4-BE49-F238E27FC236}">
                        <a16:creationId xmlns:a16="http://schemas.microsoft.com/office/drawing/2014/main" id="{8B5D7401-0B9D-0208-201A-DE3CB94F356D}"/>
                      </a:ext>
                    </a:extLst>
                  </p:cNvPr>
                  <p:cNvSpPr/>
                  <p:nvPr/>
                </p:nvSpPr>
                <p:spPr>
                  <a:xfrm>
                    <a:off x="6617941"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123" name="TextBox 122">
                  <a:extLst>
                    <a:ext uri="{FF2B5EF4-FFF2-40B4-BE49-F238E27FC236}">
                      <a16:creationId xmlns:a16="http://schemas.microsoft.com/office/drawing/2014/main" id="{1F3D253A-E2CD-02F4-4B42-C752AC94AF44}"/>
                    </a:ext>
                  </a:extLst>
                </p:cNvPr>
                <p:cNvSpPr txBox="1"/>
                <p:nvPr/>
              </p:nvSpPr>
              <p:spPr>
                <a:xfrm>
                  <a:off x="6126163" y="2773597"/>
                  <a:ext cx="1806187"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Developer</a:t>
                  </a:r>
                </a:p>
              </p:txBody>
            </p:sp>
          </p:grpSp>
        </p:grpSp>
        <p:grpSp>
          <p:nvGrpSpPr>
            <p:cNvPr id="30" name="Group 29">
              <a:extLst>
                <a:ext uri="{FF2B5EF4-FFF2-40B4-BE49-F238E27FC236}">
                  <a16:creationId xmlns:a16="http://schemas.microsoft.com/office/drawing/2014/main" id="{4E2BDF77-9E0D-6E9E-B6F3-7BE006FEC3DE}"/>
                </a:ext>
              </a:extLst>
            </p:cNvPr>
            <p:cNvGrpSpPr/>
            <p:nvPr/>
          </p:nvGrpSpPr>
          <p:grpSpPr>
            <a:xfrm>
              <a:off x="423990" y="1964558"/>
              <a:ext cx="8910604" cy="4170583"/>
              <a:chOff x="423990" y="1970958"/>
              <a:chExt cx="8165513" cy="3821845"/>
            </a:xfrm>
          </p:grpSpPr>
          <p:sp>
            <p:nvSpPr>
              <p:cNvPr id="11" name="Content Placeholder 4">
                <a:extLst>
                  <a:ext uri="{FF2B5EF4-FFF2-40B4-BE49-F238E27FC236}">
                    <a16:creationId xmlns:a16="http://schemas.microsoft.com/office/drawing/2014/main" id="{61F69618-0184-937D-D8F4-84C7302E0B7D}"/>
                  </a:ext>
                </a:extLst>
              </p:cNvPr>
              <p:cNvSpPr txBox="1">
                <a:spLocks/>
              </p:cNvSpPr>
              <p:nvPr/>
            </p:nvSpPr>
            <p:spPr>
              <a:xfrm>
                <a:off x="423990" y="1970958"/>
                <a:ext cx="4088060" cy="148780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spcBef>
                    <a:spcPts val="300"/>
                  </a:spcBef>
                  <a:spcAft>
                    <a:spcPts val="300"/>
                  </a:spcAft>
                </a:pPr>
                <a:r>
                  <a:rPr lang="en-US" sz="2400" cap="all" dirty="0">
                    <a:solidFill>
                      <a:schemeClr val="tx1"/>
                    </a:solidFill>
                    <a:latin typeface="Sons Condensed Extrabold" panose="02060906060206060203" pitchFamily="18" charset="0"/>
                  </a:rPr>
                  <a:t>Technology updates</a:t>
                </a:r>
              </a:p>
              <a:p>
                <a:pPr marL="285750" indent="-285750">
                  <a:spcBef>
                    <a:spcPts val="300"/>
                  </a:spcBef>
                  <a:spcAft>
                    <a:spcPts val="300"/>
                  </a:spcAft>
                  <a:buFont typeface="Arial" panose="020B0604020202020204" pitchFamily="34" charset="0"/>
                  <a:buChar char="•"/>
                </a:pPr>
                <a:r>
                  <a:rPr lang="en-US" dirty="0"/>
                  <a:t>OPC UA Server and Client</a:t>
                </a:r>
              </a:p>
              <a:p>
                <a:pPr marL="285750" indent="-285750">
                  <a:spcBef>
                    <a:spcPts val="300"/>
                  </a:spcBef>
                  <a:spcAft>
                    <a:spcPts val="300"/>
                  </a:spcAft>
                  <a:buFont typeface="Arial" panose="020B0604020202020204" pitchFamily="34" charset="0"/>
                  <a:buChar char="•"/>
                </a:pPr>
                <a:r>
                  <a:rPr lang="en-US" dirty="0"/>
                  <a:t>HTML5 based HMI –scalable graphics</a:t>
                </a:r>
              </a:p>
              <a:p>
                <a:pPr marL="285750" indent="-285750">
                  <a:spcBef>
                    <a:spcPts val="300"/>
                  </a:spcBef>
                  <a:spcAft>
                    <a:spcPts val="300"/>
                  </a:spcAft>
                  <a:buFont typeface="Arial" panose="020B0604020202020204" pitchFamily="34" charset="0"/>
                  <a:buChar char="•"/>
                </a:pPr>
                <a:r>
                  <a:rPr lang="en-US" dirty="0"/>
                  <a:t>MQTT5 Support</a:t>
                </a:r>
              </a:p>
              <a:p>
                <a:endParaRPr lang="en-US" dirty="0"/>
              </a:p>
            </p:txBody>
          </p:sp>
          <p:sp>
            <p:nvSpPr>
              <p:cNvPr id="13" name="Content Placeholder 4">
                <a:extLst>
                  <a:ext uri="{FF2B5EF4-FFF2-40B4-BE49-F238E27FC236}">
                    <a16:creationId xmlns:a16="http://schemas.microsoft.com/office/drawing/2014/main" id="{B4FA7397-F8EE-F294-E246-FC1F43B85EA9}"/>
                  </a:ext>
                </a:extLst>
              </p:cNvPr>
              <p:cNvSpPr txBox="1">
                <a:spLocks/>
              </p:cNvSpPr>
              <p:nvPr/>
            </p:nvSpPr>
            <p:spPr>
              <a:xfrm>
                <a:off x="423990" y="3945485"/>
                <a:ext cx="4088060" cy="373362"/>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spcBef>
                    <a:spcPts val="300"/>
                  </a:spcBef>
                  <a:spcAft>
                    <a:spcPts val="300"/>
                  </a:spcAft>
                </a:pPr>
                <a:r>
                  <a:rPr lang="en-US" sz="2400" cap="all" dirty="0">
                    <a:solidFill>
                      <a:schemeClr val="tx1"/>
                    </a:solidFill>
                    <a:latin typeface="Sons Condensed Extrabold" panose="02060906060206060203" pitchFamily="18" charset="0"/>
                  </a:rPr>
                  <a:t>Added capabilities</a:t>
                </a:r>
              </a:p>
            </p:txBody>
          </p:sp>
          <p:sp>
            <p:nvSpPr>
              <p:cNvPr id="15" name="Content Placeholder 4">
                <a:extLst>
                  <a:ext uri="{FF2B5EF4-FFF2-40B4-BE49-F238E27FC236}">
                    <a16:creationId xmlns:a16="http://schemas.microsoft.com/office/drawing/2014/main" id="{0B5B82FC-EC7A-D263-F297-8BAE324EAD35}"/>
                  </a:ext>
                </a:extLst>
              </p:cNvPr>
              <p:cNvSpPr txBox="1">
                <a:spLocks/>
              </p:cNvSpPr>
              <p:nvPr/>
            </p:nvSpPr>
            <p:spPr>
              <a:xfrm>
                <a:off x="3154726" y="4304999"/>
                <a:ext cx="2716070" cy="148780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285750" indent="-285750">
                  <a:spcBef>
                    <a:spcPts val="300"/>
                  </a:spcBef>
                  <a:spcAft>
                    <a:spcPts val="300"/>
                  </a:spcAft>
                  <a:buFont typeface="Arial" panose="020B0604020202020204" pitchFamily="34" charset="0"/>
                  <a:buChar char="•"/>
                </a:pPr>
                <a:r>
                  <a:rPr lang="en-US" b="1" dirty="0"/>
                  <a:t>Centralized Management</a:t>
                </a:r>
              </a:p>
              <a:p>
                <a:pPr lvl="2">
                  <a:spcBef>
                    <a:spcPts val="300"/>
                  </a:spcBef>
                  <a:spcAft>
                    <a:spcPts val="300"/>
                  </a:spcAft>
                </a:pPr>
                <a:r>
                  <a:rPr lang="en-US" sz="1400" dirty="0"/>
                  <a:t>Configuration</a:t>
                </a:r>
              </a:p>
              <a:p>
                <a:pPr lvl="2">
                  <a:spcBef>
                    <a:spcPts val="300"/>
                  </a:spcBef>
                  <a:spcAft>
                    <a:spcPts val="300"/>
                  </a:spcAft>
                </a:pPr>
                <a:r>
                  <a:rPr lang="en-US" sz="1400" dirty="0"/>
                  <a:t>Licensing</a:t>
                </a:r>
              </a:p>
            </p:txBody>
          </p:sp>
          <p:sp>
            <p:nvSpPr>
              <p:cNvPr id="16" name="Content Placeholder 4">
                <a:extLst>
                  <a:ext uri="{FF2B5EF4-FFF2-40B4-BE49-F238E27FC236}">
                    <a16:creationId xmlns:a16="http://schemas.microsoft.com/office/drawing/2014/main" id="{BF4E490B-00B6-2557-BAEB-13D7BFBB75ED}"/>
                  </a:ext>
                </a:extLst>
              </p:cNvPr>
              <p:cNvSpPr txBox="1">
                <a:spLocks/>
              </p:cNvSpPr>
              <p:nvPr/>
            </p:nvSpPr>
            <p:spPr>
              <a:xfrm>
                <a:off x="5873433" y="4306107"/>
                <a:ext cx="2716070" cy="1486002"/>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285750" indent="-285750">
                  <a:spcBef>
                    <a:spcPts val="300"/>
                  </a:spcBef>
                  <a:spcAft>
                    <a:spcPts val="300"/>
                  </a:spcAft>
                  <a:buFont typeface="Arial" panose="020B0604020202020204" pitchFamily="34" charset="0"/>
                  <a:buChar char="•"/>
                </a:pPr>
                <a:r>
                  <a:rPr lang="en-US" b="1" dirty="0"/>
                  <a:t>Advanced Security</a:t>
                </a:r>
              </a:p>
              <a:p>
                <a:pPr lvl="2">
                  <a:spcBef>
                    <a:spcPts val="300"/>
                  </a:spcBef>
                  <a:spcAft>
                    <a:spcPts val="300"/>
                  </a:spcAft>
                </a:pPr>
                <a:r>
                  <a:rPr lang="en-US" sz="1400" dirty="0"/>
                  <a:t>Digital Screen signing</a:t>
                </a:r>
              </a:p>
            </p:txBody>
          </p:sp>
          <p:sp>
            <p:nvSpPr>
              <p:cNvPr id="17" name="Content Placeholder 4">
                <a:extLst>
                  <a:ext uri="{FF2B5EF4-FFF2-40B4-BE49-F238E27FC236}">
                    <a16:creationId xmlns:a16="http://schemas.microsoft.com/office/drawing/2014/main" id="{27904DF1-1EB7-4134-B12B-6D184C166147}"/>
                  </a:ext>
                </a:extLst>
              </p:cNvPr>
              <p:cNvSpPr txBox="1">
                <a:spLocks/>
              </p:cNvSpPr>
              <p:nvPr/>
            </p:nvSpPr>
            <p:spPr>
              <a:xfrm>
                <a:off x="423990" y="4304999"/>
                <a:ext cx="2716070" cy="148780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285750" indent="-285750">
                  <a:spcBef>
                    <a:spcPts val="300"/>
                  </a:spcBef>
                  <a:spcAft>
                    <a:spcPts val="300"/>
                  </a:spcAft>
                  <a:buFont typeface="Arial" panose="020B0604020202020204" pitchFamily="34" charset="0"/>
                  <a:buChar char="•"/>
                </a:pPr>
                <a:r>
                  <a:rPr lang="en-US" b="1" dirty="0"/>
                  <a:t>Alarming</a:t>
                </a:r>
              </a:p>
              <a:p>
                <a:pPr lvl="2">
                  <a:spcBef>
                    <a:spcPts val="300"/>
                  </a:spcBef>
                  <a:spcAft>
                    <a:spcPts val="300"/>
                  </a:spcAft>
                </a:pPr>
                <a:r>
                  <a:rPr lang="en-US" sz="1400" dirty="0"/>
                  <a:t>Custom Alarm attributes</a:t>
                </a:r>
              </a:p>
              <a:p>
                <a:pPr lvl="2">
                  <a:spcBef>
                    <a:spcPts val="300"/>
                  </a:spcBef>
                  <a:spcAft>
                    <a:spcPts val="300"/>
                  </a:spcAft>
                </a:pPr>
                <a:r>
                  <a:rPr lang="en-US" sz="1400" dirty="0"/>
                  <a:t>Filtering based on Alarm attributes</a:t>
                </a:r>
              </a:p>
            </p:txBody>
          </p:sp>
        </p:grpSp>
      </p:grpSp>
    </p:spTree>
    <p:extLst>
      <p:ext uri="{BB962C8B-B14F-4D97-AF65-F5344CB8AC3E}">
        <p14:creationId xmlns:p14="http://schemas.microsoft.com/office/powerpoint/2010/main" val="2638387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3FDF3C3A-BC9F-9559-5FC8-8071AE138294}"/>
              </a:ext>
            </a:extLst>
          </p:cNvPr>
          <p:cNvSpPr>
            <a:spLocks noGrp="1"/>
          </p:cNvSpPr>
          <p:nvPr>
            <p:ph type="title"/>
          </p:nvPr>
        </p:nvSpPr>
        <p:spPr>
          <a:xfrm>
            <a:off x="419100" y="419101"/>
            <a:ext cx="9578915" cy="457020"/>
          </a:xfrm>
        </p:spPr>
        <p:txBody>
          <a:bodyPr/>
          <a:lstStyle/>
          <a:p>
            <a:r>
              <a:rPr lang="en-US" dirty="0"/>
              <a:t>CIMPLICITY 2024</a:t>
            </a:r>
          </a:p>
        </p:txBody>
      </p:sp>
      <p:sp>
        <p:nvSpPr>
          <p:cNvPr id="3" name="Slide Number Placeholder 2">
            <a:extLst>
              <a:ext uri="{FF2B5EF4-FFF2-40B4-BE49-F238E27FC236}">
                <a16:creationId xmlns:a16="http://schemas.microsoft.com/office/drawing/2014/main" id="{E9124735-2D93-53A9-5BAD-6F2380688B83}"/>
              </a:ext>
            </a:extLst>
          </p:cNvPr>
          <p:cNvSpPr>
            <a:spLocks noGrp="1"/>
          </p:cNvSpPr>
          <p:nvPr>
            <p:ph type="sldNum" sz="quarter" idx="12"/>
          </p:nvPr>
        </p:nvSpPr>
        <p:spPr/>
        <p:txBody>
          <a:bodyPr/>
          <a:lstStyle/>
          <a:p>
            <a:fld id="{7A7A97EF-C944-4447-B862-B593E9B4A0FF}" type="slidenum">
              <a:rPr lang="en-US" smtClean="0"/>
              <a:pPr/>
              <a:t>25</a:t>
            </a:fld>
            <a:endParaRPr lang="en-US" dirty="0"/>
          </a:p>
        </p:txBody>
      </p:sp>
      <p:sp>
        <p:nvSpPr>
          <p:cNvPr id="5" name="Footer Placeholder 2">
            <a:extLst>
              <a:ext uri="{FF2B5EF4-FFF2-40B4-BE49-F238E27FC236}">
                <a16:creationId xmlns:a16="http://schemas.microsoft.com/office/drawing/2014/main" id="{AEE2FBA7-FE93-510F-BA51-52A011A4B2B0}"/>
              </a:ext>
            </a:extLst>
          </p:cNvPr>
          <p:cNvSpPr>
            <a:spLocks noGrp="1"/>
          </p:cNvSpPr>
          <p:nvPr>
            <p:ph type="ftr" sz="quarter" idx="11"/>
          </p:nvPr>
        </p:nvSpPr>
        <p:spPr>
          <a:xfrm>
            <a:off x="419100" y="6492875"/>
            <a:ext cx="10248900" cy="244653"/>
          </a:xfrm>
        </p:spPr>
        <p:txBody>
          <a:bodyPr/>
          <a:lstStyle/>
          <a:p>
            <a:r>
              <a:rPr lang="en-US" dirty="0">
                <a:latin typeface="Inter"/>
                <a:ea typeface="Inter"/>
              </a:rPr>
              <a:t>© 2024 GE Vernova and/or its affiliates. All rights reserved. </a:t>
            </a:r>
          </a:p>
        </p:txBody>
      </p:sp>
      <p:grpSp>
        <p:nvGrpSpPr>
          <p:cNvPr id="4" name="Group 3">
            <a:extLst>
              <a:ext uri="{FF2B5EF4-FFF2-40B4-BE49-F238E27FC236}">
                <a16:creationId xmlns:a16="http://schemas.microsoft.com/office/drawing/2014/main" id="{E5939DEC-372B-8460-660E-B1390A08E722}"/>
              </a:ext>
            </a:extLst>
          </p:cNvPr>
          <p:cNvGrpSpPr/>
          <p:nvPr/>
        </p:nvGrpSpPr>
        <p:grpSpPr>
          <a:xfrm>
            <a:off x="419100" y="1361560"/>
            <a:ext cx="11353800" cy="4715390"/>
            <a:chOff x="1190860" y="1361560"/>
            <a:chExt cx="9477140" cy="4715390"/>
          </a:xfrm>
        </p:grpSpPr>
        <p:sp>
          <p:nvSpPr>
            <p:cNvPr id="32" name="Rectangle 31">
              <a:extLst>
                <a:ext uri="{FF2B5EF4-FFF2-40B4-BE49-F238E27FC236}">
                  <a16:creationId xmlns:a16="http://schemas.microsoft.com/office/drawing/2014/main" id="{44AEC951-3058-39FB-0E52-8BF70922E8E8}"/>
                </a:ext>
              </a:extLst>
            </p:cNvPr>
            <p:cNvSpPr/>
            <p:nvPr/>
          </p:nvSpPr>
          <p:spPr>
            <a:xfrm>
              <a:off x="8806861" y="1361560"/>
              <a:ext cx="18288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1600" cap="all" dirty="0">
                  <a:solidFill>
                    <a:schemeClr val="tx1"/>
                  </a:solidFill>
                  <a:latin typeface="Sons Condensed Extrabold" panose="02060906060206060203" pitchFamily="18" charset="0"/>
                </a:rPr>
                <a:t>Analytics for HMI</a:t>
              </a:r>
            </a:p>
          </p:txBody>
        </p:sp>
        <p:sp>
          <p:nvSpPr>
            <p:cNvPr id="16" name="Rectangle 15">
              <a:extLst>
                <a:ext uri="{FF2B5EF4-FFF2-40B4-BE49-F238E27FC236}">
                  <a16:creationId xmlns:a16="http://schemas.microsoft.com/office/drawing/2014/main" id="{6F0F0A4E-B8E3-6C8A-2FE1-9FDBBA265AC5}"/>
                </a:ext>
              </a:extLst>
            </p:cNvPr>
            <p:cNvSpPr/>
            <p:nvPr/>
          </p:nvSpPr>
          <p:spPr>
            <a:xfrm>
              <a:off x="5007798" y="1361560"/>
              <a:ext cx="18288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1600" cap="all" dirty="0">
                  <a:solidFill>
                    <a:schemeClr val="tx1"/>
                  </a:solidFill>
                  <a:latin typeface="Sons Condensed Extrabold" panose="02060906060206060203" pitchFamily="18" charset="0"/>
                  <a:sym typeface="Wingdings" panose="05000000000000000000" pitchFamily="2" charset="2"/>
                </a:rPr>
                <a:t>CENTRAL Management</a:t>
              </a:r>
              <a:endParaRPr lang="en-US" sz="1600" cap="all" dirty="0">
                <a:solidFill>
                  <a:schemeClr val="tx1"/>
                </a:solidFill>
                <a:latin typeface="Sons Condensed Extrabold" panose="02060906060206060203" pitchFamily="18" charset="0"/>
              </a:endParaRPr>
            </a:p>
          </p:txBody>
        </p:sp>
        <p:sp>
          <p:nvSpPr>
            <p:cNvPr id="10" name="Rectangle 9">
              <a:extLst>
                <a:ext uri="{FF2B5EF4-FFF2-40B4-BE49-F238E27FC236}">
                  <a16:creationId xmlns:a16="http://schemas.microsoft.com/office/drawing/2014/main" id="{163C5E3D-20B6-54E1-E7C0-37D6117B23A7}"/>
                </a:ext>
              </a:extLst>
            </p:cNvPr>
            <p:cNvSpPr/>
            <p:nvPr/>
          </p:nvSpPr>
          <p:spPr>
            <a:xfrm>
              <a:off x="3114321" y="1361560"/>
              <a:ext cx="18288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1600" cap="all" dirty="0">
                  <a:solidFill>
                    <a:schemeClr val="tx1"/>
                  </a:solidFill>
                  <a:latin typeface="Sons Condensed Extrabold" panose="02060906060206060203" pitchFamily="18" charset="0"/>
                </a:rPr>
                <a:t>Security and Uptime</a:t>
              </a:r>
            </a:p>
          </p:txBody>
        </p:sp>
        <p:sp>
          <p:nvSpPr>
            <p:cNvPr id="7" name="Rectangle 6">
              <a:extLst>
                <a:ext uri="{FF2B5EF4-FFF2-40B4-BE49-F238E27FC236}">
                  <a16:creationId xmlns:a16="http://schemas.microsoft.com/office/drawing/2014/main" id="{4618BFDB-B932-02DB-5E06-161BCF0A20E0}"/>
                </a:ext>
              </a:extLst>
            </p:cNvPr>
            <p:cNvSpPr/>
            <p:nvPr/>
          </p:nvSpPr>
          <p:spPr>
            <a:xfrm>
              <a:off x="1223198" y="1361560"/>
              <a:ext cx="18288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1600" cap="all" dirty="0">
                  <a:solidFill>
                    <a:schemeClr val="tx1"/>
                  </a:solidFill>
                  <a:latin typeface="Sons Condensed Extrabold" panose="02060906060206060203" pitchFamily="18" charset="0"/>
                </a:rPr>
                <a:t>Enhanced VISUALIZATION</a:t>
              </a:r>
            </a:p>
          </p:txBody>
        </p:sp>
        <p:sp>
          <p:nvSpPr>
            <p:cNvPr id="33" name="Rectangle: Rounded Corners 95">
              <a:extLst>
                <a:ext uri="{FF2B5EF4-FFF2-40B4-BE49-F238E27FC236}">
                  <a16:creationId xmlns:a16="http://schemas.microsoft.com/office/drawing/2014/main" id="{094510CA-AA5A-D08C-EF85-6D107ED703A3}"/>
                </a:ext>
              </a:extLst>
            </p:cNvPr>
            <p:cNvSpPr/>
            <p:nvPr/>
          </p:nvSpPr>
          <p:spPr>
            <a:xfrm>
              <a:off x="8774523" y="2404815"/>
              <a:ext cx="1893477" cy="3672135"/>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lang="en-US" sz="1050" dirty="0">
                  <a:solidFill>
                    <a:schemeClr val="bg1"/>
                  </a:solidFill>
                  <a:latin typeface="Inter" panose="02000503000000020004" pitchFamily="2" charset="0"/>
                  <a:ea typeface="Inter" panose="02000503000000020004" pitchFamily="2" charset="0"/>
                </a:rPr>
                <a:t>Alarm Analytics – access to alarm patterns for troubleshooting alarms</a:t>
              </a:r>
            </a:p>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lang="en-US" sz="1050" dirty="0">
                  <a:solidFill>
                    <a:schemeClr val="bg1"/>
                  </a:solidFill>
                  <a:latin typeface="Inter" panose="02000503000000020004" pitchFamily="2" charset="0"/>
                  <a:ea typeface="Inter" panose="02000503000000020004" pitchFamily="2" charset="0"/>
                </a:rPr>
                <a:t>PID Control Loop </a:t>
              </a:r>
            </a:p>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lang="en-US" sz="1050" dirty="0">
                  <a:solidFill>
                    <a:schemeClr val="bg1"/>
                  </a:solidFill>
                  <a:latin typeface="Inter" panose="02000503000000020004" pitchFamily="2" charset="0"/>
                  <a:ea typeface="Inter" panose="02000503000000020004" pitchFamily="2" charset="0"/>
                </a:rPr>
                <a:t>Sensor Health Monitoring</a:t>
              </a:r>
            </a:p>
            <a:p>
              <a:pPr marR="0" lvl="0" algn="l" defTabSz="914400" rtl="0" eaLnBrk="1" fontAlgn="auto" latinLnBrk="0" hangingPunct="1">
                <a:lnSpc>
                  <a:spcPts val="1400"/>
                </a:lnSpc>
                <a:spcBef>
                  <a:spcPts val="600"/>
                </a:spcBef>
                <a:spcAft>
                  <a:spcPts val="600"/>
                </a:spcAft>
                <a:buClrTx/>
                <a:buSzTx/>
                <a:tabLst/>
                <a:defRPr/>
              </a:pPr>
              <a:endParaRPr kumimoji="0" lang="en-US" sz="105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p:txBody>
        </p:sp>
        <p:sp>
          <p:nvSpPr>
            <p:cNvPr id="34" name="Isosceles Triangle 33">
              <a:extLst>
                <a:ext uri="{FF2B5EF4-FFF2-40B4-BE49-F238E27FC236}">
                  <a16:creationId xmlns:a16="http://schemas.microsoft.com/office/drawing/2014/main" id="{0F6C37BE-05BD-C49D-92DF-30982628DEB1}"/>
                </a:ext>
              </a:extLst>
            </p:cNvPr>
            <p:cNvSpPr/>
            <p:nvPr/>
          </p:nvSpPr>
          <p:spPr>
            <a:xfrm rot="10800000">
              <a:off x="9377071" y="2342806"/>
              <a:ext cx="688380"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30" name="Rectangle: Rounded Corners 95">
              <a:extLst>
                <a:ext uri="{FF2B5EF4-FFF2-40B4-BE49-F238E27FC236}">
                  <a16:creationId xmlns:a16="http://schemas.microsoft.com/office/drawing/2014/main" id="{B13F7B46-75E9-1182-8F46-85423A638E11}"/>
                </a:ext>
              </a:extLst>
            </p:cNvPr>
            <p:cNvSpPr/>
            <p:nvPr/>
          </p:nvSpPr>
          <p:spPr>
            <a:xfrm>
              <a:off x="6878608" y="2404815"/>
              <a:ext cx="1893476" cy="3672135"/>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lang="en-US" sz="1050" dirty="0">
                  <a:solidFill>
                    <a:schemeClr val="bg1"/>
                  </a:solidFill>
                  <a:latin typeface="Inter" panose="02000503000000020004" pitchFamily="2" charset="0"/>
                  <a:ea typeface="Inter" panose="02000503000000020004" pitchFamily="2" charset="0"/>
                </a:rPr>
                <a:t>Support for multiple event managers enables higher scalability by allowing multiple event services to run on server. </a:t>
              </a:r>
            </a:p>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Improved Alarm viewer performance for large systems</a:t>
              </a:r>
            </a:p>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lang="en-US" sz="1050" dirty="0">
                  <a:solidFill>
                    <a:schemeClr val="bg1"/>
                  </a:solidFill>
                  <a:latin typeface="Inter" panose="02000503000000020004" pitchFamily="2" charset="0"/>
                  <a:ea typeface="Inter" panose="02000503000000020004" pitchFamily="2" charset="0"/>
                </a:rPr>
                <a:t>Reduced process start up time</a:t>
              </a:r>
              <a:r>
                <a:rPr kumimoji="0" lang="en-US" sz="105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 </a:t>
              </a:r>
            </a:p>
          </p:txBody>
        </p:sp>
        <p:sp>
          <p:nvSpPr>
            <p:cNvPr id="31" name="Isosceles Triangle 30">
              <a:extLst>
                <a:ext uri="{FF2B5EF4-FFF2-40B4-BE49-F238E27FC236}">
                  <a16:creationId xmlns:a16="http://schemas.microsoft.com/office/drawing/2014/main" id="{C49C693E-E8C4-747C-850C-BA2CA31770D5}"/>
                </a:ext>
              </a:extLst>
            </p:cNvPr>
            <p:cNvSpPr/>
            <p:nvPr/>
          </p:nvSpPr>
          <p:spPr>
            <a:xfrm rot="10800000">
              <a:off x="7493180" y="2342806"/>
              <a:ext cx="688380"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17" name="Rectangle: Rounded Corners 95">
              <a:extLst>
                <a:ext uri="{FF2B5EF4-FFF2-40B4-BE49-F238E27FC236}">
                  <a16:creationId xmlns:a16="http://schemas.microsoft.com/office/drawing/2014/main" id="{ADF38232-4646-1C10-A327-F0E6EB601946}"/>
                </a:ext>
              </a:extLst>
            </p:cNvPr>
            <p:cNvSpPr/>
            <p:nvPr/>
          </p:nvSpPr>
          <p:spPr>
            <a:xfrm>
              <a:off x="4982693" y="2404815"/>
              <a:ext cx="1893476" cy="3672135"/>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Centralized Licensing – Manage license allocation to Servers and clients. Manage tag allocations to servers</a:t>
              </a:r>
            </a:p>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Configuration Hub registration to facilitate shared portfolio integration</a:t>
              </a:r>
            </a:p>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lang="en-US" sz="1050" dirty="0">
                  <a:solidFill>
                    <a:schemeClr val="bg1"/>
                  </a:solidFill>
                  <a:latin typeface="Inter" panose="02000503000000020004" pitchFamily="2" charset="0"/>
                  <a:ea typeface="Inter" panose="02000503000000020004" pitchFamily="2" charset="0"/>
                </a:rPr>
                <a:t>Global Class Library enables consistency and maintainability across CIMPLICITY applications leveraging classes/objects</a:t>
              </a:r>
            </a:p>
          </p:txBody>
        </p:sp>
        <p:sp>
          <p:nvSpPr>
            <p:cNvPr id="18" name="Isosceles Triangle 17">
              <a:extLst>
                <a:ext uri="{FF2B5EF4-FFF2-40B4-BE49-F238E27FC236}">
                  <a16:creationId xmlns:a16="http://schemas.microsoft.com/office/drawing/2014/main" id="{CA05C6FA-1A23-048D-8EDF-7720BA0973D3}"/>
                </a:ext>
              </a:extLst>
            </p:cNvPr>
            <p:cNvSpPr/>
            <p:nvPr/>
          </p:nvSpPr>
          <p:spPr>
            <a:xfrm rot="10800000">
              <a:off x="5585240" y="2342806"/>
              <a:ext cx="688380"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11" name="Rectangle: Rounded Corners 95">
              <a:extLst>
                <a:ext uri="{FF2B5EF4-FFF2-40B4-BE49-F238E27FC236}">
                  <a16:creationId xmlns:a16="http://schemas.microsoft.com/office/drawing/2014/main" id="{D8963540-193A-7651-A3A9-370AEAAD6010}"/>
                </a:ext>
              </a:extLst>
            </p:cNvPr>
            <p:cNvSpPr/>
            <p:nvPr/>
          </p:nvSpPr>
          <p:spPr>
            <a:xfrm>
              <a:off x="3086776" y="2404815"/>
              <a:ext cx="1893477" cy="3672135"/>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lang="en-US" sz="1050" dirty="0">
                  <a:solidFill>
                    <a:schemeClr val="bg1"/>
                  </a:solidFill>
                  <a:latin typeface="Inter" panose="02000503000000020004" pitchFamily="2" charset="0"/>
                  <a:ea typeface="Inter" panose="02000503000000020004" pitchFamily="2" charset="0"/>
                </a:rPr>
                <a:t>Enable remote project start and stop using digitally signed interface</a:t>
              </a:r>
            </a:p>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FFFF"/>
                  </a:solidFill>
                  <a:effectLst/>
                  <a:uLnTx/>
                  <a:uFillTx/>
                  <a:latin typeface="Inter"/>
                  <a:ea typeface="+mn-ea"/>
                  <a:cs typeface="+mn-cs"/>
                </a:rPr>
                <a:t>Active update leveraging CIMPLICITY Redundancy. Perform bulk changes on a running project without downtime. </a:t>
              </a:r>
              <a:endParaRPr kumimoji="0" lang="en-US" sz="105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p:txBody>
        </p:sp>
        <p:sp>
          <p:nvSpPr>
            <p:cNvPr id="12" name="Isosceles Triangle 11">
              <a:extLst>
                <a:ext uri="{FF2B5EF4-FFF2-40B4-BE49-F238E27FC236}">
                  <a16:creationId xmlns:a16="http://schemas.microsoft.com/office/drawing/2014/main" id="{149DC32B-F1A4-D611-60ED-C95761ED9577}"/>
                </a:ext>
              </a:extLst>
            </p:cNvPr>
            <p:cNvSpPr/>
            <p:nvPr/>
          </p:nvSpPr>
          <p:spPr>
            <a:xfrm rot="10800000">
              <a:off x="3691764" y="2342806"/>
              <a:ext cx="688380"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8" name="Rectangle: Rounded Corners 95">
              <a:extLst>
                <a:ext uri="{FF2B5EF4-FFF2-40B4-BE49-F238E27FC236}">
                  <a16:creationId xmlns:a16="http://schemas.microsoft.com/office/drawing/2014/main" id="{AC73D853-3B1B-CA73-0BAF-3F120D141391}"/>
                </a:ext>
              </a:extLst>
            </p:cNvPr>
            <p:cNvSpPr/>
            <p:nvPr/>
          </p:nvSpPr>
          <p:spPr>
            <a:xfrm>
              <a:off x="1190860" y="2404815"/>
              <a:ext cx="1893476" cy="3672135"/>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Operations Hub HTML5 HMI – Enhanced Trending, new click zones, additional animations for enabling improved visual experience for operators.</a:t>
              </a:r>
            </a:p>
            <a:p>
              <a:pPr marL="91440" marR="0" lvl="0" indent="-91440" algn="l" defTabSz="914400" rtl="0" eaLnBrk="1" fontAlgn="auto" latinLnBrk="0" hangingPunct="1">
                <a:lnSpc>
                  <a:spcPts val="1400"/>
                </a:lnSpc>
                <a:spcBef>
                  <a:spcPts val="600"/>
                </a:spcBef>
                <a:spcAft>
                  <a:spcPts val="60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p:txBody>
        </p:sp>
        <p:sp>
          <p:nvSpPr>
            <p:cNvPr id="9" name="Isosceles Triangle 8">
              <a:extLst>
                <a:ext uri="{FF2B5EF4-FFF2-40B4-BE49-F238E27FC236}">
                  <a16:creationId xmlns:a16="http://schemas.microsoft.com/office/drawing/2014/main" id="{A091343E-39A9-7853-C2A5-BF7614E78A16}"/>
                </a:ext>
              </a:extLst>
            </p:cNvPr>
            <p:cNvSpPr/>
            <p:nvPr/>
          </p:nvSpPr>
          <p:spPr>
            <a:xfrm rot="10800000">
              <a:off x="1793409" y="2342806"/>
              <a:ext cx="688380"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 name="Rectangle 1">
              <a:extLst>
                <a:ext uri="{FF2B5EF4-FFF2-40B4-BE49-F238E27FC236}">
                  <a16:creationId xmlns:a16="http://schemas.microsoft.com/office/drawing/2014/main" id="{2790F2B0-6D68-A42A-62DB-E8028AF64DF6}"/>
                </a:ext>
              </a:extLst>
            </p:cNvPr>
            <p:cNvSpPr/>
            <p:nvPr/>
          </p:nvSpPr>
          <p:spPr>
            <a:xfrm>
              <a:off x="6945723" y="1361560"/>
              <a:ext cx="18288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1600" cap="all" dirty="0">
                  <a:solidFill>
                    <a:schemeClr val="tx1"/>
                  </a:solidFill>
                  <a:latin typeface="Sons Condensed Extrabold" panose="02060906060206060203" pitchFamily="18" charset="0"/>
                  <a:sym typeface="Wingdings" panose="05000000000000000000" pitchFamily="2" charset="2"/>
                </a:rPr>
                <a:t>Enhanced CAPBILITY</a:t>
              </a:r>
              <a:br>
                <a:rPr lang="en-US" sz="1600" cap="all" dirty="0">
                  <a:solidFill>
                    <a:schemeClr val="tx1"/>
                  </a:solidFill>
                  <a:latin typeface="Sons Condensed Extrabold" panose="02060906060206060203" pitchFamily="18" charset="0"/>
                  <a:sym typeface="Wingdings" panose="05000000000000000000" pitchFamily="2" charset="2"/>
                </a:rPr>
              </a:br>
              <a:r>
                <a:rPr lang="en-US" sz="1600" cap="all" dirty="0">
                  <a:solidFill>
                    <a:schemeClr val="tx1"/>
                  </a:solidFill>
                  <a:latin typeface="Sons Condensed Extrabold" panose="02060906060206060203" pitchFamily="18" charset="0"/>
                  <a:sym typeface="Wingdings" panose="05000000000000000000" pitchFamily="2" charset="2"/>
                </a:rPr>
                <a:t>AND SCALE</a:t>
              </a:r>
              <a:endParaRPr lang="en-US" sz="1600" cap="all" dirty="0">
                <a:solidFill>
                  <a:schemeClr val="tx1"/>
                </a:solidFill>
                <a:latin typeface="Sons Condensed Extrabold" panose="02060906060206060203" pitchFamily="18" charset="0"/>
              </a:endParaRPr>
            </a:p>
          </p:txBody>
        </p:sp>
      </p:grpSp>
    </p:spTree>
    <p:extLst>
      <p:ext uri="{BB962C8B-B14F-4D97-AF65-F5344CB8AC3E}">
        <p14:creationId xmlns:p14="http://schemas.microsoft.com/office/powerpoint/2010/main" val="3245544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29BBAD0B-A797-8474-6CE0-B8C8165B99B1}"/>
              </a:ext>
            </a:extLst>
          </p:cNvPr>
          <p:cNvGrpSpPr/>
          <p:nvPr/>
        </p:nvGrpSpPr>
        <p:grpSpPr>
          <a:xfrm>
            <a:off x="9452364" y="4101281"/>
            <a:ext cx="592350" cy="742464"/>
            <a:chOff x="8110022" y="4101281"/>
            <a:chExt cx="592350" cy="742464"/>
          </a:xfrm>
        </p:grpSpPr>
        <p:sp>
          <p:nvSpPr>
            <p:cNvPr id="92" name="Rectangle: Rounded Corners 91">
              <a:extLst>
                <a:ext uri="{FF2B5EF4-FFF2-40B4-BE49-F238E27FC236}">
                  <a16:creationId xmlns:a16="http://schemas.microsoft.com/office/drawing/2014/main" id="{2D039E11-140B-A20F-8F87-E5833B5D85D1}"/>
                </a:ext>
              </a:extLst>
            </p:cNvPr>
            <p:cNvSpPr/>
            <p:nvPr/>
          </p:nvSpPr>
          <p:spPr>
            <a:xfrm>
              <a:off x="8139113" y="4131345"/>
              <a:ext cx="328611" cy="5702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B0502030000000004" pitchFamily="34" charset="0"/>
              </a:endParaRPr>
            </a:p>
          </p:txBody>
        </p:sp>
        <p:grpSp>
          <p:nvGrpSpPr>
            <p:cNvPr id="93" name="Group 92">
              <a:extLst>
                <a:ext uri="{FF2B5EF4-FFF2-40B4-BE49-F238E27FC236}">
                  <a16:creationId xmlns:a16="http://schemas.microsoft.com/office/drawing/2014/main" id="{5958BCD0-A9D5-9F4C-0F3E-8B5BB94BF344}"/>
                </a:ext>
              </a:extLst>
            </p:cNvPr>
            <p:cNvGrpSpPr>
              <a:grpSpLocks noChangeAspect="1"/>
            </p:cNvGrpSpPr>
            <p:nvPr/>
          </p:nvGrpSpPr>
          <p:grpSpPr>
            <a:xfrm>
              <a:off x="8110022" y="4101281"/>
              <a:ext cx="385878" cy="640080"/>
              <a:chOff x="6186894" y="4209074"/>
              <a:chExt cx="316994" cy="525818"/>
            </a:xfrm>
            <a:solidFill>
              <a:schemeClr val="tx1"/>
            </a:solidFill>
          </p:grpSpPr>
          <p:sp>
            <p:nvSpPr>
              <p:cNvPr id="99" name="Freeform 884">
                <a:extLst>
                  <a:ext uri="{FF2B5EF4-FFF2-40B4-BE49-F238E27FC236}">
                    <a16:creationId xmlns:a16="http://schemas.microsoft.com/office/drawing/2014/main" id="{08F1EC1D-57F4-06D4-428D-B7D687423CF6}"/>
                  </a:ext>
                </a:extLst>
              </p:cNvPr>
              <p:cNvSpPr>
                <a:spLocks noEditPoints="1"/>
              </p:cNvSpPr>
              <p:nvPr userDrawn="1"/>
            </p:nvSpPr>
            <p:spPr bwMode="auto">
              <a:xfrm>
                <a:off x="6186894" y="4209074"/>
                <a:ext cx="316994" cy="525818"/>
              </a:xfrm>
              <a:custGeom>
                <a:avLst/>
                <a:gdLst>
                  <a:gd name="T0" fmla="*/ 105 w 211"/>
                  <a:gd name="T1" fmla="*/ 23 h 350"/>
                  <a:gd name="T2" fmla="*/ 72 w 211"/>
                  <a:gd name="T3" fmla="*/ 25 h 350"/>
                  <a:gd name="T4" fmla="*/ 47 w 211"/>
                  <a:gd name="T5" fmla="*/ 27 h 350"/>
                  <a:gd name="T6" fmla="*/ 32 w 211"/>
                  <a:gd name="T7" fmla="*/ 30 h 350"/>
                  <a:gd name="T8" fmla="*/ 23 w 211"/>
                  <a:gd name="T9" fmla="*/ 32 h 350"/>
                  <a:gd name="T10" fmla="*/ 23 w 211"/>
                  <a:gd name="T11" fmla="*/ 316 h 350"/>
                  <a:gd name="T12" fmla="*/ 32 w 211"/>
                  <a:gd name="T13" fmla="*/ 320 h 350"/>
                  <a:gd name="T14" fmla="*/ 47 w 211"/>
                  <a:gd name="T15" fmla="*/ 322 h 350"/>
                  <a:gd name="T16" fmla="*/ 72 w 211"/>
                  <a:gd name="T17" fmla="*/ 325 h 350"/>
                  <a:gd name="T18" fmla="*/ 105 w 211"/>
                  <a:gd name="T19" fmla="*/ 327 h 350"/>
                  <a:gd name="T20" fmla="*/ 138 w 211"/>
                  <a:gd name="T21" fmla="*/ 325 h 350"/>
                  <a:gd name="T22" fmla="*/ 162 w 211"/>
                  <a:gd name="T23" fmla="*/ 322 h 350"/>
                  <a:gd name="T24" fmla="*/ 178 w 211"/>
                  <a:gd name="T25" fmla="*/ 320 h 350"/>
                  <a:gd name="T26" fmla="*/ 187 w 211"/>
                  <a:gd name="T27" fmla="*/ 316 h 350"/>
                  <a:gd name="T28" fmla="*/ 187 w 211"/>
                  <a:gd name="T29" fmla="*/ 32 h 350"/>
                  <a:gd name="T30" fmla="*/ 178 w 211"/>
                  <a:gd name="T31" fmla="*/ 30 h 350"/>
                  <a:gd name="T32" fmla="*/ 162 w 211"/>
                  <a:gd name="T33" fmla="*/ 27 h 350"/>
                  <a:gd name="T34" fmla="*/ 138 w 211"/>
                  <a:gd name="T35" fmla="*/ 25 h 350"/>
                  <a:gd name="T36" fmla="*/ 105 w 211"/>
                  <a:gd name="T37" fmla="*/ 23 h 350"/>
                  <a:gd name="T38" fmla="*/ 105 w 211"/>
                  <a:gd name="T39" fmla="*/ 0 h 350"/>
                  <a:gd name="T40" fmla="*/ 142 w 211"/>
                  <a:gd name="T41" fmla="*/ 0 h 350"/>
                  <a:gd name="T42" fmla="*/ 168 w 211"/>
                  <a:gd name="T43" fmla="*/ 4 h 350"/>
                  <a:gd name="T44" fmla="*/ 185 w 211"/>
                  <a:gd name="T45" fmla="*/ 7 h 350"/>
                  <a:gd name="T46" fmla="*/ 197 w 211"/>
                  <a:gd name="T47" fmla="*/ 11 h 350"/>
                  <a:gd name="T48" fmla="*/ 201 w 211"/>
                  <a:gd name="T49" fmla="*/ 13 h 350"/>
                  <a:gd name="T50" fmla="*/ 204 w 211"/>
                  <a:gd name="T51" fmla="*/ 14 h 350"/>
                  <a:gd name="T52" fmla="*/ 206 w 211"/>
                  <a:gd name="T53" fmla="*/ 16 h 350"/>
                  <a:gd name="T54" fmla="*/ 208 w 211"/>
                  <a:gd name="T55" fmla="*/ 18 h 350"/>
                  <a:gd name="T56" fmla="*/ 210 w 211"/>
                  <a:gd name="T57" fmla="*/ 21 h 350"/>
                  <a:gd name="T58" fmla="*/ 211 w 211"/>
                  <a:gd name="T59" fmla="*/ 25 h 350"/>
                  <a:gd name="T60" fmla="*/ 211 w 211"/>
                  <a:gd name="T61" fmla="*/ 323 h 350"/>
                  <a:gd name="T62" fmla="*/ 210 w 211"/>
                  <a:gd name="T63" fmla="*/ 327 h 350"/>
                  <a:gd name="T64" fmla="*/ 208 w 211"/>
                  <a:gd name="T65" fmla="*/ 330 h 350"/>
                  <a:gd name="T66" fmla="*/ 206 w 211"/>
                  <a:gd name="T67" fmla="*/ 334 h 350"/>
                  <a:gd name="T68" fmla="*/ 204 w 211"/>
                  <a:gd name="T69" fmla="*/ 336 h 350"/>
                  <a:gd name="T70" fmla="*/ 201 w 211"/>
                  <a:gd name="T71" fmla="*/ 336 h 350"/>
                  <a:gd name="T72" fmla="*/ 197 w 211"/>
                  <a:gd name="T73" fmla="*/ 337 h 350"/>
                  <a:gd name="T74" fmla="*/ 185 w 211"/>
                  <a:gd name="T75" fmla="*/ 341 h 350"/>
                  <a:gd name="T76" fmla="*/ 168 w 211"/>
                  <a:gd name="T77" fmla="*/ 346 h 350"/>
                  <a:gd name="T78" fmla="*/ 142 w 211"/>
                  <a:gd name="T79" fmla="*/ 348 h 350"/>
                  <a:gd name="T80" fmla="*/ 105 w 211"/>
                  <a:gd name="T81" fmla="*/ 350 h 350"/>
                  <a:gd name="T82" fmla="*/ 105 w 211"/>
                  <a:gd name="T83" fmla="*/ 350 h 350"/>
                  <a:gd name="T84" fmla="*/ 70 w 211"/>
                  <a:gd name="T85" fmla="*/ 348 h 350"/>
                  <a:gd name="T86" fmla="*/ 42 w 211"/>
                  <a:gd name="T87" fmla="*/ 346 h 350"/>
                  <a:gd name="T88" fmla="*/ 25 w 211"/>
                  <a:gd name="T89" fmla="*/ 341 h 350"/>
                  <a:gd name="T90" fmla="*/ 14 w 211"/>
                  <a:gd name="T91" fmla="*/ 337 h 350"/>
                  <a:gd name="T92" fmla="*/ 9 w 211"/>
                  <a:gd name="T93" fmla="*/ 336 h 350"/>
                  <a:gd name="T94" fmla="*/ 7 w 211"/>
                  <a:gd name="T95" fmla="*/ 336 h 350"/>
                  <a:gd name="T96" fmla="*/ 4 w 211"/>
                  <a:gd name="T97" fmla="*/ 334 h 350"/>
                  <a:gd name="T98" fmla="*/ 2 w 211"/>
                  <a:gd name="T99" fmla="*/ 330 h 350"/>
                  <a:gd name="T100" fmla="*/ 0 w 211"/>
                  <a:gd name="T101" fmla="*/ 327 h 350"/>
                  <a:gd name="T102" fmla="*/ 0 w 211"/>
                  <a:gd name="T103" fmla="*/ 323 h 350"/>
                  <a:gd name="T104" fmla="*/ 0 w 211"/>
                  <a:gd name="T105" fmla="*/ 25 h 350"/>
                  <a:gd name="T106" fmla="*/ 0 w 211"/>
                  <a:gd name="T107" fmla="*/ 21 h 350"/>
                  <a:gd name="T108" fmla="*/ 2 w 211"/>
                  <a:gd name="T109" fmla="*/ 18 h 350"/>
                  <a:gd name="T110" fmla="*/ 4 w 211"/>
                  <a:gd name="T111" fmla="*/ 16 h 350"/>
                  <a:gd name="T112" fmla="*/ 7 w 211"/>
                  <a:gd name="T113" fmla="*/ 14 h 350"/>
                  <a:gd name="T114" fmla="*/ 9 w 211"/>
                  <a:gd name="T115" fmla="*/ 13 h 350"/>
                  <a:gd name="T116" fmla="*/ 14 w 211"/>
                  <a:gd name="T117" fmla="*/ 11 h 350"/>
                  <a:gd name="T118" fmla="*/ 25 w 211"/>
                  <a:gd name="T119" fmla="*/ 7 h 350"/>
                  <a:gd name="T120" fmla="*/ 42 w 211"/>
                  <a:gd name="T121" fmla="*/ 4 h 350"/>
                  <a:gd name="T122" fmla="*/ 70 w 211"/>
                  <a:gd name="T123" fmla="*/ 0 h 350"/>
                  <a:gd name="T124" fmla="*/ 105 w 211"/>
                  <a:gd name="T12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 h="350">
                    <a:moveTo>
                      <a:pt x="105" y="23"/>
                    </a:moveTo>
                    <a:lnTo>
                      <a:pt x="72" y="25"/>
                    </a:lnTo>
                    <a:lnTo>
                      <a:pt x="47" y="27"/>
                    </a:lnTo>
                    <a:lnTo>
                      <a:pt x="32" y="30"/>
                    </a:lnTo>
                    <a:lnTo>
                      <a:pt x="23" y="32"/>
                    </a:lnTo>
                    <a:lnTo>
                      <a:pt x="23" y="316"/>
                    </a:lnTo>
                    <a:lnTo>
                      <a:pt x="32" y="320"/>
                    </a:lnTo>
                    <a:lnTo>
                      <a:pt x="47" y="322"/>
                    </a:lnTo>
                    <a:lnTo>
                      <a:pt x="72" y="325"/>
                    </a:lnTo>
                    <a:lnTo>
                      <a:pt x="105" y="327"/>
                    </a:lnTo>
                    <a:lnTo>
                      <a:pt x="138" y="325"/>
                    </a:lnTo>
                    <a:lnTo>
                      <a:pt x="162" y="322"/>
                    </a:lnTo>
                    <a:lnTo>
                      <a:pt x="178" y="320"/>
                    </a:lnTo>
                    <a:lnTo>
                      <a:pt x="187" y="316"/>
                    </a:lnTo>
                    <a:lnTo>
                      <a:pt x="187" y="32"/>
                    </a:lnTo>
                    <a:lnTo>
                      <a:pt x="178" y="30"/>
                    </a:lnTo>
                    <a:lnTo>
                      <a:pt x="162" y="27"/>
                    </a:lnTo>
                    <a:lnTo>
                      <a:pt x="138" y="25"/>
                    </a:lnTo>
                    <a:lnTo>
                      <a:pt x="105" y="23"/>
                    </a:lnTo>
                    <a:close/>
                    <a:moveTo>
                      <a:pt x="105" y="0"/>
                    </a:moveTo>
                    <a:lnTo>
                      <a:pt x="142" y="0"/>
                    </a:lnTo>
                    <a:lnTo>
                      <a:pt x="168" y="4"/>
                    </a:lnTo>
                    <a:lnTo>
                      <a:pt x="185" y="7"/>
                    </a:lnTo>
                    <a:lnTo>
                      <a:pt x="197" y="11"/>
                    </a:lnTo>
                    <a:lnTo>
                      <a:pt x="201" y="13"/>
                    </a:lnTo>
                    <a:lnTo>
                      <a:pt x="204" y="14"/>
                    </a:lnTo>
                    <a:lnTo>
                      <a:pt x="206" y="16"/>
                    </a:lnTo>
                    <a:lnTo>
                      <a:pt x="208" y="18"/>
                    </a:lnTo>
                    <a:lnTo>
                      <a:pt x="210" y="21"/>
                    </a:lnTo>
                    <a:lnTo>
                      <a:pt x="211" y="25"/>
                    </a:lnTo>
                    <a:lnTo>
                      <a:pt x="211" y="323"/>
                    </a:lnTo>
                    <a:lnTo>
                      <a:pt x="210" y="327"/>
                    </a:lnTo>
                    <a:lnTo>
                      <a:pt x="208" y="330"/>
                    </a:lnTo>
                    <a:lnTo>
                      <a:pt x="206" y="334"/>
                    </a:lnTo>
                    <a:lnTo>
                      <a:pt x="204" y="336"/>
                    </a:lnTo>
                    <a:lnTo>
                      <a:pt x="201" y="336"/>
                    </a:lnTo>
                    <a:lnTo>
                      <a:pt x="197" y="337"/>
                    </a:lnTo>
                    <a:lnTo>
                      <a:pt x="185" y="341"/>
                    </a:lnTo>
                    <a:lnTo>
                      <a:pt x="168" y="346"/>
                    </a:lnTo>
                    <a:lnTo>
                      <a:pt x="142" y="348"/>
                    </a:lnTo>
                    <a:lnTo>
                      <a:pt x="105" y="350"/>
                    </a:lnTo>
                    <a:lnTo>
                      <a:pt x="105" y="350"/>
                    </a:lnTo>
                    <a:lnTo>
                      <a:pt x="70" y="348"/>
                    </a:lnTo>
                    <a:lnTo>
                      <a:pt x="42" y="346"/>
                    </a:lnTo>
                    <a:lnTo>
                      <a:pt x="25" y="341"/>
                    </a:lnTo>
                    <a:lnTo>
                      <a:pt x="14" y="337"/>
                    </a:lnTo>
                    <a:lnTo>
                      <a:pt x="9" y="336"/>
                    </a:lnTo>
                    <a:lnTo>
                      <a:pt x="7" y="336"/>
                    </a:lnTo>
                    <a:lnTo>
                      <a:pt x="4" y="334"/>
                    </a:lnTo>
                    <a:lnTo>
                      <a:pt x="2" y="330"/>
                    </a:lnTo>
                    <a:lnTo>
                      <a:pt x="0" y="327"/>
                    </a:lnTo>
                    <a:lnTo>
                      <a:pt x="0" y="323"/>
                    </a:lnTo>
                    <a:lnTo>
                      <a:pt x="0" y="25"/>
                    </a:lnTo>
                    <a:lnTo>
                      <a:pt x="0" y="21"/>
                    </a:lnTo>
                    <a:lnTo>
                      <a:pt x="2" y="18"/>
                    </a:lnTo>
                    <a:lnTo>
                      <a:pt x="4" y="16"/>
                    </a:lnTo>
                    <a:lnTo>
                      <a:pt x="7" y="14"/>
                    </a:lnTo>
                    <a:lnTo>
                      <a:pt x="9" y="13"/>
                    </a:lnTo>
                    <a:lnTo>
                      <a:pt x="14" y="11"/>
                    </a:lnTo>
                    <a:lnTo>
                      <a:pt x="25" y="7"/>
                    </a:lnTo>
                    <a:lnTo>
                      <a:pt x="42" y="4"/>
                    </a:lnTo>
                    <a:lnTo>
                      <a:pt x="70" y="0"/>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050" b="0" i="0" u="none" strike="noStrike" kern="1200" cap="none" spc="0" normalizeH="0" baseline="0" noProof="0" dirty="0">
                  <a:ln>
                    <a:noFill/>
                  </a:ln>
                  <a:solidFill>
                    <a:srgbClr val="454545"/>
                  </a:solidFill>
                  <a:effectLst/>
                  <a:uLnTx/>
                  <a:uFillTx/>
                  <a:latin typeface="Inter" panose="020B0502030000000004" pitchFamily="34" charset="0"/>
                  <a:ea typeface="+mn-ea"/>
                  <a:cs typeface="+mn-cs"/>
                </a:endParaRPr>
              </a:p>
            </p:txBody>
          </p:sp>
          <p:sp>
            <p:nvSpPr>
              <p:cNvPr id="100" name="Freeform 885">
                <a:extLst>
                  <a:ext uri="{FF2B5EF4-FFF2-40B4-BE49-F238E27FC236}">
                    <a16:creationId xmlns:a16="http://schemas.microsoft.com/office/drawing/2014/main" id="{8BC619A3-7278-A6EB-A6F4-5FAED0015AA6}"/>
                  </a:ext>
                </a:extLst>
              </p:cNvPr>
              <p:cNvSpPr>
                <a:spLocks/>
              </p:cNvSpPr>
              <p:nvPr userDrawn="1"/>
            </p:nvSpPr>
            <p:spPr bwMode="auto">
              <a:xfrm>
                <a:off x="6245484" y="4275176"/>
                <a:ext cx="198309" cy="52582"/>
              </a:xfrm>
              <a:custGeom>
                <a:avLst/>
                <a:gdLst>
                  <a:gd name="T0" fmla="*/ 3 w 132"/>
                  <a:gd name="T1" fmla="*/ 0 h 35"/>
                  <a:gd name="T2" fmla="*/ 129 w 132"/>
                  <a:gd name="T3" fmla="*/ 0 h 35"/>
                  <a:gd name="T4" fmla="*/ 132 w 132"/>
                  <a:gd name="T5" fmla="*/ 2 h 35"/>
                  <a:gd name="T6" fmla="*/ 132 w 132"/>
                  <a:gd name="T7" fmla="*/ 3 h 35"/>
                  <a:gd name="T8" fmla="*/ 132 w 132"/>
                  <a:gd name="T9" fmla="*/ 31 h 35"/>
                  <a:gd name="T10" fmla="*/ 132 w 132"/>
                  <a:gd name="T11" fmla="*/ 35 h 35"/>
                  <a:gd name="T12" fmla="*/ 129 w 132"/>
                  <a:gd name="T13" fmla="*/ 35 h 35"/>
                  <a:gd name="T14" fmla="*/ 3 w 132"/>
                  <a:gd name="T15" fmla="*/ 35 h 35"/>
                  <a:gd name="T16" fmla="*/ 1 w 132"/>
                  <a:gd name="T17" fmla="*/ 35 h 35"/>
                  <a:gd name="T18" fmla="*/ 0 w 132"/>
                  <a:gd name="T19" fmla="*/ 31 h 35"/>
                  <a:gd name="T20" fmla="*/ 0 w 132"/>
                  <a:gd name="T21" fmla="*/ 3 h 35"/>
                  <a:gd name="T22" fmla="*/ 1 w 132"/>
                  <a:gd name="T23" fmla="*/ 2 h 35"/>
                  <a:gd name="T24" fmla="*/ 3 w 132"/>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35">
                    <a:moveTo>
                      <a:pt x="3" y="0"/>
                    </a:moveTo>
                    <a:lnTo>
                      <a:pt x="129" y="0"/>
                    </a:lnTo>
                    <a:lnTo>
                      <a:pt x="132" y="2"/>
                    </a:lnTo>
                    <a:lnTo>
                      <a:pt x="132" y="3"/>
                    </a:lnTo>
                    <a:lnTo>
                      <a:pt x="132" y="31"/>
                    </a:lnTo>
                    <a:lnTo>
                      <a:pt x="132" y="35"/>
                    </a:lnTo>
                    <a:lnTo>
                      <a:pt x="129" y="35"/>
                    </a:lnTo>
                    <a:lnTo>
                      <a:pt x="3" y="35"/>
                    </a:lnTo>
                    <a:lnTo>
                      <a:pt x="1" y="35"/>
                    </a:lnTo>
                    <a:lnTo>
                      <a:pt x="0" y="31"/>
                    </a:lnTo>
                    <a:lnTo>
                      <a:pt x="0" y="3"/>
                    </a:lnTo>
                    <a:lnTo>
                      <a:pt x="1"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050" b="0" i="0" u="none" strike="noStrike" kern="1200" cap="none" spc="0" normalizeH="0" baseline="0" noProof="0" dirty="0">
                  <a:ln>
                    <a:noFill/>
                  </a:ln>
                  <a:solidFill>
                    <a:srgbClr val="454545"/>
                  </a:solidFill>
                  <a:effectLst/>
                  <a:uLnTx/>
                  <a:uFillTx/>
                  <a:latin typeface="Inter" panose="020B0502030000000004" pitchFamily="34" charset="0"/>
                  <a:ea typeface="+mn-ea"/>
                  <a:cs typeface="+mn-cs"/>
                </a:endParaRPr>
              </a:p>
            </p:txBody>
          </p:sp>
          <p:sp>
            <p:nvSpPr>
              <p:cNvPr id="101" name="Freeform 886">
                <a:extLst>
                  <a:ext uri="{FF2B5EF4-FFF2-40B4-BE49-F238E27FC236}">
                    <a16:creationId xmlns:a16="http://schemas.microsoft.com/office/drawing/2014/main" id="{C26FC959-7957-3F06-9DED-F9F663E1E45B}"/>
                  </a:ext>
                </a:extLst>
              </p:cNvPr>
              <p:cNvSpPr>
                <a:spLocks/>
              </p:cNvSpPr>
              <p:nvPr userDrawn="1"/>
            </p:nvSpPr>
            <p:spPr bwMode="auto">
              <a:xfrm>
                <a:off x="6245484" y="4351795"/>
                <a:ext cx="198309" cy="52582"/>
              </a:xfrm>
              <a:custGeom>
                <a:avLst/>
                <a:gdLst>
                  <a:gd name="T0" fmla="*/ 3 w 132"/>
                  <a:gd name="T1" fmla="*/ 0 h 35"/>
                  <a:gd name="T2" fmla="*/ 129 w 132"/>
                  <a:gd name="T3" fmla="*/ 0 h 35"/>
                  <a:gd name="T4" fmla="*/ 132 w 132"/>
                  <a:gd name="T5" fmla="*/ 1 h 35"/>
                  <a:gd name="T6" fmla="*/ 132 w 132"/>
                  <a:gd name="T7" fmla="*/ 3 h 35"/>
                  <a:gd name="T8" fmla="*/ 132 w 132"/>
                  <a:gd name="T9" fmla="*/ 33 h 35"/>
                  <a:gd name="T10" fmla="*/ 132 w 132"/>
                  <a:gd name="T11" fmla="*/ 35 h 35"/>
                  <a:gd name="T12" fmla="*/ 129 w 132"/>
                  <a:gd name="T13" fmla="*/ 35 h 35"/>
                  <a:gd name="T14" fmla="*/ 3 w 132"/>
                  <a:gd name="T15" fmla="*/ 35 h 35"/>
                  <a:gd name="T16" fmla="*/ 1 w 132"/>
                  <a:gd name="T17" fmla="*/ 35 h 35"/>
                  <a:gd name="T18" fmla="*/ 0 w 132"/>
                  <a:gd name="T19" fmla="*/ 33 h 35"/>
                  <a:gd name="T20" fmla="*/ 0 w 132"/>
                  <a:gd name="T21" fmla="*/ 3 h 35"/>
                  <a:gd name="T22" fmla="*/ 1 w 132"/>
                  <a:gd name="T23" fmla="*/ 1 h 35"/>
                  <a:gd name="T24" fmla="*/ 3 w 132"/>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35">
                    <a:moveTo>
                      <a:pt x="3" y="0"/>
                    </a:moveTo>
                    <a:lnTo>
                      <a:pt x="129" y="0"/>
                    </a:lnTo>
                    <a:lnTo>
                      <a:pt x="132" y="1"/>
                    </a:lnTo>
                    <a:lnTo>
                      <a:pt x="132" y="3"/>
                    </a:lnTo>
                    <a:lnTo>
                      <a:pt x="132" y="33"/>
                    </a:lnTo>
                    <a:lnTo>
                      <a:pt x="132" y="35"/>
                    </a:lnTo>
                    <a:lnTo>
                      <a:pt x="129" y="35"/>
                    </a:lnTo>
                    <a:lnTo>
                      <a:pt x="3" y="35"/>
                    </a:lnTo>
                    <a:lnTo>
                      <a:pt x="1" y="35"/>
                    </a:lnTo>
                    <a:lnTo>
                      <a:pt x="0" y="33"/>
                    </a:lnTo>
                    <a:lnTo>
                      <a:pt x="0" y="3"/>
                    </a:lnTo>
                    <a:lnTo>
                      <a:pt x="1"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050" b="0" i="0" u="none" strike="noStrike" kern="1200" cap="none" spc="0" normalizeH="0" baseline="0" noProof="0" dirty="0">
                  <a:ln>
                    <a:noFill/>
                  </a:ln>
                  <a:solidFill>
                    <a:srgbClr val="454545"/>
                  </a:solidFill>
                  <a:effectLst/>
                  <a:uLnTx/>
                  <a:uFillTx/>
                  <a:latin typeface="Inter" panose="020B0502030000000004" pitchFamily="34" charset="0"/>
                  <a:ea typeface="+mn-ea"/>
                  <a:cs typeface="+mn-cs"/>
                </a:endParaRPr>
              </a:p>
            </p:txBody>
          </p:sp>
        </p:grpSp>
        <p:grpSp>
          <p:nvGrpSpPr>
            <p:cNvPr id="94" name="Group 93">
              <a:extLst>
                <a:ext uri="{FF2B5EF4-FFF2-40B4-BE49-F238E27FC236}">
                  <a16:creationId xmlns:a16="http://schemas.microsoft.com/office/drawing/2014/main" id="{E69C5FA2-8F24-A587-61D9-80B391E8FE78}"/>
                </a:ext>
              </a:extLst>
            </p:cNvPr>
            <p:cNvGrpSpPr/>
            <p:nvPr/>
          </p:nvGrpSpPr>
          <p:grpSpPr>
            <a:xfrm>
              <a:off x="8385581" y="4483073"/>
              <a:ext cx="316791" cy="360672"/>
              <a:chOff x="1430941" y="5188109"/>
              <a:chExt cx="732323" cy="610470"/>
            </a:xfrm>
          </p:grpSpPr>
          <p:sp>
            <p:nvSpPr>
              <p:cNvPr id="95" name="Freeform 86">
                <a:extLst>
                  <a:ext uri="{FF2B5EF4-FFF2-40B4-BE49-F238E27FC236}">
                    <a16:creationId xmlns:a16="http://schemas.microsoft.com/office/drawing/2014/main" id="{D52C8849-3FCC-7009-6EEE-39CCC2F8937D}"/>
                  </a:ext>
                </a:extLst>
              </p:cNvPr>
              <p:cNvSpPr>
                <a:spLocks/>
              </p:cNvSpPr>
              <p:nvPr/>
            </p:nvSpPr>
            <p:spPr bwMode="auto">
              <a:xfrm>
                <a:off x="1430941" y="554275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2 h 83"/>
                  <a:gd name="T10" fmla="*/ 7 w 322"/>
                  <a:gd name="T11" fmla="*/ 1 h 83"/>
                  <a:gd name="T12" fmla="*/ 6 w 322"/>
                  <a:gd name="T13" fmla="*/ 1 h 83"/>
                  <a:gd name="T14" fmla="*/ 4 w 322"/>
                  <a:gd name="T15" fmla="*/ 0 h 83"/>
                  <a:gd name="T16" fmla="*/ 2 w 322"/>
                  <a:gd name="T17" fmla="*/ 1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9 h 83"/>
                  <a:gd name="T32" fmla="*/ 322 w 322"/>
                  <a:gd name="T33" fmla="*/ 38 h 83"/>
                  <a:gd name="T34" fmla="*/ 322 w 322"/>
                  <a:gd name="T35" fmla="*/ 6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1"/>
                      <a:pt x="260" y="30"/>
                      <a:pt x="162" y="30"/>
                    </a:cubicBezTo>
                    <a:cubicBezTo>
                      <a:pt x="63" y="30"/>
                      <a:pt x="21" y="10"/>
                      <a:pt x="7" y="2"/>
                    </a:cubicBezTo>
                    <a:cubicBezTo>
                      <a:pt x="7" y="1"/>
                      <a:pt x="7" y="1"/>
                      <a:pt x="7" y="1"/>
                    </a:cubicBezTo>
                    <a:cubicBezTo>
                      <a:pt x="6" y="1"/>
                      <a:pt x="6" y="1"/>
                      <a:pt x="6" y="1"/>
                    </a:cubicBezTo>
                    <a:cubicBezTo>
                      <a:pt x="6" y="1"/>
                      <a:pt x="5" y="0"/>
                      <a:pt x="4" y="0"/>
                    </a:cubicBezTo>
                    <a:cubicBezTo>
                      <a:pt x="3" y="0"/>
                      <a:pt x="3" y="0"/>
                      <a:pt x="2" y="1"/>
                    </a:cubicBezTo>
                    <a:cubicBezTo>
                      <a:pt x="1" y="1"/>
                      <a:pt x="0" y="3"/>
                      <a:pt x="0" y="4"/>
                    </a:cubicBezTo>
                    <a:cubicBezTo>
                      <a:pt x="0" y="29"/>
                      <a:pt x="0" y="29"/>
                      <a:pt x="0" y="29"/>
                    </a:cubicBezTo>
                    <a:cubicBezTo>
                      <a:pt x="0" y="30"/>
                      <a:pt x="1" y="32"/>
                      <a:pt x="1" y="32"/>
                    </a:cubicBezTo>
                    <a:cubicBezTo>
                      <a:pt x="2" y="43"/>
                      <a:pt x="8" y="52"/>
                      <a:pt x="20" y="59"/>
                    </a:cubicBezTo>
                    <a:cubicBezTo>
                      <a:pt x="26" y="63"/>
                      <a:pt x="64" y="83"/>
                      <a:pt x="162" y="83"/>
                    </a:cubicBezTo>
                    <a:cubicBezTo>
                      <a:pt x="261" y="83"/>
                      <a:pt x="298" y="63"/>
                      <a:pt x="304" y="59"/>
                    </a:cubicBezTo>
                    <a:cubicBezTo>
                      <a:pt x="313" y="53"/>
                      <a:pt x="319" y="47"/>
                      <a:pt x="321" y="39"/>
                    </a:cubicBezTo>
                    <a:cubicBezTo>
                      <a:pt x="322" y="38"/>
                      <a:pt x="322" y="38"/>
                      <a:pt x="322" y="38"/>
                    </a:cubicBezTo>
                    <a:cubicBezTo>
                      <a:pt x="322" y="6"/>
                      <a:pt x="322" y="6"/>
                      <a:pt x="322" y="6"/>
                    </a:cubicBezTo>
                    <a:cubicBezTo>
                      <a:pt x="322" y="4"/>
                      <a:pt x="321" y="3"/>
                      <a:pt x="320" y="2"/>
                    </a:cubicBez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63666A"/>
                  </a:solidFill>
                  <a:effectLst/>
                  <a:uLnTx/>
                  <a:uFillTx/>
                  <a:latin typeface="Inter" panose="020B0502030000000004" pitchFamily="34" charset="0"/>
                  <a:ea typeface="+mn-ea"/>
                  <a:cs typeface="+mn-cs"/>
                </a:endParaRPr>
              </a:p>
            </p:txBody>
          </p:sp>
          <p:sp>
            <p:nvSpPr>
              <p:cNvPr id="96" name="Freeform 87">
                <a:extLst>
                  <a:ext uri="{FF2B5EF4-FFF2-40B4-BE49-F238E27FC236}">
                    <a16:creationId xmlns:a16="http://schemas.microsoft.com/office/drawing/2014/main" id="{ACD77DA0-11F8-3655-CB35-BAADDC9042F3}"/>
                  </a:ext>
                </a:extLst>
              </p:cNvPr>
              <p:cNvSpPr>
                <a:spLocks noEditPoints="1"/>
              </p:cNvSpPr>
              <p:nvPr/>
            </p:nvSpPr>
            <p:spPr bwMode="auto">
              <a:xfrm>
                <a:off x="1430941" y="5188109"/>
                <a:ext cx="732323" cy="253001"/>
              </a:xfrm>
              <a:custGeom>
                <a:avLst/>
                <a:gdLst>
                  <a:gd name="T0" fmla="*/ 299 w 322"/>
                  <a:gd name="T1" fmla="*/ 25 h 155"/>
                  <a:gd name="T2" fmla="*/ 298 w 322"/>
                  <a:gd name="T3" fmla="*/ 25 h 155"/>
                  <a:gd name="T4" fmla="*/ 298 w 322"/>
                  <a:gd name="T5" fmla="*/ 25 h 155"/>
                  <a:gd name="T6" fmla="*/ 161 w 322"/>
                  <a:gd name="T7" fmla="*/ 0 h 155"/>
                  <a:gd name="T8" fmla="*/ 24 w 322"/>
                  <a:gd name="T9" fmla="*/ 25 h 155"/>
                  <a:gd name="T10" fmla="*/ 23 w 322"/>
                  <a:gd name="T11" fmla="*/ 25 h 155"/>
                  <a:gd name="T12" fmla="*/ 23 w 322"/>
                  <a:gd name="T13" fmla="*/ 25 h 155"/>
                  <a:gd name="T14" fmla="*/ 0 w 322"/>
                  <a:gd name="T15" fmla="*/ 64 h 155"/>
                  <a:gd name="T16" fmla="*/ 0 w 322"/>
                  <a:gd name="T17" fmla="*/ 81 h 155"/>
                  <a:gd name="T18" fmla="*/ 0 w 322"/>
                  <a:gd name="T19" fmla="*/ 101 h 155"/>
                  <a:gd name="T20" fmla="*/ 1 w 322"/>
                  <a:gd name="T21" fmla="*/ 104 h 155"/>
                  <a:gd name="T22" fmla="*/ 20 w 322"/>
                  <a:gd name="T23" fmla="*/ 130 h 155"/>
                  <a:gd name="T24" fmla="*/ 162 w 322"/>
                  <a:gd name="T25" fmla="*/ 155 h 155"/>
                  <a:gd name="T26" fmla="*/ 304 w 322"/>
                  <a:gd name="T27" fmla="*/ 130 h 155"/>
                  <a:gd name="T28" fmla="*/ 321 w 322"/>
                  <a:gd name="T29" fmla="*/ 110 h 155"/>
                  <a:gd name="T30" fmla="*/ 322 w 322"/>
                  <a:gd name="T31" fmla="*/ 109 h 155"/>
                  <a:gd name="T32" fmla="*/ 322 w 322"/>
                  <a:gd name="T33" fmla="*/ 81 h 155"/>
                  <a:gd name="T34" fmla="*/ 322 w 322"/>
                  <a:gd name="T35" fmla="*/ 64 h 155"/>
                  <a:gd name="T36" fmla="*/ 299 w 322"/>
                  <a:gd name="T37" fmla="*/ 25 h 155"/>
                  <a:gd name="T38" fmla="*/ 65 w 322"/>
                  <a:gd name="T39" fmla="*/ 60 h 155"/>
                  <a:gd name="T40" fmla="*/ 56 w 322"/>
                  <a:gd name="T41" fmla="*/ 72 h 155"/>
                  <a:gd name="T42" fmla="*/ 60 w 322"/>
                  <a:gd name="T43" fmla="*/ 81 h 155"/>
                  <a:gd name="T44" fmla="*/ 60 w 322"/>
                  <a:gd name="T45" fmla="*/ 81 h 155"/>
                  <a:gd name="T46" fmla="*/ 61 w 322"/>
                  <a:gd name="T47" fmla="*/ 83 h 155"/>
                  <a:gd name="T48" fmla="*/ 60 w 322"/>
                  <a:gd name="T49" fmla="*/ 84 h 155"/>
                  <a:gd name="T50" fmla="*/ 43 w 322"/>
                  <a:gd name="T51" fmla="*/ 76 h 155"/>
                  <a:gd name="T52" fmla="*/ 32 w 322"/>
                  <a:gd name="T53" fmla="*/ 61 h 155"/>
                  <a:gd name="T54" fmla="*/ 43 w 322"/>
                  <a:gd name="T55" fmla="*/ 46 h 155"/>
                  <a:gd name="T56" fmla="*/ 161 w 322"/>
                  <a:gd name="T57" fmla="*/ 27 h 155"/>
                  <a:gd name="T58" fmla="*/ 279 w 322"/>
                  <a:gd name="T59" fmla="*/ 46 h 155"/>
                  <a:gd name="T60" fmla="*/ 290 w 322"/>
                  <a:gd name="T61" fmla="*/ 61 h 155"/>
                  <a:gd name="T62" fmla="*/ 279 w 322"/>
                  <a:gd name="T63" fmla="*/ 76 h 155"/>
                  <a:gd name="T64" fmla="*/ 261 w 322"/>
                  <a:gd name="T65" fmla="*/ 84 h 155"/>
                  <a:gd name="T66" fmla="*/ 261 w 322"/>
                  <a:gd name="T67" fmla="*/ 83 h 155"/>
                  <a:gd name="T68" fmla="*/ 261 w 322"/>
                  <a:gd name="T69" fmla="*/ 81 h 155"/>
                  <a:gd name="T70" fmla="*/ 261 w 322"/>
                  <a:gd name="T71" fmla="*/ 81 h 155"/>
                  <a:gd name="T72" fmla="*/ 266 w 322"/>
                  <a:gd name="T73" fmla="*/ 72 h 155"/>
                  <a:gd name="T74" fmla="*/ 256 w 322"/>
                  <a:gd name="T75" fmla="*/ 60 h 155"/>
                  <a:gd name="T76" fmla="*/ 161 w 322"/>
                  <a:gd name="T77" fmla="*/ 44 h 155"/>
                  <a:gd name="T78" fmla="*/ 65 w 322"/>
                  <a:gd name="T7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 h="155">
                    <a:moveTo>
                      <a:pt x="299" y="25"/>
                    </a:moveTo>
                    <a:cubicBezTo>
                      <a:pt x="299" y="25"/>
                      <a:pt x="299" y="25"/>
                      <a:pt x="298" y="25"/>
                    </a:cubicBezTo>
                    <a:cubicBezTo>
                      <a:pt x="298" y="25"/>
                      <a:pt x="298" y="25"/>
                      <a:pt x="298" y="25"/>
                    </a:cubicBezTo>
                    <a:cubicBezTo>
                      <a:pt x="289" y="19"/>
                      <a:pt x="252" y="0"/>
                      <a:pt x="161" y="0"/>
                    </a:cubicBezTo>
                    <a:cubicBezTo>
                      <a:pt x="70" y="0"/>
                      <a:pt x="33" y="19"/>
                      <a:pt x="24" y="25"/>
                    </a:cubicBezTo>
                    <a:cubicBezTo>
                      <a:pt x="24" y="25"/>
                      <a:pt x="23" y="25"/>
                      <a:pt x="23" y="25"/>
                    </a:cubicBezTo>
                    <a:cubicBezTo>
                      <a:pt x="23" y="25"/>
                      <a:pt x="23" y="25"/>
                      <a:pt x="23" y="25"/>
                    </a:cubicBezTo>
                    <a:cubicBezTo>
                      <a:pt x="4" y="38"/>
                      <a:pt x="0" y="53"/>
                      <a:pt x="0" y="64"/>
                    </a:cubicBezTo>
                    <a:cubicBezTo>
                      <a:pt x="0" y="81"/>
                      <a:pt x="0" y="81"/>
                      <a:pt x="0" y="81"/>
                    </a:cubicBezTo>
                    <a:cubicBezTo>
                      <a:pt x="0" y="101"/>
                      <a:pt x="0" y="101"/>
                      <a:pt x="0" y="101"/>
                    </a:cubicBezTo>
                    <a:cubicBezTo>
                      <a:pt x="0" y="102"/>
                      <a:pt x="1" y="103"/>
                      <a:pt x="1" y="104"/>
                    </a:cubicBezTo>
                    <a:cubicBezTo>
                      <a:pt x="2" y="114"/>
                      <a:pt x="8" y="123"/>
                      <a:pt x="20" y="130"/>
                    </a:cubicBezTo>
                    <a:cubicBezTo>
                      <a:pt x="26" y="134"/>
                      <a:pt x="64" y="155"/>
                      <a:pt x="162" y="155"/>
                    </a:cubicBezTo>
                    <a:cubicBezTo>
                      <a:pt x="261" y="155"/>
                      <a:pt x="298" y="134"/>
                      <a:pt x="304" y="130"/>
                    </a:cubicBezTo>
                    <a:cubicBezTo>
                      <a:pt x="313" y="125"/>
                      <a:pt x="319" y="118"/>
                      <a:pt x="321" y="110"/>
                    </a:cubicBezTo>
                    <a:cubicBezTo>
                      <a:pt x="322" y="110"/>
                      <a:pt x="322" y="109"/>
                      <a:pt x="322" y="109"/>
                    </a:cubicBezTo>
                    <a:cubicBezTo>
                      <a:pt x="322" y="81"/>
                      <a:pt x="322" y="81"/>
                      <a:pt x="322" y="81"/>
                    </a:cubicBezTo>
                    <a:cubicBezTo>
                      <a:pt x="322" y="64"/>
                      <a:pt x="322" y="64"/>
                      <a:pt x="322" y="64"/>
                    </a:cubicBezTo>
                    <a:cubicBezTo>
                      <a:pt x="322" y="53"/>
                      <a:pt x="318" y="37"/>
                      <a:pt x="299" y="25"/>
                    </a:cubicBezTo>
                    <a:close/>
                    <a:moveTo>
                      <a:pt x="65" y="60"/>
                    </a:moveTo>
                    <a:cubicBezTo>
                      <a:pt x="63" y="62"/>
                      <a:pt x="57" y="65"/>
                      <a:pt x="56" y="72"/>
                    </a:cubicBezTo>
                    <a:cubicBezTo>
                      <a:pt x="57" y="76"/>
                      <a:pt x="58" y="79"/>
                      <a:pt x="60" y="81"/>
                    </a:cubicBezTo>
                    <a:cubicBezTo>
                      <a:pt x="60" y="81"/>
                      <a:pt x="60" y="81"/>
                      <a:pt x="60" y="81"/>
                    </a:cubicBezTo>
                    <a:cubicBezTo>
                      <a:pt x="61" y="81"/>
                      <a:pt x="61" y="82"/>
                      <a:pt x="61" y="83"/>
                    </a:cubicBezTo>
                    <a:cubicBezTo>
                      <a:pt x="60" y="83"/>
                      <a:pt x="60" y="84"/>
                      <a:pt x="60" y="84"/>
                    </a:cubicBezTo>
                    <a:cubicBezTo>
                      <a:pt x="50" y="80"/>
                      <a:pt x="44" y="77"/>
                      <a:pt x="43" y="76"/>
                    </a:cubicBezTo>
                    <a:cubicBezTo>
                      <a:pt x="40" y="75"/>
                      <a:pt x="33" y="70"/>
                      <a:pt x="32" y="61"/>
                    </a:cubicBezTo>
                    <a:cubicBezTo>
                      <a:pt x="33" y="53"/>
                      <a:pt x="40" y="48"/>
                      <a:pt x="43" y="46"/>
                    </a:cubicBezTo>
                    <a:cubicBezTo>
                      <a:pt x="47" y="44"/>
                      <a:pt x="77" y="27"/>
                      <a:pt x="161" y="27"/>
                    </a:cubicBezTo>
                    <a:cubicBezTo>
                      <a:pt x="244" y="27"/>
                      <a:pt x="275" y="44"/>
                      <a:pt x="279" y="46"/>
                    </a:cubicBezTo>
                    <a:cubicBezTo>
                      <a:pt x="282" y="48"/>
                      <a:pt x="289" y="53"/>
                      <a:pt x="290" y="61"/>
                    </a:cubicBezTo>
                    <a:cubicBezTo>
                      <a:pt x="289" y="70"/>
                      <a:pt x="282" y="75"/>
                      <a:pt x="279" y="76"/>
                    </a:cubicBezTo>
                    <a:cubicBezTo>
                      <a:pt x="277" y="77"/>
                      <a:pt x="272" y="81"/>
                      <a:pt x="261" y="84"/>
                    </a:cubicBezTo>
                    <a:cubicBezTo>
                      <a:pt x="261" y="84"/>
                      <a:pt x="261" y="84"/>
                      <a:pt x="261" y="83"/>
                    </a:cubicBezTo>
                    <a:cubicBezTo>
                      <a:pt x="260" y="83"/>
                      <a:pt x="260" y="82"/>
                      <a:pt x="261" y="81"/>
                    </a:cubicBezTo>
                    <a:cubicBezTo>
                      <a:pt x="261" y="81"/>
                      <a:pt x="261" y="81"/>
                      <a:pt x="261" y="81"/>
                    </a:cubicBezTo>
                    <a:cubicBezTo>
                      <a:pt x="263" y="79"/>
                      <a:pt x="265" y="76"/>
                      <a:pt x="266" y="72"/>
                    </a:cubicBezTo>
                    <a:cubicBezTo>
                      <a:pt x="265" y="65"/>
                      <a:pt x="259" y="62"/>
                      <a:pt x="256" y="60"/>
                    </a:cubicBezTo>
                    <a:cubicBezTo>
                      <a:pt x="253" y="58"/>
                      <a:pt x="229" y="44"/>
                      <a:pt x="161" y="44"/>
                    </a:cubicBezTo>
                    <a:cubicBezTo>
                      <a:pt x="93" y="44"/>
                      <a:pt x="69" y="58"/>
                      <a:pt x="65" y="60"/>
                    </a:cubicBez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63666A"/>
                  </a:solidFill>
                  <a:effectLst/>
                  <a:uLnTx/>
                  <a:uFillTx/>
                  <a:latin typeface="Inter" panose="020B0502030000000004" pitchFamily="34" charset="0"/>
                  <a:ea typeface="+mn-ea"/>
                  <a:cs typeface="+mn-cs"/>
                </a:endParaRPr>
              </a:p>
            </p:txBody>
          </p:sp>
          <p:sp>
            <p:nvSpPr>
              <p:cNvPr id="97" name="Freeform 88">
                <a:extLst>
                  <a:ext uri="{FF2B5EF4-FFF2-40B4-BE49-F238E27FC236}">
                    <a16:creationId xmlns:a16="http://schemas.microsoft.com/office/drawing/2014/main" id="{CED4C697-AC40-C2A4-F9C5-E73156903DAF}"/>
                  </a:ext>
                </a:extLst>
              </p:cNvPr>
              <p:cNvSpPr>
                <a:spLocks/>
              </p:cNvSpPr>
              <p:nvPr/>
            </p:nvSpPr>
            <p:spPr bwMode="auto">
              <a:xfrm>
                <a:off x="1430941" y="5667931"/>
                <a:ext cx="732323" cy="130648"/>
              </a:xfrm>
              <a:custGeom>
                <a:avLst/>
                <a:gdLst>
                  <a:gd name="T0" fmla="*/ 320 w 322"/>
                  <a:gd name="T1" fmla="*/ 2 h 80"/>
                  <a:gd name="T2" fmla="*/ 318 w 322"/>
                  <a:gd name="T3" fmla="*/ 1 h 80"/>
                  <a:gd name="T4" fmla="*/ 316 w 322"/>
                  <a:gd name="T5" fmla="*/ 2 h 80"/>
                  <a:gd name="T6" fmla="*/ 162 w 322"/>
                  <a:gd name="T7" fmla="*/ 29 h 80"/>
                  <a:gd name="T8" fmla="*/ 7 w 322"/>
                  <a:gd name="T9" fmla="*/ 1 h 80"/>
                  <a:gd name="T10" fmla="*/ 7 w 322"/>
                  <a:gd name="T11" fmla="*/ 1 h 80"/>
                  <a:gd name="T12" fmla="*/ 6 w 322"/>
                  <a:gd name="T13" fmla="*/ 0 h 80"/>
                  <a:gd name="T14" fmla="*/ 4 w 322"/>
                  <a:gd name="T15" fmla="*/ 0 h 80"/>
                  <a:gd name="T16" fmla="*/ 2 w 322"/>
                  <a:gd name="T17" fmla="*/ 0 h 80"/>
                  <a:gd name="T18" fmla="*/ 0 w 322"/>
                  <a:gd name="T19" fmla="*/ 4 h 80"/>
                  <a:gd name="T20" fmla="*/ 0 w 322"/>
                  <a:gd name="T21" fmla="*/ 16 h 80"/>
                  <a:gd name="T22" fmla="*/ 24 w 322"/>
                  <a:gd name="T23" fmla="*/ 55 h 80"/>
                  <a:gd name="T24" fmla="*/ 161 w 322"/>
                  <a:gd name="T25" fmla="*/ 80 h 80"/>
                  <a:gd name="T26" fmla="*/ 298 w 322"/>
                  <a:gd name="T27" fmla="*/ 55 h 80"/>
                  <a:gd name="T28" fmla="*/ 322 w 322"/>
                  <a:gd name="T29" fmla="*/ 16 h 80"/>
                  <a:gd name="T30" fmla="*/ 322 w 322"/>
                  <a:gd name="T31" fmla="*/ 5 h 80"/>
                  <a:gd name="T32" fmla="*/ 320 w 322"/>
                  <a:gd name="T3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80">
                    <a:moveTo>
                      <a:pt x="320" y="2"/>
                    </a:moveTo>
                    <a:cubicBezTo>
                      <a:pt x="319" y="1"/>
                      <a:pt x="318" y="1"/>
                      <a:pt x="318" y="1"/>
                    </a:cubicBezTo>
                    <a:cubicBezTo>
                      <a:pt x="317" y="1"/>
                      <a:pt x="316" y="1"/>
                      <a:pt x="316" y="2"/>
                    </a:cubicBezTo>
                    <a:cubicBezTo>
                      <a:pt x="302" y="10"/>
                      <a:pt x="260" y="29"/>
                      <a:pt x="162" y="29"/>
                    </a:cubicBezTo>
                    <a:cubicBezTo>
                      <a:pt x="63" y="29"/>
                      <a:pt x="21" y="9"/>
                      <a:pt x="7" y="1"/>
                    </a:cubicBezTo>
                    <a:cubicBezTo>
                      <a:pt x="7" y="1"/>
                      <a:pt x="7" y="1"/>
                      <a:pt x="7" y="1"/>
                    </a:cubicBezTo>
                    <a:cubicBezTo>
                      <a:pt x="6" y="0"/>
                      <a:pt x="6" y="0"/>
                      <a:pt x="6" y="0"/>
                    </a:cubicBezTo>
                    <a:cubicBezTo>
                      <a:pt x="6" y="0"/>
                      <a:pt x="5" y="0"/>
                      <a:pt x="4" y="0"/>
                    </a:cubicBezTo>
                    <a:cubicBezTo>
                      <a:pt x="3" y="0"/>
                      <a:pt x="3" y="0"/>
                      <a:pt x="2" y="0"/>
                    </a:cubicBezTo>
                    <a:cubicBezTo>
                      <a:pt x="1" y="1"/>
                      <a:pt x="0" y="2"/>
                      <a:pt x="0" y="4"/>
                    </a:cubicBezTo>
                    <a:cubicBezTo>
                      <a:pt x="0" y="16"/>
                      <a:pt x="0" y="16"/>
                      <a:pt x="0" y="16"/>
                    </a:cubicBezTo>
                    <a:cubicBezTo>
                      <a:pt x="0" y="27"/>
                      <a:pt x="4" y="43"/>
                      <a:pt x="24" y="55"/>
                    </a:cubicBezTo>
                    <a:cubicBezTo>
                      <a:pt x="33" y="61"/>
                      <a:pt x="70" y="80"/>
                      <a:pt x="161" y="80"/>
                    </a:cubicBezTo>
                    <a:cubicBezTo>
                      <a:pt x="252" y="80"/>
                      <a:pt x="289" y="61"/>
                      <a:pt x="298" y="55"/>
                    </a:cubicBezTo>
                    <a:cubicBezTo>
                      <a:pt x="317" y="43"/>
                      <a:pt x="322" y="27"/>
                      <a:pt x="322" y="16"/>
                    </a:cubicBezTo>
                    <a:cubicBezTo>
                      <a:pt x="322" y="5"/>
                      <a:pt x="322" y="5"/>
                      <a:pt x="322" y="5"/>
                    </a:cubicBezTo>
                    <a:cubicBezTo>
                      <a:pt x="322" y="4"/>
                      <a:pt x="321" y="2"/>
                      <a:pt x="320" y="2"/>
                    </a:cubicBez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63666A"/>
                  </a:solidFill>
                  <a:effectLst/>
                  <a:uLnTx/>
                  <a:uFillTx/>
                  <a:latin typeface="Inter" panose="020B0502030000000004" pitchFamily="34" charset="0"/>
                  <a:ea typeface="+mn-ea"/>
                  <a:cs typeface="+mn-cs"/>
                </a:endParaRPr>
              </a:p>
            </p:txBody>
          </p:sp>
          <p:sp>
            <p:nvSpPr>
              <p:cNvPr id="98" name="Freeform 89">
                <a:extLst>
                  <a:ext uri="{FF2B5EF4-FFF2-40B4-BE49-F238E27FC236}">
                    <a16:creationId xmlns:a16="http://schemas.microsoft.com/office/drawing/2014/main" id="{C6CDDE7E-4DAD-954B-E819-1B206DFBF4B1}"/>
                  </a:ext>
                </a:extLst>
              </p:cNvPr>
              <p:cNvSpPr>
                <a:spLocks/>
              </p:cNvSpPr>
              <p:nvPr/>
            </p:nvSpPr>
            <p:spPr bwMode="auto">
              <a:xfrm>
                <a:off x="1430941" y="542241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1 h 83"/>
                  <a:gd name="T10" fmla="*/ 7 w 322"/>
                  <a:gd name="T11" fmla="*/ 1 h 83"/>
                  <a:gd name="T12" fmla="*/ 6 w 322"/>
                  <a:gd name="T13" fmla="*/ 1 h 83"/>
                  <a:gd name="T14" fmla="*/ 4 w 322"/>
                  <a:gd name="T15" fmla="*/ 0 h 83"/>
                  <a:gd name="T16" fmla="*/ 2 w 322"/>
                  <a:gd name="T17" fmla="*/ 0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8 h 83"/>
                  <a:gd name="T32" fmla="*/ 322 w 322"/>
                  <a:gd name="T33" fmla="*/ 37 h 83"/>
                  <a:gd name="T34" fmla="*/ 322 w 322"/>
                  <a:gd name="T35" fmla="*/ 5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0"/>
                      <a:pt x="260" y="30"/>
                      <a:pt x="162" y="30"/>
                    </a:cubicBezTo>
                    <a:cubicBezTo>
                      <a:pt x="63" y="30"/>
                      <a:pt x="21" y="10"/>
                      <a:pt x="7" y="1"/>
                    </a:cubicBezTo>
                    <a:cubicBezTo>
                      <a:pt x="7" y="1"/>
                      <a:pt x="7" y="1"/>
                      <a:pt x="7" y="1"/>
                    </a:cubicBezTo>
                    <a:cubicBezTo>
                      <a:pt x="6" y="1"/>
                      <a:pt x="6" y="1"/>
                      <a:pt x="6" y="1"/>
                    </a:cubicBezTo>
                    <a:cubicBezTo>
                      <a:pt x="6" y="0"/>
                      <a:pt x="5" y="0"/>
                      <a:pt x="4" y="0"/>
                    </a:cubicBezTo>
                    <a:cubicBezTo>
                      <a:pt x="3" y="0"/>
                      <a:pt x="3" y="0"/>
                      <a:pt x="2" y="0"/>
                    </a:cubicBezTo>
                    <a:cubicBezTo>
                      <a:pt x="1" y="1"/>
                      <a:pt x="0" y="2"/>
                      <a:pt x="0" y="4"/>
                    </a:cubicBezTo>
                    <a:cubicBezTo>
                      <a:pt x="0" y="29"/>
                      <a:pt x="0" y="29"/>
                      <a:pt x="0" y="29"/>
                    </a:cubicBezTo>
                    <a:cubicBezTo>
                      <a:pt x="0" y="30"/>
                      <a:pt x="1" y="31"/>
                      <a:pt x="1" y="32"/>
                    </a:cubicBezTo>
                    <a:cubicBezTo>
                      <a:pt x="2" y="43"/>
                      <a:pt x="8" y="52"/>
                      <a:pt x="20" y="59"/>
                    </a:cubicBezTo>
                    <a:cubicBezTo>
                      <a:pt x="26" y="63"/>
                      <a:pt x="64" y="83"/>
                      <a:pt x="162" y="83"/>
                    </a:cubicBezTo>
                    <a:cubicBezTo>
                      <a:pt x="261" y="83"/>
                      <a:pt x="298" y="63"/>
                      <a:pt x="304" y="59"/>
                    </a:cubicBezTo>
                    <a:cubicBezTo>
                      <a:pt x="313" y="53"/>
                      <a:pt x="319" y="46"/>
                      <a:pt x="321" y="38"/>
                    </a:cubicBezTo>
                    <a:cubicBezTo>
                      <a:pt x="322" y="38"/>
                      <a:pt x="322" y="38"/>
                      <a:pt x="322" y="37"/>
                    </a:cubicBezTo>
                    <a:cubicBezTo>
                      <a:pt x="322" y="5"/>
                      <a:pt x="322" y="5"/>
                      <a:pt x="322" y="5"/>
                    </a:cubicBezTo>
                    <a:cubicBezTo>
                      <a:pt x="322" y="4"/>
                      <a:pt x="321" y="3"/>
                      <a:pt x="320" y="2"/>
                    </a:cubicBez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63666A"/>
                  </a:solidFill>
                  <a:effectLst/>
                  <a:uLnTx/>
                  <a:uFillTx/>
                  <a:latin typeface="Inter" panose="020B0502030000000004" pitchFamily="34" charset="0"/>
                  <a:ea typeface="+mn-ea"/>
                  <a:cs typeface="+mn-cs"/>
                </a:endParaRPr>
              </a:p>
            </p:txBody>
          </p:sp>
        </p:grpSp>
      </p:grpSp>
      <p:sp>
        <p:nvSpPr>
          <p:cNvPr id="4" name="Title 3">
            <a:extLst>
              <a:ext uri="{FF2B5EF4-FFF2-40B4-BE49-F238E27FC236}">
                <a16:creationId xmlns:a16="http://schemas.microsoft.com/office/drawing/2014/main" id="{78102614-CC16-3E4B-90EA-ECBB4BA32F95}"/>
              </a:ext>
            </a:extLst>
          </p:cNvPr>
          <p:cNvSpPr>
            <a:spLocks noGrp="1"/>
          </p:cNvSpPr>
          <p:nvPr>
            <p:ph type="title"/>
          </p:nvPr>
        </p:nvSpPr>
        <p:spPr/>
        <p:txBody>
          <a:bodyPr/>
          <a:lstStyle/>
          <a:p>
            <a:r>
              <a:rPr lang="en-US" dirty="0"/>
              <a:t>Redundant Configuration Update – Active Update</a:t>
            </a:r>
          </a:p>
        </p:txBody>
      </p:sp>
      <p:sp>
        <p:nvSpPr>
          <p:cNvPr id="11" name="Content Placeholder 10">
            <a:extLst>
              <a:ext uri="{FF2B5EF4-FFF2-40B4-BE49-F238E27FC236}">
                <a16:creationId xmlns:a16="http://schemas.microsoft.com/office/drawing/2014/main" id="{2DBA442A-D5F6-2D16-8F08-26F811A66509}"/>
              </a:ext>
            </a:extLst>
          </p:cNvPr>
          <p:cNvSpPr>
            <a:spLocks noGrp="1"/>
          </p:cNvSpPr>
          <p:nvPr>
            <p:ph idx="4294967295"/>
          </p:nvPr>
        </p:nvSpPr>
        <p:spPr>
          <a:xfrm>
            <a:off x="6515100" y="1528763"/>
            <a:ext cx="5676900" cy="4806950"/>
          </a:xfrm>
        </p:spPr>
        <p:txBody>
          <a:bodyPr/>
          <a:lstStyle/>
          <a:p>
            <a:pPr>
              <a:spcBef>
                <a:spcPts val="600"/>
              </a:spcBef>
              <a:spcAft>
                <a:spcPts val="600"/>
              </a:spcAft>
            </a:pPr>
            <a:r>
              <a:rPr lang="en-US" sz="2400" b="1" cap="all" dirty="0">
                <a:solidFill>
                  <a:schemeClr val="tx1"/>
                </a:solidFill>
                <a:latin typeface="Sons Condensed Extrabold" panose="02060906060206060203" pitchFamily="18" charset="0"/>
              </a:rPr>
              <a:t>Use Cases</a:t>
            </a:r>
          </a:p>
          <a:p>
            <a:endParaRPr lang="en-US" sz="1800" b="1" i="1" dirty="0">
              <a:latin typeface="Inter" panose="020B0502030000000004" pitchFamily="34" charset="0"/>
            </a:endParaRPr>
          </a:p>
          <a:p>
            <a:endParaRPr lang="en-IN" sz="1800" b="1" i="1" dirty="0">
              <a:latin typeface="Inter" panose="020B0502030000000004" pitchFamily="34" charset="0"/>
            </a:endParaRPr>
          </a:p>
        </p:txBody>
      </p:sp>
      <p:graphicFrame>
        <p:nvGraphicFramePr>
          <p:cNvPr id="46" name="Table 7">
            <a:extLst>
              <a:ext uri="{FF2B5EF4-FFF2-40B4-BE49-F238E27FC236}">
                <a16:creationId xmlns:a16="http://schemas.microsoft.com/office/drawing/2014/main" id="{6C6297AE-34C5-81AE-E650-F1838493E396}"/>
              </a:ext>
            </a:extLst>
          </p:cNvPr>
          <p:cNvGraphicFramePr>
            <a:graphicFrameLocks noGrp="1"/>
          </p:cNvGraphicFramePr>
          <p:nvPr>
            <p:ph idx="4294967295"/>
          </p:nvPr>
        </p:nvGraphicFramePr>
        <p:xfrm>
          <a:off x="6515100" y="2346325"/>
          <a:ext cx="5260600" cy="1325880"/>
        </p:xfrm>
        <a:graphic>
          <a:graphicData uri="http://schemas.openxmlformats.org/drawingml/2006/table">
            <a:tbl>
              <a:tblPr firstRow="1" bandRow="1">
                <a:tableStyleId>{2D5ABB26-0587-4C30-8999-92F81FD0307C}</a:tableStyleId>
              </a:tblPr>
              <a:tblGrid>
                <a:gridCol w="1863059">
                  <a:extLst>
                    <a:ext uri="{9D8B030D-6E8A-4147-A177-3AD203B41FA5}">
                      <a16:colId xmlns:a16="http://schemas.microsoft.com/office/drawing/2014/main" val="1490195076"/>
                    </a:ext>
                  </a:extLst>
                </a:gridCol>
                <a:gridCol w="1803633">
                  <a:extLst>
                    <a:ext uri="{9D8B030D-6E8A-4147-A177-3AD203B41FA5}">
                      <a16:colId xmlns:a16="http://schemas.microsoft.com/office/drawing/2014/main" val="633684157"/>
                    </a:ext>
                  </a:extLst>
                </a:gridCol>
                <a:gridCol w="1593908">
                  <a:extLst>
                    <a:ext uri="{9D8B030D-6E8A-4147-A177-3AD203B41FA5}">
                      <a16:colId xmlns:a16="http://schemas.microsoft.com/office/drawing/2014/main" val="3145918986"/>
                    </a:ext>
                  </a:extLst>
                </a:gridCol>
              </a:tblGrid>
              <a:tr h="193392">
                <a:tc>
                  <a:txBody>
                    <a:bodyPr/>
                    <a:lstStyle/>
                    <a:p>
                      <a:pPr algn="ctr"/>
                      <a:r>
                        <a:rPr lang="en-US" sz="1200" b="1" dirty="0">
                          <a:solidFill>
                            <a:schemeClr val="bg1"/>
                          </a:solidFill>
                          <a:latin typeface="Inter" panose="02000503000000020004" pitchFamily="2" charset="0"/>
                        </a:rPr>
                        <a:t>Primary State</a:t>
                      </a:r>
                    </a:p>
                  </a:txBody>
                  <a:tcPr marT="0" anchor="ctr">
                    <a:lnL>
                      <a:noFill/>
                    </a:lnL>
                    <a:lnR w="1270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b="1" dirty="0">
                          <a:solidFill>
                            <a:schemeClr val="bg1"/>
                          </a:solidFill>
                          <a:latin typeface="Inter" panose="02000503000000020004" pitchFamily="2" charset="0"/>
                        </a:rPr>
                        <a:t>Secondary State</a:t>
                      </a:r>
                    </a:p>
                  </a:txBody>
                  <a:tcPr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b="1" dirty="0">
                          <a:solidFill>
                            <a:schemeClr val="bg1"/>
                          </a:solidFill>
                          <a:latin typeface="Inter" panose="02000503000000020004" pitchFamily="2" charset="0"/>
                        </a:rPr>
                        <a:t>RCU Sequence</a:t>
                      </a:r>
                    </a:p>
                  </a:txBody>
                  <a:tcPr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00026564"/>
                  </a:ext>
                </a:extLst>
              </a:tr>
              <a:tr h="2097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Stopped</a:t>
                      </a:r>
                    </a:p>
                  </a:txBody>
                  <a:tcPr anchor="ctr">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Stopped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Not Allowed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1990547133"/>
                  </a:ext>
                </a:extLst>
              </a:tr>
              <a:tr h="2097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Running</a:t>
                      </a:r>
                    </a:p>
                  </a:txBody>
                  <a:tcPr anchor="ctr">
                    <a:lnR w="12700" cap="flat" cmpd="sng" algn="ctr">
                      <a:solidFill>
                        <a:schemeClr val="tx1"/>
                      </a:solidFill>
                      <a:prstDash val="solid"/>
                      <a:round/>
                      <a:headEnd type="none" w="med" len="med"/>
                      <a:tailEnd type="none" w="med" len="med"/>
                    </a:lnR>
                    <a:solidFill>
                      <a:srgbClr val="B9D2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Stopped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9D2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Not Allowed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9D2D2"/>
                    </a:solidFill>
                  </a:tcPr>
                </a:tc>
                <a:extLst>
                  <a:ext uri="{0D108BD9-81ED-4DB2-BD59-A6C34878D82A}">
                    <a16:rowId xmlns:a16="http://schemas.microsoft.com/office/drawing/2014/main" val="2257217349"/>
                  </a:ext>
                </a:extLst>
              </a:tr>
              <a:tr h="2097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Running</a:t>
                      </a:r>
                    </a:p>
                  </a:txBody>
                  <a:tcPr anchor="ctr">
                    <a:lnR w="12700" cap="flat" cmpd="sng" algn="ctr">
                      <a:solidFill>
                        <a:schemeClr val="tx1"/>
                      </a:solidFill>
                      <a:prstDash val="solid"/>
                      <a:round/>
                      <a:headEnd type="none" w="med" len="med"/>
                      <a:tailEnd type="none" w="med" len="med"/>
                    </a:lnR>
                    <a:solidFill>
                      <a:srgbClr val="B9D2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Running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9D2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Allowed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9D2D2"/>
                    </a:solidFill>
                  </a:tcPr>
                </a:tc>
                <a:extLst>
                  <a:ext uri="{0D108BD9-81ED-4DB2-BD59-A6C34878D82A}">
                    <a16:rowId xmlns:a16="http://schemas.microsoft.com/office/drawing/2014/main" val="260153323"/>
                  </a:ext>
                </a:extLst>
              </a:tr>
              <a:tr h="2097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Stopped</a:t>
                      </a:r>
                    </a:p>
                  </a:txBody>
                  <a:tcPr anchor="ctr">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Running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Inter" panose="02000503000000020004" pitchFamily="2" charset="0"/>
                          <a:ea typeface="+mn-ea"/>
                          <a:cs typeface="+mn-cs"/>
                        </a:rPr>
                        <a:t>Allowed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1631888336"/>
                  </a:ext>
                </a:extLst>
              </a:tr>
            </a:tbl>
          </a:graphicData>
        </a:graphic>
      </p:graphicFrame>
      <p:sp>
        <p:nvSpPr>
          <p:cNvPr id="9" name="TextBox 8">
            <a:extLst>
              <a:ext uri="{FF2B5EF4-FFF2-40B4-BE49-F238E27FC236}">
                <a16:creationId xmlns:a16="http://schemas.microsoft.com/office/drawing/2014/main" id="{E660ADAB-DF57-696C-540A-B08CBE4D7740}"/>
              </a:ext>
            </a:extLst>
          </p:cNvPr>
          <p:cNvSpPr txBox="1"/>
          <p:nvPr/>
        </p:nvSpPr>
        <p:spPr>
          <a:xfrm>
            <a:off x="419100" y="1529672"/>
            <a:ext cx="5185970" cy="7232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all" spc="0" normalizeH="0" baseline="0" noProof="0" dirty="0">
                <a:ln>
                  <a:noFill/>
                </a:ln>
                <a:effectLst/>
                <a:uLnTx/>
                <a:uFillTx/>
                <a:latin typeface="Sons Condensed Extrabold" panose="02060906060206060203" pitchFamily="18" charset="0"/>
                <a:ea typeface="+mn-ea"/>
                <a:cs typeface="+mn-cs"/>
              </a:rPr>
              <a:t>RCU  Sequence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1" i="1" u="none" strike="noStrike" kern="1200" cap="none" spc="0" normalizeH="0" baseline="0" noProof="0" dirty="0">
              <a:ln>
                <a:noFill/>
              </a:ln>
              <a:effectLst/>
              <a:uLnTx/>
              <a:uFillTx/>
              <a:latin typeface="Inter"/>
              <a:ea typeface="+mn-ea"/>
              <a:cs typeface="+mn-cs"/>
            </a:endParaRPr>
          </a:p>
        </p:txBody>
      </p:sp>
      <p:sp>
        <p:nvSpPr>
          <p:cNvPr id="6" name="Arrow: Left-Right 5">
            <a:extLst>
              <a:ext uri="{FF2B5EF4-FFF2-40B4-BE49-F238E27FC236}">
                <a16:creationId xmlns:a16="http://schemas.microsoft.com/office/drawing/2014/main" id="{D2B310B0-D666-9F9C-2EAA-6766DB32D3AF}"/>
              </a:ext>
            </a:extLst>
          </p:cNvPr>
          <p:cNvSpPr/>
          <p:nvPr/>
        </p:nvSpPr>
        <p:spPr>
          <a:xfrm>
            <a:off x="8750003" y="4386744"/>
            <a:ext cx="585465" cy="244843"/>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Inter"/>
              <a:ea typeface="+mn-ea"/>
              <a:cs typeface="+mn-cs"/>
            </a:endParaRPr>
          </a:p>
        </p:txBody>
      </p:sp>
      <p:sp>
        <p:nvSpPr>
          <p:cNvPr id="10" name="TextBox 9">
            <a:extLst>
              <a:ext uri="{FF2B5EF4-FFF2-40B4-BE49-F238E27FC236}">
                <a16:creationId xmlns:a16="http://schemas.microsoft.com/office/drawing/2014/main" id="{5E925504-7E03-EA63-ECF1-D4B2BC165145}"/>
              </a:ext>
            </a:extLst>
          </p:cNvPr>
          <p:cNvSpPr txBox="1"/>
          <p:nvPr/>
        </p:nvSpPr>
        <p:spPr>
          <a:xfrm>
            <a:off x="8063229" y="3942954"/>
            <a:ext cx="494522" cy="15674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12121"/>
                </a:solidFill>
                <a:effectLst/>
                <a:uLnTx/>
                <a:uFillTx/>
                <a:latin typeface="Inter"/>
                <a:ea typeface="+mn-ea"/>
                <a:cs typeface="+mn-cs"/>
              </a:rPr>
              <a:t>Primary</a:t>
            </a:r>
            <a:endParaRPr kumimoji="0" lang="en-IN" sz="1050" b="0" i="0" u="none" strike="noStrike" kern="1200" cap="none" spc="0" normalizeH="0" baseline="0" noProof="0" dirty="0">
              <a:ln>
                <a:noFill/>
              </a:ln>
              <a:solidFill>
                <a:srgbClr val="212121"/>
              </a:solidFill>
              <a:effectLst/>
              <a:uLnTx/>
              <a:uFillTx/>
              <a:latin typeface="Inter"/>
              <a:ea typeface="+mn-ea"/>
              <a:cs typeface="+mn-cs"/>
            </a:endParaRPr>
          </a:p>
        </p:txBody>
      </p:sp>
      <p:sp>
        <p:nvSpPr>
          <p:cNvPr id="12" name="TextBox 11">
            <a:extLst>
              <a:ext uri="{FF2B5EF4-FFF2-40B4-BE49-F238E27FC236}">
                <a16:creationId xmlns:a16="http://schemas.microsoft.com/office/drawing/2014/main" id="{77716304-8357-9C7C-3A0A-5224B15719EC}"/>
              </a:ext>
            </a:extLst>
          </p:cNvPr>
          <p:cNvSpPr txBox="1"/>
          <p:nvPr/>
        </p:nvSpPr>
        <p:spPr>
          <a:xfrm>
            <a:off x="9298867" y="3942954"/>
            <a:ext cx="691040" cy="15674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12121"/>
                </a:solidFill>
                <a:effectLst/>
                <a:uLnTx/>
                <a:uFillTx/>
                <a:latin typeface="Inter"/>
                <a:ea typeface="+mn-ea"/>
                <a:cs typeface="+mn-cs"/>
              </a:rPr>
              <a:t>Secondary</a:t>
            </a:r>
            <a:endParaRPr kumimoji="0" lang="en-IN" sz="1050" b="0" i="0" u="none" strike="noStrike" kern="1200" cap="none" spc="0" normalizeH="0" baseline="0" noProof="0" dirty="0">
              <a:ln>
                <a:noFill/>
              </a:ln>
              <a:solidFill>
                <a:srgbClr val="212121"/>
              </a:solidFill>
              <a:effectLst/>
              <a:uLnTx/>
              <a:uFillTx/>
              <a:latin typeface="Inter"/>
              <a:ea typeface="+mn-ea"/>
              <a:cs typeface="+mn-cs"/>
            </a:endParaRPr>
          </a:p>
        </p:txBody>
      </p:sp>
      <p:sp>
        <p:nvSpPr>
          <p:cNvPr id="21" name="TextBox 20">
            <a:extLst>
              <a:ext uri="{FF2B5EF4-FFF2-40B4-BE49-F238E27FC236}">
                <a16:creationId xmlns:a16="http://schemas.microsoft.com/office/drawing/2014/main" id="{3EB33185-333A-3F98-D4E2-703E7764F63F}"/>
              </a:ext>
            </a:extLst>
          </p:cNvPr>
          <p:cNvSpPr txBox="1"/>
          <p:nvPr/>
        </p:nvSpPr>
        <p:spPr>
          <a:xfrm>
            <a:off x="7810743" y="4621502"/>
            <a:ext cx="247261" cy="15674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212121"/>
                </a:solidFill>
                <a:effectLst/>
                <a:uLnTx/>
                <a:uFillTx/>
                <a:latin typeface="Inter"/>
                <a:ea typeface="+mn-ea"/>
                <a:cs typeface="+mn-cs"/>
              </a:rPr>
              <a:t>RCU</a:t>
            </a:r>
            <a:endParaRPr kumimoji="0" lang="en-IN" sz="1050" b="1" i="0" u="none" strike="noStrike" kern="1200" cap="none" spc="0" normalizeH="0" baseline="0" noProof="0" dirty="0">
              <a:ln>
                <a:noFill/>
              </a:ln>
              <a:solidFill>
                <a:srgbClr val="212121"/>
              </a:solidFill>
              <a:effectLst/>
              <a:uLnTx/>
              <a:uFillTx/>
              <a:latin typeface="Inter"/>
              <a:ea typeface="+mn-ea"/>
              <a:cs typeface="+mn-cs"/>
            </a:endParaRPr>
          </a:p>
        </p:txBody>
      </p:sp>
      <p:cxnSp>
        <p:nvCxnSpPr>
          <p:cNvPr id="32" name="Straight Connector 31">
            <a:extLst>
              <a:ext uri="{FF2B5EF4-FFF2-40B4-BE49-F238E27FC236}">
                <a16:creationId xmlns:a16="http://schemas.microsoft.com/office/drawing/2014/main" id="{827E2D2C-90DD-2CC7-CAE6-3D689AB76F71}"/>
              </a:ext>
            </a:extLst>
          </p:cNvPr>
          <p:cNvCxnSpPr/>
          <p:nvPr/>
        </p:nvCxnSpPr>
        <p:spPr>
          <a:xfrm>
            <a:off x="7537183" y="5303454"/>
            <a:ext cx="3106010" cy="0"/>
          </a:xfrm>
          <a:prstGeom prst="line">
            <a:avLst/>
          </a:prstGeom>
          <a:ln w="12700">
            <a:solidFill>
              <a:srgbClr val="FF84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2DCA953-C820-1642-EF41-C7E034973A96}"/>
              </a:ext>
            </a:extLst>
          </p:cNvPr>
          <p:cNvCxnSpPr>
            <a:cxnSpLocks/>
          </p:cNvCxnSpPr>
          <p:nvPr/>
        </p:nvCxnSpPr>
        <p:spPr>
          <a:xfrm>
            <a:off x="7537183" y="5296018"/>
            <a:ext cx="0" cy="403518"/>
          </a:xfrm>
          <a:prstGeom prst="straightConnector1">
            <a:avLst/>
          </a:prstGeom>
          <a:ln w="12700">
            <a:solidFill>
              <a:srgbClr val="FF84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529B234-018C-FE23-6556-B6D8E9FE1D27}"/>
              </a:ext>
            </a:extLst>
          </p:cNvPr>
          <p:cNvCxnSpPr>
            <a:cxnSpLocks/>
          </p:cNvCxnSpPr>
          <p:nvPr/>
        </p:nvCxnSpPr>
        <p:spPr>
          <a:xfrm>
            <a:off x="9090188" y="5303454"/>
            <a:ext cx="0" cy="403518"/>
          </a:xfrm>
          <a:prstGeom prst="straightConnector1">
            <a:avLst/>
          </a:prstGeom>
          <a:ln w="12700">
            <a:solidFill>
              <a:srgbClr val="FF84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AC4B77D-2DD9-1EC0-71CE-AE5F5FC66D02}"/>
              </a:ext>
            </a:extLst>
          </p:cNvPr>
          <p:cNvCxnSpPr>
            <a:cxnSpLocks/>
          </p:cNvCxnSpPr>
          <p:nvPr/>
        </p:nvCxnSpPr>
        <p:spPr>
          <a:xfrm>
            <a:off x="10645921" y="5297104"/>
            <a:ext cx="0" cy="403518"/>
          </a:xfrm>
          <a:prstGeom prst="straightConnector1">
            <a:avLst/>
          </a:prstGeom>
          <a:ln w="12700">
            <a:solidFill>
              <a:srgbClr val="FF84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3B6F2B9-DB18-70A0-4F32-5AE34F52F85A}"/>
              </a:ext>
            </a:extLst>
          </p:cNvPr>
          <p:cNvCxnSpPr>
            <a:cxnSpLocks/>
          </p:cNvCxnSpPr>
          <p:nvPr/>
        </p:nvCxnSpPr>
        <p:spPr>
          <a:xfrm rot="10800000">
            <a:off x="8325013" y="4899936"/>
            <a:ext cx="0" cy="403518"/>
          </a:xfrm>
          <a:prstGeom prst="straightConnector1">
            <a:avLst/>
          </a:prstGeom>
          <a:ln w="12700">
            <a:solidFill>
              <a:srgbClr val="FF84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3321234-AC69-9C6C-30B2-0603870F416F}"/>
              </a:ext>
            </a:extLst>
          </p:cNvPr>
          <p:cNvCxnSpPr>
            <a:cxnSpLocks/>
          </p:cNvCxnSpPr>
          <p:nvPr/>
        </p:nvCxnSpPr>
        <p:spPr>
          <a:xfrm rot="10800000">
            <a:off x="9645577" y="4899936"/>
            <a:ext cx="0" cy="403518"/>
          </a:xfrm>
          <a:prstGeom prst="straightConnector1">
            <a:avLst/>
          </a:prstGeom>
          <a:ln w="12700">
            <a:solidFill>
              <a:srgbClr val="FF84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70" name="Table 6">
            <a:extLst>
              <a:ext uri="{FF2B5EF4-FFF2-40B4-BE49-F238E27FC236}">
                <a16:creationId xmlns:a16="http://schemas.microsoft.com/office/drawing/2014/main" id="{87B68C0F-1148-6369-06E8-604F728465FD}"/>
              </a:ext>
            </a:extLst>
          </p:cNvPr>
          <p:cNvGraphicFramePr>
            <a:graphicFrameLocks noGrp="1"/>
          </p:cNvGraphicFramePr>
          <p:nvPr/>
        </p:nvGraphicFramePr>
        <p:xfrm>
          <a:off x="419099" y="1991008"/>
          <a:ext cx="5496842" cy="4096469"/>
        </p:xfrm>
        <a:graphic>
          <a:graphicData uri="http://schemas.openxmlformats.org/drawingml/2006/table">
            <a:tbl>
              <a:tblPr firstRow="1">
                <a:tableStyleId>{68D230F3-CF80-4859-8CE7-A43EE81993B5}</a:tableStyleId>
              </a:tblPr>
              <a:tblGrid>
                <a:gridCol w="597768">
                  <a:extLst>
                    <a:ext uri="{9D8B030D-6E8A-4147-A177-3AD203B41FA5}">
                      <a16:colId xmlns:a16="http://schemas.microsoft.com/office/drawing/2014/main" val="4252836803"/>
                    </a:ext>
                  </a:extLst>
                </a:gridCol>
                <a:gridCol w="2449537">
                  <a:extLst>
                    <a:ext uri="{9D8B030D-6E8A-4147-A177-3AD203B41FA5}">
                      <a16:colId xmlns:a16="http://schemas.microsoft.com/office/drawing/2014/main" val="2725040504"/>
                    </a:ext>
                  </a:extLst>
                </a:gridCol>
                <a:gridCol w="2449537">
                  <a:extLst>
                    <a:ext uri="{9D8B030D-6E8A-4147-A177-3AD203B41FA5}">
                      <a16:colId xmlns:a16="http://schemas.microsoft.com/office/drawing/2014/main" val="1239965640"/>
                    </a:ext>
                  </a:extLst>
                </a:gridCol>
              </a:tblGrid>
              <a:tr h="238272">
                <a:tc>
                  <a:txBody>
                    <a:bodyPr/>
                    <a:lstStyle/>
                    <a:p>
                      <a:pPr algn="ctr"/>
                      <a:r>
                        <a:rPr lang="en-US" sz="1400" dirty="0">
                          <a:solidFill>
                            <a:schemeClr val="tx1"/>
                          </a:solidFill>
                          <a:latin typeface="Sons Condensed Extrabold" panose="02060906060206060203" pitchFamily="18" charset="0"/>
                          <a:cs typeface="Inter" panose="020B0502030000000004" pitchFamily="34" charset="0"/>
                        </a:rPr>
                        <a:t>STEP #</a:t>
                      </a:r>
                      <a:endParaRPr lang="en-IN" sz="1400" dirty="0">
                        <a:solidFill>
                          <a:schemeClr val="tx1"/>
                        </a:solidFill>
                        <a:latin typeface="Sons Condensed Extrabold" panose="02060906060206060203" pitchFamily="18" charset="0"/>
                        <a:cs typeface="Inter" panose="020B0502030000000004" pitchFamily="34" charset="0"/>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gn="ctr"/>
                      <a:r>
                        <a:rPr lang="en-IN" sz="1100" b="1" kern="1200" dirty="0">
                          <a:solidFill>
                            <a:schemeClr val="tx1"/>
                          </a:solidFill>
                          <a:effectLst/>
                          <a:latin typeface="Inter" panose="020B0502030000000004" pitchFamily="34" charset="0"/>
                          <a:cs typeface="Inter" panose="020B0502030000000004" pitchFamily="34" charset="0"/>
                        </a:rPr>
                        <a:t>Primary</a:t>
                      </a:r>
                      <a:endParaRPr lang="en-IN" sz="1100" dirty="0">
                        <a:solidFill>
                          <a:schemeClr val="tx1"/>
                        </a:solidFill>
                        <a:latin typeface="Inter" panose="020B0502030000000004" pitchFamily="34" charset="0"/>
                        <a:cs typeface="Inter" panose="020B050203000000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7DBDB"/>
                    </a:solidFill>
                  </a:tcPr>
                </a:tc>
                <a:tc>
                  <a:txBody>
                    <a:bodyPr/>
                    <a:lstStyle/>
                    <a:p>
                      <a:pPr algn="ctr" fontAlgn="t"/>
                      <a:r>
                        <a:rPr lang="en-IN" sz="1100" b="1" dirty="0">
                          <a:solidFill>
                            <a:schemeClr val="tx1"/>
                          </a:solidFill>
                          <a:effectLst/>
                          <a:latin typeface="Inter" panose="020B0502030000000004" pitchFamily="34" charset="0"/>
                          <a:cs typeface="Inter" panose="020B0502030000000004" pitchFamily="34" charset="0"/>
                        </a:rPr>
                        <a:t>Secondary</a:t>
                      </a:r>
                    </a:p>
                  </a:txBody>
                  <a:tcPr marL="95250" marR="95250" marT="66675"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7DBDB"/>
                    </a:solidFill>
                  </a:tcPr>
                </a:tc>
                <a:extLst>
                  <a:ext uri="{0D108BD9-81ED-4DB2-BD59-A6C34878D82A}">
                    <a16:rowId xmlns:a16="http://schemas.microsoft.com/office/drawing/2014/main" val="452551669"/>
                  </a:ext>
                </a:extLst>
              </a:tr>
              <a:tr h="166791">
                <a:tc>
                  <a:txBody>
                    <a:bodyPr/>
                    <a:lstStyle/>
                    <a:p>
                      <a:pPr marL="0" indent="0" algn="ctr"/>
                      <a:endParaRPr lang="en-IN" sz="800" b="1" dirty="0">
                        <a:solidFill>
                          <a:schemeClr val="tx2"/>
                        </a:solidFill>
                        <a:latin typeface="Inter" panose="020B0502030000000004" pitchFamily="34" charset="0"/>
                        <a:cs typeface="Inter" panose="020B0502030000000004" pitchFamily="34" charset="0"/>
                      </a:endParaRPr>
                    </a:p>
                  </a:txBody>
                  <a:tcP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schemeClr val="tx2"/>
                          </a:solidFill>
                          <a:latin typeface="Inter" panose="020B0502030000000004" pitchFamily="34" charset="0"/>
                          <a:cs typeface="Inter" panose="020B0502030000000004" pitchFamily="34" charset="0"/>
                        </a:rPr>
                        <a:t>REDUNDANT CONFIGURATION UPDATE : BEGIN</a:t>
                      </a:r>
                      <a:endParaRPr lang="en-IN" sz="800" b="1" dirty="0">
                        <a:solidFill>
                          <a:schemeClr val="tx2"/>
                        </a:solidFill>
                        <a:latin typeface="Inter" panose="020B0502030000000004" pitchFamily="34" charset="0"/>
                        <a:cs typeface="Inter" panose="020B0502030000000004" pitchFamily="34" charset="0"/>
                      </a:endParaRPr>
                    </a:p>
                  </a:txBody>
                  <a:tcP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txBody>
                  <a:tcPr>
                    <a:lnT w="12700" cmpd="sng">
                      <a:noFill/>
                    </a:lnT>
                  </a:tcPr>
                </a:tc>
                <a:extLst>
                  <a:ext uri="{0D108BD9-81ED-4DB2-BD59-A6C34878D82A}">
                    <a16:rowId xmlns:a16="http://schemas.microsoft.com/office/drawing/2014/main" val="3374886099"/>
                  </a:ext>
                </a:extLst>
              </a:tr>
              <a:tr h="190618">
                <a:tc>
                  <a:txBody>
                    <a:bodyPr/>
                    <a:lstStyle/>
                    <a:p>
                      <a:pPr algn="ctr"/>
                      <a:r>
                        <a:rPr lang="en-US" sz="1000" dirty="0">
                          <a:solidFill>
                            <a:schemeClr val="tx1"/>
                          </a:solidFill>
                          <a:latin typeface="Sons Condensed Extrabold" panose="02060906060206060203" pitchFamily="18" charset="0"/>
                          <a:cs typeface="Inter" panose="020B0502030000000004" pitchFamily="34" charset="0"/>
                        </a:rPr>
                        <a:t>1</a:t>
                      </a:r>
                      <a:endParaRPr lang="en-IN" sz="1000" dirty="0">
                        <a:solidFill>
                          <a:schemeClr val="tx1"/>
                        </a:solidFill>
                        <a:latin typeface="Sons Condensed Extrabold" panose="02060906060206060203" pitchFamily="18" charset="0"/>
                        <a:cs typeface="Inter" panose="020B05020300000000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b="0" kern="1200" dirty="0">
                          <a:solidFill>
                            <a:schemeClr val="tx1"/>
                          </a:solidFill>
                          <a:effectLst/>
                          <a:latin typeface="Inter" panose="020B0502030000000004" pitchFamily="34" charset="0"/>
                          <a:cs typeface="Inter" panose="020B0502030000000004" pitchFamily="34" charset="0"/>
                        </a:rPr>
                        <a:t>Primary is stopped</a:t>
                      </a:r>
                      <a:endParaRPr lang="en-IN" sz="900" dirty="0">
                        <a:solidFill>
                          <a:schemeClr val="tx1"/>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900" dirty="0">
                        <a:solidFill>
                          <a:schemeClr val="bg1"/>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702455763"/>
                  </a:ext>
                </a:extLst>
              </a:tr>
              <a:tr h="285927">
                <a:tc>
                  <a:txBody>
                    <a:bodyPr/>
                    <a:lstStyle/>
                    <a:p>
                      <a:pPr algn="ctr"/>
                      <a:r>
                        <a:rPr lang="en-US" sz="1000" dirty="0">
                          <a:solidFill>
                            <a:schemeClr val="tx1"/>
                          </a:solidFill>
                          <a:latin typeface="Sons Condensed Extrabold" panose="02060906060206060203" pitchFamily="18" charset="0"/>
                          <a:cs typeface="Inter" panose="020B0502030000000004" pitchFamily="34" charset="0"/>
                        </a:rPr>
                        <a:t>2</a:t>
                      </a:r>
                      <a:endParaRPr lang="en-IN" sz="1000" dirty="0">
                        <a:solidFill>
                          <a:schemeClr val="tx1"/>
                        </a:solidFill>
                        <a:latin typeface="Sons Condensed Extrabold" panose="02060906060206060203" pitchFamily="18" charset="0"/>
                        <a:cs typeface="Inter" panose="020B05020300000000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kern="1200" dirty="0">
                          <a:solidFill>
                            <a:schemeClr val="tx2"/>
                          </a:solidFill>
                          <a:effectLst/>
                          <a:latin typeface="Inter" panose="020B0502030000000004" pitchFamily="34" charset="0"/>
                          <a:cs typeface="Inter" panose="020B0502030000000004" pitchFamily="34" charset="0"/>
                        </a:rPr>
                        <a:t>Secondary detects primary is down &amp; assumes Active role.</a:t>
                      </a:r>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787200968"/>
                  </a:ext>
                </a:extLst>
              </a:tr>
              <a:tr h="190618">
                <a:tc>
                  <a:txBody>
                    <a:bodyPr/>
                    <a:lstStyle/>
                    <a:p>
                      <a:pPr algn="ctr"/>
                      <a:r>
                        <a:rPr lang="en-US" sz="1000" dirty="0">
                          <a:solidFill>
                            <a:schemeClr val="tx1"/>
                          </a:solidFill>
                          <a:latin typeface="Sons Condensed Extrabold" panose="02060906060206060203" pitchFamily="18" charset="0"/>
                          <a:cs typeface="Inter" panose="020B0502030000000004" pitchFamily="34" charset="0"/>
                        </a:rPr>
                        <a:t>3</a:t>
                      </a:r>
                      <a:endParaRPr lang="en-IN" sz="1000" dirty="0">
                        <a:solidFill>
                          <a:schemeClr val="tx1"/>
                        </a:solidFill>
                        <a:latin typeface="Sons Condensed Extrabold" panose="02060906060206060203" pitchFamily="18" charset="0"/>
                        <a:cs typeface="Inter" panose="020B05020300000000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b="0" kern="1200" dirty="0">
                          <a:solidFill>
                            <a:schemeClr val="tx2"/>
                          </a:solidFill>
                          <a:effectLst/>
                          <a:latin typeface="Inter" panose="020B0502030000000004" pitchFamily="34" charset="0"/>
                          <a:cs typeface="Inter" panose="020B0502030000000004" pitchFamily="34" charset="0"/>
                        </a:rPr>
                        <a:t>Configuration update is done on primary</a:t>
                      </a:r>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71837700"/>
                  </a:ext>
                </a:extLst>
              </a:tr>
              <a:tr h="285927">
                <a:tc>
                  <a:txBody>
                    <a:bodyPr/>
                    <a:lstStyle/>
                    <a:p>
                      <a:pPr algn="ctr"/>
                      <a:r>
                        <a:rPr lang="en-US" sz="1000" dirty="0">
                          <a:solidFill>
                            <a:schemeClr val="tx1"/>
                          </a:solidFill>
                          <a:latin typeface="Sons Condensed Extrabold" panose="02060906060206060203" pitchFamily="18" charset="0"/>
                          <a:cs typeface="Inter" panose="020B0502030000000004" pitchFamily="34" charset="0"/>
                        </a:rPr>
                        <a:t>4</a:t>
                      </a:r>
                      <a:endParaRPr lang="en-IN" sz="1000" dirty="0">
                        <a:solidFill>
                          <a:schemeClr val="tx1"/>
                        </a:solidFill>
                        <a:latin typeface="Sons Condensed Extrabold" panose="02060906060206060203" pitchFamily="18" charset="0"/>
                        <a:cs typeface="Inter" panose="020B05020300000000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b="0" kern="1200" dirty="0">
                          <a:solidFill>
                            <a:schemeClr val="tx1"/>
                          </a:solidFill>
                          <a:effectLst/>
                          <a:latin typeface="Inter" panose="020B0502030000000004" pitchFamily="34" charset="0"/>
                          <a:cs typeface="Inter" panose="020B0502030000000004" pitchFamily="34" charset="0"/>
                        </a:rPr>
                        <a:t>Primary is started &amp; detects Secondary is Active and settles as Standby</a:t>
                      </a:r>
                      <a:endParaRPr lang="en-IN" sz="900" dirty="0">
                        <a:solidFill>
                          <a:schemeClr val="tx1"/>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900" dirty="0">
                        <a:solidFill>
                          <a:schemeClr val="bg1"/>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549525337"/>
                  </a:ext>
                </a:extLst>
              </a:tr>
              <a:tr h="285927">
                <a:tc>
                  <a:txBody>
                    <a:bodyPr/>
                    <a:lstStyle/>
                    <a:p>
                      <a:pPr algn="ctr"/>
                      <a:r>
                        <a:rPr lang="en-US" sz="1000" dirty="0">
                          <a:solidFill>
                            <a:schemeClr val="tx1"/>
                          </a:solidFill>
                          <a:latin typeface="Sons Condensed Extrabold" panose="02060906060206060203" pitchFamily="18" charset="0"/>
                          <a:cs typeface="Inter" panose="020B0502030000000004" pitchFamily="34" charset="0"/>
                        </a:rPr>
                        <a:t>5</a:t>
                      </a:r>
                      <a:endParaRPr lang="en-IN" sz="1000" dirty="0">
                        <a:solidFill>
                          <a:schemeClr val="tx1"/>
                        </a:solidFill>
                        <a:latin typeface="Sons Condensed Extrabold" panose="02060906060206060203" pitchFamily="18" charset="0"/>
                        <a:cs typeface="Inter" panose="020B05020300000000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kern="1200" dirty="0">
                          <a:solidFill>
                            <a:schemeClr val="tx2"/>
                          </a:solidFill>
                          <a:effectLst/>
                          <a:latin typeface="Inter" panose="020B0502030000000004" pitchFamily="34" charset="0"/>
                          <a:cs typeface="Inter" panose="020B0502030000000004" pitchFamily="34" charset="0"/>
                        </a:rPr>
                        <a:t>Secondary sends Updates (runtime data) to standby.</a:t>
                      </a:r>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468849721"/>
                  </a:ext>
                </a:extLst>
              </a:tr>
              <a:tr h="500372">
                <a:tc>
                  <a:txBody>
                    <a:bodyPr/>
                    <a:lstStyle/>
                    <a:p>
                      <a:pPr algn="ctr"/>
                      <a:r>
                        <a:rPr lang="en-US" sz="1000" dirty="0">
                          <a:solidFill>
                            <a:schemeClr val="tx1"/>
                          </a:solidFill>
                          <a:latin typeface="Sons Condensed Extrabold" panose="02060906060206060203" pitchFamily="18" charset="0"/>
                          <a:cs typeface="Inter" panose="020B0502030000000004" pitchFamily="34" charset="0"/>
                        </a:rPr>
                        <a:t>6</a:t>
                      </a:r>
                      <a:endParaRPr lang="en-IN" sz="1000" dirty="0">
                        <a:solidFill>
                          <a:schemeClr val="tx1"/>
                        </a:solidFill>
                        <a:latin typeface="Sons Condensed Extrabold" panose="02060906060206060203" pitchFamily="18" charset="0"/>
                        <a:cs typeface="Inter" panose="020B05020300000000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kern="1200" dirty="0">
                          <a:solidFill>
                            <a:schemeClr val="tx2"/>
                          </a:solidFill>
                          <a:effectLst/>
                          <a:latin typeface="Inter" panose="020B0502030000000004" pitchFamily="34" charset="0"/>
                          <a:cs typeface="Inter" panose="020B0502030000000004" pitchFamily="34" charset="0"/>
                        </a:rPr>
                        <a:t>Reconcile the data coming from Standby updates. Data folder on primary is manipulated &amp; sent to secondary.</a:t>
                      </a:r>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239730205"/>
                  </a:ext>
                </a:extLst>
              </a:tr>
              <a:tr h="393149">
                <a:tc>
                  <a:txBody>
                    <a:bodyPr/>
                    <a:lstStyle/>
                    <a:p>
                      <a:pPr algn="ctr"/>
                      <a:r>
                        <a:rPr lang="en-US" sz="1000" dirty="0">
                          <a:solidFill>
                            <a:schemeClr val="tx1"/>
                          </a:solidFill>
                          <a:latin typeface="Sons Condensed Extrabold" panose="02060906060206060203" pitchFamily="18" charset="0"/>
                          <a:cs typeface="Inter" panose="020B0502030000000004" pitchFamily="34" charset="0"/>
                        </a:rPr>
                        <a:t>7</a:t>
                      </a:r>
                      <a:endParaRPr lang="en-IN" sz="1000" dirty="0">
                        <a:solidFill>
                          <a:schemeClr val="tx1"/>
                        </a:solidFill>
                        <a:latin typeface="Sons Condensed Extrabold" panose="02060906060206060203" pitchFamily="18" charset="0"/>
                        <a:cs typeface="Inter" panose="020B05020300000000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IN" sz="900" dirty="0">
                        <a:solidFill>
                          <a:schemeClr val="bg1"/>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kern="1200" dirty="0">
                          <a:solidFill>
                            <a:schemeClr val="tx1"/>
                          </a:solidFill>
                          <a:effectLst/>
                          <a:latin typeface="Inter" panose="020B0502030000000004" pitchFamily="34" charset="0"/>
                          <a:cs typeface="Inter" panose="020B0502030000000004" pitchFamily="34" charset="0"/>
                        </a:rPr>
                        <a:t>Secondary is stopped &amp; configuration update is done on secondary. </a:t>
                      </a:r>
                      <a:endParaRPr lang="en-IN" sz="900" dirty="0">
                        <a:solidFill>
                          <a:schemeClr val="tx1"/>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748337841"/>
                  </a:ext>
                </a:extLst>
              </a:tr>
              <a:tr h="500372">
                <a:tc>
                  <a:txBody>
                    <a:bodyPr/>
                    <a:lstStyle/>
                    <a:p>
                      <a:pPr algn="ctr"/>
                      <a:r>
                        <a:rPr lang="en-US" sz="1000" dirty="0">
                          <a:solidFill>
                            <a:schemeClr val="tx1"/>
                          </a:solidFill>
                          <a:latin typeface="Sons Condensed Extrabold" panose="02060906060206060203" pitchFamily="18" charset="0"/>
                          <a:cs typeface="Inter" panose="020B0502030000000004" pitchFamily="34" charset="0"/>
                        </a:rPr>
                        <a:t>8</a:t>
                      </a:r>
                      <a:endParaRPr lang="en-IN" sz="1000" dirty="0">
                        <a:solidFill>
                          <a:schemeClr val="tx1"/>
                        </a:solidFill>
                        <a:latin typeface="Sons Condensed Extrabold" panose="02060906060206060203" pitchFamily="18" charset="0"/>
                        <a:cs typeface="Inter" panose="020B05020300000000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b="0" kern="1200" dirty="0">
                          <a:solidFill>
                            <a:schemeClr val="tx2"/>
                          </a:solidFill>
                          <a:effectLst/>
                          <a:latin typeface="Inter" panose="020B0502030000000004" pitchFamily="34" charset="0"/>
                          <a:cs typeface="Inter" panose="020B0502030000000004" pitchFamily="34" charset="0"/>
                        </a:rPr>
                        <a:t>Primary detects Secondary is stopped &amp; assumes Active role.  Primary now sends out dynamic configuration messages for points that have changed.</a:t>
                      </a:r>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900" dirty="0">
                        <a:solidFill>
                          <a:schemeClr val="tx2"/>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528920007"/>
                  </a:ext>
                </a:extLst>
              </a:tr>
              <a:tr h="190618">
                <a:tc>
                  <a:txBody>
                    <a:bodyPr/>
                    <a:lstStyle/>
                    <a:p>
                      <a:pPr algn="ctr"/>
                      <a:r>
                        <a:rPr lang="en-US" sz="1000" dirty="0">
                          <a:solidFill>
                            <a:schemeClr val="tx1"/>
                          </a:solidFill>
                          <a:latin typeface="Sons Condensed Extrabold" panose="02060906060206060203" pitchFamily="18" charset="0"/>
                          <a:cs typeface="Inter" panose="020B0502030000000004" pitchFamily="34" charset="0"/>
                        </a:rPr>
                        <a:t>9</a:t>
                      </a:r>
                      <a:endParaRPr lang="en-IN" sz="1000" dirty="0">
                        <a:solidFill>
                          <a:schemeClr val="tx1"/>
                        </a:solidFill>
                        <a:latin typeface="Sons Condensed Extrabold" panose="02060906060206060203" pitchFamily="18" charset="0"/>
                        <a:cs typeface="Inter" panose="020B05020300000000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IN" sz="900" dirty="0">
                        <a:solidFill>
                          <a:schemeClr val="bg1"/>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kern="1200" dirty="0">
                          <a:solidFill>
                            <a:schemeClr val="tx1"/>
                          </a:solidFill>
                          <a:effectLst/>
                          <a:latin typeface="Inter" panose="020B0502030000000004" pitchFamily="34" charset="0"/>
                          <a:cs typeface="Inter" panose="020B0502030000000004" pitchFamily="34" charset="0"/>
                        </a:rPr>
                        <a:t>Secondary is started</a:t>
                      </a:r>
                      <a:endParaRPr lang="en-IN" sz="900" dirty="0">
                        <a:solidFill>
                          <a:schemeClr val="tx1"/>
                        </a:solidFill>
                        <a:latin typeface="Inter" panose="020B0502030000000004" pitchFamily="34" charset="0"/>
                        <a:cs typeface="Inter" panose="020B050203000000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01335371"/>
                  </a:ext>
                </a:extLst>
              </a:tr>
              <a:tr h="166791">
                <a:tc>
                  <a:txBody>
                    <a:bodyPr/>
                    <a:lstStyle/>
                    <a:p>
                      <a:pPr marL="0" indent="0" algn="ctr"/>
                      <a:endParaRPr lang="en-IN" sz="800" b="1" dirty="0">
                        <a:solidFill>
                          <a:schemeClr val="tx2"/>
                        </a:solidFill>
                        <a:latin typeface="Inter" panose="020B0502030000000004" pitchFamily="34" charset="0"/>
                        <a:cs typeface="Inter" panose="020B0502030000000004" pitchFamily="34" charset="0"/>
                      </a:endParaRPr>
                    </a:p>
                  </a:txBody>
                  <a:tcP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schemeClr val="tx2"/>
                          </a:solidFill>
                          <a:latin typeface="Inter" panose="020B0502030000000004" pitchFamily="34" charset="0"/>
                          <a:cs typeface="Inter" panose="020B0502030000000004" pitchFamily="34" charset="0"/>
                        </a:rPr>
                        <a:t>REDUNDANT CONFIGURATION UPDATE : END</a:t>
                      </a:r>
                      <a:endParaRPr lang="en-IN" sz="800" b="1" dirty="0">
                        <a:solidFill>
                          <a:schemeClr val="tx2"/>
                        </a:solidFill>
                        <a:latin typeface="Inter" panose="020B0502030000000004" pitchFamily="34" charset="0"/>
                        <a:cs typeface="Inter" panose="020B0502030000000004" pitchFamily="34" charset="0"/>
                      </a:endParaRPr>
                    </a:p>
                  </a:txBody>
                  <a:tcPr>
                    <a:lnB w="12700" cap="flat" cmpd="sng" algn="ctr">
                      <a:no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26866592"/>
                  </a:ext>
                </a:extLst>
              </a:tr>
            </a:tbl>
          </a:graphicData>
        </a:graphic>
      </p:graphicFrame>
      <p:grpSp>
        <p:nvGrpSpPr>
          <p:cNvPr id="13" name="Group 12">
            <a:extLst>
              <a:ext uri="{FF2B5EF4-FFF2-40B4-BE49-F238E27FC236}">
                <a16:creationId xmlns:a16="http://schemas.microsoft.com/office/drawing/2014/main" id="{FDDD2D53-CEFF-CDE9-0EBE-CF0BE114059F}"/>
              </a:ext>
            </a:extLst>
          </p:cNvPr>
          <p:cNvGrpSpPr/>
          <p:nvPr/>
        </p:nvGrpSpPr>
        <p:grpSpPr>
          <a:xfrm>
            <a:off x="7076224" y="5714050"/>
            <a:ext cx="933999" cy="668480"/>
            <a:chOff x="743905" y="3267961"/>
            <a:chExt cx="2031290" cy="1453830"/>
          </a:xfrm>
        </p:grpSpPr>
        <p:grpSp>
          <p:nvGrpSpPr>
            <p:cNvPr id="60" name="Group 59">
              <a:extLst>
                <a:ext uri="{FF2B5EF4-FFF2-40B4-BE49-F238E27FC236}">
                  <a16:creationId xmlns:a16="http://schemas.microsoft.com/office/drawing/2014/main" id="{400F79FF-AE77-1CD4-A84F-722AB0C06B37}"/>
                </a:ext>
              </a:extLst>
            </p:cNvPr>
            <p:cNvGrpSpPr/>
            <p:nvPr/>
          </p:nvGrpSpPr>
          <p:grpSpPr>
            <a:xfrm>
              <a:off x="743905" y="3267961"/>
              <a:ext cx="2031290" cy="1453830"/>
              <a:chOff x="5040057" y="573057"/>
              <a:chExt cx="3273901" cy="2343188"/>
            </a:xfrm>
          </p:grpSpPr>
          <p:sp>
            <p:nvSpPr>
              <p:cNvPr id="62" name="Rectangle: Rounded Corners 61">
                <a:extLst>
                  <a:ext uri="{FF2B5EF4-FFF2-40B4-BE49-F238E27FC236}">
                    <a16:creationId xmlns:a16="http://schemas.microsoft.com/office/drawing/2014/main" id="{4DA7C6BA-77E1-0CE5-1E81-56434065508E}"/>
                  </a:ext>
                </a:extLst>
              </p:cNvPr>
              <p:cNvSpPr/>
              <p:nvPr/>
            </p:nvSpPr>
            <p:spPr>
              <a:xfrm>
                <a:off x="5040057" y="573057"/>
                <a:ext cx="3273901" cy="1940920"/>
              </a:xfrm>
              <a:prstGeom prst="roundRect">
                <a:avLst>
                  <a:gd name="adj" fmla="val 4654"/>
                </a:avLst>
              </a:prstGeom>
              <a:solidFill>
                <a:srgbClr val="D0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63" name="Freeform: Shape 62">
                <a:extLst>
                  <a:ext uri="{FF2B5EF4-FFF2-40B4-BE49-F238E27FC236}">
                    <a16:creationId xmlns:a16="http://schemas.microsoft.com/office/drawing/2014/main" id="{128459D8-5388-DD96-70A0-F461BDBE6B32}"/>
                  </a:ext>
                </a:extLst>
              </p:cNvPr>
              <p:cNvSpPr/>
              <p:nvPr/>
            </p:nvSpPr>
            <p:spPr>
              <a:xfrm flipH="1">
                <a:off x="6175407" y="2513977"/>
                <a:ext cx="1003200" cy="402268"/>
              </a:xfrm>
              <a:custGeom>
                <a:avLst/>
                <a:gdLst>
                  <a:gd name="connsiteX0" fmla="*/ 830496 w 1003200"/>
                  <a:gd name="connsiteY0" fmla="*/ 0 h 402268"/>
                  <a:gd name="connsiteX1" fmla="*/ 506572 w 1003200"/>
                  <a:gd name="connsiteY1" fmla="*/ 0 h 402268"/>
                  <a:gd name="connsiteX2" fmla="*/ 496628 w 1003200"/>
                  <a:gd name="connsiteY2" fmla="*/ 0 h 402268"/>
                  <a:gd name="connsiteX3" fmla="*/ 172704 w 1003200"/>
                  <a:gd name="connsiteY3" fmla="*/ 0 h 402268"/>
                  <a:gd name="connsiteX4" fmla="*/ 149277 w 1003200"/>
                  <a:gd name="connsiteY4" fmla="*/ 283311 h 402268"/>
                  <a:gd name="connsiteX5" fmla="*/ 1669 w 1003200"/>
                  <a:gd name="connsiteY5" fmla="*/ 377345 h 402268"/>
                  <a:gd name="connsiteX6" fmla="*/ 97957 w 1003200"/>
                  <a:gd name="connsiteY6" fmla="*/ 401140 h 402268"/>
                  <a:gd name="connsiteX7" fmla="*/ 501600 w 1003200"/>
                  <a:gd name="connsiteY7" fmla="*/ 396957 h 402268"/>
                  <a:gd name="connsiteX8" fmla="*/ 905243 w 1003200"/>
                  <a:gd name="connsiteY8" fmla="*/ 401140 h 402268"/>
                  <a:gd name="connsiteX9" fmla="*/ 1001531 w 1003200"/>
                  <a:gd name="connsiteY9" fmla="*/ 377345 h 402268"/>
                  <a:gd name="connsiteX10" fmla="*/ 853923 w 1003200"/>
                  <a:gd name="connsiteY10" fmla="*/ 283311 h 40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200" h="402268">
                    <a:moveTo>
                      <a:pt x="830496" y="0"/>
                    </a:moveTo>
                    <a:lnTo>
                      <a:pt x="506572" y="0"/>
                    </a:lnTo>
                    <a:lnTo>
                      <a:pt x="496628" y="0"/>
                    </a:lnTo>
                    <a:lnTo>
                      <a:pt x="172704" y="0"/>
                    </a:lnTo>
                    <a:lnTo>
                      <a:pt x="149277" y="283311"/>
                    </a:lnTo>
                    <a:cubicBezTo>
                      <a:pt x="123946" y="346015"/>
                      <a:pt x="10222" y="357707"/>
                      <a:pt x="1669" y="377345"/>
                    </a:cubicBezTo>
                    <a:cubicBezTo>
                      <a:pt x="-6884" y="396983"/>
                      <a:pt x="16277" y="405536"/>
                      <a:pt x="97957" y="401140"/>
                    </a:cubicBezTo>
                    <a:lnTo>
                      <a:pt x="501600" y="396957"/>
                    </a:lnTo>
                    <a:lnTo>
                      <a:pt x="905243" y="401140"/>
                    </a:lnTo>
                    <a:cubicBezTo>
                      <a:pt x="986923" y="405536"/>
                      <a:pt x="1010084" y="396983"/>
                      <a:pt x="1001531" y="377345"/>
                    </a:cubicBezTo>
                    <a:cubicBezTo>
                      <a:pt x="992978" y="357707"/>
                      <a:pt x="879254" y="346015"/>
                      <a:pt x="853923" y="283311"/>
                    </a:cubicBezTo>
                    <a:close/>
                  </a:path>
                </a:pathLst>
              </a:custGeom>
              <a:gradFill>
                <a:gsLst>
                  <a:gs pos="75000">
                    <a:srgbClr val="808082"/>
                  </a:gs>
                  <a:gs pos="64000">
                    <a:srgbClr val="F3F3F3"/>
                  </a:gs>
                  <a:gs pos="35000">
                    <a:srgbClr val="C2C3C7"/>
                  </a:gs>
                  <a:gs pos="0">
                    <a:srgbClr val="7F7E83"/>
                  </a:gs>
                  <a:gs pos="100000">
                    <a:srgbClr val="4D4E50"/>
                  </a:gs>
                  <a:gs pos="93000">
                    <a:schemeClr val="bg1"/>
                  </a:gs>
                  <a:gs pos="83000">
                    <a:srgbClr val="C8C9C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sp>
          <p:nvSpPr>
            <p:cNvPr id="61" name="Rectangle 60">
              <a:extLst>
                <a:ext uri="{FF2B5EF4-FFF2-40B4-BE49-F238E27FC236}">
                  <a16:creationId xmlns:a16="http://schemas.microsoft.com/office/drawing/2014/main" id="{CE436E08-19A0-8DC7-DAB9-39CD87025D10}"/>
                </a:ext>
              </a:extLst>
            </p:cNvPr>
            <p:cNvSpPr/>
            <p:nvPr/>
          </p:nvSpPr>
          <p:spPr>
            <a:xfrm>
              <a:off x="855657" y="3373932"/>
              <a:ext cx="1807787"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Client 1</a:t>
              </a:r>
            </a:p>
          </p:txBody>
        </p:sp>
      </p:grpSp>
      <p:grpSp>
        <p:nvGrpSpPr>
          <p:cNvPr id="64" name="Group 63">
            <a:extLst>
              <a:ext uri="{FF2B5EF4-FFF2-40B4-BE49-F238E27FC236}">
                <a16:creationId xmlns:a16="http://schemas.microsoft.com/office/drawing/2014/main" id="{984D56A2-9F43-5AE5-77D3-64997B7B521B}"/>
              </a:ext>
            </a:extLst>
          </p:cNvPr>
          <p:cNvGrpSpPr/>
          <p:nvPr/>
        </p:nvGrpSpPr>
        <p:grpSpPr>
          <a:xfrm>
            <a:off x="8619277" y="5714050"/>
            <a:ext cx="933999" cy="668480"/>
            <a:chOff x="743905" y="3267961"/>
            <a:chExt cx="2031290" cy="1453830"/>
          </a:xfrm>
        </p:grpSpPr>
        <p:grpSp>
          <p:nvGrpSpPr>
            <p:cNvPr id="65" name="Group 64">
              <a:extLst>
                <a:ext uri="{FF2B5EF4-FFF2-40B4-BE49-F238E27FC236}">
                  <a16:creationId xmlns:a16="http://schemas.microsoft.com/office/drawing/2014/main" id="{40105AAF-F4A1-D5A6-B685-740C2589061D}"/>
                </a:ext>
              </a:extLst>
            </p:cNvPr>
            <p:cNvGrpSpPr/>
            <p:nvPr/>
          </p:nvGrpSpPr>
          <p:grpSpPr>
            <a:xfrm>
              <a:off x="743905" y="3267961"/>
              <a:ext cx="2031290" cy="1453830"/>
              <a:chOff x="5040057" y="573057"/>
              <a:chExt cx="3273901" cy="2343188"/>
            </a:xfrm>
          </p:grpSpPr>
          <p:sp>
            <p:nvSpPr>
              <p:cNvPr id="67" name="Rectangle: Rounded Corners 66">
                <a:extLst>
                  <a:ext uri="{FF2B5EF4-FFF2-40B4-BE49-F238E27FC236}">
                    <a16:creationId xmlns:a16="http://schemas.microsoft.com/office/drawing/2014/main" id="{C05DA332-64D1-4757-044C-E2435296F86F}"/>
                  </a:ext>
                </a:extLst>
              </p:cNvPr>
              <p:cNvSpPr/>
              <p:nvPr/>
            </p:nvSpPr>
            <p:spPr>
              <a:xfrm>
                <a:off x="5040057" y="573057"/>
                <a:ext cx="3273901" cy="1940920"/>
              </a:xfrm>
              <a:prstGeom prst="roundRect">
                <a:avLst>
                  <a:gd name="adj" fmla="val 4654"/>
                </a:avLst>
              </a:prstGeom>
              <a:solidFill>
                <a:srgbClr val="D0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68" name="Freeform: Shape 67">
                <a:extLst>
                  <a:ext uri="{FF2B5EF4-FFF2-40B4-BE49-F238E27FC236}">
                    <a16:creationId xmlns:a16="http://schemas.microsoft.com/office/drawing/2014/main" id="{BD12FC29-6104-0D6A-6A0E-2A8A7B67DDB2}"/>
                  </a:ext>
                </a:extLst>
              </p:cNvPr>
              <p:cNvSpPr/>
              <p:nvPr/>
            </p:nvSpPr>
            <p:spPr>
              <a:xfrm flipH="1">
                <a:off x="6175407" y="2513977"/>
                <a:ext cx="1003200" cy="402268"/>
              </a:xfrm>
              <a:custGeom>
                <a:avLst/>
                <a:gdLst>
                  <a:gd name="connsiteX0" fmla="*/ 830496 w 1003200"/>
                  <a:gd name="connsiteY0" fmla="*/ 0 h 402268"/>
                  <a:gd name="connsiteX1" fmla="*/ 506572 w 1003200"/>
                  <a:gd name="connsiteY1" fmla="*/ 0 h 402268"/>
                  <a:gd name="connsiteX2" fmla="*/ 496628 w 1003200"/>
                  <a:gd name="connsiteY2" fmla="*/ 0 h 402268"/>
                  <a:gd name="connsiteX3" fmla="*/ 172704 w 1003200"/>
                  <a:gd name="connsiteY3" fmla="*/ 0 h 402268"/>
                  <a:gd name="connsiteX4" fmla="*/ 149277 w 1003200"/>
                  <a:gd name="connsiteY4" fmla="*/ 283311 h 402268"/>
                  <a:gd name="connsiteX5" fmla="*/ 1669 w 1003200"/>
                  <a:gd name="connsiteY5" fmla="*/ 377345 h 402268"/>
                  <a:gd name="connsiteX6" fmla="*/ 97957 w 1003200"/>
                  <a:gd name="connsiteY6" fmla="*/ 401140 h 402268"/>
                  <a:gd name="connsiteX7" fmla="*/ 501600 w 1003200"/>
                  <a:gd name="connsiteY7" fmla="*/ 396957 h 402268"/>
                  <a:gd name="connsiteX8" fmla="*/ 905243 w 1003200"/>
                  <a:gd name="connsiteY8" fmla="*/ 401140 h 402268"/>
                  <a:gd name="connsiteX9" fmla="*/ 1001531 w 1003200"/>
                  <a:gd name="connsiteY9" fmla="*/ 377345 h 402268"/>
                  <a:gd name="connsiteX10" fmla="*/ 853923 w 1003200"/>
                  <a:gd name="connsiteY10" fmla="*/ 283311 h 40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200" h="402268">
                    <a:moveTo>
                      <a:pt x="830496" y="0"/>
                    </a:moveTo>
                    <a:lnTo>
                      <a:pt x="506572" y="0"/>
                    </a:lnTo>
                    <a:lnTo>
                      <a:pt x="496628" y="0"/>
                    </a:lnTo>
                    <a:lnTo>
                      <a:pt x="172704" y="0"/>
                    </a:lnTo>
                    <a:lnTo>
                      <a:pt x="149277" y="283311"/>
                    </a:lnTo>
                    <a:cubicBezTo>
                      <a:pt x="123946" y="346015"/>
                      <a:pt x="10222" y="357707"/>
                      <a:pt x="1669" y="377345"/>
                    </a:cubicBezTo>
                    <a:cubicBezTo>
                      <a:pt x="-6884" y="396983"/>
                      <a:pt x="16277" y="405536"/>
                      <a:pt x="97957" y="401140"/>
                    </a:cubicBezTo>
                    <a:lnTo>
                      <a:pt x="501600" y="396957"/>
                    </a:lnTo>
                    <a:lnTo>
                      <a:pt x="905243" y="401140"/>
                    </a:lnTo>
                    <a:cubicBezTo>
                      <a:pt x="986923" y="405536"/>
                      <a:pt x="1010084" y="396983"/>
                      <a:pt x="1001531" y="377345"/>
                    </a:cubicBezTo>
                    <a:cubicBezTo>
                      <a:pt x="992978" y="357707"/>
                      <a:pt x="879254" y="346015"/>
                      <a:pt x="853923" y="283311"/>
                    </a:cubicBezTo>
                    <a:close/>
                  </a:path>
                </a:pathLst>
              </a:custGeom>
              <a:gradFill>
                <a:gsLst>
                  <a:gs pos="75000">
                    <a:srgbClr val="808082"/>
                  </a:gs>
                  <a:gs pos="64000">
                    <a:srgbClr val="F3F3F3"/>
                  </a:gs>
                  <a:gs pos="35000">
                    <a:srgbClr val="C2C3C7"/>
                  </a:gs>
                  <a:gs pos="0">
                    <a:srgbClr val="7F7E83"/>
                  </a:gs>
                  <a:gs pos="100000">
                    <a:srgbClr val="4D4E50"/>
                  </a:gs>
                  <a:gs pos="93000">
                    <a:schemeClr val="bg1"/>
                  </a:gs>
                  <a:gs pos="83000">
                    <a:srgbClr val="C8C9C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sp>
          <p:nvSpPr>
            <p:cNvPr id="66" name="Rectangle 65">
              <a:extLst>
                <a:ext uri="{FF2B5EF4-FFF2-40B4-BE49-F238E27FC236}">
                  <a16:creationId xmlns:a16="http://schemas.microsoft.com/office/drawing/2014/main" id="{BE512B8A-6775-BA77-062C-561FB0AA9838}"/>
                </a:ext>
              </a:extLst>
            </p:cNvPr>
            <p:cNvSpPr/>
            <p:nvPr/>
          </p:nvSpPr>
          <p:spPr>
            <a:xfrm>
              <a:off x="855657" y="3373932"/>
              <a:ext cx="1807787"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Client 2</a:t>
              </a:r>
            </a:p>
          </p:txBody>
        </p:sp>
      </p:grpSp>
      <p:grpSp>
        <p:nvGrpSpPr>
          <p:cNvPr id="69" name="Group 68">
            <a:extLst>
              <a:ext uri="{FF2B5EF4-FFF2-40B4-BE49-F238E27FC236}">
                <a16:creationId xmlns:a16="http://schemas.microsoft.com/office/drawing/2014/main" id="{C9B3D778-BFFB-5903-9301-F0C0DBE20210}"/>
              </a:ext>
            </a:extLst>
          </p:cNvPr>
          <p:cNvGrpSpPr/>
          <p:nvPr/>
        </p:nvGrpSpPr>
        <p:grpSpPr>
          <a:xfrm>
            <a:off x="10176193" y="5714050"/>
            <a:ext cx="933999" cy="668480"/>
            <a:chOff x="743905" y="3267961"/>
            <a:chExt cx="2031290" cy="1453830"/>
          </a:xfrm>
        </p:grpSpPr>
        <p:grpSp>
          <p:nvGrpSpPr>
            <p:cNvPr id="71" name="Group 70">
              <a:extLst>
                <a:ext uri="{FF2B5EF4-FFF2-40B4-BE49-F238E27FC236}">
                  <a16:creationId xmlns:a16="http://schemas.microsoft.com/office/drawing/2014/main" id="{E6905184-7BC6-7D56-FE16-1B35CDAC528C}"/>
                </a:ext>
              </a:extLst>
            </p:cNvPr>
            <p:cNvGrpSpPr/>
            <p:nvPr/>
          </p:nvGrpSpPr>
          <p:grpSpPr>
            <a:xfrm>
              <a:off x="743905" y="3267961"/>
              <a:ext cx="2031290" cy="1453830"/>
              <a:chOff x="5040057" y="573057"/>
              <a:chExt cx="3273901" cy="2343188"/>
            </a:xfrm>
          </p:grpSpPr>
          <p:sp>
            <p:nvSpPr>
              <p:cNvPr id="73" name="Rectangle: Rounded Corners 72">
                <a:extLst>
                  <a:ext uri="{FF2B5EF4-FFF2-40B4-BE49-F238E27FC236}">
                    <a16:creationId xmlns:a16="http://schemas.microsoft.com/office/drawing/2014/main" id="{CF4E3D31-9A76-FAD4-DBC5-2799B62EE43D}"/>
                  </a:ext>
                </a:extLst>
              </p:cNvPr>
              <p:cNvSpPr/>
              <p:nvPr/>
            </p:nvSpPr>
            <p:spPr>
              <a:xfrm>
                <a:off x="5040057" y="573057"/>
                <a:ext cx="3273901" cy="1940920"/>
              </a:xfrm>
              <a:prstGeom prst="roundRect">
                <a:avLst>
                  <a:gd name="adj" fmla="val 4654"/>
                </a:avLst>
              </a:prstGeom>
              <a:solidFill>
                <a:srgbClr val="D0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74" name="Freeform: Shape 73">
                <a:extLst>
                  <a:ext uri="{FF2B5EF4-FFF2-40B4-BE49-F238E27FC236}">
                    <a16:creationId xmlns:a16="http://schemas.microsoft.com/office/drawing/2014/main" id="{2D12D805-4188-20CB-C099-73E35F91D6E0}"/>
                  </a:ext>
                </a:extLst>
              </p:cNvPr>
              <p:cNvSpPr/>
              <p:nvPr/>
            </p:nvSpPr>
            <p:spPr>
              <a:xfrm flipH="1">
                <a:off x="6175407" y="2513977"/>
                <a:ext cx="1003200" cy="402268"/>
              </a:xfrm>
              <a:custGeom>
                <a:avLst/>
                <a:gdLst>
                  <a:gd name="connsiteX0" fmla="*/ 830496 w 1003200"/>
                  <a:gd name="connsiteY0" fmla="*/ 0 h 402268"/>
                  <a:gd name="connsiteX1" fmla="*/ 506572 w 1003200"/>
                  <a:gd name="connsiteY1" fmla="*/ 0 h 402268"/>
                  <a:gd name="connsiteX2" fmla="*/ 496628 w 1003200"/>
                  <a:gd name="connsiteY2" fmla="*/ 0 h 402268"/>
                  <a:gd name="connsiteX3" fmla="*/ 172704 w 1003200"/>
                  <a:gd name="connsiteY3" fmla="*/ 0 h 402268"/>
                  <a:gd name="connsiteX4" fmla="*/ 149277 w 1003200"/>
                  <a:gd name="connsiteY4" fmla="*/ 283311 h 402268"/>
                  <a:gd name="connsiteX5" fmla="*/ 1669 w 1003200"/>
                  <a:gd name="connsiteY5" fmla="*/ 377345 h 402268"/>
                  <a:gd name="connsiteX6" fmla="*/ 97957 w 1003200"/>
                  <a:gd name="connsiteY6" fmla="*/ 401140 h 402268"/>
                  <a:gd name="connsiteX7" fmla="*/ 501600 w 1003200"/>
                  <a:gd name="connsiteY7" fmla="*/ 396957 h 402268"/>
                  <a:gd name="connsiteX8" fmla="*/ 905243 w 1003200"/>
                  <a:gd name="connsiteY8" fmla="*/ 401140 h 402268"/>
                  <a:gd name="connsiteX9" fmla="*/ 1001531 w 1003200"/>
                  <a:gd name="connsiteY9" fmla="*/ 377345 h 402268"/>
                  <a:gd name="connsiteX10" fmla="*/ 853923 w 1003200"/>
                  <a:gd name="connsiteY10" fmla="*/ 283311 h 40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200" h="402268">
                    <a:moveTo>
                      <a:pt x="830496" y="0"/>
                    </a:moveTo>
                    <a:lnTo>
                      <a:pt x="506572" y="0"/>
                    </a:lnTo>
                    <a:lnTo>
                      <a:pt x="496628" y="0"/>
                    </a:lnTo>
                    <a:lnTo>
                      <a:pt x="172704" y="0"/>
                    </a:lnTo>
                    <a:lnTo>
                      <a:pt x="149277" y="283311"/>
                    </a:lnTo>
                    <a:cubicBezTo>
                      <a:pt x="123946" y="346015"/>
                      <a:pt x="10222" y="357707"/>
                      <a:pt x="1669" y="377345"/>
                    </a:cubicBezTo>
                    <a:cubicBezTo>
                      <a:pt x="-6884" y="396983"/>
                      <a:pt x="16277" y="405536"/>
                      <a:pt x="97957" y="401140"/>
                    </a:cubicBezTo>
                    <a:lnTo>
                      <a:pt x="501600" y="396957"/>
                    </a:lnTo>
                    <a:lnTo>
                      <a:pt x="905243" y="401140"/>
                    </a:lnTo>
                    <a:cubicBezTo>
                      <a:pt x="986923" y="405536"/>
                      <a:pt x="1010084" y="396983"/>
                      <a:pt x="1001531" y="377345"/>
                    </a:cubicBezTo>
                    <a:cubicBezTo>
                      <a:pt x="992978" y="357707"/>
                      <a:pt x="879254" y="346015"/>
                      <a:pt x="853923" y="283311"/>
                    </a:cubicBezTo>
                    <a:close/>
                  </a:path>
                </a:pathLst>
              </a:custGeom>
              <a:gradFill>
                <a:gsLst>
                  <a:gs pos="75000">
                    <a:srgbClr val="808082"/>
                  </a:gs>
                  <a:gs pos="64000">
                    <a:srgbClr val="F3F3F3"/>
                  </a:gs>
                  <a:gs pos="35000">
                    <a:srgbClr val="C2C3C7"/>
                  </a:gs>
                  <a:gs pos="0">
                    <a:srgbClr val="7F7E83"/>
                  </a:gs>
                  <a:gs pos="100000">
                    <a:srgbClr val="4D4E50"/>
                  </a:gs>
                  <a:gs pos="93000">
                    <a:schemeClr val="bg1"/>
                  </a:gs>
                  <a:gs pos="83000">
                    <a:srgbClr val="C8C9C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sp>
          <p:nvSpPr>
            <p:cNvPr id="72" name="Rectangle 71">
              <a:extLst>
                <a:ext uri="{FF2B5EF4-FFF2-40B4-BE49-F238E27FC236}">
                  <a16:creationId xmlns:a16="http://schemas.microsoft.com/office/drawing/2014/main" id="{5B230BCD-DB15-A4F2-0E03-7A0DA575D0F8}"/>
                </a:ext>
              </a:extLst>
            </p:cNvPr>
            <p:cNvSpPr/>
            <p:nvPr/>
          </p:nvSpPr>
          <p:spPr>
            <a:xfrm>
              <a:off x="855657" y="3373932"/>
              <a:ext cx="1807787"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Client 3</a:t>
              </a:r>
            </a:p>
          </p:txBody>
        </p:sp>
      </p:grpSp>
      <p:grpSp>
        <p:nvGrpSpPr>
          <p:cNvPr id="90" name="Group 89">
            <a:extLst>
              <a:ext uri="{FF2B5EF4-FFF2-40B4-BE49-F238E27FC236}">
                <a16:creationId xmlns:a16="http://schemas.microsoft.com/office/drawing/2014/main" id="{A601DFD3-16A0-0465-7629-6FA0F38317E7}"/>
              </a:ext>
            </a:extLst>
          </p:cNvPr>
          <p:cNvGrpSpPr/>
          <p:nvPr/>
        </p:nvGrpSpPr>
        <p:grpSpPr>
          <a:xfrm>
            <a:off x="8110022" y="4101281"/>
            <a:ext cx="592350" cy="742464"/>
            <a:chOff x="8110022" y="4101281"/>
            <a:chExt cx="592350" cy="742464"/>
          </a:xfrm>
        </p:grpSpPr>
        <p:sp>
          <p:nvSpPr>
            <p:cNvPr id="89" name="Rectangle: Rounded Corners 88">
              <a:extLst>
                <a:ext uri="{FF2B5EF4-FFF2-40B4-BE49-F238E27FC236}">
                  <a16:creationId xmlns:a16="http://schemas.microsoft.com/office/drawing/2014/main" id="{ECB005F9-7877-5679-2F1E-66E4A14D8E4E}"/>
                </a:ext>
              </a:extLst>
            </p:cNvPr>
            <p:cNvSpPr/>
            <p:nvPr/>
          </p:nvSpPr>
          <p:spPr>
            <a:xfrm>
              <a:off x="8139113" y="4131345"/>
              <a:ext cx="328611" cy="5702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B0502030000000004" pitchFamily="34" charset="0"/>
              </a:endParaRPr>
            </a:p>
          </p:txBody>
        </p:sp>
        <p:grpSp>
          <p:nvGrpSpPr>
            <p:cNvPr id="85" name="Group 84">
              <a:extLst>
                <a:ext uri="{FF2B5EF4-FFF2-40B4-BE49-F238E27FC236}">
                  <a16:creationId xmlns:a16="http://schemas.microsoft.com/office/drawing/2014/main" id="{45988FBE-2CFE-4633-BF90-F89755454C35}"/>
                </a:ext>
              </a:extLst>
            </p:cNvPr>
            <p:cNvGrpSpPr>
              <a:grpSpLocks noChangeAspect="1"/>
            </p:cNvGrpSpPr>
            <p:nvPr/>
          </p:nvGrpSpPr>
          <p:grpSpPr>
            <a:xfrm>
              <a:off x="8110022" y="4101281"/>
              <a:ext cx="385878" cy="640080"/>
              <a:chOff x="6186894" y="4209074"/>
              <a:chExt cx="316994" cy="525818"/>
            </a:xfrm>
            <a:solidFill>
              <a:schemeClr val="tx1"/>
            </a:solidFill>
          </p:grpSpPr>
          <p:sp>
            <p:nvSpPr>
              <p:cNvPr id="86" name="Freeform 884">
                <a:extLst>
                  <a:ext uri="{FF2B5EF4-FFF2-40B4-BE49-F238E27FC236}">
                    <a16:creationId xmlns:a16="http://schemas.microsoft.com/office/drawing/2014/main" id="{A7C9B854-2CBE-2F4E-5B8F-3B20D8591259}"/>
                  </a:ext>
                </a:extLst>
              </p:cNvPr>
              <p:cNvSpPr>
                <a:spLocks noEditPoints="1"/>
              </p:cNvSpPr>
              <p:nvPr userDrawn="1"/>
            </p:nvSpPr>
            <p:spPr bwMode="auto">
              <a:xfrm>
                <a:off x="6186894" y="4209074"/>
                <a:ext cx="316994" cy="525818"/>
              </a:xfrm>
              <a:custGeom>
                <a:avLst/>
                <a:gdLst>
                  <a:gd name="T0" fmla="*/ 105 w 211"/>
                  <a:gd name="T1" fmla="*/ 23 h 350"/>
                  <a:gd name="T2" fmla="*/ 72 w 211"/>
                  <a:gd name="T3" fmla="*/ 25 h 350"/>
                  <a:gd name="T4" fmla="*/ 47 w 211"/>
                  <a:gd name="T5" fmla="*/ 27 h 350"/>
                  <a:gd name="T6" fmla="*/ 32 w 211"/>
                  <a:gd name="T7" fmla="*/ 30 h 350"/>
                  <a:gd name="T8" fmla="*/ 23 w 211"/>
                  <a:gd name="T9" fmla="*/ 32 h 350"/>
                  <a:gd name="T10" fmla="*/ 23 w 211"/>
                  <a:gd name="T11" fmla="*/ 316 h 350"/>
                  <a:gd name="T12" fmla="*/ 32 w 211"/>
                  <a:gd name="T13" fmla="*/ 320 h 350"/>
                  <a:gd name="T14" fmla="*/ 47 w 211"/>
                  <a:gd name="T15" fmla="*/ 322 h 350"/>
                  <a:gd name="T16" fmla="*/ 72 w 211"/>
                  <a:gd name="T17" fmla="*/ 325 h 350"/>
                  <a:gd name="T18" fmla="*/ 105 w 211"/>
                  <a:gd name="T19" fmla="*/ 327 h 350"/>
                  <a:gd name="T20" fmla="*/ 138 w 211"/>
                  <a:gd name="T21" fmla="*/ 325 h 350"/>
                  <a:gd name="T22" fmla="*/ 162 w 211"/>
                  <a:gd name="T23" fmla="*/ 322 h 350"/>
                  <a:gd name="T24" fmla="*/ 178 w 211"/>
                  <a:gd name="T25" fmla="*/ 320 h 350"/>
                  <a:gd name="T26" fmla="*/ 187 w 211"/>
                  <a:gd name="T27" fmla="*/ 316 h 350"/>
                  <a:gd name="T28" fmla="*/ 187 w 211"/>
                  <a:gd name="T29" fmla="*/ 32 h 350"/>
                  <a:gd name="T30" fmla="*/ 178 w 211"/>
                  <a:gd name="T31" fmla="*/ 30 h 350"/>
                  <a:gd name="T32" fmla="*/ 162 w 211"/>
                  <a:gd name="T33" fmla="*/ 27 h 350"/>
                  <a:gd name="T34" fmla="*/ 138 w 211"/>
                  <a:gd name="T35" fmla="*/ 25 h 350"/>
                  <a:gd name="T36" fmla="*/ 105 w 211"/>
                  <a:gd name="T37" fmla="*/ 23 h 350"/>
                  <a:gd name="T38" fmla="*/ 105 w 211"/>
                  <a:gd name="T39" fmla="*/ 0 h 350"/>
                  <a:gd name="T40" fmla="*/ 142 w 211"/>
                  <a:gd name="T41" fmla="*/ 0 h 350"/>
                  <a:gd name="T42" fmla="*/ 168 w 211"/>
                  <a:gd name="T43" fmla="*/ 4 h 350"/>
                  <a:gd name="T44" fmla="*/ 185 w 211"/>
                  <a:gd name="T45" fmla="*/ 7 h 350"/>
                  <a:gd name="T46" fmla="*/ 197 w 211"/>
                  <a:gd name="T47" fmla="*/ 11 h 350"/>
                  <a:gd name="T48" fmla="*/ 201 w 211"/>
                  <a:gd name="T49" fmla="*/ 13 h 350"/>
                  <a:gd name="T50" fmla="*/ 204 w 211"/>
                  <a:gd name="T51" fmla="*/ 14 h 350"/>
                  <a:gd name="T52" fmla="*/ 206 w 211"/>
                  <a:gd name="T53" fmla="*/ 16 h 350"/>
                  <a:gd name="T54" fmla="*/ 208 w 211"/>
                  <a:gd name="T55" fmla="*/ 18 h 350"/>
                  <a:gd name="T56" fmla="*/ 210 w 211"/>
                  <a:gd name="T57" fmla="*/ 21 h 350"/>
                  <a:gd name="T58" fmla="*/ 211 w 211"/>
                  <a:gd name="T59" fmla="*/ 25 h 350"/>
                  <a:gd name="T60" fmla="*/ 211 w 211"/>
                  <a:gd name="T61" fmla="*/ 323 h 350"/>
                  <a:gd name="T62" fmla="*/ 210 w 211"/>
                  <a:gd name="T63" fmla="*/ 327 h 350"/>
                  <a:gd name="T64" fmla="*/ 208 w 211"/>
                  <a:gd name="T65" fmla="*/ 330 h 350"/>
                  <a:gd name="T66" fmla="*/ 206 w 211"/>
                  <a:gd name="T67" fmla="*/ 334 h 350"/>
                  <a:gd name="T68" fmla="*/ 204 w 211"/>
                  <a:gd name="T69" fmla="*/ 336 h 350"/>
                  <a:gd name="T70" fmla="*/ 201 w 211"/>
                  <a:gd name="T71" fmla="*/ 336 h 350"/>
                  <a:gd name="T72" fmla="*/ 197 w 211"/>
                  <a:gd name="T73" fmla="*/ 337 h 350"/>
                  <a:gd name="T74" fmla="*/ 185 w 211"/>
                  <a:gd name="T75" fmla="*/ 341 h 350"/>
                  <a:gd name="T76" fmla="*/ 168 w 211"/>
                  <a:gd name="T77" fmla="*/ 346 h 350"/>
                  <a:gd name="T78" fmla="*/ 142 w 211"/>
                  <a:gd name="T79" fmla="*/ 348 h 350"/>
                  <a:gd name="T80" fmla="*/ 105 w 211"/>
                  <a:gd name="T81" fmla="*/ 350 h 350"/>
                  <a:gd name="T82" fmla="*/ 105 w 211"/>
                  <a:gd name="T83" fmla="*/ 350 h 350"/>
                  <a:gd name="T84" fmla="*/ 70 w 211"/>
                  <a:gd name="T85" fmla="*/ 348 h 350"/>
                  <a:gd name="T86" fmla="*/ 42 w 211"/>
                  <a:gd name="T87" fmla="*/ 346 h 350"/>
                  <a:gd name="T88" fmla="*/ 25 w 211"/>
                  <a:gd name="T89" fmla="*/ 341 h 350"/>
                  <a:gd name="T90" fmla="*/ 14 w 211"/>
                  <a:gd name="T91" fmla="*/ 337 h 350"/>
                  <a:gd name="T92" fmla="*/ 9 w 211"/>
                  <a:gd name="T93" fmla="*/ 336 h 350"/>
                  <a:gd name="T94" fmla="*/ 7 w 211"/>
                  <a:gd name="T95" fmla="*/ 336 h 350"/>
                  <a:gd name="T96" fmla="*/ 4 w 211"/>
                  <a:gd name="T97" fmla="*/ 334 h 350"/>
                  <a:gd name="T98" fmla="*/ 2 w 211"/>
                  <a:gd name="T99" fmla="*/ 330 h 350"/>
                  <a:gd name="T100" fmla="*/ 0 w 211"/>
                  <a:gd name="T101" fmla="*/ 327 h 350"/>
                  <a:gd name="T102" fmla="*/ 0 w 211"/>
                  <a:gd name="T103" fmla="*/ 323 h 350"/>
                  <a:gd name="T104" fmla="*/ 0 w 211"/>
                  <a:gd name="T105" fmla="*/ 25 h 350"/>
                  <a:gd name="T106" fmla="*/ 0 w 211"/>
                  <a:gd name="T107" fmla="*/ 21 h 350"/>
                  <a:gd name="T108" fmla="*/ 2 w 211"/>
                  <a:gd name="T109" fmla="*/ 18 h 350"/>
                  <a:gd name="T110" fmla="*/ 4 w 211"/>
                  <a:gd name="T111" fmla="*/ 16 h 350"/>
                  <a:gd name="T112" fmla="*/ 7 w 211"/>
                  <a:gd name="T113" fmla="*/ 14 h 350"/>
                  <a:gd name="T114" fmla="*/ 9 w 211"/>
                  <a:gd name="T115" fmla="*/ 13 h 350"/>
                  <a:gd name="T116" fmla="*/ 14 w 211"/>
                  <a:gd name="T117" fmla="*/ 11 h 350"/>
                  <a:gd name="T118" fmla="*/ 25 w 211"/>
                  <a:gd name="T119" fmla="*/ 7 h 350"/>
                  <a:gd name="T120" fmla="*/ 42 w 211"/>
                  <a:gd name="T121" fmla="*/ 4 h 350"/>
                  <a:gd name="T122" fmla="*/ 70 w 211"/>
                  <a:gd name="T123" fmla="*/ 0 h 350"/>
                  <a:gd name="T124" fmla="*/ 105 w 211"/>
                  <a:gd name="T12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 h="350">
                    <a:moveTo>
                      <a:pt x="105" y="23"/>
                    </a:moveTo>
                    <a:lnTo>
                      <a:pt x="72" y="25"/>
                    </a:lnTo>
                    <a:lnTo>
                      <a:pt x="47" y="27"/>
                    </a:lnTo>
                    <a:lnTo>
                      <a:pt x="32" y="30"/>
                    </a:lnTo>
                    <a:lnTo>
                      <a:pt x="23" y="32"/>
                    </a:lnTo>
                    <a:lnTo>
                      <a:pt x="23" y="316"/>
                    </a:lnTo>
                    <a:lnTo>
                      <a:pt x="32" y="320"/>
                    </a:lnTo>
                    <a:lnTo>
                      <a:pt x="47" y="322"/>
                    </a:lnTo>
                    <a:lnTo>
                      <a:pt x="72" y="325"/>
                    </a:lnTo>
                    <a:lnTo>
                      <a:pt x="105" y="327"/>
                    </a:lnTo>
                    <a:lnTo>
                      <a:pt x="138" y="325"/>
                    </a:lnTo>
                    <a:lnTo>
                      <a:pt x="162" y="322"/>
                    </a:lnTo>
                    <a:lnTo>
                      <a:pt x="178" y="320"/>
                    </a:lnTo>
                    <a:lnTo>
                      <a:pt x="187" y="316"/>
                    </a:lnTo>
                    <a:lnTo>
                      <a:pt x="187" y="32"/>
                    </a:lnTo>
                    <a:lnTo>
                      <a:pt x="178" y="30"/>
                    </a:lnTo>
                    <a:lnTo>
                      <a:pt x="162" y="27"/>
                    </a:lnTo>
                    <a:lnTo>
                      <a:pt x="138" y="25"/>
                    </a:lnTo>
                    <a:lnTo>
                      <a:pt x="105" y="23"/>
                    </a:lnTo>
                    <a:close/>
                    <a:moveTo>
                      <a:pt x="105" y="0"/>
                    </a:moveTo>
                    <a:lnTo>
                      <a:pt x="142" y="0"/>
                    </a:lnTo>
                    <a:lnTo>
                      <a:pt x="168" y="4"/>
                    </a:lnTo>
                    <a:lnTo>
                      <a:pt x="185" y="7"/>
                    </a:lnTo>
                    <a:lnTo>
                      <a:pt x="197" y="11"/>
                    </a:lnTo>
                    <a:lnTo>
                      <a:pt x="201" y="13"/>
                    </a:lnTo>
                    <a:lnTo>
                      <a:pt x="204" y="14"/>
                    </a:lnTo>
                    <a:lnTo>
                      <a:pt x="206" y="16"/>
                    </a:lnTo>
                    <a:lnTo>
                      <a:pt x="208" y="18"/>
                    </a:lnTo>
                    <a:lnTo>
                      <a:pt x="210" y="21"/>
                    </a:lnTo>
                    <a:lnTo>
                      <a:pt x="211" y="25"/>
                    </a:lnTo>
                    <a:lnTo>
                      <a:pt x="211" y="323"/>
                    </a:lnTo>
                    <a:lnTo>
                      <a:pt x="210" y="327"/>
                    </a:lnTo>
                    <a:lnTo>
                      <a:pt x="208" y="330"/>
                    </a:lnTo>
                    <a:lnTo>
                      <a:pt x="206" y="334"/>
                    </a:lnTo>
                    <a:lnTo>
                      <a:pt x="204" y="336"/>
                    </a:lnTo>
                    <a:lnTo>
                      <a:pt x="201" y="336"/>
                    </a:lnTo>
                    <a:lnTo>
                      <a:pt x="197" y="337"/>
                    </a:lnTo>
                    <a:lnTo>
                      <a:pt x="185" y="341"/>
                    </a:lnTo>
                    <a:lnTo>
                      <a:pt x="168" y="346"/>
                    </a:lnTo>
                    <a:lnTo>
                      <a:pt x="142" y="348"/>
                    </a:lnTo>
                    <a:lnTo>
                      <a:pt x="105" y="350"/>
                    </a:lnTo>
                    <a:lnTo>
                      <a:pt x="105" y="350"/>
                    </a:lnTo>
                    <a:lnTo>
                      <a:pt x="70" y="348"/>
                    </a:lnTo>
                    <a:lnTo>
                      <a:pt x="42" y="346"/>
                    </a:lnTo>
                    <a:lnTo>
                      <a:pt x="25" y="341"/>
                    </a:lnTo>
                    <a:lnTo>
                      <a:pt x="14" y="337"/>
                    </a:lnTo>
                    <a:lnTo>
                      <a:pt x="9" y="336"/>
                    </a:lnTo>
                    <a:lnTo>
                      <a:pt x="7" y="336"/>
                    </a:lnTo>
                    <a:lnTo>
                      <a:pt x="4" y="334"/>
                    </a:lnTo>
                    <a:lnTo>
                      <a:pt x="2" y="330"/>
                    </a:lnTo>
                    <a:lnTo>
                      <a:pt x="0" y="327"/>
                    </a:lnTo>
                    <a:lnTo>
                      <a:pt x="0" y="323"/>
                    </a:lnTo>
                    <a:lnTo>
                      <a:pt x="0" y="25"/>
                    </a:lnTo>
                    <a:lnTo>
                      <a:pt x="0" y="21"/>
                    </a:lnTo>
                    <a:lnTo>
                      <a:pt x="2" y="18"/>
                    </a:lnTo>
                    <a:lnTo>
                      <a:pt x="4" y="16"/>
                    </a:lnTo>
                    <a:lnTo>
                      <a:pt x="7" y="14"/>
                    </a:lnTo>
                    <a:lnTo>
                      <a:pt x="9" y="13"/>
                    </a:lnTo>
                    <a:lnTo>
                      <a:pt x="14" y="11"/>
                    </a:lnTo>
                    <a:lnTo>
                      <a:pt x="25" y="7"/>
                    </a:lnTo>
                    <a:lnTo>
                      <a:pt x="42" y="4"/>
                    </a:lnTo>
                    <a:lnTo>
                      <a:pt x="70" y="0"/>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050" b="0" i="0" u="none" strike="noStrike" kern="1200" cap="none" spc="0" normalizeH="0" baseline="0" noProof="0" dirty="0">
                  <a:ln>
                    <a:noFill/>
                  </a:ln>
                  <a:solidFill>
                    <a:srgbClr val="454545"/>
                  </a:solidFill>
                  <a:effectLst/>
                  <a:uLnTx/>
                  <a:uFillTx/>
                  <a:latin typeface="Inter" panose="020B0502030000000004" pitchFamily="34" charset="0"/>
                  <a:ea typeface="+mn-ea"/>
                  <a:cs typeface="+mn-cs"/>
                </a:endParaRPr>
              </a:p>
            </p:txBody>
          </p:sp>
          <p:sp>
            <p:nvSpPr>
              <p:cNvPr id="87" name="Freeform 885">
                <a:extLst>
                  <a:ext uri="{FF2B5EF4-FFF2-40B4-BE49-F238E27FC236}">
                    <a16:creationId xmlns:a16="http://schemas.microsoft.com/office/drawing/2014/main" id="{539775D3-EE77-E4C4-AE52-A9A223EA1811}"/>
                  </a:ext>
                </a:extLst>
              </p:cNvPr>
              <p:cNvSpPr>
                <a:spLocks/>
              </p:cNvSpPr>
              <p:nvPr userDrawn="1"/>
            </p:nvSpPr>
            <p:spPr bwMode="auto">
              <a:xfrm>
                <a:off x="6245484" y="4275176"/>
                <a:ext cx="198309" cy="52582"/>
              </a:xfrm>
              <a:custGeom>
                <a:avLst/>
                <a:gdLst>
                  <a:gd name="T0" fmla="*/ 3 w 132"/>
                  <a:gd name="T1" fmla="*/ 0 h 35"/>
                  <a:gd name="T2" fmla="*/ 129 w 132"/>
                  <a:gd name="T3" fmla="*/ 0 h 35"/>
                  <a:gd name="T4" fmla="*/ 132 w 132"/>
                  <a:gd name="T5" fmla="*/ 2 h 35"/>
                  <a:gd name="T6" fmla="*/ 132 w 132"/>
                  <a:gd name="T7" fmla="*/ 3 h 35"/>
                  <a:gd name="T8" fmla="*/ 132 w 132"/>
                  <a:gd name="T9" fmla="*/ 31 h 35"/>
                  <a:gd name="T10" fmla="*/ 132 w 132"/>
                  <a:gd name="T11" fmla="*/ 35 h 35"/>
                  <a:gd name="T12" fmla="*/ 129 w 132"/>
                  <a:gd name="T13" fmla="*/ 35 h 35"/>
                  <a:gd name="T14" fmla="*/ 3 w 132"/>
                  <a:gd name="T15" fmla="*/ 35 h 35"/>
                  <a:gd name="T16" fmla="*/ 1 w 132"/>
                  <a:gd name="T17" fmla="*/ 35 h 35"/>
                  <a:gd name="T18" fmla="*/ 0 w 132"/>
                  <a:gd name="T19" fmla="*/ 31 h 35"/>
                  <a:gd name="T20" fmla="*/ 0 w 132"/>
                  <a:gd name="T21" fmla="*/ 3 h 35"/>
                  <a:gd name="T22" fmla="*/ 1 w 132"/>
                  <a:gd name="T23" fmla="*/ 2 h 35"/>
                  <a:gd name="T24" fmla="*/ 3 w 132"/>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35">
                    <a:moveTo>
                      <a:pt x="3" y="0"/>
                    </a:moveTo>
                    <a:lnTo>
                      <a:pt x="129" y="0"/>
                    </a:lnTo>
                    <a:lnTo>
                      <a:pt x="132" y="2"/>
                    </a:lnTo>
                    <a:lnTo>
                      <a:pt x="132" y="3"/>
                    </a:lnTo>
                    <a:lnTo>
                      <a:pt x="132" y="31"/>
                    </a:lnTo>
                    <a:lnTo>
                      <a:pt x="132" y="35"/>
                    </a:lnTo>
                    <a:lnTo>
                      <a:pt x="129" y="35"/>
                    </a:lnTo>
                    <a:lnTo>
                      <a:pt x="3" y="35"/>
                    </a:lnTo>
                    <a:lnTo>
                      <a:pt x="1" y="35"/>
                    </a:lnTo>
                    <a:lnTo>
                      <a:pt x="0" y="31"/>
                    </a:lnTo>
                    <a:lnTo>
                      <a:pt x="0" y="3"/>
                    </a:lnTo>
                    <a:lnTo>
                      <a:pt x="1"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050" b="0" i="0" u="none" strike="noStrike" kern="1200" cap="none" spc="0" normalizeH="0" baseline="0" noProof="0" dirty="0">
                  <a:ln>
                    <a:noFill/>
                  </a:ln>
                  <a:solidFill>
                    <a:srgbClr val="454545"/>
                  </a:solidFill>
                  <a:effectLst/>
                  <a:uLnTx/>
                  <a:uFillTx/>
                  <a:latin typeface="Inter" panose="020B0502030000000004" pitchFamily="34" charset="0"/>
                  <a:ea typeface="+mn-ea"/>
                  <a:cs typeface="+mn-cs"/>
                </a:endParaRPr>
              </a:p>
            </p:txBody>
          </p:sp>
          <p:sp>
            <p:nvSpPr>
              <p:cNvPr id="88" name="Freeform 886">
                <a:extLst>
                  <a:ext uri="{FF2B5EF4-FFF2-40B4-BE49-F238E27FC236}">
                    <a16:creationId xmlns:a16="http://schemas.microsoft.com/office/drawing/2014/main" id="{D7C419DD-274C-3F42-D81C-A865010C7E48}"/>
                  </a:ext>
                </a:extLst>
              </p:cNvPr>
              <p:cNvSpPr>
                <a:spLocks/>
              </p:cNvSpPr>
              <p:nvPr userDrawn="1"/>
            </p:nvSpPr>
            <p:spPr bwMode="auto">
              <a:xfrm>
                <a:off x="6245484" y="4351795"/>
                <a:ext cx="198309" cy="52582"/>
              </a:xfrm>
              <a:custGeom>
                <a:avLst/>
                <a:gdLst>
                  <a:gd name="T0" fmla="*/ 3 w 132"/>
                  <a:gd name="T1" fmla="*/ 0 h 35"/>
                  <a:gd name="T2" fmla="*/ 129 w 132"/>
                  <a:gd name="T3" fmla="*/ 0 h 35"/>
                  <a:gd name="T4" fmla="*/ 132 w 132"/>
                  <a:gd name="T5" fmla="*/ 1 h 35"/>
                  <a:gd name="T6" fmla="*/ 132 w 132"/>
                  <a:gd name="T7" fmla="*/ 3 h 35"/>
                  <a:gd name="T8" fmla="*/ 132 w 132"/>
                  <a:gd name="T9" fmla="*/ 33 h 35"/>
                  <a:gd name="T10" fmla="*/ 132 w 132"/>
                  <a:gd name="T11" fmla="*/ 35 h 35"/>
                  <a:gd name="T12" fmla="*/ 129 w 132"/>
                  <a:gd name="T13" fmla="*/ 35 h 35"/>
                  <a:gd name="T14" fmla="*/ 3 w 132"/>
                  <a:gd name="T15" fmla="*/ 35 h 35"/>
                  <a:gd name="T16" fmla="*/ 1 w 132"/>
                  <a:gd name="T17" fmla="*/ 35 h 35"/>
                  <a:gd name="T18" fmla="*/ 0 w 132"/>
                  <a:gd name="T19" fmla="*/ 33 h 35"/>
                  <a:gd name="T20" fmla="*/ 0 w 132"/>
                  <a:gd name="T21" fmla="*/ 3 h 35"/>
                  <a:gd name="T22" fmla="*/ 1 w 132"/>
                  <a:gd name="T23" fmla="*/ 1 h 35"/>
                  <a:gd name="T24" fmla="*/ 3 w 132"/>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35">
                    <a:moveTo>
                      <a:pt x="3" y="0"/>
                    </a:moveTo>
                    <a:lnTo>
                      <a:pt x="129" y="0"/>
                    </a:lnTo>
                    <a:lnTo>
                      <a:pt x="132" y="1"/>
                    </a:lnTo>
                    <a:lnTo>
                      <a:pt x="132" y="3"/>
                    </a:lnTo>
                    <a:lnTo>
                      <a:pt x="132" y="33"/>
                    </a:lnTo>
                    <a:lnTo>
                      <a:pt x="132" y="35"/>
                    </a:lnTo>
                    <a:lnTo>
                      <a:pt x="129" y="35"/>
                    </a:lnTo>
                    <a:lnTo>
                      <a:pt x="3" y="35"/>
                    </a:lnTo>
                    <a:lnTo>
                      <a:pt x="1" y="35"/>
                    </a:lnTo>
                    <a:lnTo>
                      <a:pt x="0" y="33"/>
                    </a:lnTo>
                    <a:lnTo>
                      <a:pt x="0" y="3"/>
                    </a:lnTo>
                    <a:lnTo>
                      <a:pt x="1"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050" b="0" i="0" u="none" strike="noStrike" kern="1200" cap="none" spc="0" normalizeH="0" baseline="0" noProof="0" dirty="0">
                  <a:ln>
                    <a:noFill/>
                  </a:ln>
                  <a:solidFill>
                    <a:srgbClr val="454545"/>
                  </a:solidFill>
                  <a:effectLst/>
                  <a:uLnTx/>
                  <a:uFillTx/>
                  <a:latin typeface="Inter" panose="020B0502030000000004" pitchFamily="34" charset="0"/>
                  <a:ea typeface="+mn-ea"/>
                  <a:cs typeface="+mn-cs"/>
                </a:endParaRPr>
              </a:p>
            </p:txBody>
          </p:sp>
        </p:grpSp>
        <p:grpSp>
          <p:nvGrpSpPr>
            <p:cNvPr id="75" name="Group 74">
              <a:extLst>
                <a:ext uri="{FF2B5EF4-FFF2-40B4-BE49-F238E27FC236}">
                  <a16:creationId xmlns:a16="http://schemas.microsoft.com/office/drawing/2014/main" id="{A8B36247-C855-FE71-9135-4FF65BD989A5}"/>
                </a:ext>
              </a:extLst>
            </p:cNvPr>
            <p:cNvGrpSpPr/>
            <p:nvPr/>
          </p:nvGrpSpPr>
          <p:grpSpPr>
            <a:xfrm>
              <a:off x="8385581" y="4483073"/>
              <a:ext cx="316791" cy="360672"/>
              <a:chOff x="1430941" y="5188109"/>
              <a:chExt cx="732323" cy="610470"/>
            </a:xfrm>
          </p:grpSpPr>
          <p:sp>
            <p:nvSpPr>
              <p:cNvPr id="76" name="Freeform 86">
                <a:extLst>
                  <a:ext uri="{FF2B5EF4-FFF2-40B4-BE49-F238E27FC236}">
                    <a16:creationId xmlns:a16="http://schemas.microsoft.com/office/drawing/2014/main" id="{673A54D8-9A5A-7F10-A06C-20FF9C568F11}"/>
                  </a:ext>
                </a:extLst>
              </p:cNvPr>
              <p:cNvSpPr>
                <a:spLocks/>
              </p:cNvSpPr>
              <p:nvPr/>
            </p:nvSpPr>
            <p:spPr bwMode="auto">
              <a:xfrm>
                <a:off x="1430941" y="554275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2 h 83"/>
                  <a:gd name="T10" fmla="*/ 7 w 322"/>
                  <a:gd name="T11" fmla="*/ 1 h 83"/>
                  <a:gd name="T12" fmla="*/ 6 w 322"/>
                  <a:gd name="T13" fmla="*/ 1 h 83"/>
                  <a:gd name="T14" fmla="*/ 4 w 322"/>
                  <a:gd name="T15" fmla="*/ 0 h 83"/>
                  <a:gd name="T16" fmla="*/ 2 w 322"/>
                  <a:gd name="T17" fmla="*/ 1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9 h 83"/>
                  <a:gd name="T32" fmla="*/ 322 w 322"/>
                  <a:gd name="T33" fmla="*/ 38 h 83"/>
                  <a:gd name="T34" fmla="*/ 322 w 322"/>
                  <a:gd name="T35" fmla="*/ 6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1"/>
                      <a:pt x="260" y="30"/>
                      <a:pt x="162" y="30"/>
                    </a:cubicBezTo>
                    <a:cubicBezTo>
                      <a:pt x="63" y="30"/>
                      <a:pt x="21" y="10"/>
                      <a:pt x="7" y="2"/>
                    </a:cubicBezTo>
                    <a:cubicBezTo>
                      <a:pt x="7" y="1"/>
                      <a:pt x="7" y="1"/>
                      <a:pt x="7" y="1"/>
                    </a:cubicBezTo>
                    <a:cubicBezTo>
                      <a:pt x="6" y="1"/>
                      <a:pt x="6" y="1"/>
                      <a:pt x="6" y="1"/>
                    </a:cubicBezTo>
                    <a:cubicBezTo>
                      <a:pt x="6" y="1"/>
                      <a:pt x="5" y="0"/>
                      <a:pt x="4" y="0"/>
                    </a:cubicBezTo>
                    <a:cubicBezTo>
                      <a:pt x="3" y="0"/>
                      <a:pt x="3" y="0"/>
                      <a:pt x="2" y="1"/>
                    </a:cubicBezTo>
                    <a:cubicBezTo>
                      <a:pt x="1" y="1"/>
                      <a:pt x="0" y="3"/>
                      <a:pt x="0" y="4"/>
                    </a:cubicBezTo>
                    <a:cubicBezTo>
                      <a:pt x="0" y="29"/>
                      <a:pt x="0" y="29"/>
                      <a:pt x="0" y="29"/>
                    </a:cubicBezTo>
                    <a:cubicBezTo>
                      <a:pt x="0" y="30"/>
                      <a:pt x="1" y="32"/>
                      <a:pt x="1" y="32"/>
                    </a:cubicBezTo>
                    <a:cubicBezTo>
                      <a:pt x="2" y="43"/>
                      <a:pt x="8" y="52"/>
                      <a:pt x="20" y="59"/>
                    </a:cubicBezTo>
                    <a:cubicBezTo>
                      <a:pt x="26" y="63"/>
                      <a:pt x="64" y="83"/>
                      <a:pt x="162" y="83"/>
                    </a:cubicBezTo>
                    <a:cubicBezTo>
                      <a:pt x="261" y="83"/>
                      <a:pt x="298" y="63"/>
                      <a:pt x="304" y="59"/>
                    </a:cubicBezTo>
                    <a:cubicBezTo>
                      <a:pt x="313" y="53"/>
                      <a:pt x="319" y="47"/>
                      <a:pt x="321" y="39"/>
                    </a:cubicBezTo>
                    <a:cubicBezTo>
                      <a:pt x="322" y="38"/>
                      <a:pt x="322" y="38"/>
                      <a:pt x="322" y="38"/>
                    </a:cubicBezTo>
                    <a:cubicBezTo>
                      <a:pt x="322" y="6"/>
                      <a:pt x="322" y="6"/>
                      <a:pt x="322" y="6"/>
                    </a:cubicBezTo>
                    <a:cubicBezTo>
                      <a:pt x="322" y="4"/>
                      <a:pt x="321" y="3"/>
                      <a:pt x="320" y="2"/>
                    </a:cubicBez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63666A"/>
                  </a:solidFill>
                  <a:effectLst/>
                  <a:uLnTx/>
                  <a:uFillTx/>
                  <a:latin typeface="Inter" panose="020B0502030000000004" pitchFamily="34" charset="0"/>
                  <a:ea typeface="+mn-ea"/>
                  <a:cs typeface="+mn-cs"/>
                </a:endParaRPr>
              </a:p>
            </p:txBody>
          </p:sp>
          <p:sp>
            <p:nvSpPr>
              <p:cNvPr id="77" name="Freeform 87">
                <a:extLst>
                  <a:ext uri="{FF2B5EF4-FFF2-40B4-BE49-F238E27FC236}">
                    <a16:creationId xmlns:a16="http://schemas.microsoft.com/office/drawing/2014/main" id="{2FCA480E-8691-E0B7-11B4-646A032F14DE}"/>
                  </a:ext>
                </a:extLst>
              </p:cNvPr>
              <p:cNvSpPr>
                <a:spLocks noEditPoints="1"/>
              </p:cNvSpPr>
              <p:nvPr/>
            </p:nvSpPr>
            <p:spPr bwMode="auto">
              <a:xfrm>
                <a:off x="1430941" y="5188109"/>
                <a:ext cx="732323" cy="253001"/>
              </a:xfrm>
              <a:custGeom>
                <a:avLst/>
                <a:gdLst>
                  <a:gd name="T0" fmla="*/ 299 w 322"/>
                  <a:gd name="T1" fmla="*/ 25 h 155"/>
                  <a:gd name="T2" fmla="*/ 298 w 322"/>
                  <a:gd name="T3" fmla="*/ 25 h 155"/>
                  <a:gd name="T4" fmla="*/ 298 w 322"/>
                  <a:gd name="T5" fmla="*/ 25 h 155"/>
                  <a:gd name="T6" fmla="*/ 161 w 322"/>
                  <a:gd name="T7" fmla="*/ 0 h 155"/>
                  <a:gd name="T8" fmla="*/ 24 w 322"/>
                  <a:gd name="T9" fmla="*/ 25 h 155"/>
                  <a:gd name="T10" fmla="*/ 23 w 322"/>
                  <a:gd name="T11" fmla="*/ 25 h 155"/>
                  <a:gd name="T12" fmla="*/ 23 w 322"/>
                  <a:gd name="T13" fmla="*/ 25 h 155"/>
                  <a:gd name="T14" fmla="*/ 0 w 322"/>
                  <a:gd name="T15" fmla="*/ 64 h 155"/>
                  <a:gd name="T16" fmla="*/ 0 w 322"/>
                  <a:gd name="T17" fmla="*/ 81 h 155"/>
                  <a:gd name="T18" fmla="*/ 0 w 322"/>
                  <a:gd name="T19" fmla="*/ 101 h 155"/>
                  <a:gd name="T20" fmla="*/ 1 w 322"/>
                  <a:gd name="T21" fmla="*/ 104 h 155"/>
                  <a:gd name="T22" fmla="*/ 20 w 322"/>
                  <a:gd name="T23" fmla="*/ 130 h 155"/>
                  <a:gd name="T24" fmla="*/ 162 w 322"/>
                  <a:gd name="T25" fmla="*/ 155 h 155"/>
                  <a:gd name="T26" fmla="*/ 304 w 322"/>
                  <a:gd name="T27" fmla="*/ 130 h 155"/>
                  <a:gd name="T28" fmla="*/ 321 w 322"/>
                  <a:gd name="T29" fmla="*/ 110 h 155"/>
                  <a:gd name="T30" fmla="*/ 322 w 322"/>
                  <a:gd name="T31" fmla="*/ 109 h 155"/>
                  <a:gd name="T32" fmla="*/ 322 w 322"/>
                  <a:gd name="T33" fmla="*/ 81 h 155"/>
                  <a:gd name="T34" fmla="*/ 322 w 322"/>
                  <a:gd name="T35" fmla="*/ 64 h 155"/>
                  <a:gd name="T36" fmla="*/ 299 w 322"/>
                  <a:gd name="T37" fmla="*/ 25 h 155"/>
                  <a:gd name="T38" fmla="*/ 65 w 322"/>
                  <a:gd name="T39" fmla="*/ 60 h 155"/>
                  <a:gd name="T40" fmla="*/ 56 w 322"/>
                  <a:gd name="T41" fmla="*/ 72 h 155"/>
                  <a:gd name="T42" fmla="*/ 60 w 322"/>
                  <a:gd name="T43" fmla="*/ 81 h 155"/>
                  <a:gd name="T44" fmla="*/ 60 w 322"/>
                  <a:gd name="T45" fmla="*/ 81 h 155"/>
                  <a:gd name="T46" fmla="*/ 61 w 322"/>
                  <a:gd name="T47" fmla="*/ 83 h 155"/>
                  <a:gd name="T48" fmla="*/ 60 w 322"/>
                  <a:gd name="T49" fmla="*/ 84 h 155"/>
                  <a:gd name="T50" fmla="*/ 43 w 322"/>
                  <a:gd name="T51" fmla="*/ 76 h 155"/>
                  <a:gd name="T52" fmla="*/ 32 w 322"/>
                  <a:gd name="T53" fmla="*/ 61 h 155"/>
                  <a:gd name="T54" fmla="*/ 43 w 322"/>
                  <a:gd name="T55" fmla="*/ 46 h 155"/>
                  <a:gd name="T56" fmla="*/ 161 w 322"/>
                  <a:gd name="T57" fmla="*/ 27 h 155"/>
                  <a:gd name="T58" fmla="*/ 279 w 322"/>
                  <a:gd name="T59" fmla="*/ 46 h 155"/>
                  <a:gd name="T60" fmla="*/ 290 w 322"/>
                  <a:gd name="T61" fmla="*/ 61 h 155"/>
                  <a:gd name="T62" fmla="*/ 279 w 322"/>
                  <a:gd name="T63" fmla="*/ 76 h 155"/>
                  <a:gd name="T64" fmla="*/ 261 w 322"/>
                  <a:gd name="T65" fmla="*/ 84 h 155"/>
                  <a:gd name="T66" fmla="*/ 261 w 322"/>
                  <a:gd name="T67" fmla="*/ 83 h 155"/>
                  <a:gd name="T68" fmla="*/ 261 w 322"/>
                  <a:gd name="T69" fmla="*/ 81 h 155"/>
                  <a:gd name="T70" fmla="*/ 261 w 322"/>
                  <a:gd name="T71" fmla="*/ 81 h 155"/>
                  <a:gd name="T72" fmla="*/ 266 w 322"/>
                  <a:gd name="T73" fmla="*/ 72 h 155"/>
                  <a:gd name="T74" fmla="*/ 256 w 322"/>
                  <a:gd name="T75" fmla="*/ 60 h 155"/>
                  <a:gd name="T76" fmla="*/ 161 w 322"/>
                  <a:gd name="T77" fmla="*/ 44 h 155"/>
                  <a:gd name="T78" fmla="*/ 65 w 322"/>
                  <a:gd name="T7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 h="155">
                    <a:moveTo>
                      <a:pt x="299" y="25"/>
                    </a:moveTo>
                    <a:cubicBezTo>
                      <a:pt x="299" y="25"/>
                      <a:pt x="299" y="25"/>
                      <a:pt x="298" y="25"/>
                    </a:cubicBezTo>
                    <a:cubicBezTo>
                      <a:pt x="298" y="25"/>
                      <a:pt x="298" y="25"/>
                      <a:pt x="298" y="25"/>
                    </a:cubicBezTo>
                    <a:cubicBezTo>
                      <a:pt x="289" y="19"/>
                      <a:pt x="252" y="0"/>
                      <a:pt x="161" y="0"/>
                    </a:cubicBezTo>
                    <a:cubicBezTo>
                      <a:pt x="70" y="0"/>
                      <a:pt x="33" y="19"/>
                      <a:pt x="24" y="25"/>
                    </a:cubicBezTo>
                    <a:cubicBezTo>
                      <a:pt x="24" y="25"/>
                      <a:pt x="23" y="25"/>
                      <a:pt x="23" y="25"/>
                    </a:cubicBezTo>
                    <a:cubicBezTo>
                      <a:pt x="23" y="25"/>
                      <a:pt x="23" y="25"/>
                      <a:pt x="23" y="25"/>
                    </a:cubicBezTo>
                    <a:cubicBezTo>
                      <a:pt x="4" y="38"/>
                      <a:pt x="0" y="53"/>
                      <a:pt x="0" y="64"/>
                    </a:cubicBezTo>
                    <a:cubicBezTo>
                      <a:pt x="0" y="81"/>
                      <a:pt x="0" y="81"/>
                      <a:pt x="0" y="81"/>
                    </a:cubicBezTo>
                    <a:cubicBezTo>
                      <a:pt x="0" y="101"/>
                      <a:pt x="0" y="101"/>
                      <a:pt x="0" y="101"/>
                    </a:cubicBezTo>
                    <a:cubicBezTo>
                      <a:pt x="0" y="102"/>
                      <a:pt x="1" y="103"/>
                      <a:pt x="1" y="104"/>
                    </a:cubicBezTo>
                    <a:cubicBezTo>
                      <a:pt x="2" y="114"/>
                      <a:pt x="8" y="123"/>
                      <a:pt x="20" y="130"/>
                    </a:cubicBezTo>
                    <a:cubicBezTo>
                      <a:pt x="26" y="134"/>
                      <a:pt x="64" y="155"/>
                      <a:pt x="162" y="155"/>
                    </a:cubicBezTo>
                    <a:cubicBezTo>
                      <a:pt x="261" y="155"/>
                      <a:pt x="298" y="134"/>
                      <a:pt x="304" y="130"/>
                    </a:cubicBezTo>
                    <a:cubicBezTo>
                      <a:pt x="313" y="125"/>
                      <a:pt x="319" y="118"/>
                      <a:pt x="321" y="110"/>
                    </a:cubicBezTo>
                    <a:cubicBezTo>
                      <a:pt x="322" y="110"/>
                      <a:pt x="322" y="109"/>
                      <a:pt x="322" y="109"/>
                    </a:cubicBezTo>
                    <a:cubicBezTo>
                      <a:pt x="322" y="81"/>
                      <a:pt x="322" y="81"/>
                      <a:pt x="322" y="81"/>
                    </a:cubicBezTo>
                    <a:cubicBezTo>
                      <a:pt x="322" y="64"/>
                      <a:pt x="322" y="64"/>
                      <a:pt x="322" y="64"/>
                    </a:cubicBezTo>
                    <a:cubicBezTo>
                      <a:pt x="322" y="53"/>
                      <a:pt x="318" y="37"/>
                      <a:pt x="299" y="25"/>
                    </a:cubicBezTo>
                    <a:close/>
                    <a:moveTo>
                      <a:pt x="65" y="60"/>
                    </a:moveTo>
                    <a:cubicBezTo>
                      <a:pt x="63" y="62"/>
                      <a:pt x="57" y="65"/>
                      <a:pt x="56" y="72"/>
                    </a:cubicBezTo>
                    <a:cubicBezTo>
                      <a:pt x="57" y="76"/>
                      <a:pt x="58" y="79"/>
                      <a:pt x="60" y="81"/>
                    </a:cubicBezTo>
                    <a:cubicBezTo>
                      <a:pt x="60" y="81"/>
                      <a:pt x="60" y="81"/>
                      <a:pt x="60" y="81"/>
                    </a:cubicBezTo>
                    <a:cubicBezTo>
                      <a:pt x="61" y="81"/>
                      <a:pt x="61" y="82"/>
                      <a:pt x="61" y="83"/>
                    </a:cubicBezTo>
                    <a:cubicBezTo>
                      <a:pt x="60" y="83"/>
                      <a:pt x="60" y="84"/>
                      <a:pt x="60" y="84"/>
                    </a:cubicBezTo>
                    <a:cubicBezTo>
                      <a:pt x="50" y="80"/>
                      <a:pt x="44" y="77"/>
                      <a:pt x="43" y="76"/>
                    </a:cubicBezTo>
                    <a:cubicBezTo>
                      <a:pt x="40" y="75"/>
                      <a:pt x="33" y="70"/>
                      <a:pt x="32" y="61"/>
                    </a:cubicBezTo>
                    <a:cubicBezTo>
                      <a:pt x="33" y="53"/>
                      <a:pt x="40" y="48"/>
                      <a:pt x="43" y="46"/>
                    </a:cubicBezTo>
                    <a:cubicBezTo>
                      <a:pt x="47" y="44"/>
                      <a:pt x="77" y="27"/>
                      <a:pt x="161" y="27"/>
                    </a:cubicBezTo>
                    <a:cubicBezTo>
                      <a:pt x="244" y="27"/>
                      <a:pt x="275" y="44"/>
                      <a:pt x="279" y="46"/>
                    </a:cubicBezTo>
                    <a:cubicBezTo>
                      <a:pt x="282" y="48"/>
                      <a:pt x="289" y="53"/>
                      <a:pt x="290" y="61"/>
                    </a:cubicBezTo>
                    <a:cubicBezTo>
                      <a:pt x="289" y="70"/>
                      <a:pt x="282" y="75"/>
                      <a:pt x="279" y="76"/>
                    </a:cubicBezTo>
                    <a:cubicBezTo>
                      <a:pt x="277" y="77"/>
                      <a:pt x="272" y="81"/>
                      <a:pt x="261" y="84"/>
                    </a:cubicBezTo>
                    <a:cubicBezTo>
                      <a:pt x="261" y="84"/>
                      <a:pt x="261" y="84"/>
                      <a:pt x="261" y="83"/>
                    </a:cubicBezTo>
                    <a:cubicBezTo>
                      <a:pt x="260" y="83"/>
                      <a:pt x="260" y="82"/>
                      <a:pt x="261" y="81"/>
                    </a:cubicBezTo>
                    <a:cubicBezTo>
                      <a:pt x="261" y="81"/>
                      <a:pt x="261" y="81"/>
                      <a:pt x="261" y="81"/>
                    </a:cubicBezTo>
                    <a:cubicBezTo>
                      <a:pt x="263" y="79"/>
                      <a:pt x="265" y="76"/>
                      <a:pt x="266" y="72"/>
                    </a:cubicBezTo>
                    <a:cubicBezTo>
                      <a:pt x="265" y="65"/>
                      <a:pt x="259" y="62"/>
                      <a:pt x="256" y="60"/>
                    </a:cubicBezTo>
                    <a:cubicBezTo>
                      <a:pt x="253" y="58"/>
                      <a:pt x="229" y="44"/>
                      <a:pt x="161" y="44"/>
                    </a:cubicBezTo>
                    <a:cubicBezTo>
                      <a:pt x="93" y="44"/>
                      <a:pt x="69" y="58"/>
                      <a:pt x="65" y="60"/>
                    </a:cubicBez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63666A"/>
                  </a:solidFill>
                  <a:effectLst/>
                  <a:uLnTx/>
                  <a:uFillTx/>
                  <a:latin typeface="Inter" panose="020B0502030000000004" pitchFamily="34" charset="0"/>
                  <a:ea typeface="+mn-ea"/>
                  <a:cs typeface="+mn-cs"/>
                </a:endParaRPr>
              </a:p>
            </p:txBody>
          </p:sp>
          <p:sp>
            <p:nvSpPr>
              <p:cNvPr id="78" name="Freeform 88">
                <a:extLst>
                  <a:ext uri="{FF2B5EF4-FFF2-40B4-BE49-F238E27FC236}">
                    <a16:creationId xmlns:a16="http://schemas.microsoft.com/office/drawing/2014/main" id="{5769D404-86E6-E628-E8EF-EFBDBA58B34D}"/>
                  </a:ext>
                </a:extLst>
              </p:cNvPr>
              <p:cNvSpPr>
                <a:spLocks/>
              </p:cNvSpPr>
              <p:nvPr/>
            </p:nvSpPr>
            <p:spPr bwMode="auto">
              <a:xfrm>
                <a:off x="1430941" y="5667931"/>
                <a:ext cx="732323" cy="130648"/>
              </a:xfrm>
              <a:custGeom>
                <a:avLst/>
                <a:gdLst>
                  <a:gd name="T0" fmla="*/ 320 w 322"/>
                  <a:gd name="T1" fmla="*/ 2 h 80"/>
                  <a:gd name="T2" fmla="*/ 318 w 322"/>
                  <a:gd name="T3" fmla="*/ 1 h 80"/>
                  <a:gd name="T4" fmla="*/ 316 w 322"/>
                  <a:gd name="T5" fmla="*/ 2 h 80"/>
                  <a:gd name="T6" fmla="*/ 162 w 322"/>
                  <a:gd name="T7" fmla="*/ 29 h 80"/>
                  <a:gd name="T8" fmla="*/ 7 w 322"/>
                  <a:gd name="T9" fmla="*/ 1 h 80"/>
                  <a:gd name="T10" fmla="*/ 7 w 322"/>
                  <a:gd name="T11" fmla="*/ 1 h 80"/>
                  <a:gd name="T12" fmla="*/ 6 w 322"/>
                  <a:gd name="T13" fmla="*/ 0 h 80"/>
                  <a:gd name="T14" fmla="*/ 4 w 322"/>
                  <a:gd name="T15" fmla="*/ 0 h 80"/>
                  <a:gd name="T16" fmla="*/ 2 w 322"/>
                  <a:gd name="T17" fmla="*/ 0 h 80"/>
                  <a:gd name="T18" fmla="*/ 0 w 322"/>
                  <a:gd name="T19" fmla="*/ 4 h 80"/>
                  <a:gd name="T20" fmla="*/ 0 w 322"/>
                  <a:gd name="T21" fmla="*/ 16 h 80"/>
                  <a:gd name="T22" fmla="*/ 24 w 322"/>
                  <a:gd name="T23" fmla="*/ 55 h 80"/>
                  <a:gd name="T24" fmla="*/ 161 w 322"/>
                  <a:gd name="T25" fmla="*/ 80 h 80"/>
                  <a:gd name="T26" fmla="*/ 298 w 322"/>
                  <a:gd name="T27" fmla="*/ 55 h 80"/>
                  <a:gd name="T28" fmla="*/ 322 w 322"/>
                  <a:gd name="T29" fmla="*/ 16 h 80"/>
                  <a:gd name="T30" fmla="*/ 322 w 322"/>
                  <a:gd name="T31" fmla="*/ 5 h 80"/>
                  <a:gd name="T32" fmla="*/ 320 w 322"/>
                  <a:gd name="T3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80">
                    <a:moveTo>
                      <a:pt x="320" y="2"/>
                    </a:moveTo>
                    <a:cubicBezTo>
                      <a:pt x="319" y="1"/>
                      <a:pt x="318" y="1"/>
                      <a:pt x="318" y="1"/>
                    </a:cubicBezTo>
                    <a:cubicBezTo>
                      <a:pt x="317" y="1"/>
                      <a:pt x="316" y="1"/>
                      <a:pt x="316" y="2"/>
                    </a:cubicBezTo>
                    <a:cubicBezTo>
                      <a:pt x="302" y="10"/>
                      <a:pt x="260" y="29"/>
                      <a:pt x="162" y="29"/>
                    </a:cubicBezTo>
                    <a:cubicBezTo>
                      <a:pt x="63" y="29"/>
                      <a:pt x="21" y="9"/>
                      <a:pt x="7" y="1"/>
                    </a:cubicBezTo>
                    <a:cubicBezTo>
                      <a:pt x="7" y="1"/>
                      <a:pt x="7" y="1"/>
                      <a:pt x="7" y="1"/>
                    </a:cubicBezTo>
                    <a:cubicBezTo>
                      <a:pt x="6" y="0"/>
                      <a:pt x="6" y="0"/>
                      <a:pt x="6" y="0"/>
                    </a:cubicBezTo>
                    <a:cubicBezTo>
                      <a:pt x="6" y="0"/>
                      <a:pt x="5" y="0"/>
                      <a:pt x="4" y="0"/>
                    </a:cubicBezTo>
                    <a:cubicBezTo>
                      <a:pt x="3" y="0"/>
                      <a:pt x="3" y="0"/>
                      <a:pt x="2" y="0"/>
                    </a:cubicBezTo>
                    <a:cubicBezTo>
                      <a:pt x="1" y="1"/>
                      <a:pt x="0" y="2"/>
                      <a:pt x="0" y="4"/>
                    </a:cubicBezTo>
                    <a:cubicBezTo>
                      <a:pt x="0" y="16"/>
                      <a:pt x="0" y="16"/>
                      <a:pt x="0" y="16"/>
                    </a:cubicBezTo>
                    <a:cubicBezTo>
                      <a:pt x="0" y="27"/>
                      <a:pt x="4" y="43"/>
                      <a:pt x="24" y="55"/>
                    </a:cubicBezTo>
                    <a:cubicBezTo>
                      <a:pt x="33" y="61"/>
                      <a:pt x="70" y="80"/>
                      <a:pt x="161" y="80"/>
                    </a:cubicBezTo>
                    <a:cubicBezTo>
                      <a:pt x="252" y="80"/>
                      <a:pt x="289" y="61"/>
                      <a:pt x="298" y="55"/>
                    </a:cubicBezTo>
                    <a:cubicBezTo>
                      <a:pt x="317" y="43"/>
                      <a:pt x="322" y="27"/>
                      <a:pt x="322" y="16"/>
                    </a:cubicBezTo>
                    <a:cubicBezTo>
                      <a:pt x="322" y="5"/>
                      <a:pt x="322" y="5"/>
                      <a:pt x="322" y="5"/>
                    </a:cubicBezTo>
                    <a:cubicBezTo>
                      <a:pt x="322" y="4"/>
                      <a:pt x="321" y="2"/>
                      <a:pt x="320" y="2"/>
                    </a:cubicBez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63666A"/>
                  </a:solidFill>
                  <a:effectLst/>
                  <a:uLnTx/>
                  <a:uFillTx/>
                  <a:latin typeface="Inter" panose="020B0502030000000004" pitchFamily="34" charset="0"/>
                  <a:ea typeface="+mn-ea"/>
                  <a:cs typeface="+mn-cs"/>
                </a:endParaRPr>
              </a:p>
            </p:txBody>
          </p:sp>
          <p:sp>
            <p:nvSpPr>
              <p:cNvPr id="79" name="Freeform 89">
                <a:extLst>
                  <a:ext uri="{FF2B5EF4-FFF2-40B4-BE49-F238E27FC236}">
                    <a16:creationId xmlns:a16="http://schemas.microsoft.com/office/drawing/2014/main" id="{755F6308-F04E-8282-428B-34C69D670204}"/>
                  </a:ext>
                </a:extLst>
              </p:cNvPr>
              <p:cNvSpPr>
                <a:spLocks/>
              </p:cNvSpPr>
              <p:nvPr/>
            </p:nvSpPr>
            <p:spPr bwMode="auto">
              <a:xfrm>
                <a:off x="1430941" y="542241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1 h 83"/>
                  <a:gd name="T10" fmla="*/ 7 w 322"/>
                  <a:gd name="T11" fmla="*/ 1 h 83"/>
                  <a:gd name="T12" fmla="*/ 6 w 322"/>
                  <a:gd name="T13" fmla="*/ 1 h 83"/>
                  <a:gd name="T14" fmla="*/ 4 w 322"/>
                  <a:gd name="T15" fmla="*/ 0 h 83"/>
                  <a:gd name="T16" fmla="*/ 2 w 322"/>
                  <a:gd name="T17" fmla="*/ 0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8 h 83"/>
                  <a:gd name="T32" fmla="*/ 322 w 322"/>
                  <a:gd name="T33" fmla="*/ 37 h 83"/>
                  <a:gd name="T34" fmla="*/ 322 w 322"/>
                  <a:gd name="T35" fmla="*/ 5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0"/>
                      <a:pt x="260" y="30"/>
                      <a:pt x="162" y="30"/>
                    </a:cubicBezTo>
                    <a:cubicBezTo>
                      <a:pt x="63" y="30"/>
                      <a:pt x="21" y="10"/>
                      <a:pt x="7" y="1"/>
                    </a:cubicBezTo>
                    <a:cubicBezTo>
                      <a:pt x="7" y="1"/>
                      <a:pt x="7" y="1"/>
                      <a:pt x="7" y="1"/>
                    </a:cubicBezTo>
                    <a:cubicBezTo>
                      <a:pt x="6" y="1"/>
                      <a:pt x="6" y="1"/>
                      <a:pt x="6" y="1"/>
                    </a:cubicBezTo>
                    <a:cubicBezTo>
                      <a:pt x="6" y="0"/>
                      <a:pt x="5" y="0"/>
                      <a:pt x="4" y="0"/>
                    </a:cubicBezTo>
                    <a:cubicBezTo>
                      <a:pt x="3" y="0"/>
                      <a:pt x="3" y="0"/>
                      <a:pt x="2" y="0"/>
                    </a:cubicBezTo>
                    <a:cubicBezTo>
                      <a:pt x="1" y="1"/>
                      <a:pt x="0" y="2"/>
                      <a:pt x="0" y="4"/>
                    </a:cubicBezTo>
                    <a:cubicBezTo>
                      <a:pt x="0" y="29"/>
                      <a:pt x="0" y="29"/>
                      <a:pt x="0" y="29"/>
                    </a:cubicBezTo>
                    <a:cubicBezTo>
                      <a:pt x="0" y="30"/>
                      <a:pt x="1" y="31"/>
                      <a:pt x="1" y="32"/>
                    </a:cubicBezTo>
                    <a:cubicBezTo>
                      <a:pt x="2" y="43"/>
                      <a:pt x="8" y="52"/>
                      <a:pt x="20" y="59"/>
                    </a:cubicBezTo>
                    <a:cubicBezTo>
                      <a:pt x="26" y="63"/>
                      <a:pt x="64" y="83"/>
                      <a:pt x="162" y="83"/>
                    </a:cubicBezTo>
                    <a:cubicBezTo>
                      <a:pt x="261" y="83"/>
                      <a:pt x="298" y="63"/>
                      <a:pt x="304" y="59"/>
                    </a:cubicBezTo>
                    <a:cubicBezTo>
                      <a:pt x="313" y="53"/>
                      <a:pt x="319" y="46"/>
                      <a:pt x="321" y="38"/>
                    </a:cubicBezTo>
                    <a:cubicBezTo>
                      <a:pt x="322" y="38"/>
                      <a:pt x="322" y="38"/>
                      <a:pt x="322" y="37"/>
                    </a:cubicBezTo>
                    <a:cubicBezTo>
                      <a:pt x="322" y="5"/>
                      <a:pt x="322" y="5"/>
                      <a:pt x="322" y="5"/>
                    </a:cubicBezTo>
                    <a:cubicBezTo>
                      <a:pt x="322" y="4"/>
                      <a:pt x="321" y="3"/>
                      <a:pt x="320" y="2"/>
                    </a:cubicBez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63666A"/>
                  </a:solidFill>
                  <a:effectLst/>
                  <a:uLnTx/>
                  <a:uFillTx/>
                  <a:latin typeface="Inter" panose="020B0502030000000004" pitchFamily="34" charset="0"/>
                  <a:ea typeface="+mn-ea"/>
                  <a:cs typeface="+mn-cs"/>
                </a:endParaRPr>
              </a:p>
            </p:txBody>
          </p:sp>
        </p:grpSp>
      </p:grpSp>
      <p:sp>
        <p:nvSpPr>
          <p:cNvPr id="102" name="Slide Number Placeholder 1">
            <a:extLst>
              <a:ext uri="{FF2B5EF4-FFF2-40B4-BE49-F238E27FC236}">
                <a16:creationId xmlns:a16="http://schemas.microsoft.com/office/drawing/2014/main" id="{9F937311-851E-3C1D-66D6-8538C7E85E6C}"/>
              </a:ext>
            </a:extLst>
          </p:cNvPr>
          <p:cNvSpPr>
            <a:spLocks noGrp="1"/>
          </p:cNvSpPr>
          <p:nvPr>
            <p:ph type="sldNum" sz="quarter" idx="12"/>
          </p:nvPr>
        </p:nvSpPr>
        <p:spPr>
          <a:xfrm>
            <a:off x="11222182" y="6492875"/>
            <a:ext cx="5507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50" b="0" i="0" u="none" strike="noStrike" kern="1200" cap="none" spc="0" normalizeH="0" baseline="0" noProof="0" smtClean="0">
                <a:ln>
                  <a:noFill/>
                </a:ln>
                <a:solidFill>
                  <a:srgbClr val="0C2340"/>
                </a:solidFill>
                <a:effectLst/>
                <a:uLnTx/>
                <a:uFillTx/>
                <a:latin typeface="Inter" panose="020B050203000000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850" b="0" i="0" u="none" strike="noStrike" kern="120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103" name="Footer Placeholder 2">
            <a:extLst>
              <a:ext uri="{FF2B5EF4-FFF2-40B4-BE49-F238E27FC236}">
                <a16:creationId xmlns:a16="http://schemas.microsoft.com/office/drawing/2014/main" id="{D0415CF6-6E97-3B2D-637B-1DAEADAD400C}"/>
              </a:ext>
            </a:extLst>
          </p:cNvPr>
          <p:cNvSpPr txBox="1">
            <a:spLocks/>
          </p:cNvSpPr>
          <p:nvPr/>
        </p:nvSpPr>
        <p:spPr>
          <a:xfrm>
            <a:off x="419100" y="6492875"/>
            <a:ext cx="3885678" cy="244653"/>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rgbClr val="212121"/>
                </a:solidFill>
                <a:latin typeface="Inter"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GE Vernova and/or its affiliates. All rights reserved.</a:t>
            </a:r>
            <a:endParaRPr lang="en-US" dirty="0"/>
          </a:p>
        </p:txBody>
      </p:sp>
      <p:grpSp>
        <p:nvGrpSpPr>
          <p:cNvPr id="109" name="Group 108">
            <a:extLst>
              <a:ext uri="{FF2B5EF4-FFF2-40B4-BE49-F238E27FC236}">
                <a16:creationId xmlns:a16="http://schemas.microsoft.com/office/drawing/2014/main" id="{527300ED-471B-23A8-AEB6-29B01F0EC475}"/>
              </a:ext>
            </a:extLst>
          </p:cNvPr>
          <p:cNvGrpSpPr/>
          <p:nvPr/>
        </p:nvGrpSpPr>
        <p:grpSpPr>
          <a:xfrm>
            <a:off x="1983635" y="2373471"/>
            <a:ext cx="2968898" cy="91440"/>
            <a:chOff x="1457324" y="2373471"/>
            <a:chExt cx="2968898" cy="91440"/>
          </a:xfrm>
        </p:grpSpPr>
        <p:sp>
          <p:nvSpPr>
            <p:cNvPr id="105" name="Isosceles Triangle 104">
              <a:extLst>
                <a:ext uri="{FF2B5EF4-FFF2-40B4-BE49-F238E27FC236}">
                  <a16:creationId xmlns:a16="http://schemas.microsoft.com/office/drawing/2014/main" id="{63CFC8D6-FB5A-B69C-2837-863CF69825E5}"/>
                </a:ext>
              </a:extLst>
            </p:cNvPr>
            <p:cNvSpPr/>
            <p:nvPr/>
          </p:nvSpPr>
          <p:spPr>
            <a:xfrm rot="10800000">
              <a:off x="1457324" y="2373471"/>
              <a:ext cx="242888" cy="9144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sp>
          <p:nvSpPr>
            <p:cNvPr id="106" name="Isosceles Triangle 105">
              <a:extLst>
                <a:ext uri="{FF2B5EF4-FFF2-40B4-BE49-F238E27FC236}">
                  <a16:creationId xmlns:a16="http://schemas.microsoft.com/office/drawing/2014/main" id="{A82AB358-663E-C0A7-973A-D4D1370896B2}"/>
                </a:ext>
              </a:extLst>
            </p:cNvPr>
            <p:cNvSpPr/>
            <p:nvPr/>
          </p:nvSpPr>
          <p:spPr>
            <a:xfrm rot="10800000">
              <a:off x="4183334" y="2373471"/>
              <a:ext cx="242888" cy="9144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grpSp>
      <p:grpSp>
        <p:nvGrpSpPr>
          <p:cNvPr id="110" name="Group 109">
            <a:extLst>
              <a:ext uri="{FF2B5EF4-FFF2-40B4-BE49-F238E27FC236}">
                <a16:creationId xmlns:a16="http://schemas.microsoft.com/office/drawing/2014/main" id="{9C4C6DB4-7A02-CC14-83B2-18F583A091FA}"/>
              </a:ext>
            </a:extLst>
          </p:cNvPr>
          <p:cNvGrpSpPr/>
          <p:nvPr/>
        </p:nvGrpSpPr>
        <p:grpSpPr>
          <a:xfrm>
            <a:off x="1983635" y="5940522"/>
            <a:ext cx="2968898" cy="91440"/>
            <a:chOff x="1457324" y="2373471"/>
            <a:chExt cx="2968898" cy="91440"/>
          </a:xfrm>
        </p:grpSpPr>
        <p:sp>
          <p:nvSpPr>
            <p:cNvPr id="111" name="Isosceles Triangle 110">
              <a:extLst>
                <a:ext uri="{FF2B5EF4-FFF2-40B4-BE49-F238E27FC236}">
                  <a16:creationId xmlns:a16="http://schemas.microsoft.com/office/drawing/2014/main" id="{C3CB0FDE-42BA-90D5-6771-DDA37EC38019}"/>
                </a:ext>
              </a:extLst>
            </p:cNvPr>
            <p:cNvSpPr/>
            <p:nvPr/>
          </p:nvSpPr>
          <p:spPr>
            <a:xfrm rot="10800000">
              <a:off x="1457324" y="2373471"/>
              <a:ext cx="242888" cy="9144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sp>
          <p:nvSpPr>
            <p:cNvPr id="112" name="Isosceles Triangle 111">
              <a:extLst>
                <a:ext uri="{FF2B5EF4-FFF2-40B4-BE49-F238E27FC236}">
                  <a16:creationId xmlns:a16="http://schemas.microsoft.com/office/drawing/2014/main" id="{831CEEE8-EDD4-512D-9496-477AF89A390F}"/>
                </a:ext>
              </a:extLst>
            </p:cNvPr>
            <p:cNvSpPr/>
            <p:nvPr/>
          </p:nvSpPr>
          <p:spPr>
            <a:xfrm rot="10800000">
              <a:off x="4183334" y="2373471"/>
              <a:ext cx="242888" cy="9144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grpSp>
    </p:spTree>
    <p:extLst>
      <p:ext uri="{BB962C8B-B14F-4D97-AF65-F5344CB8AC3E}">
        <p14:creationId xmlns:p14="http://schemas.microsoft.com/office/powerpoint/2010/main" val="3962603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237CB-B35D-6DFB-87F6-D3F6AACFD7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3632D-36CF-9FD0-9B09-0E00B38F8C17}"/>
              </a:ext>
            </a:extLst>
          </p:cNvPr>
          <p:cNvSpPr>
            <a:spLocks noGrp="1"/>
          </p:cNvSpPr>
          <p:nvPr>
            <p:ph type="title"/>
          </p:nvPr>
        </p:nvSpPr>
        <p:spPr>
          <a:xfrm>
            <a:off x="419100" y="359570"/>
            <a:ext cx="9578915" cy="457020"/>
          </a:xfrm>
        </p:spPr>
        <p:txBody>
          <a:bodyPr/>
          <a:lstStyle/>
          <a:p>
            <a:r>
              <a:rPr lang="en-US" dirty="0">
                <a:latin typeface="Inter"/>
                <a:ea typeface="Inter"/>
              </a:rPr>
              <a:t>MES – Summary of Key Technology &amp; Capability Updates</a:t>
            </a:r>
            <a:endParaRPr lang="en-US" dirty="0">
              <a:solidFill>
                <a:schemeClr val="tx2"/>
              </a:solidFill>
              <a:latin typeface="Inter"/>
              <a:ea typeface="Inter"/>
            </a:endParaRPr>
          </a:p>
        </p:txBody>
      </p:sp>
      <p:sp>
        <p:nvSpPr>
          <p:cNvPr id="3" name="Footer Placeholder 2">
            <a:extLst>
              <a:ext uri="{FF2B5EF4-FFF2-40B4-BE49-F238E27FC236}">
                <a16:creationId xmlns:a16="http://schemas.microsoft.com/office/drawing/2014/main" id="{A36C4A17-CB29-2105-D04B-A587B3F859F5}"/>
              </a:ext>
            </a:extLst>
          </p:cNvPr>
          <p:cNvSpPr>
            <a:spLocks noGrp="1"/>
          </p:cNvSpPr>
          <p:nvPr>
            <p:ph type="ftr" sz="quarter" idx="11"/>
          </p:nvPr>
        </p:nvSpPr>
        <p:spPr>
          <a:xfrm>
            <a:off x="419100" y="6492875"/>
            <a:ext cx="3885678" cy="244653"/>
          </a:xfrm>
        </p:spPr>
        <p:txBody>
          <a:bodyPr/>
          <a:lstStyle/>
          <a:p>
            <a:r>
              <a:rPr lang="en-US"/>
              <a:t>© 2023 GE Vernova and/or its affiliates. All rights reserved.</a:t>
            </a:r>
            <a:endParaRPr lang="en-US" dirty="0"/>
          </a:p>
        </p:txBody>
      </p:sp>
      <p:sp>
        <p:nvSpPr>
          <p:cNvPr id="4" name="Slide Number Placeholder 3">
            <a:extLst>
              <a:ext uri="{FF2B5EF4-FFF2-40B4-BE49-F238E27FC236}">
                <a16:creationId xmlns:a16="http://schemas.microsoft.com/office/drawing/2014/main" id="{7CC2CA95-04F8-6CDC-C4DD-A561E26E297B}"/>
              </a:ext>
            </a:extLst>
          </p:cNvPr>
          <p:cNvSpPr>
            <a:spLocks noGrp="1"/>
          </p:cNvSpPr>
          <p:nvPr>
            <p:ph type="sldNum" sz="quarter" idx="12"/>
          </p:nvPr>
        </p:nvSpPr>
        <p:spPr/>
        <p:txBody>
          <a:bodyPr/>
          <a:lstStyle/>
          <a:p>
            <a:fld id="{7A7A97EF-C944-4447-B862-B593E9B4A0FF}" type="slidenum">
              <a:rPr lang="en-US" smtClean="0"/>
              <a:t>27</a:t>
            </a:fld>
            <a:endParaRPr lang="en-US" dirty="0"/>
          </a:p>
        </p:txBody>
      </p:sp>
      <p:grpSp>
        <p:nvGrpSpPr>
          <p:cNvPr id="58" name="Group 57">
            <a:extLst>
              <a:ext uri="{FF2B5EF4-FFF2-40B4-BE49-F238E27FC236}">
                <a16:creationId xmlns:a16="http://schemas.microsoft.com/office/drawing/2014/main" id="{68D283C3-DDCA-95F4-5706-5B76D1BF5C84}"/>
              </a:ext>
            </a:extLst>
          </p:cNvPr>
          <p:cNvGrpSpPr/>
          <p:nvPr/>
        </p:nvGrpSpPr>
        <p:grpSpPr>
          <a:xfrm>
            <a:off x="423990" y="1093471"/>
            <a:ext cx="573269" cy="603577"/>
            <a:chOff x="9350291" y="294363"/>
            <a:chExt cx="698205" cy="735118"/>
          </a:xfrm>
        </p:grpSpPr>
        <p:pic>
          <p:nvPicPr>
            <p:cNvPr id="86" name="Picture 85">
              <a:extLst>
                <a:ext uri="{FF2B5EF4-FFF2-40B4-BE49-F238E27FC236}">
                  <a16:creationId xmlns:a16="http://schemas.microsoft.com/office/drawing/2014/main" id="{FDF52989-3B31-DE4D-40AF-D53EF7C8F295}"/>
                </a:ext>
              </a:extLst>
            </p:cNvPr>
            <p:cNvPicPr>
              <a:picLocks noChangeAspect="1"/>
            </p:cNvPicPr>
            <p:nvPr/>
          </p:nvPicPr>
          <p:blipFill>
            <a:blip r:embed="rId3">
              <a:duotone>
                <a:schemeClr val="bg2">
                  <a:shade val="45000"/>
                  <a:satMod val="135000"/>
                </a:schemeClr>
                <a:prstClr val="white"/>
              </a:duotone>
            </a:blip>
            <a:stretch>
              <a:fillRect/>
            </a:stretch>
          </p:blipFill>
          <p:spPr>
            <a:xfrm>
              <a:off x="9408443" y="294363"/>
              <a:ext cx="640053" cy="640053"/>
            </a:xfrm>
            <a:prstGeom prst="rect">
              <a:avLst/>
            </a:prstGeom>
          </p:spPr>
        </p:pic>
        <p:grpSp>
          <p:nvGrpSpPr>
            <p:cNvPr id="87" name="Group 86">
              <a:extLst>
                <a:ext uri="{FF2B5EF4-FFF2-40B4-BE49-F238E27FC236}">
                  <a16:creationId xmlns:a16="http://schemas.microsoft.com/office/drawing/2014/main" id="{D11846DA-7B02-F000-DF28-F47FEFB9AB4E}"/>
                </a:ext>
              </a:extLst>
            </p:cNvPr>
            <p:cNvGrpSpPr/>
            <p:nvPr/>
          </p:nvGrpSpPr>
          <p:grpSpPr>
            <a:xfrm rot="1492344">
              <a:off x="9350291" y="840238"/>
              <a:ext cx="611119" cy="189243"/>
              <a:chOff x="6016192" y="5302701"/>
              <a:chExt cx="3503838" cy="1085020"/>
            </a:xfrm>
          </p:grpSpPr>
          <p:sp>
            <p:nvSpPr>
              <p:cNvPr id="88" name="Freeform: Shape 87">
                <a:extLst>
                  <a:ext uri="{FF2B5EF4-FFF2-40B4-BE49-F238E27FC236}">
                    <a16:creationId xmlns:a16="http://schemas.microsoft.com/office/drawing/2014/main" id="{4E953B9A-8CC5-B102-A2CF-991A9F63C07F}"/>
                  </a:ext>
                </a:extLst>
              </p:cNvPr>
              <p:cNvSpPr/>
              <p:nvPr/>
            </p:nvSpPr>
            <p:spPr>
              <a:xfrm>
                <a:off x="8951506" y="5302701"/>
                <a:ext cx="568524" cy="585698"/>
              </a:xfrm>
              <a:custGeom>
                <a:avLst/>
                <a:gdLst/>
                <a:ahLst/>
                <a:cxnLst/>
                <a:rect l="l" t="t" r="r" b="b"/>
                <a:pathLst>
                  <a:path w="568524" h="585698">
                    <a:moveTo>
                      <a:pt x="219242" y="0"/>
                    </a:moveTo>
                    <a:cubicBezTo>
                      <a:pt x="335670" y="116427"/>
                      <a:pt x="452096" y="232854"/>
                      <a:pt x="568524" y="349281"/>
                    </a:cubicBezTo>
                    <a:cubicBezTo>
                      <a:pt x="538120" y="379684"/>
                      <a:pt x="506936" y="409317"/>
                      <a:pt x="475019" y="438132"/>
                    </a:cubicBezTo>
                    <a:cubicBezTo>
                      <a:pt x="391829" y="394224"/>
                      <a:pt x="311407" y="345916"/>
                      <a:pt x="232223" y="296461"/>
                    </a:cubicBezTo>
                    <a:cubicBezTo>
                      <a:pt x="231773" y="296838"/>
                      <a:pt x="231322" y="297214"/>
                      <a:pt x="230872" y="297590"/>
                    </a:cubicBezTo>
                    <a:cubicBezTo>
                      <a:pt x="252926" y="323092"/>
                      <a:pt x="274974" y="348602"/>
                      <a:pt x="297068" y="374069"/>
                    </a:cubicBezTo>
                    <a:cubicBezTo>
                      <a:pt x="332358" y="416305"/>
                      <a:pt x="367648" y="458541"/>
                      <a:pt x="402938" y="500776"/>
                    </a:cubicBezTo>
                    <a:cubicBezTo>
                      <a:pt x="367932" y="530056"/>
                      <a:pt x="332150" y="558374"/>
                      <a:pt x="295630" y="585698"/>
                    </a:cubicBezTo>
                    <a:cubicBezTo>
                      <a:pt x="197086" y="453777"/>
                      <a:pt x="98544" y="321857"/>
                      <a:pt x="0" y="189936"/>
                    </a:cubicBezTo>
                    <a:cubicBezTo>
                      <a:pt x="31451" y="166405"/>
                      <a:pt x="62225" y="141954"/>
                      <a:pt x="92270" y="116622"/>
                    </a:cubicBezTo>
                    <a:cubicBezTo>
                      <a:pt x="159046" y="162898"/>
                      <a:pt x="226682" y="208400"/>
                      <a:pt x="296485" y="250799"/>
                    </a:cubicBezTo>
                    <a:cubicBezTo>
                      <a:pt x="296923" y="250406"/>
                      <a:pt x="297361" y="250013"/>
                      <a:pt x="297799" y="249619"/>
                    </a:cubicBezTo>
                    <a:cubicBezTo>
                      <a:pt x="273910" y="223916"/>
                      <a:pt x="250067" y="198168"/>
                      <a:pt x="226218" y="172427"/>
                    </a:cubicBezTo>
                    <a:cubicBezTo>
                      <a:pt x="197286" y="140156"/>
                      <a:pt x="168352" y="107885"/>
                      <a:pt x="139418" y="75614"/>
                    </a:cubicBezTo>
                    <a:cubicBezTo>
                      <a:pt x="166700" y="51138"/>
                      <a:pt x="193325" y="25917"/>
                      <a:pt x="219242"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89" name="Freeform: Shape 88">
                <a:extLst>
                  <a:ext uri="{FF2B5EF4-FFF2-40B4-BE49-F238E27FC236}">
                    <a16:creationId xmlns:a16="http://schemas.microsoft.com/office/drawing/2014/main" id="{BC183BC0-EBA9-64BB-A36D-C8986B88461F}"/>
                  </a:ext>
                </a:extLst>
              </p:cNvPr>
              <p:cNvSpPr/>
              <p:nvPr/>
            </p:nvSpPr>
            <p:spPr>
              <a:xfrm>
                <a:off x="6016192" y="5349042"/>
                <a:ext cx="475288" cy="488842"/>
              </a:xfrm>
              <a:custGeom>
                <a:avLst/>
                <a:gdLst/>
                <a:ahLst/>
                <a:cxnLst/>
                <a:rect l="l" t="t" r="r" b="b"/>
                <a:pathLst>
                  <a:path w="475288" h="488842">
                    <a:moveTo>
                      <a:pt x="311525" y="747"/>
                    </a:moveTo>
                    <a:cubicBezTo>
                      <a:pt x="344196" y="4458"/>
                      <a:pt x="377029" y="20602"/>
                      <a:pt x="411370" y="49754"/>
                    </a:cubicBezTo>
                    <a:cubicBezTo>
                      <a:pt x="445039" y="79401"/>
                      <a:pt x="465162" y="109059"/>
                      <a:pt x="472423" y="140014"/>
                    </a:cubicBezTo>
                    <a:cubicBezTo>
                      <a:pt x="479730" y="171163"/>
                      <a:pt x="473081" y="200933"/>
                      <a:pt x="452249" y="229259"/>
                    </a:cubicBezTo>
                    <a:cubicBezTo>
                      <a:pt x="439054" y="246883"/>
                      <a:pt x="425858" y="264507"/>
                      <a:pt x="412663" y="282130"/>
                    </a:cubicBezTo>
                    <a:cubicBezTo>
                      <a:pt x="378518" y="256524"/>
                      <a:pt x="345108" y="229917"/>
                      <a:pt x="312492" y="202357"/>
                    </a:cubicBezTo>
                    <a:cubicBezTo>
                      <a:pt x="326102" y="186235"/>
                      <a:pt x="339711" y="170113"/>
                      <a:pt x="353320" y="153991"/>
                    </a:cubicBezTo>
                    <a:cubicBezTo>
                      <a:pt x="358959" y="147366"/>
                      <a:pt x="361955" y="140883"/>
                      <a:pt x="362162" y="134544"/>
                    </a:cubicBezTo>
                    <a:cubicBezTo>
                      <a:pt x="362369" y="128211"/>
                      <a:pt x="359497" y="122355"/>
                      <a:pt x="353356" y="116915"/>
                    </a:cubicBezTo>
                    <a:cubicBezTo>
                      <a:pt x="346788" y="111368"/>
                      <a:pt x="340401" y="109214"/>
                      <a:pt x="334104" y="110278"/>
                    </a:cubicBezTo>
                    <a:cubicBezTo>
                      <a:pt x="327801" y="111341"/>
                      <a:pt x="321796" y="115223"/>
                      <a:pt x="316072" y="121775"/>
                    </a:cubicBezTo>
                    <a:cubicBezTo>
                      <a:pt x="309538" y="129161"/>
                      <a:pt x="303005" y="136547"/>
                      <a:pt x="296472" y="143933"/>
                    </a:cubicBezTo>
                    <a:cubicBezTo>
                      <a:pt x="290870" y="150211"/>
                      <a:pt x="287515" y="156283"/>
                      <a:pt x="286603" y="162180"/>
                    </a:cubicBezTo>
                    <a:cubicBezTo>
                      <a:pt x="285690" y="168082"/>
                      <a:pt x="286355" y="174784"/>
                      <a:pt x="288997" y="182219"/>
                    </a:cubicBezTo>
                    <a:cubicBezTo>
                      <a:pt x="302178" y="218588"/>
                      <a:pt x="315541" y="255205"/>
                      <a:pt x="330956" y="291240"/>
                    </a:cubicBezTo>
                    <a:cubicBezTo>
                      <a:pt x="341045" y="312616"/>
                      <a:pt x="345587" y="331833"/>
                      <a:pt x="345339" y="348869"/>
                    </a:cubicBezTo>
                    <a:cubicBezTo>
                      <a:pt x="345091" y="365941"/>
                      <a:pt x="338427" y="382991"/>
                      <a:pt x="325565" y="399987"/>
                    </a:cubicBezTo>
                    <a:cubicBezTo>
                      <a:pt x="312789" y="417065"/>
                      <a:pt x="300012" y="434144"/>
                      <a:pt x="287236" y="451222"/>
                    </a:cubicBezTo>
                    <a:cubicBezTo>
                      <a:pt x="265677" y="479002"/>
                      <a:pt x="236107" y="492130"/>
                      <a:pt x="198620" y="488141"/>
                    </a:cubicBezTo>
                    <a:cubicBezTo>
                      <a:pt x="160912" y="484129"/>
                      <a:pt x="119638" y="464694"/>
                      <a:pt x="76801" y="428023"/>
                    </a:cubicBezTo>
                    <a:cubicBezTo>
                      <a:pt x="34727" y="390936"/>
                      <a:pt x="10547" y="353582"/>
                      <a:pt x="2674" y="318171"/>
                    </a:cubicBezTo>
                    <a:cubicBezTo>
                      <a:pt x="-5153" y="282964"/>
                      <a:pt x="4377" y="252628"/>
                      <a:pt x="28975" y="227506"/>
                    </a:cubicBezTo>
                    <a:cubicBezTo>
                      <a:pt x="46634" y="209816"/>
                      <a:pt x="64295" y="192127"/>
                      <a:pt x="81955" y="174437"/>
                    </a:cubicBezTo>
                    <a:cubicBezTo>
                      <a:pt x="114249" y="206677"/>
                      <a:pt x="147494" y="237982"/>
                      <a:pt x="181612" y="268278"/>
                    </a:cubicBezTo>
                    <a:cubicBezTo>
                      <a:pt x="165631" y="286289"/>
                      <a:pt x="149649" y="304300"/>
                      <a:pt x="133668" y="322311"/>
                    </a:cubicBezTo>
                    <a:cubicBezTo>
                      <a:pt x="127848" y="328778"/>
                      <a:pt x="124904" y="335398"/>
                      <a:pt x="125088" y="342166"/>
                    </a:cubicBezTo>
                    <a:cubicBezTo>
                      <a:pt x="125272" y="348941"/>
                      <a:pt x="128969" y="355661"/>
                      <a:pt x="136410" y="362246"/>
                    </a:cubicBezTo>
                    <a:cubicBezTo>
                      <a:pt x="143637" y="368382"/>
                      <a:pt x="150598" y="370915"/>
                      <a:pt x="157254" y="370073"/>
                    </a:cubicBezTo>
                    <a:cubicBezTo>
                      <a:pt x="163903" y="369232"/>
                      <a:pt x="170007" y="365356"/>
                      <a:pt x="175598" y="358691"/>
                    </a:cubicBezTo>
                    <a:cubicBezTo>
                      <a:pt x="184194" y="348541"/>
                      <a:pt x="192790" y="338390"/>
                      <a:pt x="201385" y="328240"/>
                    </a:cubicBezTo>
                    <a:cubicBezTo>
                      <a:pt x="207047" y="321616"/>
                      <a:pt x="210220" y="315323"/>
                      <a:pt x="210767" y="309354"/>
                    </a:cubicBezTo>
                    <a:cubicBezTo>
                      <a:pt x="211313" y="303390"/>
                      <a:pt x="210244" y="296551"/>
                      <a:pt x="207228" y="288877"/>
                    </a:cubicBezTo>
                    <a:cubicBezTo>
                      <a:pt x="192607" y="251301"/>
                      <a:pt x="180105" y="213199"/>
                      <a:pt x="167770" y="175342"/>
                    </a:cubicBezTo>
                    <a:cubicBezTo>
                      <a:pt x="159493" y="153121"/>
                      <a:pt x="157336" y="133477"/>
                      <a:pt x="159950" y="116748"/>
                    </a:cubicBezTo>
                    <a:cubicBezTo>
                      <a:pt x="162559" y="100055"/>
                      <a:pt x="171808" y="84278"/>
                      <a:pt x="186942" y="69272"/>
                    </a:cubicBezTo>
                    <a:cubicBezTo>
                      <a:pt x="199418" y="56776"/>
                      <a:pt x="211893" y="44280"/>
                      <a:pt x="224369" y="31783"/>
                    </a:cubicBezTo>
                    <a:cubicBezTo>
                      <a:pt x="249572" y="7266"/>
                      <a:pt x="278647" y="-2987"/>
                      <a:pt x="311525" y="747"/>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0" name="Freeform: Shape 89">
                <a:extLst>
                  <a:ext uri="{FF2B5EF4-FFF2-40B4-BE49-F238E27FC236}">
                    <a16:creationId xmlns:a16="http://schemas.microsoft.com/office/drawing/2014/main" id="{0160599A-0F91-34F8-09FE-5A36A5F2A90C}"/>
                  </a:ext>
                </a:extLst>
              </p:cNvPr>
              <p:cNvSpPr/>
              <p:nvPr/>
            </p:nvSpPr>
            <p:spPr>
              <a:xfrm>
                <a:off x="8603875" y="5621350"/>
                <a:ext cx="444061" cy="504436"/>
              </a:xfrm>
              <a:custGeom>
                <a:avLst/>
                <a:gdLst/>
                <a:ahLst/>
                <a:cxnLst/>
                <a:rect l="l" t="t" r="r" b="b"/>
                <a:pathLst>
                  <a:path w="444061" h="504436">
                    <a:moveTo>
                      <a:pt x="202356" y="730"/>
                    </a:moveTo>
                    <a:cubicBezTo>
                      <a:pt x="235544" y="4182"/>
                      <a:pt x="261782" y="20312"/>
                      <a:pt x="280948" y="49436"/>
                    </a:cubicBezTo>
                    <a:cubicBezTo>
                      <a:pt x="330412" y="127243"/>
                      <a:pt x="379876" y="205050"/>
                      <a:pt x="429340" y="282857"/>
                    </a:cubicBezTo>
                    <a:cubicBezTo>
                      <a:pt x="447519" y="312610"/>
                      <a:pt x="449262" y="344859"/>
                      <a:pt x="432328" y="378689"/>
                    </a:cubicBezTo>
                    <a:cubicBezTo>
                      <a:pt x="415316" y="412672"/>
                      <a:pt x="382647" y="444498"/>
                      <a:pt x="333212" y="471673"/>
                    </a:cubicBezTo>
                    <a:cubicBezTo>
                      <a:pt x="283369" y="498047"/>
                      <a:pt x="238855" y="507868"/>
                      <a:pt x="201113" y="503395"/>
                    </a:cubicBezTo>
                    <a:cubicBezTo>
                      <a:pt x="163571" y="498945"/>
                      <a:pt x="137604" y="479756"/>
                      <a:pt x="122780" y="448193"/>
                    </a:cubicBezTo>
                    <a:cubicBezTo>
                      <a:pt x="85073" y="364045"/>
                      <a:pt x="47366" y="279897"/>
                      <a:pt x="9659" y="195749"/>
                    </a:cubicBezTo>
                    <a:cubicBezTo>
                      <a:pt x="-4096" y="163707"/>
                      <a:pt x="-3103" y="132895"/>
                      <a:pt x="12273" y="103252"/>
                    </a:cubicBezTo>
                    <a:cubicBezTo>
                      <a:pt x="27544" y="73815"/>
                      <a:pt x="54362" y="48742"/>
                      <a:pt x="93834" y="26940"/>
                    </a:cubicBezTo>
                    <a:cubicBezTo>
                      <a:pt x="133748" y="5923"/>
                      <a:pt x="169422" y="-2695"/>
                      <a:pt x="202356" y="730"/>
                    </a:cubicBezTo>
                    <a:close/>
                    <a:moveTo>
                      <a:pt x="156513" y="102583"/>
                    </a:moveTo>
                    <a:cubicBezTo>
                      <a:pt x="150385" y="100300"/>
                      <a:pt x="143556" y="101087"/>
                      <a:pt x="135905" y="105102"/>
                    </a:cubicBezTo>
                    <a:cubicBezTo>
                      <a:pt x="128315" y="109308"/>
                      <a:pt x="123776" y="114652"/>
                      <a:pt x="122094" y="121144"/>
                    </a:cubicBezTo>
                    <a:cubicBezTo>
                      <a:pt x="120408" y="127643"/>
                      <a:pt x="121639" y="134774"/>
                      <a:pt x="125651" y="142495"/>
                    </a:cubicBezTo>
                    <a:cubicBezTo>
                      <a:pt x="167481" y="222603"/>
                      <a:pt x="209310" y="302711"/>
                      <a:pt x="251139" y="382819"/>
                    </a:cubicBezTo>
                    <a:cubicBezTo>
                      <a:pt x="255184" y="390523"/>
                      <a:pt x="260610" y="395481"/>
                      <a:pt x="267493" y="397448"/>
                    </a:cubicBezTo>
                    <a:cubicBezTo>
                      <a:pt x="274382" y="399419"/>
                      <a:pt x="282269" y="398185"/>
                      <a:pt x="291142" y="393511"/>
                    </a:cubicBezTo>
                    <a:cubicBezTo>
                      <a:pt x="299884" y="388684"/>
                      <a:pt x="305105" y="382849"/>
                      <a:pt x="307006" y="376141"/>
                    </a:cubicBezTo>
                    <a:cubicBezTo>
                      <a:pt x="308905" y="369440"/>
                      <a:pt x="307614" y="362256"/>
                      <a:pt x="303379" y="354655"/>
                    </a:cubicBezTo>
                    <a:cubicBezTo>
                      <a:pt x="259584" y="275607"/>
                      <a:pt x="215789" y="196559"/>
                      <a:pt x="171994" y="117511"/>
                    </a:cubicBezTo>
                    <a:cubicBezTo>
                      <a:pt x="167792" y="109891"/>
                      <a:pt x="162647" y="104868"/>
                      <a:pt x="156513" y="102583"/>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1" name="Freeform: Shape 90">
                <a:extLst>
                  <a:ext uri="{FF2B5EF4-FFF2-40B4-BE49-F238E27FC236}">
                    <a16:creationId xmlns:a16="http://schemas.microsoft.com/office/drawing/2014/main" id="{3CB61B5F-FF8B-0877-E2A7-E71260ACD237}"/>
                  </a:ext>
                </a:extLst>
              </p:cNvPr>
              <p:cNvSpPr/>
              <p:nvPr/>
            </p:nvSpPr>
            <p:spPr>
              <a:xfrm>
                <a:off x="6444800" y="5624288"/>
                <a:ext cx="443574" cy="504529"/>
              </a:xfrm>
              <a:custGeom>
                <a:avLst/>
                <a:gdLst/>
                <a:ahLst/>
                <a:cxnLst/>
                <a:rect l="l" t="t" r="r" b="b"/>
                <a:pathLst>
                  <a:path w="443574" h="504529">
                    <a:moveTo>
                      <a:pt x="240774" y="770"/>
                    </a:moveTo>
                    <a:cubicBezTo>
                      <a:pt x="273694" y="-2747"/>
                      <a:pt x="309399" y="5772"/>
                      <a:pt x="349380" y="26682"/>
                    </a:cubicBezTo>
                    <a:cubicBezTo>
                      <a:pt x="388901" y="48365"/>
                      <a:pt x="415801" y="73365"/>
                      <a:pt x="431158" y="102764"/>
                    </a:cubicBezTo>
                    <a:cubicBezTo>
                      <a:pt x="446621" y="132369"/>
                      <a:pt x="447709" y="163178"/>
                      <a:pt x="434043" y="195258"/>
                    </a:cubicBezTo>
                    <a:cubicBezTo>
                      <a:pt x="396573" y="279512"/>
                      <a:pt x="359103" y="363766"/>
                      <a:pt x="321634" y="448020"/>
                    </a:cubicBezTo>
                    <a:cubicBezTo>
                      <a:pt x="306899" y="479624"/>
                      <a:pt x="280981" y="498880"/>
                      <a:pt x="243443" y="503437"/>
                    </a:cubicBezTo>
                    <a:cubicBezTo>
                      <a:pt x="205706" y="508018"/>
                      <a:pt x="161154" y="498311"/>
                      <a:pt x="111252" y="472086"/>
                    </a:cubicBezTo>
                    <a:cubicBezTo>
                      <a:pt x="61729" y="445044"/>
                      <a:pt x="28967" y="413303"/>
                      <a:pt x="11862" y="379373"/>
                    </a:cubicBezTo>
                    <a:cubicBezTo>
                      <a:pt x="-5166" y="345595"/>
                      <a:pt x="-3512" y="313338"/>
                      <a:pt x="14583" y="283534"/>
                    </a:cubicBezTo>
                    <a:cubicBezTo>
                      <a:pt x="63828" y="205589"/>
                      <a:pt x="113074" y="127643"/>
                      <a:pt x="162320" y="49697"/>
                    </a:cubicBezTo>
                    <a:cubicBezTo>
                      <a:pt x="181404" y="20519"/>
                      <a:pt x="207599" y="4315"/>
                      <a:pt x="240774" y="770"/>
                    </a:cubicBezTo>
                    <a:close/>
                    <a:moveTo>
                      <a:pt x="286547" y="102299"/>
                    </a:moveTo>
                    <a:cubicBezTo>
                      <a:pt x="280207" y="104482"/>
                      <a:pt x="274952" y="109453"/>
                      <a:pt x="270738" y="117066"/>
                    </a:cubicBezTo>
                    <a:cubicBezTo>
                      <a:pt x="227134" y="196219"/>
                      <a:pt x="183530" y="275373"/>
                      <a:pt x="139926" y="354526"/>
                    </a:cubicBezTo>
                    <a:cubicBezTo>
                      <a:pt x="135745" y="362157"/>
                      <a:pt x="134608" y="369423"/>
                      <a:pt x="136768" y="376250"/>
                    </a:cubicBezTo>
                    <a:cubicBezTo>
                      <a:pt x="138932" y="383085"/>
                      <a:pt x="144310" y="388984"/>
                      <a:pt x="153103" y="393807"/>
                    </a:cubicBezTo>
                    <a:cubicBezTo>
                      <a:pt x="161956" y="398438"/>
                      <a:pt x="169706" y="399579"/>
                      <a:pt x="176347" y="397459"/>
                    </a:cubicBezTo>
                    <a:cubicBezTo>
                      <a:pt x="182972" y="395345"/>
                      <a:pt x="188234" y="390291"/>
                      <a:pt x="192226" y="382559"/>
                    </a:cubicBezTo>
                    <a:cubicBezTo>
                      <a:pt x="233862" y="302351"/>
                      <a:pt x="275498" y="222142"/>
                      <a:pt x="317134" y="141933"/>
                    </a:cubicBezTo>
                    <a:cubicBezTo>
                      <a:pt x="321159" y="134219"/>
                      <a:pt x="322508" y="127152"/>
                      <a:pt x="321023" y="120774"/>
                    </a:cubicBezTo>
                    <a:cubicBezTo>
                      <a:pt x="319538" y="114395"/>
                      <a:pt x="315102" y="109131"/>
                      <a:pt x="307529" y="104961"/>
                    </a:cubicBezTo>
                    <a:cubicBezTo>
                      <a:pt x="299834" y="100950"/>
                      <a:pt x="292880" y="100118"/>
                      <a:pt x="286547" y="102299"/>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2" name="Freeform: Shape 91">
                <a:extLst>
                  <a:ext uri="{FF2B5EF4-FFF2-40B4-BE49-F238E27FC236}">
                    <a16:creationId xmlns:a16="http://schemas.microsoft.com/office/drawing/2014/main" id="{DB840276-9D25-B269-B039-5348088BF372}"/>
                  </a:ext>
                </a:extLst>
              </p:cNvPr>
              <p:cNvSpPr/>
              <p:nvPr/>
            </p:nvSpPr>
            <p:spPr>
              <a:xfrm>
                <a:off x="8313348" y="5774186"/>
                <a:ext cx="284527" cy="512145"/>
              </a:xfrm>
              <a:custGeom>
                <a:avLst/>
                <a:gdLst/>
                <a:ahLst/>
                <a:cxnLst/>
                <a:rect l="l" t="t" r="r" b="b"/>
                <a:pathLst>
                  <a:path w="284527" h="512145">
                    <a:moveTo>
                      <a:pt x="116544" y="0"/>
                    </a:moveTo>
                    <a:cubicBezTo>
                      <a:pt x="172539" y="154887"/>
                      <a:pt x="228533" y="309774"/>
                      <a:pt x="284527" y="464660"/>
                    </a:cubicBezTo>
                    <a:cubicBezTo>
                      <a:pt x="236766" y="481930"/>
                      <a:pt x="188365" y="497779"/>
                      <a:pt x="139462" y="512145"/>
                    </a:cubicBezTo>
                    <a:cubicBezTo>
                      <a:pt x="92975" y="354146"/>
                      <a:pt x="46488" y="196147"/>
                      <a:pt x="0" y="38148"/>
                    </a:cubicBezTo>
                    <a:cubicBezTo>
                      <a:pt x="39288" y="26608"/>
                      <a:pt x="78174" y="13874"/>
                      <a:pt x="116544"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3" name="Freeform: Shape 92">
                <a:extLst>
                  <a:ext uri="{FF2B5EF4-FFF2-40B4-BE49-F238E27FC236}">
                    <a16:creationId xmlns:a16="http://schemas.microsoft.com/office/drawing/2014/main" id="{FEFFBCB2-9502-44F3-067F-FB7DD2EA70AD}"/>
                  </a:ext>
                </a:extLst>
              </p:cNvPr>
              <p:cNvSpPr/>
              <p:nvPr/>
            </p:nvSpPr>
            <p:spPr>
              <a:xfrm>
                <a:off x="6919351" y="5782816"/>
                <a:ext cx="288792" cy="543277"/>
              </a:xfrm>
              <a:custGeom>
                <a:avLst/>
                <a:gdLst/>
                <a:ahLst/>
                <a:cxnLst/>
                <a:rect l="l" t="t" r="r" b="b"/>
                <a:pathLst>
                  <a:path w="288792" h="543277">
                    <a:moveTo>
                      <a:pt x="162021" y="0"/>
                    </a:moveTo>
                    <a:cubicBezTo>
                      <a:pt x="199624" y="13051"/>
                      <a:pt x="237707" y="25006"/>
                      <a:pt x="275985" y="35782"/>
                    </a:cubicBezTo>
                    <a:cubicBezTo>
                      <a:pt x="239805" y="164047"/>
                      <a:pt x="203626" y="292311"/>
                      <a:pt x="167446" y="420576"/>
                    </a:cubicBezTo>
                    <a:cubicBezTo>
                      <a:pt x="207536" y="431861"/>
                      <a:pt x="248016" y="442129"/>
                      <a:pt x="288792" y="451344"/>
                    </a:cubicBezTo>
                    <a:cubicBezTo>
                      <a:pt x="281838" y="481988"/>
                      <a:pt x="274883" y="512633"/>
                      <a:pt x="267928" y="543277"/>
                    </a:cubicBezTo>
                    <a:cubicBezTo>
                      <a:pt x="177196" y="522774"/>
                      <a:pt x="87789" y="497241"/>
                      <a:pt x="0" y="466773"/>
                    </a:cubicBezTo>
                    <a:cubicBezTo>
                      <a:pt x="54007" y="311182"/>
                      <a:pt x="108014" y="155591"/>
                      <a:pt x="162021"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94" name="Freeform: Shape 93">
                <a:extLst>
                  <a:ext uri="{FF2B5EF4-FFF2-40B4-BE49-F238E27FC236}">
                    <a16:creationId xmlns:a16="http://schemas.microsoft.com/office/drawing/2014/main" id="{FF367CEC-2927-3675-6B67-C38336700E9C}"/>
                  </a:ext>
                </a:extLst>
              </p:cNvPr>
              <p:cNvSpPr/>
              <p:nvPr/>
            </p:nvSpPr>
            <p:spPr>
              <a:xfrm>
                <a:off x="7887687" y="5849875"/>
                <a:ext cx="296729" cy="522834"/>
              </a:xfrm>
              <a:custGeom>
                <a:avLst/>
                <a:gdLst/>
                <a:ahLst/>
                <a:cxnLst/>
                <a:rect l="l" t="t" r="r" b="b"/>
                <a:pathLst>
                  <a:path w="296729" h="522834">
                    <a:moveTo>
                      <a:pt x="277057" y="0"/>
                    </a:moveTo>
                    <a:cubicBezTo>
                      <a:pt x="283614" y="30732"/>
                      <a:pt x="290172" y="61464"/>
                      <a:pt x="296729" y="92196"/>
                    </a:cubicBezTo>
                    <a:cubicBezTo>
                      <a:pt x="269774" y="97919"/>
                      <a:pt x="242651" y="103123"/>
                      <a:pt x="215383" y="107799"/>
                    </a:cubicBezTo>
                    <a:cubicBezTo>
                      <a:pt x="238061" y="239113"/>
                      <a:pt x="260739" y="370426"/>
                      <a:pt x="283418" y="501739"/>
                    </a:cubicBezTo>
                    <a:cubicBezTo>
                      <a:pt x="233594" y="510283"/>
                      <a:pt x="183613" y="517305"/>
                      <a:pt x="133298" y="522834"/>
                    </a:cubicBezTo>
                    <a:cubicBezTo>
                      <a:pt x="118580" y="390402"/>
                      <a:pt x="103863" y="257970"/>
                      <a:pt x="89146" y="125538"/>
                    </a:cubicBezTo>
                    <a:cubicBezTo>
                      <a:pt x="61586" y="128567"/>
                      <a:pt x="34195" y="131032"/>
                      <a:pt x="6735" y="132971"/>
                    </a:cubicBezTo>
                    <a:cubicBezTo>
                      <a:pt x="4490" y="101633"/>
                      <a:pt x="2245" y="70295"/>
                      <a:pt x="0" y="38956"/>
                    </a:cubicBezTo>
                    <a:cubicBezTo>
                      <a:pt x="93072" y="32385"/>
                      <a:pt x="185692" y="19399"/>
                      <a:pt x="277057"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sp>
            <p:nvSpPr>
              <p:cNvPr id="101" name="Freeform: Shape 100">
                <a:extLst>
                  <a:ext uri="{FF2B5EF4-FFF2-40B4-BE49-F238E27FC236}">
                    <a16:creationId xmlns:a16="http://schemas.microsoft.com/office/drawing/2014/main" id="{CCBC174F-FD32-B430-BFFB-585FF44D9364}"/>
                  </a:ext>
                </a:extLst>
              </p:cNvPr>
              <p:cNvSpPr/>
              <p:nvPr/>
            </p:nvSpPr>
            <p:spPr>
              <a:xfrm>
                <a:off x="7396808" y="5873181"/>
                <a:ext cx="349022" cy="514540"/>
              </a:xfrm>
              <a:custGeom>
                <a:avLst/>
                <a:gdLst/>
                <a:ahLst/>
                <a:cxnLst/>
                <a:rect l="l" t="t" r="r" b="b"/>
                <a:pathLst>
                  <a:path w="349022" h="514540">
                    <a:moveTo>
                      <a:pt x="56318" y="0"/>
                    </a:moveTo>
                    <a:cubicBezTo>
                      <a:pt x="96208" y="5746"/>
                      <a:pt x="136422" y="10311"/>
                      <a:pt x="176577" y="13661"/>
                    </a:cubicBezTo>
                    <a:cubicBezTo>
                      <a:pt x="165834" y="140718"/>
                      <a:pt x="155091" y="267774"/>
                      <a:pt x="144349" y="394831"/>
                    </a:cubicBezTo>
                    <a:cubicBezTo>
                      <a:pt x="143635" y="403502"/>
                      <a:pt x="145531" y="410605"/>
                      <a:pt x="150274" y="415938"/>
                    </a:cubicBezTo>
                    <a:cubicBezTo>
                      <a:pt x="155023" y="421279"/>
                      <a:pt x="162299" y="424471"/>
                      <a:pt x="172263" y="425276"/>
                    </a:cubicBezTo>
                    <a:cubicBezTo>
                      <a:pt x="182210" y="425883"/>
                      <a:pt x="189735" y="423752"/>
                      <a:pt x="194935" y="419109"/>
                    </a:cubicBezTo>
                    <a:cubicBezTo>
                      <a:pt x="200129" y="414471"/>
                      <a:pt x="202889" y="407715"/>
                      <a:pt x="203389" y="399029"/>
                    </a:cubicBezTo>
                    <a:cubicBezTo>
                      <a:pt x="210996" y="271750"/>
                      <a:pt x="218604" y="144470"/>
                      <a:pt x="226211" y="17191"/>
                    </a:cubicBezTo>
                    <a:cubicBezTo>
                      <a:pt x="266233" y="19546"/>
                      <a:pt x="306416" y="20724"/>
                      <a:pt x="346718" y="20724"/>
                    </a:cubicBezTo>
                    <a:cubicBezTo>
                      <a:pt x="347359" y="20724"/>
                      <a:pt x="348000" y="20723"/>
                      <a:pt x="348641" y="20723"/>
                    </a:cubicBezTo>
                    <a:cubicBezTo>
                      <a:pt x="348768" y="149143"/>
                      <a:pt x="348895" y="277563"/>
                      <a:pt x="349022" y="405983"/>
                    </a:cubicBezTo>
                    <a:cubicBezTo>
                      <a:pt x="348875" y="414697"/>
                      <a:pt x="347793" y="422968"/>
                      <a:pt x="345684" y="430772"/>
                    </a:cubicBezTo>
                    <a:cubicBezTo>
                      <a:pt x="339354" y="454195"/>
                      <a:pt x="324288" y="473774"/>
                      <a:pt x="299842" y="488452"/>
                    </a:cubicBezTo>
                    <a:cubicBezTo>
                      <a:pt x="267134" y="508091"/>
                      <a:pt x="222208" y="517342"/>
                      <a:pt x="165893" y="513798"/>
                    </a:cubicBezTo>
                    <a:cubicBezTo>
                      <a:pt x="109892" y="509377"/>
                      <a:pt x="66852" y="493849"/>
                      <a:pt x="37347" y="469836"/>
                    </a:cubicBezTo>
                    <a:cubicBezTo>
                      <a:pt x="8067" y="446006"/>
                      <a:pt x="-3493" y="415892"/>
                      <a:pt x="905" y="381305"/>
                    </a:cubicBezTo>
                    <a:cubicBezTo>
                      <a:pt x="19376" y="254203"/>
                      <a:pt x="37847" y="127102"/>
                      <a:pt x="56318" y="0"/>
                    </a:cubicBezTo>
                    <a:close/>
                  </a:path>
                </a:pathLst>
              </a:cu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dirty="0">
                  <a:solidFill>
                    <a:schemeClr val="tx1"/>
                  </a:solidFill>
                  <a:latin typeface="Inter" panose="020B0502030000000004" pitchFamily="34" charset="0"/>
                </a:endParaRPr>
              </a:p>
            </p:txBody>
          </p:sp>
        </p:grpSp>
      </p:grpSp>
      <p:grpSp>
        <p:nvGrpSpPr>
          <p:cNvPr id="127" name="Group 126">
            <a:extLst>
              <a:ext uri="{FF2B5EF4-FFF2-40B4-BE49-F238E27FC236}">
                <a16:creationId xmlns:a16="http://schemas.microsoft.com/office/drawing/2014/main" id="{500614C3-8B63-AF8A-82E3-EEBECCC21640}"/>
              </a:ext>
            </a:extLst>
          </p:cNvPr>
          <p:cNvGrpSpPr/>
          <p:nvPr/>
        </p:nvGrpSpPr>
        <p:grpSpPr>
          <a:xfrm>
            <a:off x="1415689" y="1259365"/>
            <a:ext cx="9360622" cy="4875776"/>
            <a:chOff x="423990" y="1259365"/>
            <a:chExt cx="9360622" cy="4875776"/>
          </a:xfrm>
        </p:grpSpPr>
        <p:pic>
          <p:nvPicPr>
            <p:cNvPr id="124" name="Picture 123">
              <a:extLst>
                <a:ext uri="{FF2B5EF4-FFF2-40B4-BE49-F238E27FC236}">
                  <a16:creationId xmlns:a16="http://schemas.microsoft.com/office/drawing/2014/main" id="{DF89A47F-76AB-C803-D326-A84CC50CEFFE}"/>
                </a:ext>
              </a:extLst>
            </p:cNvPr>
            <p:cNvPicPr>
              <a:picLocks noChangeAspect="1"/>
            </p:cNvPicPr>
            <p:nvPr/>
          </p:nvPicPr>
          <p:blipFill>
            <a:blip r:embed="rId4"/>
            <a:stretch>
              <a:fillRect/>
            </a:stretch>
          </p:blipFill>
          <p:spPr>
            <a:xfrm>
              <a:off x="6967869" y="2115486"/>
              <a:ext cx="1484831" cy="1063373"/>
            </a:xfrm>
            <a:prstGeom prst="rect">
              <a:avLst/>
            </a:prstGeom>
          </p:spPr>
        </p:pic>
        <p:grpSp>
          <p:nvGrpSpPr>
            <p:cNvPr id="12" name="Group 11">
              <a:extLst>
                <a:ext uri="{FF2B5EF4-FFF2-40B4-BE49-F238E27FC236}">
                  <a16:creationId xmlns:a16="http://schemas.microsoft.com/office/drawing/2014/main" id="{E6B77459-0AB5-7284-F080-0F2314565626}"/>
                </a:ext>
              </a:extLst>
            </p:cNvPr>
            <p:cNvGrpSpPr/>
            <p:nvPr/>
          </p:nvGrpSpPr>
          <p:grpSpPr>
            <a:xfrm>
              <a:off x="5866912" y="1259365"/>
              <a:ext cx="3917700" cy="2963534"/>
              <a:chOff x="2850565" y="1192344"/>
              <a:chExt cx="6836120" cy="5171164"/>
            </a:xfrm>
          </p:grpSpPr>
          <p:sp>
            <p:nvSpPr>
              <p:cNvPr id="5" name="Freeform: Shape 4">
                <a:extLst>
                  <a:ext uri="{FF2B5EF4-FFF2-40B4-BE49-F238E27FC236}">
                    <a16:creationId xmlns:a16="http://schemas.microsoft.com/office/drawing/2014/main" id="{B9D3E9CB-8975-2D15-2006-E54337D8E28C}"/>
                  </a:ext>
                </a:extLst>
              </p:cNvPr>
              <p:cNvSpPr/>
              <p:nvPr/>
            </p:nvSpPr>
            <p:spPr>
              <a:xfrm>
                <a:off x="3681371" y="1223297"/>
                <a:ext cx="4702272" cy="4702272"/>
              </a:xfrm>
              <a:custGeom>
                <a:avLst/>
                <a:gdLst>
                  <a:gd name="connsiteX0" fmla="*/ 1743208 w 3486418"/>
                  <a:gd name="connsiteY0" fmla="*/ 426355 h 3486418"/>
                  <a:gd name="connsiteX1" fmla="*/ 426355 w 3486418"/>
                  <a:gd name="connsiteY1" fmla="*/ 1743208 h 3486418"/>
                  <a:gd name="connsiteX2" fmla="*/ 1743208 w 3486418"/>
                  <a:gd name="connsiteY2" fmla="*/ 3060061 h 3486418"/>
                  <a:gd name="connsiteX3" fmla="*/ 3060061 w 3486418"/>
                  <a:gd name="connsiteY3" fmla="*/ 1743208 h 3486418"/>
                  <a:gd name="connsiteX4" fmla="*/ 1743208 w 3486418"/>
                  <a:gd name="connsiteY4" fmla="*/ 426355 h 3486418"/>
                  <a:gd name="connsiteX5" fmla="*/ 1743209 w 3486418"/>
                  <a:gd name="connsiteY5" fmla="*/ 0 h 3486418"/>
                  <a:gd name="connsiteX6" fmla="*/ 3486418 w 3486418"/>
                  <a:gd name="connsiteY6" fmla="*/ 1743209 h 3486418"/>
                  <a:gd name="connsiteX7" fmla="*/ 1743209 w 3486418"/>
                  <a:gd name="connsiteY7" fmla="*/ 3486418 h 3486418"/>
                  <a:gd name="connsiteX8" fmla="*/ 0 w 3486418"/>
                  <a:gd name="connsiteY8" fmla="*/ 1743209 h 3486418"/>
                  <a:gd name="connsiteX9" fmla="*/ 1743209 w 3486418"/>
                  <a:gd name="connsiteY9" fmla="*/ 0 h 348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6418" h="3486418">
                    <a:moveTo>
                      <a:pt x="1743208" y="426355"/>
                    </a:moveTo>
                    <a:cubicBezTo>
                      <a:pt x="1015930" y="426355"/>
                      <a:pt x="426355" y="1015930"/>
                      <a:pt x="426355" y="1743208"/>
                    </a:cubicBezTo>
                    <a:cubicBezTo>
                      <a:pt x="426355" y="2470486"/>
                      <a:pt x="1015930" y="3060061"/>
                      <a:pt x="1743208" y="3060061"/>
                    </a:cubicBezTo>
                    <a:cubicBezTo>
                      <a:pt x="2470486" y="3060061"/>
                      <a:pt x="3060061" y="2470486"/>
                      <a:pt x="3060061" y="1743208"/>
                    </a:cubicBezTo>
                    <a:cubicBezTo>
                      <a:pt x="3060061" y="1015930"/>
                      <a:pt x="2470486" y="426355"/>
                      <a:pt x="1743208" y="426355"/>
                    </a:cubicBezTo>
                    <a:close/>
                    <a:moveTo>
                      <a:pt x="1743209" y="0"/>
                    </a:moveTo>
                    <a:cubicBezTo>
                      <a:pt x="2705957" y="0"/>
                      <a:pt x="3486418" y="780461"/>
                      <a:pt x="3486418" y="1743209"/>
                    </a:cubicBezTo>
                    <a:cubicBezTo>
                      <a:pt x="3486418" y="2705957"/>
                      <a:pt x="2705957" y="3486418"/>
                      <a:pt x="1743209" y="3486418"/>
                    </a:cubicBezTo>
                    <a:cubicBezTo>
                      <a:pt x="780461" y="3486418"/>
                      <a:pt x="0" y="2705957"/>
                      <a:pt x="0" y="1743209"/>
                    </a:cubicBezTo>
                    <a:cubicBezTo>
                      <a:pt x="0" y="780461"/>
                      <a:pt x="780461" y="0"/>
                      <a:pt x="1743209" y="0"/>
                    </a:cubicBezTo>
                    <a:close/>
                  </a:path>
                </a:pathLst>
              </a:custGeom>
              <a:solidFill>
                <a:schemeClr val="bg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spcAft>
                    <a:spcPts val="600"/>
                  </a:spcAft>
                </a:pPr>
                <a:endParaRPr lang="en-US" sz="1200" dirty="0">
                  <a:solidFill>
                    <a:schemeClr val="tx1"/>
                  </a:solidFill>
                  <a:latin typeface="Inter" panose="020B0502030000000004" pitchFamily="34" charset="0"/>
                </a:endParaRPr>
              </a:p>
            </p:txBody>
          </p:sp>
          <p:grpSp>
            <p:nvGrpSpPr>
              <p:cNvPr id="98" name="Group 97">
                <a:extLst>
                  <a:ext uri="{FF2B5EF4-FFF2-40B4-BE49-F238E27FC236}">
                    <a16:creationId xmlns:a16="http://schemas.microsoft.com/office/drawing/2014/main" id="{7708ABEE-BAA9-1748-F9DE-24648DD84AD8}"/>
                  </a:ext>
                </a:extLst>
              </p:cNvPr>
              <p:cNvGrpSpPr/>
              <p:nvPr/>
            </p:nvGrpSpPr>
            <p:grpSpPr>
              <a:xfrm>
                <a:off x="7075706" y="3243026"/>
                <a:ext cx="2610979" cy="1102755"/>
                <a:chOff x="5961794" y="2228211"/>
                <a:chExt cx="2144699" cy="905821"/>
              </a:xfrm>
            </p:grpSpPr>
            <p:grpSp>
              <p:nvGrpSpPr>
                <p:cNvPr id="32" name="Group 31">
                  <a:extLst>
                    <a:ext uri="{FF2B5EF4-FFF2-40B4-BE49-F238E27FC236}">
                      <a16:creationId xmlns:a16="http://schemas.microsoft.com/office/drawing/2014/main" id="{8039FE60-BAF7-0155-B9C6-5DCE339C2DF3}"/>
                    </a:ext>
                  </a:extLst>
                </p:cNvPr>
                <p:cNvGrpSpPr/>
                <p:nvPr/>
              </p:nvGrpSpPr>
              <p:grpSpPr>
                <a:xfrm>
                  <a:off x="6801775" y="2228211"/>
                  <a:ext cx="397641" cy="563154"/>
                  <a:chOff x="9538303" y="2730961"/>
                  <a:chExt cx="397641" cy="563154"/>
                </a:xfrm>
                <a:solidFill>
                  <a:schemeClr val="tx1"/>
                </a:solidFill>
              </p:grpSpPr>
              <p:sp>
                <p:nvSpPr>
                  <p:cNvPr id="33" name="Freeform: Shape 32">
                    <a:extLst>
                      <a:ext uri="{FF2B5EF4-FFF2-40B4-BE49-F238E27FC236}">
                        <a16:creationId xmlns:a16="http://schemas.microsoft.com/office/drawing/2014/main" id="{EA3DC414-C120-9984-4B8D-7F03EA602894}"/>
                      </a:ext>
                    </a:extLst>
                  </p:cNvPr>
                  <p:cNvSpPr/>
                  <p:nvPr/>
                </p:nvSpPr>
                <p:spPr>
                  <a:xfrm>
                    <a:off x="9538303" y="3058362"/>
                    <a:ext cx="181836" cy="235753"/>
                  </a:xfrm>
                  <a:custGeom>
                    <a:avLst/>
                    <a:gdLst>
                      <a:gd name="connsiteX0" fmla="*/ 157796 w 181836"/>
                      <a:gd name="connsiteY0" fmla="*/ 235754 h 235753"/>
                      <a:gd name="connsiteX1" fmla="*/ 24088 w 181836"/>
                      <a:gd name="connsiteY1" fmla="*/ 235754 h 235753"/>
                      <a:gd name="connsiteX2" fmla="*/ 0 w 181836"/>
                      <a:gd name="connsiteY2" fmla="*/ 211666 h 235753"/>
                      <a:gd name="connsiteX3" fmla="*/ 0 w 181836"/>
                      <a:gd name="connsiteY3" fmla="*/ 24041 h 235753"/>
                      <a:gd name="connsiteX4" fmla="*/ 24088 w 181836"/>
                      <a:gd name="connsiteY4" fmla="*/ 0 h 235753"/>
                      <a:gd name="connsiteX5" fmla="*/ 157796 w 181836"/>
                      <a:gd name="connsiteY5" fmla="*/ 0 h 235753"/>
                      <a:gd name="connsiteX6" fmla="*/ 181837 w 181836"/>
                      <a:gd name="connsiteY6" fmla="*/ 24041 h 235753"/>
                      <a:gd name="connsiteX7" fmla="*/ 181837 w 181836"/>
                      <a:gd name="connsiteY7" fmla="*/ 211666 h 235753"/>
                      <a:gd name="connsiteX8" fmla="*/ 157796 w 181836"/>
                      <a:gd name="connsiteY8" fmla="*/ 235754 h 235753"/>
                      <a:gd name="connsiteX9" fmla="*/ 24088 w 181836"/>
                      <a:gd name="connsiteY9" fmla="*/ 14114 h 235753"/>
                      <a:gd name="connsiteX10" fmla="*/ 14114 w 181836"/>
                      <a:gd name="connsiteY10" fmla="*/ 24041 h 235753"/>
                      <a:gd name="connsiteX11" fmla="*/ 14114 w 181836"/>
                      <a:gd name="connsiteY11" fmla="*/ 211666 h 235753"/>
                      <a:gd name="connsiteX12" fmla="*/ 24088 w 181836"/>
                      <a:gd name="connsiteY12" fmla="*/ 221640 h 235753"/>
                      <a:gd name="connsiteX13" fmla="*/ 157796 w 181836"/>
                      <a:gd name="connsiteY13" fmla="*/ 221640 h 235753"/>
                      <a:gd name="connsiteX14" fmla="*/ 167723 w 181836"/>
                      <a:gd name="connsiteY14" fmla="*/ 211666 h 235753"/>
                      <a:gd name="connsiteX15" fmla="*/ 167723 w 181836"/>
                      <a:gd name="connsiteY15" fmla="*/ 24041 h 235753"/>
                      <a:gd name="connsiteX16" fmla="*/ 157796 w 181836"/>
                      <a:gd name="connsiteY16" fmla="*/ 14114 h 235753"/>
                      <a:gd name="connsiteX17" fmla="*/ 24088 w 181836"/>
                      <a:gd name="connsiteY17" fmla="*/ 14114 h 23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836" h="235753">
                        <a:moveTo>
                          <a:pt x="157796" y="235754"/>
                        </a:moveTo>
                        <a:lnTo>
                          <a:pt x="24088" y="235754"/>
                        </a:lnTo>
                        <a:cubicBezTo>
                          <a:pt x="10821" y="235754"/>
                          <a:pt x="0" y="224980"/>
                          <a:pt x="0" y="211666"/>
                        </a:cubicBezTo>
                        <a:lnTo>
                          <a:pt x="0" y="24041"/>
                        </a:lnTo>
                        <a:cubicBezTo>
                          <a:pt x="0" y="10774"/>
                          <a:pt x="10773" y="0"/>
                          <a:pt x="24088" y="0"/>
                        </a:cubicBezTo>
                        <a:lnTo>
                          <a:pt x="157796" y="0"/>
                        </a:lnTo>
                        <a:cubicBezTo>
                          <a:pt x="171064" y="0"/>
                          <a:pt x="181837" y="10774"/>
                          <a:pt x="181837" y="24041"/>
                        </a:cubicBezTo>
                        <a:lnTo>
                          <a:pt x="181837" y="211666"/>
                        </a:lnTo>
                        <a:cubicBezTo>
                          <a:pt x="181837" y="224933"/>
                          <a:pt x="171064" y="235754"/>
                          <a:pt x="157796" y="235754"/>
                        </a:cubicBezTo>
                        <a:close/>
                        <a:moveTo>
                          <a:pt x="24088" y="14114"/>
                        </a:moveTo>
                        <a:cubicBezTo>
                          <a:pt x="18583" y="14114"/>
                          <a:pt x="14114" y="18584"/>
                          <a:pt x="14114" y="24041"/>
                        </a:cubicBezTo>
                        <a:lnTo>
                          <a:pt x="14114" y="211666"/>
                        </a:lnTo>
                        <a:cubicBezTo>
                          <a:pt x="14114" y="217170"/>
                          <a:pt x="18583" y="221640"/>
                          <a:pt x="24088" y="221640"/>
                        </a:cubicBezTo>
                        <a:lnTo>
                          <a:pt x="157796" y="221640"/>
                        </a:lnTo>
                        <a:cubicBezTo>
                          <a:pt x="163301" y="221640"/>
                          <a:pt x="167723" y="217170"/>
                          <a:pt x="167723" y="211666"/>
                        </a:cubicBezTo>
                        <a:lnTo>
                          <a:pt x="167723" y="24041"/>
                        </a:lnTo>
                        <a:cubicBezTo>
                          <a:pt x="167723" y="18537"/>
                          <a:pt x="163254" y="14114"/>
                          <a:pt x="157796" y="14114"/>
                        </a:cubicBezTo>
                        <a:lnTo>
                          <a:pt x="24088" y="14114"/>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4" name="Freeform: Shape 33">
                    <a:extLst>
                      <a:ext uri="{FF2B5EF4-FFF2-40B4-BE49-F238E27FC236}">
                        <a16:creationId xmlns:a16="http://schemas.microsoft.com/office/drawing/2014/main" id="{4BC61844-DA02-573D-DB0F-CFDD8EAA590A}"/>
                      </a:ext>
                    </a:extLst>
                  </p:cNvPr>
                  <p:cNvSpPr/>
                  <p:nvPr/>
                </p:nvSpPr>
                <p:spPr>
                  <a:xfrm>
                    <a:off x="9569965" y="3088896"/>
                    <a:ext cx="117618" cy="177085"/>
                  </a:xfrm>
                  <a:custGeom>
                    <a:avLst/>
                    <a:gdLst>
                      <a:gd name="connsiteX0" fmla="*/ 103457 w 117618"/>
                      <a:gd name="connsiteY0" fmla="*/ 177085 h 177085"/>
                      <a:gd name="connsiteX1" fmla="*/ 79886 w 117618"/>
                      <a:gd name="connsiteY1" fmla="*/ 177085 h 177085"/>
                      <a:gd name="connsiteX2" fmla="*/ 79886 w 117618"/>
                      <a:gd name="connsiteY2" fmla="*/ 162971 h 177085"/>
                      <a:gd name="connsiteX3" fmla="*/ 103457 w 117618"/>
                      <a:gd name="connsiteY3" fmla="*/ 162971 h 177085"/>
                      <a:gd name="connsiteX4" fmla="*/ 103551 w 117618"/>
                      <a:gd name="connsiteY4" fmla="*/ 14208 h 177085"/>
                      <a:gd name="connsiteX5" fmla="*/ 14208 w 117618"/>
                      <a:gd name="connsiteY5" fmla="*/ 14114 h 177085"/>
                      <a:gd name="connsiteX6" fmla="*/ 14114 w 117618"/>
                      <a:gd name="connsiteY6" fmla="*/ 162877 h 177085"/>
                      <a:gd name="connsiteX7" fmla="*/ 40131 w 117618"/>
                      <a:gd name="connsiteY7" fmla="*/ 162971 h 177085"/>
                      <a:gd name="connsiteX8" fmla="*/ 40131 w 117618"/>
                      <a:gd name="connsiteY8" fmla="*/ 177085 h 177085"/>
                      <a:gd name="connsiteX9" fmla="*/ 14208 w 117618"/>
                      <a:gd name="connsiteY9" fmla="*/ 177085 h 177085"/>
                      <a:gd name="connsiteX10" fmla="*/ 0 w 117618"/>
                      <a:gd name="connsiteY10" fmla="*/ 162877 h 177085"/>
                      <a:gd name="connsiteX11" fmla="*/ 0 w 117618"/>
                      <a:gd name="connsiteY11" fmla="*/ 14208 h 177085"/>
                      <a:gd name="connsiteX12" fmla="*/ 14208 w 117618"/>
                      <a:gd name="connsiteY12" fmla="*/ 0 h 177085"/>
                      <a:gd name="connsiteX13" fmla="*/ 103410 w 117618"/>
                      <a:gd name="connsiteY13" fmla="*/ 0 h 177085"/>
                      <a:gd name="connsiteX14" fmla="*/ 117618 w 117618"/>
                      <a:gd name="connsiteY14" fmla="*/ 14208 h 177085"/>
                      <a:gd name="connsiteX15" fmla="*/ 117618 w 117618"/>
                      <a:gd name="connsiteY15" fmla="*/ 162877 h 177085"/>
                      <a:gd name="connsiteX16" fmla="*/ 103410 w 117618"/>
                      <a:gd name="connsiteY16" fmla="*/ 177085 h 1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618" h="177085">
                        <a:moveTo>
                          <a:pt x="103457" y="177085"/>
                        </a:moveTo>
                        <a:lnTo>
                          <a:pt x="79886" y="177085"/>
                        </a:lnTo>
                        <a:lnTo>
                          <a:pt x="79886" y="162971"/>
                        </a:lnTo>
                        <a:lnTo>
                          <a:pt x="103457" y="162971"/>
                        </a:lnTo>
                        <a:lnTo>
                          <a:pt x="103551" y="14208"/>
                        </a:lnTo>
                        <a:lnTo>
                          <a:pt x="14208" y="14114"/>
                        </a:lnTo>
                        <a:lnTo>
                          <a:pt x="14114" y="162877"/>
                        </a:lnTo>
                        <a:lnTo>
                          <a:pt x="40131" y="162971"/>
                        </a:lnTo>
                        <a:lnTo>
                          <a:pt x="40131" y="177085"/>
                        </a:lnTo>
                        <a:lnTo>
                          <a:pt x="14208" y="177085"/>
                        </a:lnTo>
                        <a:cubicBezTo>
                          <a:pt x="6351" y="177085"/>
                          <a:pt x="0" y="170687"/>
                          <a:pt x="0" y="162877"/>
                        </a:cubicBezTo>
                        <a:lnTo>
                          <a:pt x="0" y="14208"/>
                        </a:lnTo>
                        <a:cubicBezTo>
                          <a:pt x="0" y="6351"/>
                          <a:pt x="6398" y="0"/>
                          <a:pt x="14208" y="0"/>
                        </a:cubicBezTo>
                        <a:lnTo>
                          <a:pt x="103410" y="0"/>
                        </a:lnTo>
                        <a:cubicBezTo>
                          <a:pt x="111267" y="0"/>
                          <a:pt x="117618" y="6351"/>
                          <a:pt x="117618" y="14208"/>
                        </a:cubicBezTo>
                        <a:lnTo>
                          <a:pt x="117618" y="162877"/>
                        </a:lnTo>
                        <a:cubicBezTo>
                          <a:pt x="117618" y="170734"/>
                          <a:pt x="111220" y="177085"/>
                          <a:pt x="103410" y="17708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5" name="Freeform: Shape 34">
                    <a:extLst>
                      <a:ext uri="{FF2B5EF4-FFF2-40B4-BE49-F238E27FC236}">
                        <a16:creationId xmlns:a16="http://schemas.microsoft.com/office/drawing/2014/main" id="{B59E8089-7321-49BF-4561-5325FCCE63AE}"/>
                      </a:ext>
                    </a:extLst>
                  </p:cNvPr>
                  <p:cNvSpPr/>
                  <p:nvPr/>
                </p:nvSpPr>
                <p:spPr>
                  <a:xfrm>
                    <a:off x="9812117" y="2940650"/>
                    <a:ext cx="123827" cy="334082"/>
                  </a:xfrm>
                  <a:custGeom>
                    <a:avLst/>
                    <a:gdLst>
                      <a:gd name="connsiteX0" fmla="*/ 116771 w 123827"/>
                      <a:gd name="connsiteY0" fmla="*/ 334082 h 334082"/>
                      <a:gd name="connsiteX1" fmla="*/ 109714 w 123827"/>
                      <a:gd name="connsiteY1" fmla="*/ 327025 h 334082"/>
                      <a:gd name="connsiteX2" fmla="*/ 109714 w 123827"/>
                      <a:gd name="connsiteY2" fmla="*/ 66666 h 334082"/>
                      <a:gd name="connsiteX3" fmla="*/ 7057 w 123827"/>
                      <a:gd name="connsiteY3" fmla="*/ 66666 h 334082"/>
                      <a:gd name="connsiteX4" fmla="*/ 0 w 123827"/>
                      <a:gd name="connsiteY4" fmla="*/ 59609 h 334082"/>
                      <a:gd name="connsiteX5" fmla="*/ 0 w 123827"/>
                      <a:gd name="connsiteY5" fmla="*/ 7057 h 334082"/>
                      <a:gd name="connsiteX6" fmla="*/ 7057 w 123827"/>
                      <a:gd name="connsiteY6" fmla="*/ 0 h 334082"/>
                      <a:gd name="connsiteX7" fmla="*/ 14114 w 123827"/>
                      <a:gd name="connsiteY7" fmla="*/ 7057 h 334082"/>
                      <a:gd name="connsiteX8" fmla="*/ 14114 w 123827"/>
                      <a:gd name="connsiteY8" fmla="*/ 52552 h 334082"/>
                      <a:gd name="connsiteX9" fmla="*/ 116771 w 123827"/>
                      <a:gd name="connsiteY9" fmla="*/ 52552 h 334082"/>
                      <a:gd name="connsiteX10" fmla="*/ 123828 w 123827"/>
                      <a:gd name="connsiteY10" fmla="*/ 59609 h 334082"/>
                      <a:gd name="connsiteX11" fmla="*/ 123828 w 123827"/>
                      <a:gd name="connsiteY11" fmla="*/ 327025 h 334082"/>
                      <a:gd name="connsiteX12" fmla="*/ 116771 w 123827"/>
                      <a:gd name="connsiteY12" fmla="*/ 334082 h 33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7" h="334082">
                        <a:moveTo>
                          <a:pt x="116771" y="334082"/>
                        </a:moveTo>
                        <a:cubicBezTo>
                          <a:pt x="112866" y="334082"/>
                          <a:pt x="109714" y="330930"/>
                          <a:pt x="109714" y="327025"/>
                        </a:cubicBezTo>
                        <a:lnTo>
                          <a:pt x="109714"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16771" y="52552"/>
                        </a:lnTo>
                        <a:cubicBezTo>
                          <a:pt x="120676" y="52552"/>
                          <a:pt x="123828" y="55704"/>
                          <a:pt x="123828" y="59609"/>
                        </a:cubicBezTo>
                        <a:lnTo>
                          <a:pt x="123828" y="327025"/>
                        </a:lnTo>
                        <a:cubicBezTo>
                          <a:pt x="123828" y="330930"/>
                          <a:pt x="120676" y="334082"/>
                          <a:pt x="116771" y="33408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6" name="Freeform: Shape 35">
                    <a:extLst>
                      <a:ext uri="{FF2B5EF4-FFF2-40B4-BE49-F238E27FC236}">
                        <a16:creationId xmlns:a16="http://schemas.microsoft.com/office/drawing/2014/main" id="{C5A30D44-68CA-6977-FAB5-2BC8DF9BF899}"/>
                      </a:ext>
                    </a:extLst>
                  </p:cNvPr>
                  <p:cNvSpPr/>
                  <p:nvPr/>
                </p:nvSpPr>
                <p:spPr>
                  <a:xfrm>
                    <a:off x="9709601" y="3261653"/>
                    <a:ext cx="224838" cy="14114"/>
                  </a:xfrm>
                  <a:custGeom>
                    <a:avLst/>
                    <a:gdLst>
                      <a:gd name="connsiteX0" fmla="*/ 217782 w 224838"/>
                      <a:gd name="connsiteY0" fmla="*/ 14114 h 14114"/>
                      <a:gd name="connsiteX1" fmla="*/ 7057 w 224838"/>
                      <a:gd name="connsiteY1" fmla="*/ 14114 h 14114"/>
                      <a:gd name="connsiteX2" fmla="*/ 0 w 224838"/>
                      <a:gd name="connsiteY2" fmla="*/ 7057 h 14114"/>
                      <a:gd name="connsiteX3" fmla="*/ 7057 w 224838"/>
                      <a:gd name="connsiteY3" fmla="*/ 0 h 14114"/>
                      <a:gd name="connsiteX4" fmla="*/ 217782 w 224838"/>
                      <a:gd name="connsiteY4" fmla="*/ 0 h 14114"/>
                      <a:gd name="connsiteX5" fmla="*/ 224839 w 224838"/>
                      <a:gd name="connsiteY5" fmla="*/ 7057 h 14114"/>
                      <a:gd name="connsiteX6" fmla="*/ 217782 w 224838"/>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838" h="14114">
                        <a:moveTo>
                          <a:pt x="217782" y="14114"/>
                        </a:moveTo>
                        <a:lnTo>
                          <a:pt x="7057" y="14114"/>
                        </a:lnTo>
                        <a:cubicBezTo>
                          <a:pt x="3152" y="14114"/>
                          <a:pt x="0" y="10962"/>
                          <a:pt x="0" y="7057"/>
                        </a:cubicBezTo>
                        <a:cubicBezTo>
                          <a:pt x="0" y="3152"/>
                          <a:pt x="3152" y="0"/>
                          <a:pt x="7057" y="0"/>
                        </a:cubicBezTo>
                        <a:lnTo>
                          <a:pt x="217782" y="0"/>
                        </a:lnTo>
                        <a:cubicBezTo>
                          <a:pt x="221686" y="0"/>
                          <a:pt x="224839" y="3152"/>
                          <a:pt x="224839" y="7057"/>
                        </a:cubicBezTo>
                        <a:cubicBezTo>
                          <a:pt x="224839" y="10962"/>
                          <a:pt x="221686" y="14114"/>
                          <a:pt x="217782"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7" name="Freeform: Shape 36">
                    <a:extLst>
                      <a:ext uri="{FF2B5EF4-FFF2-40B4-BE49-F238E27FC236}">
                        <a16:creationId xmlns:a16="http://schemas.microsoft.com/office/drawing/2014/main" id="{599824D1-01F6-7368-4B80-3AF22EBCA109}"/>
                      </a:ext>
                    </a:extLst>
                  </p:cNvPr>
                  <p:cNvSpPr/>
                  <p:nvPr/>
                </p:nvSpPr>
                <p:spPr>
                  <a:xfrm>
                    <a:off x="9620682" y="2940603"/>
                    <a:ext cx="127826" cy="125804"/>
                  </a:xfrm>
                  <a:custGeom>
                    <a:avLst/>
                    <a:gdLst>
                      <a:gd name="connsiteX0" fmla="*/ 7057 w 127826"/>
                      <a:gd name="connsiteY0" fmla="*/ 125804 h 125804"/>
                      <a:gd name="connsiteX1" fmla="*/ 0 w 127826"/>
                      <a:gd name="connsiteY1" fmla="*/ 118747 h 125804"/>
                      <a:gd name="connsiteX2" fmla="*/ 0 w 127826"/>
                      <a:gd name="connsiteY2" fmla="*/ 61397 h 125804"/>
                      <a:gd name="connsiteX3" fmla="*/ 7057 w 127826"/>
                      <a:gd name="connsiteY3" fmla="*/ 54339 h 125804"/>
                      <a:gd name="connsiteX4" fmla="*/ 113713 w 127826"/>
                      <a:gd name="connsiteY4" fmla="*/ 54339 h 125804"/>
                      <a:gd name="connsiteX5" fmla="*/ 113713 w 127826"/>
                      <a:gd name="connsiteY5" fmla="*/ 7057 h 125804"/>
                      <a:gd name="connsiteX6" fmla="*/ 120770 w 127826"/>
                      <a:gd name="connsiteY6" fmla="*/ 0 h 125804"/>
                      <a:gd name="connsiteX7" fmla="*/ 127827 w 127826"/>
                      <a:gd name="connsiteY7" fmla="*/ 7057 h 125804"/>
                      <a:gd name="connsiteX8" fmla="*/ 127827 w 127826"/>
                      <a:gd name="connsiteY8" fmla="*/ 61397 h 125804"/>
                      <a:gd name="connsiteX9" fmla="*/ 120770 w 127826"/>
                      <a:gd name="connsiteY9" fmla="*/ 68454 h 125804"/>
                      <a:gd name="connsiteX10" fmla="*/ 14114 w 127826"/>
                      <a:gd name="connsiteY10" fmla="*/ 68454 h 125804"/>
                      <a:gd name="connsiteX11" fmla="*/ 14114 w 127826"/>
                      <a:gd name="connsiteY11" fmla="*/ 118747 h 125804"/>
                      <a:gd name="connsiteX12" fmla="*/ 7057 w 127826"/>
                      <a:gd name="connsiteY12" fmla="*/ 125804 h 1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826" h="125804">
                        <a:moveTo>
                          <a:pt x="7057" y="125804"/>
                        </a:moveTo>
                        <a:cubicBezTo>
                          <a:pt x="3152" y="125804"/>
                          <a:pt x="0" y="122652"/>
                          <a:pt x="0" y="118747"/>
                        </a:cubicBezTo>
                        <a:lnTo>
                          <a:pt x="0" y="61397"/>
                        </a:lnTo>
                        <a:cubicBezTo>
                          <a:pt x="0" y="57492"/>
                          <a:pt x="3152" y="54339"/>
                          <a:pt x="7057" y="54339"/>
                        </a:cubicBezTo>
                        <a:lnTo>
                          <a:pt x="113713" y="54339"/>
                        </a:lnTo>
                        <a:lnTo>
                          <a:pt x="113713" y="7057"/>
                        </a:lnTo>
                        <a:cubicBezTo>
                          <a:pt x="113713" y="3152"/>
                          <a:pt x="116865" y="0"/>
                          <a:pt x="120770" y="0"/>
                        </a:cubicBezTo>
                        <a:cubicBezTo>
                          <a:pt x="124675" y="0"/>
                          <a:pt x="127827" y="3152"/>
                          <a:pt x="127827" y="7057"/>
                        </a:cubicBezTo>
                        <a:lnTo>
                          <a:pt x="127827" y="61397"/>
                        </a:lnTo>
                        <a:cubicBezTo>
                          <a:pt x="127827" y="65302"/>
                          <a:pt x="124675" y="68454"/>
                          <a:pt x="120770" y="68454"/>
                        </a:cubicBezTo>
                        <a:lnTo>
                          <a:pt x="14114" y="68454"/>
                        </a:lnTo>
                        <a:lnTo>
                          <a:pt x="14114" y="118747"/>
                        </a:lnTo>
                        <a:cubicBezTo>
                          <a:pt x="14114" y="122652"/>
                          <a:pt x="10962" y="125804"/>
                          <a:pt x="7057" y="12580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8" name="Freeform: Shape 37">
                    <a:extLst>
                      <a:ext uri="{FF2B5EF4-FFF2-40B4-BE49-F238E27FC236}">
                        <a16:creationId xmlns:a16="http://schemas.microsoft.com/office/drawing/2014/main" id="{D1DE4E15-CCE9-2B56-6240-2ADD7D6CC400}"/>
                      </a:ext>
                    </a:extLst>
                  </p:cNvPr>
                  <p:cNvSpPr/>
                  <p:nvPr/>
                </p:nvSpPr>
                <p:spPr>
                  <a:xfrm>
                    <a:off x="9734408" y="2995002"/>
                    <a:ext cx="53184" cy="61948"/>
                  </a:xfrm>
                  <a:custGeom>
                    <a:avLst/>
                    <a:gdLst>
                      <a:gd name="connsiteX0" fmla="*/ 46141 w 53184"/>
                      <a:gd name="connsiteY0" fmla="*/ 61948 h 61948"/>
                      <a:gd name="connsiteX1" fmla="*/ 40683 w 53184"/>
                      <a:gd name="connsiteY1" fmla="*/ 59361 h 61948"/>
                      <a:gd name="connsiteX2" fmla="*/ 1586 w 53184"/>
                      <a:gd name="connsiteY2" fmla="*/ 11514 h 61948"/>
                      <a:gd name="connsiteX3" fmla="*/ 2575 w 53184"/>
                      <a:gd name="connsiteY3" fmla="*/ 1587 h 61948"/>
                      <a:gd name="connsiteX4" fmla="*/ 12502 w 53184"/>
                      <a:gd name="connsiteY4" fmla="*/ 2575 h 61948"/>
                      <a:gd name="connsiteX5" fmla="*/ 51598 w 53184"/>
                      <a:gd name="connsiteY5" fmla="*/ 50422 h 61948"/>
                      <a:gd name="connsiteX6" fmla="*/ 50610 w 53184"/>
                      <a:gd name="connsiteY6" fmla="*/ 60349 h 61948"/>
                      <a:gd name="connsiteX7" fmla="*/ 46141 w 53184"/>
                      <a:gd name="connsiteY7" fmla="*/ 61948 h 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84" h="61948">
                        <a:moveTo>
                          <a:pt x="46141" y="61948"/>
                        </a:moveTo>
                        <a:cubicBezTo>
                          <a:pt x="44117" y="61948"/>
                          <a:pt x="42047" y="61054"/>
                          <a:pt x="40683" y="59361"/>
                        </a:cubicBezTo>
                        <a:lnTo>
                          <a:pt x="1586" y="11514"/>
                        </a:lnTo>
                        <a:cubicBezTo>
                          <a:pt x="-860" y="8503"/>
                          <a:pt x="-436" y="4033"/>
                          <a:pt x="2575" y="1587"/>
                        </a:cubicBezTo>
                        <a:cubicBezTo>
                          <a:pt x="5586" y="-860"/>
                          <a:pt x="10055" y="-436"/>
                          <a:pt x="12502" y="2575"/>
                        </a:cubicBezTo>
                        <a:lnTo>
                          <a:pt x="51598" y="50422"/>
                        </a:lnTo>
                        <a:cubicBezTo>
                          <a:pt x="54044" y="53433"/>
                          <a:pt x="53621" y="57902"/>
                          <a:pt x="50610" y="60349"/>
                        </a:cubicBezTo>
                        <a:cubicBezTo>
                          <a:pt x="49292" y="61431"/>
                          <a:pt x="47740" y="61948"/>
                          <a:pt x="46141" y="6194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39" name="Freeform: Shape 38">
                    <a:extLst>
                      <a:ext uri="{FF2B5EF4-FFF2-40B4-BE49-F238E27FC236}">
                        <a16:creationId xmlns:a16="http://schemas.microsoft.com/office/drawing/2014/main" id="{EDEEB89E-04CA-EEFD-8690-45EEEEE25AD0}"/>
                      </a:ext>
                    </a:extLst>
                  </p:cNvPr>
                  <p:cNvSpPr/>
                  <p:nvPr/>
                </p:nvSpPr>
                <p:spPr>
                  <a:xfrm>
                    <a:off x="9773578" y="2993241"/>
                    <a:ext cx="52567" cy="63709"/>
                  </a:xfrm>
                  <a:custGeom>
                    <a:avLst/>
                    <a:gdLst>
                      <a:gd name="connsiteX0" fmla="*/ 7065 w 52567"/>
                      <a:gd name="connsiteY0" fmla="*/ 63710 h 63709"/>
                      <a:gd name="connsiteX1" fmla="*/ 2737 w 52567"/>
                      <a:gd name="connsiteY1" fmla="*/ 62251 h 63709"/>
                      <a:gd name="connsiteX2" fmla="*/ 1466 w 52567"/>
                      <a:gd name="connsiteY2" fmla="*/ 52371 h 63709"/>
                      <a:gd name="connsiteX3" fmla="*/ 39951 w 52567"/>
                      <a:gd name="connsiteY3" fmla="*/ 2737 h 63709"/>
                      <a:gd name="connsiteX4" fmla="*/ 49831 w 52567"/>
                      <a:gd name="connsiteY4" fmla="*/ 1466 h 63709"/>
                      <a:gd name="connsiteX5" fmla="*/ 51101 w 52567"/>
                      <a:gd name="connsiteY5" fmla="*/ 11346 h 63709"/>
                      <a:gd name="connsiteX6" fmla="*/ 12616 w 52567"/>
                      <a:gd name="connsiteY6" fmla="*/ 60981 h 63709"/>
                      <a:gd name="connsiteX7" fmla="*/ 7018 w 52567"/>
                      <a:gd name="connsiteY7" fmla="*/ 63710 h 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67" h="63709">
                        <a:moveTo>
                          <a:pt x="7065" y="63710"/>
                        </a:moveTo>
                        <a:cubicBezTo>
                          <a:pt x="5559" y="63710"/>
                          <a:pt x="4054" y="63239"/>
                          <a:pt x="2737" y="62251"/>
                        </a:cubicBezTo>
                        <a:cubicBezTo>
                          <a:pt x="-369" y="59852"/>
                          <a:pt x="-886" y="55429"/>
                          <a:pt x="1466" y="52371"/>
                        </a:cubicBezTo>
                        <a:lnTo>
                          <a:pt x="39951" y="2737"/>
                        </a:lnTo>
                        <a:cubicBezTo>
                          <a:pt x="42351" y="-369"/>
                          <a:pt x="46773" y="-886"/>
                          <a:pt x="49831" y="1466"/>
                        </a:cubicBezTo>
                        <a:cubicBezTo>
                          <a:pt x="52936" y="3866"/>
                          <a:pt x="53454" y="8288"/>
                          <a:pt x="51101" y="11346"/>
                        </a:cubicBezTo>
                        <a:lnTo>
                          <a:pt x="12616" y="60981"/>
                        </a:lnTo>
                        <a:cubicBezTo>
                          <a:pt x="11205" y="62769"/>
                          <a:pt x="9135" y="63710"/>
                          <a:pt x="7018" y="6371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0" name="Freeform: Shape 39">
                    <a:extLst>
                      <a:ext uri="{FF2B5EF4-FFF2-40B4-BE49-F238E27FC236}">
                        <a16:creationId xmlns:a16="http://schemas.microsoft.com/office/drawing/2014/main" id="{1BB8754B-A029-2A7D-22C4-13CBAA83CF38}"/>
                      </a:ext>
                    </a:extLst>
                  </p:cNvPr>
                  <p:cNvSpPr/>
                  <p:nvPr/>
                </p:nvSpPr>
                <p:spPr>
                  <a:xfrm>
                    <a:off x="9698968" y="2813126"/>
                    <a:ext cx="160995" cy="150624"/>
                  </a:xfrm>
                  <a:custGeom>
                    <a:avLst/>
                    <a:gdLst>
                      <a:gd name="connsiteX0" fmla="*/ 80639 w 160995"/>
                      <a:gd name="connsiteY0" fmla="*/ 150625 h 150624"/>
                      <a:gd name="connsiteX1" fmla="*/ 80263 w 160995"/>
                      <a:gd name="connsiteY1" fmla="*/ 150625 h 150624"/>
                      <a:gd name="connsiteX2" fmla="*/ 0 w 160995"/>
                      <a:gd name="connsiteY2" fmla="*/ 47779 h 150624"/>
                      <a:gd name="connsiteX3" fmla="*/ 3811 w 160995"/>
                      <a:gd name="connsiteY3" fmla="*/ 5578 h 150624"/>
                      <a:gd name="connsiteX4" fmla="*/ 12186 w 160995"/>
                      <a:gd name="connsiteY4" fmla="*/ 168 h 150624"/>
                      <a:gd name="connsiteX5" fmla="*/ 17596 w 160995"/>
                      <a:gd name="connsiteY5" fmla="*/ 8542 h 150624"/>
                      <a:gd name="connsiteX6" fmla="*/ 14114 w 160995"/>
                      <a:gd name="connsiteY6" fmla="*/ 47732 h 150624"/>
                      <a:gd name="connsiteX7" fmla="*/ 80498 w 160995"/>
                      <a:gd name="connsiteY7" fmla="*/ 136463 h 150624"/>
                      <a:gd name="connsiteX8" fmla="*/ 146882 w 160995"/>
                      <a:gd name="connsiteY8" fmla="*/ 47732 h 150624"/>
                      <a:gd name="connsiteX9" fmla="*/ 143494 w 160995"/>
                      <a:gd name="connsiteY9" fmla="*/ 9013 h 150624"/>
                      <a:gd name="connsiteX10" fmla="*/ 148905 w 160995"/>
                      <a:gd name="connsiteY10" fmla="*/ 638 h 150624"/>
                      <a:gd name="connsiteX11" fmla="*/ 157279 w 160995"/>
                      <a:gd name="connsiteY11" fmla="*/ 6049 h 150624"/>
                      <a:gd name="connsiteX12" fmla="*/ 160996 w 160995"/>
                      <a:gd name="connsiteY12" fmla="*/ 47732 h 150624"/>
                      <a:gd name="connsiteX13" fmla="*/ 80733 w 160995"/>
                      <a:gd name="connsiteY13" fmla="*/ 150577 h 150624"/>
                      <a:gd name="connsiteX14" fmla="*/ 80592 w 160995"/>
                      <a:gd name="connsiteY14" fmla="*/ 150577 h 15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95" h="150624">
                        <a:moveTo>
                          <a:pt x="80639" y="150625"/>
                        </a:moveTo>
                        <a:lnTo>
                          <a:pt x="80263" y="150625"/>
                        </a:lnTo>
                        <a:cubicBezTo>
                          <a:pt x="35991" y="150389"/>
                          <a:pt x="0" y="104330"/>
                          <a:pt x="0" y="47779"/>
                        </a:cubicBezTo>
                        <a:cubicBezTo>
                          <a:pt x="0" y="31219"/>
                          <a:pt x="1270" y="17434"/>
                          <a:pt x="3811" y="5578"/>
                        </a:cubicBezTo>
                        <a:cubicBezTo>
                          <a:pt x="4658" y="1767"/>
                          <a:pt x="8375" y="-679"/>
                          <a:pt x="12186" y="168"/>
                        </a:cubicBezTo>
                        <a:cubicBezTo>
                          <a:pt x="15996" y="1014"/>
                          <a:pt x="18396" y="4731"/>
                          <a:pt x="17596" y="8542"/>
                        </a:cubicBezTo>
                        <a:cubicBezTo>
                          <a:pt x="15244" y="19410"/>
                          <a:pt x="14114" y="32207"/>
                          <a:pt x="14114" y="47732"/>
                        </a:cubicBezTo>
                        <a:cubicBezTo>
                          <a:pt x="14114" y="96614"/>
                          <a:pt x="43895" y="136369"/>
                          <a:pt x="80498" y="136463"/>
                        </a:cubicBezTo>
                        <a:cubicBezTo>
                          <a:pt x="117101" y="136369"/>
                          <a:pt x="146882" y="96614"/>
                          <a:pt x="146882" y="47732"/>
                        </a:cubicBezTo>
                        <a:cubicBezTo>
                          <a:pt x="146882" y="32395"/>
                          <a:pt x="145753" y="19739"/>
                          <a:pt x="143494" y="9013"/>
                        </a:cubicBezTo>
                        <a:cubicBezTo>
                          <a:pt x="142695" y="5202"/>
                          <a:pt x="145094" y="1438"/>
                          <a:pt x="148905" y="638"/>
                        </a:cubicBezTo>
                        <a:cubicBezTo>
                          <a:pt x="152716" y="-162"/>
                          <a:pt x="156479" y="2238"/>
                          <a:pt x="157279" y="6049"/>
                        </a:cubicBezTo>
                        <a:cubicBezTo>
                          <a:pt x="159773" y="17763"/>
                          <a:pt x="160996" y="31407"/>
                          <a:pt x="160996" y="47732"/>
                        </a:cubicBezTo>
                        <a:cubicBezTo>
                          <a:pt x="160996" y="104283"/>
                          <a:pt x="125052" y="150295"/>
                          <a:pt x="80733" y="150577"/>
                        </a:cubicBezTo>
                        <a:lnTo>
                          <a:pt x="80592" y="150577"/>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1" name="Freeform: Shape 40">
                    <a:extLst>
                      <a:ext uri="{FF2B5EF4-FFF2-40B4-BE49-F238E27FC236}">
                        <a16:creationId xmlns:a16="http://schemas.microsoft.com/office/drawing/2014/main" id="{D9D3117A-ED26-71CD-AA14-125C92390EA4}"/>
                      </a:ext>
                    </a:extLst>
                  </p:cNvPr>
                  <p:cNvSpPr/>
                  <p:nvPr/>
                </p:nvSpPr>
                <p:spPr>
                  <a:xfrm>
                    <a:off x="9671258" y="2809341"/>
                    <a:ext cx="214111" cy="14114"/>
                  </a:xfrm>
                  <a:custGeom>
                    <a:avLst/>
                    <a:gdLst>
                      <a:gd name="connsiteX0" fmla="*/ 207054 w 214111"/>
                      <a:gd name="connsiteY0" fmla="*/ 14114 h 14114"/>
                      <a:gd name="connsiteX1" fmla="*/ 7057 w 214111"/>
                      <a:gd name="connsiteY1" fmla="*/ 14114 h 14114"/>
                      <a:gd name="connsiteX2" fmla="*/ 0 w 214111"/>
                      <a:gd name="connsiteY2" fmla="*/ 7057 h 14114"/>
                      <a:gd name="connsiteX3" fmla="*/ 7057 w 214111"/>
                      <a:gd name="connsiteY3" fmla="*/ 0 h 14114"/>
                      <a:gd name="connsiteX4" fmla="*/ 207054 w 214111"/>
                      <a:gd name="connsiteY4" fmla="*/ 0 h 14114"/>
                      <a:gd name="connsiteX5" fmla="*/ 214111 w 214111"/>
                      <a:gd name="connsiteY5" fmla="*/ 7057 h 14114"/>
                      <a:gd name="connsiteX6" fmla="*/ 207054 w 214111"/>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11" h="14114">
                        <a:moveTo>
                          <a:pt x="207054" y="14114"/>
                        </a:moveTo>
                        <a:lnTo>
                          <a:pt x="7057" y="14114"/>
                        </a:lnTo>
                        <a:cubicBezTo>
                          <a:pt x="3152" y="14114"/>
                          <a:pt x="0" y="10962"/>
                          <a:pt x="0" y="7057"/>
                        </a:cubicBezTo>
                        <a:cubicBezTo>
                          <a:pt x="0" y="3152"/>
                          <a:pt x="3152" y="0"/>
                          <a:pt x="7057" y="0"/>
                        </a:cubicBezTo>
                        <a:lnTo>
                          <a:pt x="207054" y="0"/>
                        </a:lnTo>
                        <a:cubicBezTo>
                          <a:pt x="210960" y="0"/>
                          <a:pt x="214111" y="3152"/>
                          <a:pt x="214111" y="7057"/>
                        </a:cubicBezTo>
                        <a:cubicBezTo>
                          <a:pt x="214111" y="10962"/>
                          <a:pt x="210960" y="14114"/>
                          <a:pt x="207054"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2" name="Freeform: Shape 41">
                    <a:extLst>
                      <a:ext uri="{FF2B5EF4-FFF2-40B4-BE49-F238E27FC236}">
                        <a16:creationId xmlns:a16="http://schemas.microsoft.com/office/drawing/2014/main" id="{12AF2BE7-24BE-9E32-3A53-C49CC10A2559}"/>
                      </a:ext>
                    </a:extLst>
                  </p:cNvPr>
                  <p:cNvSpPr/>
                  <p:nvPr/>
                </p:nvSpPr>
                <p:spPr>
                  <a:xfrm>
                    <a:off x="9693746" y="2730961"/>
                    <a:ext cx="170593" cy="92353"/>
                  </a:xfrm>
                  <a:custGeom>
                    <a:avLst/>
                    <a:gdLst>
                      <a:gd name="connsiteX0" fmla="*/ 163536 w 170593"/>
                      <a:gd name="connsiteY0" fmla="*/ 92354 h 92353"/>
                      <a:gd name="connsiteX1" fmla="*/ 156479 w 170593"/>
                      <a:gd name="connsiteY1" fmla="*/ 85297 h 92353"/>
                      <a:gd name="connsiteX2" fmla="*/ 85297 w 170593"/>
                      <a:gd name="connsiteY2" fmla="*/ 14114 h 92353"/>
                      <a:gd name="connsiteX3" fmla="*/ 14114 w 170593"/>
                      <a:gd name="connsiteY3" fmla="*/ 85297 h 92353"/>
                      <a:gd name="connsiteX4" fmla="*/ 7057 w 170593"/>
                      <a:gd name="connsiteY4" fmla="*/ 92354 h 92353"/>
                      <a:gd name="connsiteX5" fmla="*/ 0 w 170593"/>
                      <a:gd name="connsiteY5" fmla="*/ 85297 h 92353"/>
                      <a:gd name="connsiteX6" fmla="*/ 85297 w 170593"/>
                      <a:gd name="connsiteY6" fmla="*/ 0 h 92353"/>
                      <a:gd name="connsiteX7" fmla="*/ 170593 w 170593"/>
                      <a:gd name="connsiteY7" fmla="*/ 85297 h 92353"/>
                      <a:gd name="connsiteX8" fmla="*/ 163536 w 170593"/>
                      <a:gd name="connsiteY8" fmla="*/ 92354 h 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93" h="92353">
                        <a:moveTo>
                          <a:pt x="163536" y="92354"/>
                        </a:moveTo>
                        <a:cubicBezTo>
                          <a:pt x="159631" y="92354"/>
                          <a:pt x="156479" y="89202"/>
                          <a:pt x="156479" y="85297"/>
                        </a:cubicBezTo>
                        <a:cubicBezTo>
                          <a:pt x="156479" y="37403"/>
                          <a:pt x="133191" y="14114"/>
                          <a:pt x="85297" y="14114"/>
                        </a:cubicBezTo>
                        <a:cubicBezTo>
                          <a:pt x="37403" y="14114"/>
                          <a:pt x="14114" y="37403"/>
                          <a:pt x="14114" y="85297"/>
                        </a:cubicBezTo>
                        <a:cubicBezTo>
                          <a:pt x="14114" y="89202"/>
                          <a:pt x="10962" y="92354"/>
                          <a:pt x="7057" y="92354"/>
                        </a:cubicBezTo>
                        <a:cubicBezTo>
                          <a:pt x="3152" y="92354"/>
                          <a:pt x="0" y="89202"/>
                          <a:pt x="0" y="85297"/>
                        </a:cubicBezTo>
                        <a:cubicBezTo>
                          <a:pt x="0" y="29499"/>
                          <a:pt x="29499" y="0"/>
                          <a:pt x="85297" y="0"/>
                        </a:cubicBezTo>
                        <a:cubicBezTo>
                          <a:pt x="141095" y="0"/>
                          <a:pt x="170593" y="29499"/>
                          <a:pt x="170593" y="85297"/>
                        </a:cubicBezTo>
                        <a:cubicBezTo>
                          <a:pt x="170593" y="89202"/>
                          <a:pt x="167441" y="92354"/>
                          <a:pt x="163536" y="9235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3" name="Freeform: Shape 42">
                    <a:extLst>
                      <a:ext uri="{FF2B5EF4-FFF2-40B4-BE49-F238E27FC236}">
                        <a16:creationId xmlns:a16="http://schemas.microsoft.com/office/drawing/2014/main" id="{7D685C87-9D4D-BCEC-9882-B7257D2365FB}"/>
                      </a:ext>
                    </a:extLst>
                  </p:cNvPr>
                  <p:cNvSpPr/>
                  <p:nvPr/>
                </p:nvSpPr>
                <p:spPr>
                  <a:xfrm>
                    <a:off x="9802379"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4" name="Freeform: Shape 43">
                    <a:extLst>
                      <a:ext uri="{FF2B5EF4-FFF2-40B4-BE49-F238E27FC236}">
                        <a16:creationId xmlns:a16="http://schemas.microsoft.com/office/drawing/2014/main" id="{28E4F771-0083-B2D2-54B9-5E7D7A1D9851}"/>
                      </a:ext>
                    </a:extLst>
                  </p:cNvPr>
                  <p:cNvSpPr/>
                  <p:nvPr/>
                </p:nvSpPr>
                <p:spPr>
                  <a:xfrm>
                    <a:off x="9773115" y="2730961"/>
                    <a:ext cx="14114" cy="43471"/>
                  </a:xfrm>
                  <a:custGeom>
                    <a:avLst/>
                    <a:gdLst>
                      <a:gd name="connsiteX0" fmla="*/ 7057 w 14114"/>
                      <a:gd name="connsiteY0" fmla="*/ 43472 h 43471"/>
                      <a:gd name="connsiteX1" fmla="*/ 0 w 14114"/>
                      <a:gd name="connsiteY1" fmla="*/ 36414 h 43471"/>
                      <a:gd name="connsiteX2" fmla="*/ 0 w 14114"/>
                      <a:gd name="connsiteY2" fmla="*/ 7057 h 43471"/>
                      <a:gd name="connsiteX3" fmla="*/ 7057 w 14114"/>
                      <a:gd name="connsiteY3" fmla="*/ 0 h 43471"/>
                      <a:gd name="connsiteX4" fmla="*/ 14114 w 14114"/>
                      <a:gd name="connsiteY4" fmla="*/ 7057 h 43471"/>
                      <a:gd name="connsiteX5" fmla="*/ 14114 w 14114"/>
                      <a:gd name="connsiteY5" fmla="*/ 36414 h 43471"/>
                      <a:gd name="connsiteX6" fmla="*/ 7057 w 14114"/>
                      <a:gd name="connsiteY6" fmla="*/ 43472 h 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471">
                        <a:moveTo>
                          <a:pt x="7057" y="43472"/>
                        </a:moveTo>
                        <a:cubicBezTo>
                          <a:pt x="3152" y="43472"/>
                          <a:pt x="0" y="40319"/>
                          <a:pt x="0" y="36414"/>
                        </a:cubicBezTo>
                        <a:lnTo>
                          <a:pt x="0" y="7057"/>
                        </a:lnTo>
                        <a:cubicBezTo>
                          <a:pt x="0" y="3152"/>
                          <a:pt x="3152" y="0"/>
                          <a:pt x="7057" y="0"/>
                        </a:cubicBezTo>
                        <a:cubicBezTo>
                          <a:pt x="10962" y="0"/>
                          <a:pt x="14114" y="3152"/>
                          <a:pt x="14114" y="7057"/>
                        </a:cubicBezTo>
                        <a:lnTo>
                          <a:pt x="14114" y="36414"/>
                        </a:lnTo>
                        <a:cubicBezTo>
                          <a:pt x="14114" y="40319"/>
                          <a:pt x="10962" y="43472"/>
                          <a:pt x="7057" y="4347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5" name="Freeform: Shape 44">
                    <a:extLst>
                      <a:ext uri="{FF2B5EF4-FFF2-40B4-BE49-F238E27FC236}">
                        <a16:creationId xmlns:a16="http://schemas.microsoft.com/office/drawing/2014/main" id="{A089E7F5-90D3-1AC3-4BD1-AB6D83696D8E}"/>
                      </a:ext>
                    </a:extLst>
                  </p:cNvPr>
                  <p:cNvSpPr/>
                  <p:nvPr/>
                </p:nvSpPr>
                <p:spPr>
                  <a:xfrm>
                    <a:off x="9743804"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6" name="Freeform: Shape 45">
                    <a:extLst>
                      <a:ext uri="{FF2B5EF4-FFF2-40B4-BE49-F238E27FC236}">
                        <a16:creationId xmlns:a16="http://schemas.microsoft.com/office/drawing/2014/main" id="{3690152F-C10C-1C1F-52EB-66D6620A8134}"/>
                      </a:ext>
                    </a:extLst>
                  </p:cNvPr>
                  <p:cNvSpPr/>
                  <p:nvPr/>
                </p:nvSpPr>
                <p:spPr>
                  <a:xfrm>
                    <a:off x="9772080" y="3041331"/>
                    <a:ext cx="14114" cy="230343"/>
                  </a:xfrm>
                  <a:custGeom>
                    <a:avLst/>
                    <a:gdLst>
                      <a:gd name="connsiteX0" fmla="*/ 7057 w 14114"/>
                      <a:gd name="connsiteY0" fmla="*/ 230343 h 230343"/>
                      <a:gd name="connsiteX1" fmla="*/ 0 w 14114"/>
                      <a:gd name="connsiteY1" fmla="*/ 223286 h 230343"/>
                      <a:gd name="connsiteX2" fmla="*/ 0 w 14114"/>
                      <a:gd name="connsiteY2" fmla="*/ 7057 h 230343"/>
                      <a:gd name="connsiteX3" fmla="*/ 7057 w 14114"/>
                      <a:gd name="connsiteY3" fmla="*/ 0 h 230343"/>
                      <a:gd name="connsiteX4" fmla="*/ 14114 w 14114"/>
                      <a:gd name="connsiteY4" fmla="*/ 7057 h 230343"/>
                      <a:gd name="connsiteX5" fmla="*/ 14114 w 14114"/>
                      <a:gd name="connsiteY5" fmla="*/ 223286 h 230343"/>
                      <a:gd name="connsiteX6" fmla="*/ 7057 w 14114"/>
                      <a:gd name="connsiteY6" fmla="*/ 230343 h 23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0343">
                        <a:moveTo>
                          <a:pt x="7057" y="230343"/>
                        </a:moveTo>
                        <a:cubicBezTo>
                          <a:pt x="3152" y="230343"/>
                          <a:pt x="0" y="227191"/>
                          <a:pt x="0" y="223286"/>
                        </a:cubicBezTo>
                        <a:lnTo>
                          <a:pt x="0" y="7057"/>
                        </a:lnTo>
                        <a:cubicBezTo>
                          <a:pt x="0" y="3152"/>
                          <a:pt x="3152" y="0"/>
                          <a:pt x="7057" y="0"/>
                        </a:cubicBezTo>
                        <a:cubicBezTo>
                          <a:pt x="10962" y="0"/>
                          <a:pt x="14114" y="3152"/>
                          <a:pt x="14114" y="7057"/>
                        </a:cubicBezTo>
                        <a:lnTo>
                          <a:pt x="14114" y="223286"/>
                        </a:lnTo>
                        <a:cubicBezTo>
                          <a:pt x="14114" y="227191"/>
                          <a:pt x="10962" y="230343"/>
                          <a:pt x="7057" y="23034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7" name="Freeform: Shape 46">
                    <a:extLst>
                      <a:ext uri="{FF2B5EF4-FFF2-40B4-BE49-F238E27FC236}">
                        <a16:creationId xmlns:a16="http://schemas.microsoft.com/office/drawing/2014/main" id="{A381FCB0-ED49-726B-4FE0-282EFEED09D2}"/>
                      </a:ext>
                    </a:extLst>
                  </p:cNvPr>
                  <p:cNvSpPr/>
                  <p:nvPr/>
                </p:nvSpPr>
                <p:spPr>
                  <a:xfrm>
                    <a:off x="9840674" y="3066972"/>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2"/>
                          <a:pt x="8422" y="0"/>
                          <a:pt x="18819" y="0"/>
                        </a:cubicBezTo>
                        <a:cubicBezTo>
                          <a:pt x="29217" y="0"/>
                          <a:pt x="37638" y="8422"/>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48" name="Freeform: Shape 47">
                    <a:extLst>
                      <a:ext uri="{FF2B5EF4-FFF2-40B4-BE49-F238E27FC236}">
                        <a16:creationId xmlns:a16="http://schemas.microsoft.com/office/drawing/2014/main" id="{77AB0CE8-466E-B7F6-845C-3E690CC47C82}"/>
                      </a:ext>
                    </a:extLst>
                  </p:cNvPr>
                  <p:cNvSpPr/>
                  <p:nvPr/>
                </p:nvSpPr>
                <p:spPr>
                  <a:xfrm>
                    <a:off x="9620071" y="3252056"/>
                    <a:ext cx="17501" cy="17501"/>
                  </a:xfrm>
                  <a:custGeom>
                    <a:avLst/>
                    <a:gdLst>
                      <a:gd name="connsiteX0" fmla="*/ 17501 w 17501"/>
                      <a:gd name="connsiteY0" fmla="*/ 8751 h 17501"/>
                      <a:gd name="connsiteX1" fmla="*/ 8751 w 17501"/>
                      <a:gd name="connsiteY1" fmla="*/ 17501 h 17501"/>
                      <a:gd name="connsiteX2" fmla="*/ 0 w 17501"/>
                      <a:gd name="connsiteY2" fmla="*/ 8751 h 17501"/>
                      <a:gd name="connsiteX3" fmla="*/ 8751 w 17501"/>
                      <a:gd name="connsiteY3" fmla="*/ 0 h 17501"/>
                      <a:gd name="connsiteX4" fmla="*/ 17501 w 17501"/>
                      <a:gd name="connsiteY4" fmla="*/ 8751 h 1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1" h="17501">
                        <a:moveTo>
                          <a:pt x="17501" y="8751"/>
                        </a:moveTo>
                        <a:cubicBezTo>
                          <a:pt x="17501" y="13597"/>
                          <a:pt x="13596" y="17501"/>
                          <a:pt x="8751" y="17501"/>
                        </a:cubicBezTo>
                        <a:cubicBezTo>
                          <a:pt x="3905" y="17501"/>
                          <a:pt x="0" y="13597"/>
                          <a:pt x="0" y="8751"/>
                        </a:cubicBezTo>
                        <a:cubicBezTo>
                          <a:pt x="0" y="3905"/>
                          <a:pt x="3905" y="0"/>
                          <a:pt x="8751" y="0"/>
                        </a:cubicBezTo>
                        <a:cubicBezTo>
                          <a:pt x="13596" y="0"/>
                          <a:pt x="17501" y="3905"/>
                          <a:pt x="17501" y="8751"/>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97" name="TextBox 96">
                  <a:extLst>
                    <a:ext uri="{FF2B5EF4-FFF2-40B4-BE49-F238E27FC236}">
                      <a16:creationId xmlns:a16="http://schemas.microsoft.com/office/drawing/2014/main" id="{3C9E5CEB-0876-8866-C3D9-073339B901A3}"/>
                    </a:ext>
                  </a:extLst>
                </p:cNvPr>
                <p:cNvSpPr txBox="1"/>
                <p:nvPr/>
              </p:nvSpPr>
              <p:spPr>
                <a:xfrm>
                  <a:off x="5961794" y="2802377"/>
                  <a:ext cx="2144699"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Remote Operator</a:t>
                  </a:r>
                </a:p>
              </p:txBody>
            </p:sp>
          </p:grpSp>
          <p:grpSp>
            <p:nvGrpSpPr>
              <p:cNvPr id="102" name="Group 101">
                <a:extLst>
                  <a:ext uri="{FF2B5EF4-FFF2-40B4-BE49-F238E27FC236}">
                    <a16:creationId xmlns:a16="http://schemas.microsoft.com/office/drawing/2014/main" id="{D3F84E18-1DCC-0AEA-7067-03D044EAB1AC}"/>
                  </a:ext>
                </a:extLst>
              </p:cNvPr>
              <p:cNvGrpSpPr/>
              <p:nvPr/>
            </p:nvGrpSpPr>
            <p:grpSpPr>
              <a:xfrm>
                <a:off x="4171494" y="5260753"/>
                <a:ext cx="3895987" cy="1102755"/>
                <a:chOff x="6282557" y="2228211"/>
                <a:chExt cx="3200225" cy="905821"/>
              </a:xfrm>
            </p:grpSpPr>
            <p:grpSp>
              <p:nvGrpSpPr>
                <p:cNvPr id="103" name="Group 102">
                  <a:extLst>
                    <a:ext uri="{FF2B5EF4-FFF2-40B4-BE49-F238E27FC236}">
                      <a16:creationId xmlns:a16="http://schemas.microsoft.com/office/drawing/2014/main" id="{CB36E773-10AF-40B9-2A57-7920AFE70212}"/>
                    </a:ext>
                  </a:extLst>
                </p:cNvPr>
                <p:cNvGrpSpPr/>
                <p:nvPr/>
              </p:nvGrpSpPr>
              <p:grpSpPr>
                <a:xfrm>
                  <a:off x="6801775" y="2228211"/>
                  <a:ext cx="397641" cy="563154"/>
                  <a:chOff x="9538303" y="2730961"/>
                  <a:chExt cx="397641" cy="563154"/>
                </a:xfrm>
                <a:solidFill>
                  <a:schemeClr val="tx1"/>
                </a:solidFill>
              </p:grpSpPr>
              <p:sp>
                <p:nvSpPr>
                  <p:cNvPr id="105" name="Freeform: Shape 104">
                    <a:extLst>
                      <a:ext uri="{FF2B5EF4-FFF2-40B4-BE49-F238E27FC236}">
                        <a16:creationId xmlns:a16="http://schemas.microsoft.com/office/drawing/2014/main" id="{0E39D42A-7842-B768-69A1-DF94E2E915BE}"/>
                      </a:ext>
                    </a:extLst>
                  </p:cNvPr>
                  <p:cNvSpPr/>
                  <p:nvPr/>
                </p:nvSpPr>
                <p:spPr>
                  <a:xfrm>
                    <a:off x="9538303" y="3058362"/>
                    <a:ext cx="181836" cy="235753"/>
                  </a:xfrm>
                  <a:custGeom>
                    <a:avLst/>
                    <a:gdLst>
                      <a:gd name="connsiteX0" fmla="*/ 157796 w 181836"/>
                      <a:gd name="connsiteY0" fmla="*/ 235754 h 235753"/>
                      <a:gd name="connsiteX1" fmla="*/ 24088 w 181836"/>
                      <a:gd name="connsiteY1" fmla="*/ 235754 h 235753"/>
                      <a:gd name="connsiteX2" fmla="*/ 0 w 181836"/>
                      <a:gd name="connsiteY2" fmla="*/ 211666 h 235753"/>
                      <a:gd name="connsiteX3" fmla="*/ 0 w 181836"/>
                      <a:gd name="connsiteY3" fmla="*/ 24041 h 235753"/>
                      <a:gd name="connsiteX4" fmla="*/ 24088 w 181836"/>
                      <a:gd name="connsiteY4" fmla="*/ 0 h 235753"/>
                      <a:gd name="connsiteX5" fmla="*/ 157796 w 181836"/>
                      <a:gd name="connsiteY5" fmla="*/ 0 h 235753"/>
                      <a:gd name="connsiteX6" fmla="*/ 181837 w 181836"/>
                      <a:gd name="connsiteY6" fmla="*/ 24041 h 235753"/>
                      <a:gd name="connsiteX7" fmla="*/ 181837 w 181836"/>
                      <a:gd name="connsiteY7" fmla="*/ 211666 h 235753"/>
                      <a:gd name="connsiteX8" fmla="*/ 157796 w 181836"/>
                      <a:gd name="connsiteY8" fmla="*/ 235754 h 235753"/>
                      <a:gd name="connsiteX9" fmla="*/ 24088 w 181836"/>
                      <a:gd name="connsiteY9" fmla="*/ 14114 h 235753"/>
                      <a:gd name="connsiteX10" fmla="*/ 14114 w 181836"/>
                      <a:gd name="connsiteY10" fmla="*/ 24041 h 235753"/>
                      <a:gd name="connsiteX11" fmla="*/ 14114 w 181836"/>
                      <a:gd name="connsiteY11" fmla="*/ 211666 h 235753"/>
                      <a:gd name="connsiteX12" fmla="*/ 24088 w 181836"/>
                      <a:gd name="connsiteY12" fmla="*/ 221640 h 235753"/>
                      <a:gd name="connsiteX13" fmla="*/ 157796 w 181836"/>
                      <a:gd name="connsiteY13" fmla="*/ 221640 h 235753"/>
                      <a:gd name="connsiteX14" fmla="*/ 167723 w 181836"/>
                      <a:gd name="connsiteY14" fmla="*/ 211666 h 235753"/>
                      <a:gd name="connsiteX15" fmla="*/ 167723 w 181836"/>
                      <a:gd name="connsiteY15" fmla="*/ 24041 h 235753"/>
                      <a:gd name="connsiteX16" fmla="*/ 157796 w 181836"/>
                      <a:gd name="connsiteY16" fmla="*/ 14114 h 235753"/>
                      <a:gd name="connsiteX17" fmla="*/ 24088 w 181836"/>
                      <a:gd name="connsiteY17" fmla="*/ 14114 h 23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836" h="235753">
                        <a:moveTo>
                          <a:pt x="157796" y="235754"/>
                        </a:moveTo>
                        <a:lnTo>
                          <a:pt x="24088" y="235754"/>
                        </a:lnTo>
                        <a:cubicBezTo>
                          <a:pt x="10821" y="235754"/>
                          <a:pt x="0" y="224980"/>
                          <a:pt x="0" y="211666"/>
                        </a:cubicBezTo>
                        <a:lnTo>
                          <a:pt x="0" y="24041"/>
                        </a:lnTo>
                        <a:cubicBezTo>
                          <a:pt x="0" y="10774"/>
                          <a:pt x="10773" y="0"/>
                          <a:pt x="24088" y="0"/>
                        </a:cubicBezTo>
                        <a:lnTo>
                          <a:pt x="157796" y="0"/>
                        </a:lnTo>
                        <a:cubicBezTo>
                          <a:pt x="171064" y="0"/>
                          <a:pt x="181837" y="10774"/>
                          <a:pt x="181837" y="24041"/>
                        </a:cubicBezTo>
                        <a:lnTo>
                          <a:pt x="181837" y="211666"/>
                        </a:lnTo>
                        <a:cubicBezTo>
                          <a:pt x="181837" y="224933"/>
                          <a:pt x="171064" y="235754"/>
                          <a:pt x="157796" y="235754"/>
                        </a:cubicBezTo>
                        <a:close/>
                        <a:moveTo>
                          <a:pt x="24088" y="14114"/>
                        </a:moveTo>
                        <a:cubicBezTo>
                          <a:pt x="18583" y="14114"/>
                          <a:pt x="14114" y="18584"/>
                          <a:pt x="14114" y="24041"/>
                        </a:cubicBezTo>
                        <a:lnTo>
                          <a:pt x="14114" y="211666"/>
                        </a:lnTo>
                        <a:cubicBezTo>
                          <a:pt x="14114" y="217170"/>
                          <a:pt x="18583" y="221640"/>
                          <a:pt x="24088" y="221640"/>
                        </a:cubicBezTo>
                        <a:lnTo>
                          <a:pt x="157796" y="221640"/>
                        </a:lnTo>
                        <a:cubicBezTo>
                          <a:pt x="163301" y="221640"/>
                          <a:pt x="167723" y="217170"/>
                          <a:pt x="167723" y="211666"/>
                        </a:cubicBezTo>
                        <a:lnTo>
                          <a:pt x="167723" y="24041"/>
                        </a:lnTo>
                        <a:cubicBezTo>
                          <a:pt x="167723" y="18537"/>
                          <a:pt x="163254" y="14114"/>
                          <a:pt x="157796" y="14114"/>
                        </a:cubicBezTo>
                        <a:lnTo>
                          <a:pt x="24088" y="14114"/>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6" name="Freeform: Shape 105">
                    <a:extLst>
                      <a:ext uri="{FF2B5EF4-FFF2-40B4-BE49-F238E27FC236}">
                        <a16:creationId xmlns:a16="http://schemas.microsoft.com/office/drawing/2014/main" id="{8CA8E84F-DBBF-DE68-7B09-A327C1E1CB84}"/>
                      </a:ext>
                    </a:extLst>
                  </p:cNvPr>
                  <p:cNvSpPr/>
                  <p:nvPr/>
                </p:nvSpPr>
                <p:spPr>
                  <a:xfrm>
                    <a:off x="9569965" y="3088896"/>
                    <a:ext cx="117618" cy="177085"/>
                  </a:xfrm>
                  <a:custGeom>
                    <a:avLst/>
                    <a:gdLst>
                      <a:gd name="connsiteX0" fmla="*/ 103457 w 117618"/>
                      <a:gd name="connsiteY0" fmla="*/ 177085 h 177085"/>
                      <a:gd name="connsiteX1" fmla="*/ 79886 w 117618"/>
                      <a:gd name="connsiteY1" fmla="*/ 177085 h 177085"/>
                      <a:gd name="connsiteX2" fmla="*/ 79886 w 117618"/>
                      <a:gd name="connsiteY2" fmla="*/ 162971 h 177085"/>
                      <a:gd name="connsiteX3" fmla="*/ 103457 w 117618"/>
                      <a:gd name="connsiteY3" fmla="*/ 162971 h 177085"/>
                      <a:gd name="connsiteX4" fmla="*/ 103551 w 117618"/>
                      <a:gd name="connsiteY4" fmla="*/ 14208 h 177085"/>
                      <a:gd name="connsiteX5" fmla="*/ 14208 w 117618"/>
                      <a:gd name="connsiteY5" fmla="*/ 14114 h 177085"/>
                      <a:gd name="connsiteX6" fmla="*/ 14114 w 117618"/>
                      <a:gd name="connsiteY6" fmla="*/ 162877 h 177085"/>
                      <a:gd name="connsiteX7" fmla="*/ 40131 w 117618"/>
                      <a:gd name="connsiteY7" fmla="*/ 162971 h 177085"/>
                      <a:gd name="connsiteX8" fmla="*/ 40131 w 117618"/>
                      <a:gd name="connsiteY8" fmla="*/ 177085 h 177085"/>
                      <a:gd name="connsiteX9" fmla="*/ 14208 w 117618"/>
                      <a:gd name="connsiteY9" fmla="*/ 177085 h 177085"/>
                      <a:gd name="connsiteX10" fmla="*/ 0 w 117618"/>
                      <a:gd name="connsiteY10" fmla="*/ 162877 h 177085"/>
                      <a:gd name="connsiteX11" fmla="*/ 0 w 117618"/>
                      <a:gd name="connsiteY11" fmla="*/ 14208 h 177085"/>
                      <a:gd name="connsiteX12" fmla="*/ 14208 w 117618"/>
                      <a:gd name="connsiteY12" fmla="*/ 0 h 177085"/>
                      <a:gd name="connsiteX13" fmla="*/ 103410 w 117618"/>
                      <a:gd name="connsiteY13" fmla="*/ 0 h 177085"/>
                      <a:gd name="connsiteX14" fmla="*/ 117618 w 117618"/>
                      <a:gd name="connsiteY14" fmla="*/ 14208 h 177085"/>
                      <a:gd name="connsiteX15" fmla="*/ 117618 w 117618"/>
                      <a:gd name="connsiteY15" fmla="*/ 162877 h 177085"/>
                      <a:gd name="connsiteX16" fmla="*/ 103410 w 117618"/>
                      <a:gd name="connsiteY16" fmla="*/ 177085 h 1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618" h="177085">
                        <a:moveTo>
                          <a:pt x="103457" y="177085"/>
                        </a:moveTo>
                        <a:lnTo>
                          <a:pt x="79886" y="177085"/>
                        </a:lnTo>
                        <a:lnTo>
                          <a:pt x="79886" y="162971"/>
                        </a:lnTo>
                        <a:lnTo>
                          <a:pt x="103457" y="162971"/>
                        </a:lnTo>
                        <a:lnTo>
                          <a:pt x="103551" y="14208"/>
                        </a:lnTo>
                        <a:lnTo>
                          <a:pt x="14208" y="14114"/>
                        </a:lnTo>
                        <a:lnTo>
                          <a:pt x="14114" y="162877"/>
                        </a:lnTo>
                        <a:lnTo>
                          <a:pt x="40131" y="162971"/>
                        </a:lnTo>
                        <a:lnTo>
                          <a:pt x="40131" y="177085"/>
                        </a:lnTo>
                        <a:lnTo>
                          <a:pt x="14208" y="177085"/>
                        </a:lnTo>
                        <a:cubicBezTo>
                          <a:pt x="6351" y="177085"/>
                          <a:pt x="0" y="170687"/>
                          <a:pt x="0" y="162877"/>
                        </a:cubicBezTo>
                        <a:lnTo>
                          <a:pt x="0" y="14208"/>
                        </a:lnTo>
                        <a:cubicBezTo>
                          <a:pt x="0" y="6351"/>
                          <a:pt x="6398" y="0"/>
                          <a:pt x="14208" y="0"/>
                        </a:cubicBezTo>
                        <a:lnTo>
                          <a:pt x="103410" y="0"/>
                        </a:lnTo>
                        <a:cubicBezTo>
                          <a:pt x="111267" y="0"/>
                          <a:pt x="117618" y="6351"/>
                          <a:pt x="117618" y="14208"/>
                        </a:cubicBezTo>
                        <a:lnTo>
                          <a:pt x="117618" y="162877"/>
                        </a:lnTo>
                        <a:cubicBezTo>
                          <a:pt x="117618" y="170734"/>
                          <a:pt x="111220" y="177085"/>
                          <a:pt x="103410" y="17708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7" name="Freeform: Shape 106">
                    <a:extLst>
                      <a:ext uri="{FF2B5EF4-FFF2-40B4-BE49-F238E27FC236}">
                        <a16:creationId xmlns:a16="http://schemas.microsoft.com/office/drawing/2014/main" id="{EEB088B2-9C6A-0CD3-EBCB-5CE584A763A2}"/>
                      </a:ext>
                    </a:extLst>
                  </p:cNvPr>
                  <p:cNvSpPr/>
                  <p:nvPr/>
                </p:nvSpPr>
                <p:spPr>
                  <a:xfrm>
                    <a:off x="9812117" y="2940650"/>
                    <a:ext cx="123827" cy="334082"/>
                  </a:xfrm>
                  <a:custGeom>
                    <a:avLst/>
                    <a:gdLst>
                      <a:gd name="connsiteX0" fmla="*/ 116771 w 123827"/>
                      <a:gd name="connsiteY0" fmla="*/ 334082 h 334082"/>
                      <a:gd name="connsiteX1" fmla="*/ 109714 w 123827"/>
                      <a:gd name="connsiteY1" fmla="*/ 327025 h 334082"/>
                      <a:gd name="connsiteX2" fmla="*/ 109714 w 123827"/>
                      <a:gd name="connsiteY2" fmla="*/ 66666 h 334082"/>
                      <a:gd name="connsiteX3" fmla="*/ 7057 w 123827"/>
                      <a:gd name="connsiteY3" fmla="*/ 66666 h 334082"/>
                      <a:gd name="connsiteX4" fmla="*/ 0 w 123827"/>
                      <a:gd name="connsiteY4" fmla="*/ 59609 h 334082"/>
                      <a:gd name="connsiteX5" fmla="*/ 0 w 123827"/>
                      <a:gd name="connsiteY5" fmla="*/ 7057 h 334082"/>
                      <a:gd name="connsiteX6" fmla="*/ 7057 w 123827"/>
                      <a:gd name="connsiteY6" fmla="*/ 0 h 334082"/>
                      <a:gd name="connsiteX7" fmla="*/ 14114 w 123827"/>
                      <a:gd name="connsiteY7" fmla="*/ 7057 h 334082"/>
                      <a:gd name="connsiteX8" fmla="*/ 14114 w 123827"/>
                      <a:gd name="connsiteY8" fmla="*/ 52552 h 334082"/>
                      <a:gd name="connsiteX9" fmla="*/ 116771 w 123827"/>
                      <a:gd name="connsiteY9" fmla="*/ 52552 h 334082"/>
                      <a:gd name="connsiteX10" fmla="*/ 123828 w 123827"/>
                      <a:gd name="connsiteY10" fmla="*/ 59609 h 334082"/>
                      <a:gd name="connsiteX11" fmla="*/ 123828 w 123827"/>
                      <a:gd name="connsiteY11" fmla="*/ 327025 h 334082"/>
                      <a:gd name="connsiteX12" fmla="*/ 116771 w 123827"/>
                      <a:gd name="connsiteY12" fmla="*/ 334082 h 33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7" h="334082">
                        <a:moveTo>
                          <a:pt x="116771" y="334082"/>
                        </a:moveTo>
                        <a:cubicBezTo>
                          <a:pt x="112866" y="334082"/>
                          <a:pt x="109714" y="330930"/>
                          <a:pt x="109714" y="327025"/>
                        </a:cubicBezTo>
                        <a:lnTo>
                          <a:pt x="109714"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16771" y="52552"/>
                        </a:lnTo>
                        <a:cubicBezTo>
                          <a:pt x="120676" y="52552"/>
                          <a:pt x="123828" y="55704"/>
                          <a:pt x="123828" y="59609"/>
                        </a:cubicBezTo>
                        <a:lnTo>
                          <a:pt x="123828" y="327025"/>
                        </a:lnTo>
                        <a:cubicBezTo>
                          <a:pt x="123828" y="330930"/>
                          <a:pt x="120676" y="334082"/>
                          <a:pt x="116771" y="33408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8" name="Freeform: Shape 107">
                    <a:extLst>
                      <a:ext uri="{FF2B5EF4-FFF2-40B4-BE49-F238E27FC236}">
                        <a16:creationId xmlns:a16="http://schemas.microsoft.com/office/drawing/2014/main" id="{DE9BD09E-6A21-8CC8-56DE-13D588ECB257}"/>
                      </a:ext>
                    </a:extLst>
                  </p:cNvPr>
                  <p:cNvSpPr/>
                  <p:nvPr/>
                </p:nvSpPr>
                <p:spPr>
                  <a:xfrm>
                    <a:off x="9709601" y="3261653"/>
                    <a:ext cx="224838" cy="14114"/>
                  </a:xfrm>
                  <a:custGeom>
                    <a:avLst/>
                    <a:gdLst>
                      <a:gd name="connsiteX0" fmla="*/ 217782 w 224838"/>
                      <a:gd name="connsiteY0" fmla="*/ 14114 h 14114"/>
                      <a:gd name="connsiteX1" fmla="*/ 7057 w 224838"/>
                      <a:gd name="connsiteY1" fmla="*/ 14114 h 14114"/>
                      <a:gd name="connsiteX2" fmla="*/ 0 w 224838"/>
                      <a:gd name="connsiteY2" fmla="*/ 7057 h 14114"/>
                      <a:gd name="connsiteX3" fmla="*/ 7057 w 224838"/>
                      <a:gd name="connsiteY3" fmla="*/ 0 h 14114"/>
                      <a:gd name="connsiteX4" fmla="*/ 217782 w 224838"/>
                      <a:gd name="connsiteY4" fmla="*/ 0 h 14114"/>
                      <a:gd name="connsiteX5" fmla="*/ 224839 w 224838"/>
                      <a:gd name="connsiteY5" fmla="*/ 7057 h 14114"/>
                      <a:gd name="connsiteX6" fmla="*/ 217782 w 224838"/>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838" h="14114">
                        <a:moveTo>
                          <a:pt x="217782" y="14114"/>
                        </a:moveTo>
                        <a:lnTo>
                          <a:pt x="7057" y="14114"/>
                        </a:lnTo>
                        <a:cubicBezTo>
                          <a:pt x="3152" y="14114"/>
                          <a:pt x="0" y="10962"/>
                          <a:pt x="0" y="7057"/>
                        </a:cubicBezTo>
                        <a:cubicBezTo>
                          <a:pt x="0" y="3152"/>
                          <a:pt x="3152" y="0"/>
                          <a:pt x="7057" y="0"/>
                        </a:cubicBezTo>
                        <a:lnTo>
                          <a:pt x="217782" y="0"/>
                        </a:lnTo>
                        <a:cubicBezTo>
                          <a:pt x="221686" y="0"/>
                          <a:pt x="224839" y="3152"/>
                          <a:pt x="224839" y="7057"/>
                        </a:cubicBezTo>
                        <a:cubicBezTo>
                          <a:pt x="224839" y="10962"/>
                          <a:pt x="221686" y="14114"/>
                          <a:pt x="217782"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09" name="Freeform: Shape 108">
                    <a:extLst>
                      <a:ext uri="{FF2B5EF4-FFF2-40B4-BE49-F238E27FC236}">
                        <a16:creationId xmlns:a16="http://schemas.microsoft.com/office/drawing/2014/main" id="{77C4097C-86CE-90CF-6BF8-013A6463BFAF}"/>
                      </a:ext>
                    </a:extLst>
                  </p:cNvPr>
                  <p:cNvSpPr/>
                  <p:nvPr/>
                </p:nvSpPr>
                <p:spPr>
                  <a:xfrm>
                    <a:off x="9620682" y="2940603"/>
                    <a:ext cx="127826" cy="125804"/>
                  </a:xfrm>
                  <a:custGeom>
                    <a:avLst/>
                    <a:gdLst>
                      <a:gd name="connsiteX0" fmla="*/ 7057 w 127826"/>
                      <a:gd name="connsiteY0" fmla="*/ 125804 h 125804"/>
                      <a:gd name="connsiteX1" fmla="*/ 0 w 127826"/>
                      <a:gd name="connsiteY1" fmla="*/ 118747 h 125804"/>
                      <a:gd name="connsiteX2" fmla="*/ 0 w 127826"/>
                      <a:gd name="connsiteY2" fmla="*/ 61397 h 125804"/>
                      <a:gd name="connsiteX3" fmla="*/ 7057 w 127826"/>
                      <a:gd name="connsiteY3" fmla="*/ 54339 h 125804"/>
                      <a:gd name="connsiteX4" fmla="*/ 113713 w 127826"/>
                      <a:gd name="connsiteY4" fmla="*/ 54339 h 125804"/>
                      <a:gd name="connsiteX5" fmla="*/ 113713 w 127826"/>
                      <a:gd name="connsiteY5" fmla="*/ 7057 h 125804"/>
                      <a:gd name="connsiteX6" fmla="*/ 120770 w 127826"/>
                      <a:gd name="connsiteY6" fmla="*/ 0 h 125804"/>
                      <a:gd name="connsiteX7" fmla="*/ 127827 w 127826"/>
                      <a:gd name="connsiteY7" fmla="*/ 7057 h 125804"/>
                      <a:gd name="connsiteX8" fmla="*/ 127827 w 127826"/>
                      <a:gd name="connsiteY8" fmla="*/ 61397 h 125804"/>
                      <a:gd name="connsiteX9" fmla="*/ 120770 w 127826"/>
                      <a:gd name="connsiteY9" fmla="*/ 68454 h 125804"/>
                      <a:gd name="connsiteX10" fmla="*/ 14114 w 127826"/>
                      <a:gd name="connsiteY10" fmla="*/ 68454 h 125804"/>
                      <a:gd name="connsiteX11" fmla="*/ 14114 w 127826"/>
                      <a:gd name="connsiteY11" fmla="*/ 118747 h 125804"/>
                      <a:gd name="connsiteX12" fmla="*/ 7057 w 127826"/>
                      <a:gd name="connsiteY12" fmla="*/ 125804 h 1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826" h="125804">
                        <a:moveTo>
                          <a:pt x="7057" y="125804"/>
                        </a:moveTo>
                        <a:cubicBezTo>
                          <a:pt x="3152" y="125804"/>
                          <a:pt x="0" y="122652"/>
                          <a:pt x="0" y="118747"/>
                        </a:cubicBezTo>
                        <a:lnTo>
                          <a:pt x="0" y="61397"/>
                        </a:lnTo>
                        <a:cubicBezTo>
                          <a:pt x="0" y="57492"/>
                          <a:pt x="3152" y="54339"/>
                          <a:pt x="7057" y="54339"/>
                        </a:cubicBezTo>
                        <a:lnTo>
                          <a:pt x="113713" y="54339"/>
                        </a:lnTo>
                        <a:lnTo>
                          <a:pt x="113713" y="7057"/>
                        </a:lnTo>
                        <a:cubicBezTo>
                          <a:pt x="113713" y="3152"/>
                          <a:pt x="116865" y="0"/>
                          <a:pt x="120770" y="0"/>
                        </a:cubicBezTo>
                        <a:cubicBezTo>
                          <a:pt x="124675" y="0"/>
                          <a:pt x="127827" y="3152"/>
                          <a:pt x="127827" y="7057"/>
                        </a:cubicBezTo>
                        <a:lnTo>
                          <a:pt x="127827" y="61397"/>
                        </a:lnTo>
                        <a:cubicBezTo>
                          <a:pt x="127827" y="65302"/>
                          <a:pt x="124675" y="68454"/>
                          <a:pt x="120770" y="68454"/>
                        </a:cubicBezTo>
                        <a:lnTo>
                          <a:pt x="14114" y="68454"/>
                        </a:lnTo>
                        <a:lnTo>
                          <a:pt x="14114" y="118747"/>
                        </a:lnTo>
                        <a:cubicBezTo>
                          <a:pt x="14114" y="122652"/>
                          <a:pt x="10962" y="125804"/>
                          <a:pt x="7057" y="12580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0" name="Freeform: Shape 109">
                    <a:extLst>
                      <a:ext uri="{FF2B5EF4-FFF2-40B4-BE49-F238E27FC236}">
                        <a16:creationId xmlns:a16="http://schemas.microsoft.com/office/drawing/2014/main" id="{4D0BE832-632C-5ED2-0349-ECB9747F1E2B}"/>
                      </a:ext>
                    </a:extLst>
                  </p:cNvPr>
                  <p:cNvSpPr/>
                  <p:nvPr/>
                </p:nvSpPr>
                <p:spPr>
                  <a:xfrm>
                    <a:off x="9734408" y="2995002"/>
                    <a:ext cx="53184" cy="61948"/>
                  </a:xfrm>
                  <a:custGeom>
                    <a:avLst/>
                    <a:gdLst>
                      <a:gd name="connsiteX0" fmla="*/ 46141 w 53184"/>
                      <a:gd name="connsiteY0" fmla="*/ 61948 h 61948"/>
                      <a:gd name="connsiteX1" fmla="*/ 40683 w 53184"/>
                      <a:gd name="connsiteY1" fmla="*/ 59361 h 61948"/>
                      <a:gd name="connsiteX2" fmla="*/ 1586 w 53184"/>
                      <a:gd name="connsiteY2" fmla="*/ 11514 h 61948"/>
                      <a:gd name="connsiteX3" fmla="*/ 2575 w 53184"/>
                      <a:gd name="connsiteY3" fmla="*/ 1587 h 61948"/>
                      <a:gd name="connsiteX4" fmla="*/ 12502 w 53184"/>
                      <a:gd name="connsiteY4" fmla="*/ 2575 h 61948"/>
                      <a:gd name="connsiteX5" fmla="*/ 51598 w 53184"/>
                      <a:gd name="connsiteY5" fmla="*/ 50422 h 61948"/>
                      <a:gd name="connsiteX6" fmla="*/ 50610 w 53184"/>
                      <a:gd name="connsiteY6" fmla="*/ 60349 h 61948"/>
                      <a:gd name="connsiteX7" fmla="*/ 46141 w 53184"/>
                      <a:gd name="connsiteY7" fmla="*/ 61948 h 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84" h="61948">
                        <a:moveTo>
                          <a:pt x="46141" y="61948"/>
                        </a:moveTo>
                        <a:cubicBezTo>
                          <a:pt x="44117" y="61948"/>
                          <a:pt x="42047" y="61054"/>
                          <a:pt x="40683" y="59361"/>
                        </a:cubicBezTo>
                        <a:lnTo>
                          <a:pt x="1586" y="11514"/>
                        </a:lnTo>
                        <a:cubicBezTo>
                          <a:pt x="-860" y="8503"/>
                          <a:pt x="-436" y="4033"/>
                          <a:pt x="2575" y="1587"/>
                        </a:cubicBezTo>
                        <a:cubicBezTo>
                          <a:pt x="5586" y="-860"/>
                          <a:pt x="10055" y="-436"/>
                          <a:pt x="12502" y="2575"/>
                        </a:cubicBezTo>
                        <a:lnTo>
                          <a:pt x="51598" y="50422"/>
                        </a:lnTo>
                        <a:cubicBezTo>
                          <a:pt x="54044" y="53433"/>
                          <a:pt x="53621" y="57902"/>
                          <a:pt x="50610" y="60349"/>
                        </a:cubicBezTo>
                        <a:cubicBezTo>
                          <a:pt x="49292" y="61431"/>
                          <a:pt x="47740" y="61948"/>
                          <a:pt x="46141" y="6194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1" name="Freeform: Shape 110">
                    <a:extLst>
                      <a:ext uri="{FF2B5EF4-FFF2-40B4-BE49-F238E27FC236}">
                        <a16:creationId xmlns:a16="http://schemas.microsoft.com/office/drawing/2014/main" id="{1682C53A-B3F2-C5E6-3581-BA634292361D}"/>
                      </a:ext>
                    </a:extLst>
                  </p:cNvPr>
                  <p:cNvSpPr/>
                  <p:nvPr/>
                </p:nvSpPr>
                <p:spPr>
                  <a:xfrm>
                    <a:off x="9773578" y="2993241"/>
                    <a:ext cx="52567" cy="63709"/>
                  </a:xfrm>
                  <a:custGeom>
                    <a:avLst/>
                    <a:gdLst>
                      <a:gd name="connsiteX0" fmla="*/ 7065 w 52567"/>
                      <a:gd name="connsiteY0" fmla="*/ 63710 h 63709"/>
                      <a:gd name="connsiteX1" fmla="*/ 2737 w 52567"/>
                      <a:gd name="connsiteY1" fmla="*/ 62251 h 63709"/>
                      <a:gd name="connsiteX2" fmla="*/ 1466 w 52567"/>
                      <a:gd name="connsiteY2" fmla="*/ 52371 h 63709"/>
                      <a:gd name="connsiteX3" fmla="*/ 39951 w 52567"/>
                      <a:gd name="connsiteY3" fmla="*/ 2737 h 63709"/>
                      <a:gd name="connsiteX4" fmla="*/ 49831 w 52567"/>
                      <a:gd name="connsiteY4" fmla="*/ 1466 h 63709"/>
                      <a:gd name="connsiteX5" fmla="*/ 51101 w 52567"/>
                      <a:gd name="connsiteY5" fmla="*/ 11346 h 63709"/>
                      <a:gd name="connsiteX6" fmla="*/ 12616 w 52567"/>
                      <a:gd name="connsiteY6" fmla="*/ 60981 h 63709"/>
                      <a:gd name="connsiteX7" fmla="*/ 7018 w 52567"/>
                      <a:gd name="connsiteY7" fmla="*/ 63710 h 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67" h="63709">
                        <a:moveTo>
                          <a:pt x="7065" y="63710"/>
                        </a:moveTo>
                        <a:cubicBezTo>
                          <a:pt x="5559" y="63710"/>
                          <a:pt x="4054" y="63239"/>
                          <a:pt x="2737" y="62251"/>
                        </a:cubicBezTo>
                        <a:cubicBezTo>
                          <a:pt x="-369" y="59852"/>
                          <a:pt x="-886" y="55429"/>
                          <a:pt x="1466" y="52371"/>
                        </a:cubicBezTo>
                        <a:lnTo>
                          <a:pt x="39951" y="2737"/>
                        </a:lnTo>
                        <a:cubicBezTo>
                          <a:pt x="42351" y="-369"/>
                          <a:pt x="46773" y="-886"/>
                          <a:pt x="49831" y="1466"/>
                        </a:cubicBezTo>
                        <a:cubicBezTo>
                          <a:pt x="52936" y="3866"/>
                          <a:pt x="53454" y="8288"/>
                          <a:pt x="51101" y="11346"/>
                        </a:cubicBezTo>
                        <a:lnTo>
                          <a:pt x="12616" y="60981"/>
                        </a:lnTo>
                        <a:cubicBezTo>
                          <a:pt x="11205" y="62769"/>
                          <a:pt x="9135" y="63710"/>
                          <a:pt x="7018" y="6371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2" name="Freeform: Shape 111">
                    <a:extLst>
                      <a:ext uri="{FF2B5EF4-FFF2-40B4-BE49-F238E27FC236}">
                        <a16:creationId xmlns:a16="http://schemas.microsoft.com/office/drawing/2014/main" id="{08BF0535-D6EB-FCD9-DFC9-A2FECAB32F07}"/>
                      </a:ext>
                    </a:extLst>
                  </p:cNvPr>
                  <p:cNvSpPr/>
                  <p:nvPr/>
                </p:nvSpPr>
                <p:spPr>
                  <a:xfrm>
                    <a:off x="9698968" y="2813126"/>
                    <a:ext cx="160995" cy="150624"/>
                  </a:xfrm>
                  <a:custGeom>
                    <a:avLst/>
                    <a:gdLst>
                      <a:gd name="connsiteX0" fmla="*/ 80639 w 160995"/>
                      <a:gd name="connsiteY0" fmla="*/ 150625 h 150624"/>
                      <a:gd name="connsiteX1" fmla="*/ 80263 w 160995"/>
                      <a:gd name="connsiteY1" fmla="*/ 150625 h 150624"/>
                      <a:gd name="connsiteX2" fmla="*/ 0 w 160995"/>
                      <a:gd name="connsiteY2" fmla="*/ 47779 h 150624"/>
                      <a:gd name="connsiteX3" fmla="*/ 3811 w 160995"/>
                      <a:gd name="connsiteY3" fmla="*/ 5578 h 150624"/>
                      <a:gd name="connsiteX4" fmla="*/ 12186 w 160995"/>
                      <a:gd name="connsiteY4" fmla="*/ 168 h 150624"/>
                      <a:gd name="connsiteX5" fmla="*/ 17596 w 160995"/>
                      <a:gd name="connsiteY5" fmla="*/ 8542 h 150624"/>
                      <a:gd name="connsiteX6" fmla="*/ 14114 w 160995"/>
                      <a:gd name="connsiteY6" fmla="*/ 47732 h 150624"/>
                      <a:gd name="connsiteX7" fmla="*/ 80498 w 160995"/>
                      <a:gd name="connsiteY7" fmla="*/ 136463 h 150624"/>
                      <a:gd name="connsiteX8" fmla="*/ 146882 w 160995"/>
                      <a:gd name="connsiteY8" fmla="*/ 47732 h 150624"/>
                      <a:gd name="connsiteX9" fmla="*/ 143494 w 160995"/>
                      <a:gd name="connsiteY9" fmla="*/ 9013 h 150624"/>
                      <a:gd name="connsiteX10" fmla="*/ 148905 w 160995"/>
                      <a:gd name="connsiteY10" fmla="*/ 638 h 150624"/>
                      <a:gd name="connsiteX11" fmla="*/ 157279 w 160995"/>
                      <a:gd name="connsiteY11" fmla="*/ 6049 h 150624"/>
                      <a:gd name="connsiteX12" fmla="*/ 160996 w 160995"/>
                      <a:gd name="connsiteY12" fmla="*/ 47732 h 150624"/>
                      <a:gd name="connsiteX13" fmla="*/ 80733 w 160995"/>
                      <a:gd name="connsiteY13" fmla="*/ 150577 h 150624"/>
                      <a:gd name="connsiteX14" fmla="*/ 80592 w 160995"/>
                      <a:gd name="connsiteY14" fmla="*/ 150577 h 15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95" h="150624">
                        <a:moveTo>
                          <a:pt x="80639" y="150625"/>
                        </a:moveTo>
                        <a:lnTo>
                          <a:pt x="80263" y="150625"/>
                        </a:lnTo>
                        <a:cubicBezTo>
                          <a:pt x="35991" y="150389"/>
                          <a:pt x="0" y="104330"/>
                          <a:pt x="0" y="47779"/>
                        </a:cubicBezTo>
                        <a:cubicBezTo>
                          <a:pt x="0" y="31219"/>
                          <a:pt x="1270" y="17434"/>
                          <a:pt x="3811" y="5578"/>
                        </a:cubicBezTo>
                        <a:cubicBezTo>
                          <a:pt x="4658" y="1767"/>
                          <a:pt x="8375" y="-679"/>
                          <a:pt x="12186" y="168"/>
                        </a:cubicBezTo>
                        <a:cubicBezTo>
                          <a:pt x="15996" y="1014"/>
                          <a:pt x="18396" y="4731"/>
                          <a:pt x="17596" y="8542"/>
                        </a:cubicBezTo>
                        <a:cubicBezTo>
                          <a:pt x="15244" y="19410"/>
                          <a:pt x="14114" y="32207"/>
                          <a:pt x="14114" y="47732"/>
                        </a:cubicBezTo>
                        <a:cubicBezTo>
                          <a:pt x="14114" y="96614"/>
                          <a:pt x="43895" y="136369"/>
                          <a:pt x="80498" y="136463"/>
                        </a:cubicBezTo>
                        <a:cubicBezTo>
                          <a:pt x="117101" y="136369"/>
                          <a:pt x="146882" y="96614"/>
                          <a:pt x="146882" y="47732"/>
                        </a:cubicBezTo>
                        <a:cubicBezTo>
                          <a:pt x="146882" y="32395"/>
                          <a:pt x="145753" y="19739"/>
                          <a:pt x="143494" y="9013"/>
                        </a:cubicBezTo>
                        <a:cubicBezTo>
                          <a:pt x="142695" y="5202"/>
                          <a:pt x="145094" y="1438"/>
                          <a:pt x="148905" y="638"/>
                        </a:cubicBezTo>
                        <a:cubicBezTo>
                          <a:pt x="152716" y="-162"/>
                          <a:pt x="156479" y="2238"/>
                          <a:pt x="157279" y="6049"/>
                        </a:cubicBezTo>
                        <a:cubicBezTo>
                          <a:pt x="159773" y="17763"/>
                          <a:pt x="160996" y="31407"/>
                          <a:pt x="160996" y="47732"/>
                        </a:cubicBezTo>
                        <a:cubicBezTo>
                          <a:pt x="160996" y="104283"/>
                          <a:pt x="125052" y="150295"/>
                          <a:pt x="80733" y="150577"/>
                        </a:cubicBezTo>
                        <a:lnTo>
                          <a:pt x="80592" y="150577"/>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3" name="Freeform: Shape 112">
                    <a:extLst>
                      <a:ext uri="{FF2B5EF4-FFF2-40B4-BE49-F238E27FC236}">
                        <a16:creationId xmlns:a16="http://schemas.microsoft.com/office/drawing/2014/main" id="{1FBEEA49-D60F-C8FA-2669-58F91923DBF7}"/>
                      </a:ext>
                    </a:extLst>
                  </p:cNvPr>
                  <p:cNvSpPr/>
                  <p:nvPr/>
                </p:nvSpPr>
                <p:spPr>
                  <a:xfrm>
                    <a:off x="9671258" y="2809341"/>
                    <a:ext cx="214111" cy="14114"/>
                  </a:xfrm>
                  <a:custGeom>
                    <a:avLst/>
                    <a:gdLst>
                      <a:gd name="connsiteX0" fmla="*/ 207054 w 214111"/>
                      <a:gd name="connsiteY0" fmla="*/ 14114 h 14114"/>
                      <a:gd name="connsiteX1" fmla="*/ 7057 w 214111"/>
                      <a:gd name="connsiteY1" fmla="*/ 14114 h 14114"/>
                      <a:gd name="connsiteX2" fmla="*/ 0 w 214111"/>
                      <a:gd name="connsiteY2" fmla="*/ 7057 h 14114"/>
                      <a:gd name="connsiteX3" fmla="*/ 7057 w 214111"/>
                      <a:gd name="connsiteY3" fmla="*/ 0 h 14114"/>
                      <a:gd name="connsiteX4" fmla="*/ 207054 w 214111"/>
                      <a:gd name="connsiteY4" fmla="*/ 0 h 14114"/>
                      <a:gd name="connsiteX5" fmla="*/ 214111 w 214111"/>
                      <a:gd name="connsiteY5" fmla="*/ 7057 h 14114"/>
                      <a:gd name="connsiteX6" fmla="*/ 207054 w 214111"/>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11" h="14114">
                        <a:moveTo>
                          <a:pt x="207054" y="14114"/>
                        </a:moveTo>
                        <a:lnTo>
                          <a:pt x="7057" y="14114"/>
                        </a:lnTo>
                        <a:cubicBezTo>
                          <a:pt x="3152" y="14114"/>
                          <a:pt x="0" y="10962"/>
                          <a:pt x="0" y="7057"/>
                        </a:cubicBezTo>
                        <a:cubicBezTo>
                          <a:pt x="0" y="3152"/>
                          <a:pt x="3152" y="0"/>
                          <a:pt x="7057" y="0"/>
                        </a:cubicBezTo>
                        <a:lnTo>
                          <a:pt x="207054" y="0"/>
                        </a:lnTo>
                        <a:cubicBezTo>
                          <a:pt x="210960" y="0"/>
                          <a:pt x="214111" y="3152"/>
                          <a:pt x="214111" y="7057"/>
                        </a:cubicBezTo>
                        <a:cubicBezTo>
                          <a:pt x="214111" y="10962"/>
                          <a:pt x="210960" y="14114"/>
                          <a:pt x="207054"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4" name="Freeform: Shape 113">
                    <a:extLst>
                      <a:ext uri="{FF2B5EF4-FFF2-40B4-BE49-F238E27FC236}">
                        <a16:creationId xmlns:a16="http://schemas.microsoft.com/office/drawing/2014/main" id="{17285BAE-B98C-2FF9-4433-873FF9718F9C}"/>
                      </a:ext>
                    </a:extLst>
                  </p:cNvPr>
                  <p:cNvSpPr/>
                  <p:nvPr/>
                </p:nvSpPr>
                <p:spPr>
                  <a:xfrm>
                    <a:off x="9693746" y="2730961"/>
                    <a:ext cx="170593" cy="92353"/>
                  </a:xfrm>
                  <a:custGeom>
                    <a:avLst/>
                    <a:gdLst>
                      <a:gd name="connsiteX0" fmla="*/ 163536 w 170593"/>
                      <a:gd name="connsiteY0" fmla="*/ 92354 h 92353"/>
                      <a:gd name="connsiteX1" fmla="*/ 156479 w 170593"/>
                      <a:gd name="connsiteY1" fmla="*/ 85297 h 92353"/>
                      <a:gd name="connsiteX2" fmla="*/ 85297 w 170593"/>
                      <a:gd name="connsiteY2" fmla="*/ 14114 h 92353"/>
                      <a:gd name="connsiteX3" fmla="*/ 14114 w 170593"/>
                      <a:gd name="connsiteY3" fmla="*/ 85297 h 92353"/>
                      <a:gd name="connsiteX4" fmla="*/ 7057 w 170593"/>
                      <a:gd name="connsiteY4" fmla="*/ 92354 h 92353"/>
                      <a:gd name="connsiteX5" fmla="*/ 0 w 170593"/>
                      <a:gd name="connsiteY5" fmla="*/ 85297 h 92353"/>
                      <a:gd name="connsiteX6" fmla="*/ 85297 w 170593"/>
                      <a:gd name="connsiteY6" fmla="*/ 0 h 92353"/>
                      <a:gd name="connsiteX7" fmla="*/ 170593 w 170593"/>
                      <a:gd name="connsiteY7" fmla="*/ 85297 h 92353"/>
                      <a:gd name="connsiteX8" fmla="*/ 163536 w 170593"/>
                      <a:gd name="connsiteY8" fmla="*/ 92354 h 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93" h="92353">
                        <a:moveTo>
                          <a:pt x="163536" y="92354"/>
                        </a:moveTo>
                        <a:cubicBezTo>
                          <a:pt x="159631" y="92354"/>
                          <a:pt x="156479" y="89202"/>
                          <a:pt x="156479" y="85297"/>
                        </a:cubicBezTo>
                        <a:cubicBezTo>
                          <a:pt x="156479" y="37403"/>
                          <a:pt x="133191" y="14114"/>
                          <a:pt x="85297" y="14114"/>
                        </a:cubicBezTo>
                        <a:cubicBezTo>
                          <a:pt x="37403" y="14114"/>
                          <a:pt x="14114" y="37403"/>
                          <a:pt x="14114" y="85297"/>
                        </a:cubicBezTo>
                        <a:cubicBezTo>
                          <a:pt x="14114" y="89202"/>
                          <a:pt x="10962" y="92354"/>
                          <a:pt x="7057" y="92354"/>
                        </a:cubicBezTo>
                        <a:cubicBezTo>
                          <a:pt x="3152" y="92354"/>
                          <a:pt x="0" y="89202"/>
                          <a:pt x="0" y="85297"/>
                        </a:cubicBezTo>
                        <a:cubicBezTo>
                          <a:pt x="0" y="29499"/>
                          <a:pt x="29499" y="0"/>
                          <a:pt x="85297" y="0"/>
                        </a:cubicBezTo>
                        <a:cubicBezTo>
                          <a:pt x="141095" y="0"/>
                          <a:pt x="170593" y="29499"/>
                          <a:pt x="170593" y="85297"/>
                        </a:cubicBezTo>
                        <a:cubicBezTo>
                          <a:pt x="170593" y="89202"/>
                          <a:pt x="167441" y="92354"/>
                          <a:pt x="163536" y="9235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5" name="Freeform: Shape 114">
                    <a:extLst>
                      <a:ext uri="{FF2B5EF4-FFF2-40B4-BE49-F238E27FC236}">
                        <a16:creationId xmlns:a16="http://schemas.microsoft.com/office/drawing/2014/main" id="{B07040DB-81B0-6BA0-D798-304D8DB1193E}"/>
                      </a:ext>
                    </a:extLst>
                  </p:cNvPr>
                  <p:cNvSpPr/>
                  <p:nvPr/>
                </p:nvSpPr>
                <p:spPr>
                  <a:xfrm>
                    <a:off x="9802379"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6" name="Freeform: Shape 115">
                    <a:extLst>
                      <a:ext uri="{FF2B5EF4-FFF2-40B4-BE49-F238E27FC236}">
                        <a16:creationId xmlns:a16="http://schemas.microsoft.com/office/drawing/2014/main" id="{3FC506D5-85CA-C4DB-D7CD-6C76B7440F40}"/>
                      </a:ext>
                    </a:extLst>
                  </p:cNvPr>
                  <p:cNvSpPr/>
                  <p:nvPr/>
                </p:nvSpPr>
                <p:spPr>
                  <a:xfrm>
                    <a:off x="9773115" y="2730961"/>
                    <a:ext cx="14114" cy="43471"/>
                  </a:xfrm>
                  <a:custGeom>
                    <a:avLst/>
                    <a:gdLst>
                      <a:gd name="connsiteX0" fmla="*/ 7057 w 14114"/>
                      <a:gd name="connsiteY0" fmla="*/ 43472 h 43471"/>
                      <a:gd name="connsiteX1" fmla="*/ 0 w 14114"/>
                      <a:gd name="connsiteY1" fmla="*/ 36414 h 43471"/>
                      <a:gd name="connsiteX2" fmla="*/ 0 w 14114"/>
                      <a:gd name="connsiteY2" fmla="*/ 7057 h 43471"/>
                      <a:gd name="connsiteX3" fmla="*/ 7057 w 14114"/>
                      <a:gd name="connsiteY3" fmla="*/ 0 h 43471"/>
                      <a:gd name="connsiteX4" fmla="*/ 14114 w 14114"/>
                      <a:gd name="connsiteY4" fmla="*/ 7057 h 43471"/>
                      <a:gd name="connsiteX5" fmla="*/ 14114 w 14114"/>
                      <a:gd name="connsiteY5" fmla="*/ 36414 h 43471"/>
                      <a:gd name="connsiteX6" fmla="*/ 7057 w 14114"/>
                      <a:gd name="connsiteY6" fmla="*/ 43472 h 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471">
                        <a:moveTo>
                          <a:pt x="7057" y="43472"/>
                        </a:moveTo>
                        <a:cubicBezTo>
                          <a:pt x="3152" y="43472"/>
                          <a:pt x="0" y="40319"/>
                          <a:pt x="0" y="36414"/>
                        </a:cubicBezTo>
                        <a:lnTo>
                          <a:pt x="0" y="7057"/>
                        </a:lnTo>
                        <a:cubicBezTo>
                          <a:pt x="0" y="3152"/>
                          <a:pt x="3152" y="0"/>
                          <a:pt x="7057" y="0"/>
                        </a:cubicBezTo>
                        <a:cubicBezTo>
                          <a:pt x="10962" y="0"/>
                          <a:pt x="14114" y="3152"/>
                          <a:pt x="14114" y="7057"/>
                        </a:cubicBezTo>
                        <a:lnTo>
                          <a:pt x="14114" y="36414"/>
                        </a:lnTo>
                        <a:cubicBezTo>
                          <a:pt x="14114" y="40319"/>
                          <a:pt x="10962" y="43472"/>
                          <a:pt x="7057" y="4347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7" name="Freeform: Shape 116">
                    <a:extLst>
                      <a:ext uri="{FF2B5EF4-FFF2-40B4-BE49-F238E27FC236}">
                        <a16:creationId xmlns:a16="http://schemas.microsoft.com/office/drawing/2014/main" id="{477F233E-BB45-3B5C-6CD2-33DEC3B30823}"/>
                      </a:ext>
                    </a:extLst>
                  </p:cNvPr>
                  <p:cNvSpPr/>
                  <p:nvPr/>
                </p:nvSpPr>
                <p:spPr>
                  <a:xfrm>
                    <a:off x="9743804" y="2737124"/>
                    <a:ext cx="14114" cy="37308"/>
                  </a:xfrm>
                  <a:custGeom>
                    <a:avLst/>
                    <a:gdLst>
                      <a:gd name="connsiteX0" fmla="*/ 7057 w 14114"/>
                      <a:gd name="connsiteY0" fmla="*/ 37308 h 37308"/>
                      <a:gd name="connsiteX1" fmla="*/ 0 w 14114"/>
                      <a:gd name="connsiteY1" fmla="*/ 30251 h 37308"/>
                      <a:gd name="connsiteX2" fmla="*/ 0 w 14114"/>
                      <a:gd name="connsiteY2" fmla="*/ 7057 h 37308"/>
                      <a:gd name="connsiteX3" fmla="*/ 7057 w 14114"/>
                      <a:gd name="connsiteY3" fmla="*/ 0 h 37308"/>
                      <a:gd name="connsiteX4" fmla="*/ 14114 w 14114"/>
                      <a:gd name="connsiteY4" fmla="*/ 7057 h 37308"/>
                      <a:gd name="connsiteX5" fmla="*/ 14114 w 14114"/>
                      <a:gd name="connsiteY5" fmla="*/ 30251 h 37308"/>
                      <a:gd name="connsiteX6" fmla="*/ 7057 w 14114"/>
                      <a:gd name="connsiteY6" fmla="*/ 37308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308">
                        <a:moveTo>
                          <a:pt x="7057" y="37308"/>
                        </a:moveTo>
                        <a:cubicBezTo>
                          <a:pt x="3152" y="37308"/>
                          <a:pt x="0" y="34156"/>
                          <a:pt x="0" y="30251"/>
                        </a:cubicBezTo>
                        <a:lnTo>
                          <a:pt x="0" y="7057"/>
                        </a:lnTo>
                        <a:cubicBezTo>
                          <a:pt x="0" y="3152"/>
                          <a:pt x="3152" y="0"/>
                          <a:pt x="7057" y="0"/>
                        </a:cubicBezTo>
                        <a:cubicBezTo>
                          <a:pt x="10962" y="0"/>
                          <a:pt x="14114" y="3152"/>
                          <a:pt x="14114" y="7057"/>
                        </a:cubicBezTo>
                        <a:lnTo>
                          <a:pt x="14114" y="30251"/>
                        </a:lnTo>
                        <a:cubicBezTo>
                          <a:pt x="14114" y="34156"/>
                          <a:pt x="10962" y="37308"/>
                          <a:pt x="7057" y="3730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8" name="Freeform: Shape 117">
                    <a:extLst>
                      <a:ext uri="{FF2B5EF4-FFF2-40B4-BE49-F238E27FC236}">
                        <a16:creationId xmlns:a16="http://schemas.microsoft.com/office/drawing/2014/main" id="{7BCE8250-C937-3AED-5BB0-0042651D2E24}"/>
                      </a:ext>
                    </a:extLst>
                  </p:cNvPr>
                  <p:cNvSpPr/>
                  <p:nvPr/>
                </p:nvSpPr>
                <p:spPr>
                  <a:xfrm>
                    <a:off x="9772080" y="3041331"/>
                    <a:ext cx="14114" cy="230343"/>
                  </a:xfrm>
                  <a:custGeom>
                    <a:avLst/>
                    <a:gdLst>
                      <a:gd name="connsiteX0" fmla="*/ 7057 w 14114"/>
                      <a:gd name="connsiteY0" fmla="*/ 230343 h 230343"/>
                      <a:gd name="connsiteX1" fmla="*/ 0 w 14114"/>
                      <a:gd name="connsiteY1" fmla="*/ 223286 h 230343"/>
                      <a:gd name="connsiteX2" fmla="*/ 0 w 14114"/>
                      <a:gd name="connsiteY2" fmla="*/ 7057 h 230343"/>
                      <a:gd name="connsiteX3" fmla="*/ 7057 w 14114"/>
                      <a:gd name="connsiteY3" fmla="*/ 0 h 230343"/>
                      <a:gd name="connsiteX4" fmla="*/ 14114 w 14114"/>
                      <a:gd name="connsiteY4" fmla="*/ 7057 h 230343"/>
                      <a:gd name="connsiteX5" fmla="*/ 14114 w 14114"/>
                      <a:gd name="connsiteY5" fmla="*/ 223286 h 230343"/>
                      <a:gd name="connsiteX6" fmla="*/ 7057 w 14114"/>
                      <a:gd name="connsiteY6" fmla="*/ 230343 h 23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0343">
                        <a:moveTo>
                          <a:pt x="7057" y="230343"/>
                        </a:moveTo>
                        <a:cubicBezTo>
                          <a:pt x="3152" y="230343"/>
                          <a:pt x="0" y="227191"/>
                          <a:pt x="0" y="223286"/>
                        </a:cubicBezTo>
                        <a:lnTo>
                          <a:pt x="0" y="7057"/>
                        </a:lnTo>
                        <a:cubicBezTo>
                          <a:pt x="0" y="3152"/>
                          <a:pt x="3152" y="0"/>
                          <a:pt x="7057" y="0"/>
                        </a:cubicBezTo>
                        <a:cubicBezTo>
                          <a:pt x="10962" y="0"/>
                          <a:pt x="14114" y="3152"/>
                          <a:pt x="14114" y="7057"/>
                        </a:cubicBezTo>
                        <a:lnTo>
                          <a:pt x="14114" y="223286"/>
                        </a:lnTo>
                        <a:cubicBezTo>
                          <a:pt x="14114" y="227191"/>
                          <a:pt x="10962" y="230343"/>
                          <a:pt x="7057" y="23034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19" name="Freeform: Shape 118">
                    <a:extLst>
                      <a:ext uri="{FF2B5EF4-FFF2-40B4-BE49-F238E27FC236}">
                        <a16:creationId xmlns:a16="http://schemas.microsoft.com/office/drawing/2014/main" id="{8F0B2405-F554-31AF-5E87-0AF414E32D2F}"/>
                      </a:ext>
                    </a:extLst>
                  </p:cNvPr>
                  <p:cNvSpPr/>
                  <p:nvPr/>
                </p:nvSpPr>
                <p:spPr>
                  <a:xfrm>
                    <a:off x="9840674" y="3066972"/>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2"/>
                          <a:pt x="8422" y="0"/>
                          <a:pt x="18819" y="0"/>
                        </a:cubicBezTo>
                        <a:cubicBezTo>
                          <a:pt x="29217" y="0"/>
                          <a:pt x="37638" y="8422"/>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20" name="Freeform: Shape 119">
                    <a:extLst>
                      <a:ext uri="{FF2B5EF4-FFF2-40B4-BE49-F238E27FC236}">
                        <a16:creationId xmlns:a16="http://schemas.microsoft.com/office/drawing/2014/main" id="{A410F1DC-CAE4-E3B5-0E4C-FA7602A5D5E7}"/>
                      </a:ext>
                    </a:extLst>
                  </p:cNvPr>
                  <p:cNvSpPr/>
                  <p:nvPr/>
                </p:nvSpPr>
                <p:spPr>
                  <a:xfrm>
                    <a:off x="9620071" y="3252056"/>
                    <a:ext cx="17501" cy="17501"/>
                  </a:xfrm>
                  <a:custGeom>
                    <a:avLst/>
                    <a:gdLst>
                      <a:gd name="connsiteX0" fmla="*/ 17501 w 17501"/>
                      <a:gd name="connsiteY0" fmla="*/ 8751 h 17501"/>
                      <a:gd name="connsiteX1" fmla="*/ 8751 w 17501"/>
                      <a:gd name="connsiteY1" fmla="*/ 17501 h 17501"/>
                      <a:gd name="connsiteX2" fmla="*/ 0 w 17501"/>
                      <a:gd name="connsiteY2" fmla="*/ 8751 h 17501"/>
                      <a:gd name="connsiteX3" fmla="*/ 8751 w 17501"/>
                      <a:gd name="connsiteY3" fmla="*/ 0 h 17501"/>
                      <a:gd name="connsiteX4" fmla="*/ 17501 w 17501"/>
                      <a:gd name="connsiteY4" fmla="*/ 8751 h 1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1" h="17501">
                        <a:moveTo>
                          <a:pt x="17501" y="8751"/>
                        </a:moveTo>
                        <a:cubicBezTo>
                          <a:pt x="17501" y="13597"/>
                          <a:pt x="13596" y="17501"/>
                          <a:pt x="8751" y="17501"/>
                        </a:cubicBezTo>
                        <a:cubicBezTo>
                          <a:pt x="3905" y="17501"/>
                          <a:pt x="0" y="13597"/>
                          <a:pt x="0" y="8751"/>
                        </a:cubicBezTo>
                        <a:cubicBezTo>
                          <a:pt x="0" y="3905"/>
                          <a:pt x="3905" y="0"/>
                          <a:pt x="8751" y="0"/>
                        </a:cubicBezTo>
                        <a:cubicBezTo>
                          <a:pt x="13596" y="0"/>
                          <a:pt x="17501" y="3905"/>
                          <a:pt x="17501" y="8751"/>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104" name="TextBox 103">
                  <a:extLst>
                    <a:ext uri="{FF2B5EF4-FFF2-40B4-BE49-F238E27FC236}">
                      <a16:creationId xmlns:a16="http://schemas.microsoft.com/office/drawing/2014/main" id="{508ED503-2742-D485-4AB0-72A83B1FECA5}"/>
                    </a:ext>
                  </a:extLst>
                </p:cNvPr>
                <p:cNvSpPr txBox="1"/>
                <p:nvPr/>
              </p:nvSpPr>
              <p:spPr>
                <a:xfrm>
                  <a:off x="6282557" y="2802377"/>
                  <a:ext cx="1503173"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Operator</a:t>
                  </a:r>
                </a:p>
              </p:txBody>
            </p:sp>
            <p:sp>
              <p:nvSpPr>
                <p:cNvPr id="179" name="TextBox 178">
                  <a:extLst>
                    <a:ext uri="{FF2B5EF4-FFF2-40B4-BE49-F238E27FC236}">
                      <a16:creationId xmlns:a16="http://schemas.microsoft.com/office/drawing/2014/main" id="{99AF5D1C-42A3-3285-B963-13629343D265}"/>
                    </a:ext>
                  </a:extLst>
                </p:cNvPr>
                <p:cNvSpPr txBox="1"/>
                <p:nvPr/>
              </p:nvSpPr>
              <p:spPr>
                <a:xfrm>
                  <a:off x="7979609" y="2802377"/>
                  <a:ext cx="1503173"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Maintenance</a:t>
                  </a:r>
                </a:p>
              </p:txBody>
            </p:sp>
          </p:grpSp>
          <p:grpSp>
            <p:nvGrpSpPr>
              <p:cNvPr id="60" name="Group 59">
                <a:extLst>
                  <a:ext uri="{FF2B5EF4-FFF2-40B4-BE49-F238E27FC236}">
                    <a16:creationId xmlns:a16="http://schemas.microsoft.com/office/drawing/2014/main" id="{0970E798-35DC-F553-1534-E634F60EF1A7}"/>
                  </a:ext>
                </a:extLst>
              </p:cNvPr>
              <p:cNvGrpSpPr/>
              <p:nvPr/>
            </p:nvGrpSpPr>
            <p:grpSpPr>
              <a:xfrm>
                <a:off x="7040022" y="5229148"/>
                <a:ext cx="425100" cy="682438"/>
                <a:chOff x="2224250" y="3549629"/>
                <a:chExt cx="349183" cy="560567"/>
              </a:xfrm>
              <a:solidFill>
                <a:schemeClr val="tx1"/>
              </a:solidFill>
            </p:grpSpPr>
            <p:sp>
              <p:nvSpPr>
                <p:cNvPr id="61" name="Freeform: Shape 60">
                  <a:extLst>
                    <a:ext uri="{FF2B5EF4-FFF2-40B4-BE49-F238E27FC236}">
                      <a16:creationId xmlns:a16="http://schemas.microsoft.com/office/drawing/2014/main" id="{941E1CD5-6924-0538-618A-0E33155C5468}"/>
                    </a:ext>
                  </a:extLst>
                </p:cNvPr>
                <p:cNvSpPr/>
                <p:nvPr/>
              </p:nvSpPr>
              <p:spPr>
                <a:xfrm>
                  <a:off x="2224250" y="3901734"/>
                  <a:ext cx="77392" cy="208462"/>
                </a:xfrm>
                <a:custGeom>
                  <a:avLst/>
                  <a:gdLst>
                    <a:gd name="connsiteX0" fmla="*/ 51187 w 77392"/>
                    <a:gd name="connsiteY0" fmla="*/ 208463 h 208462"/>
                    <a:gd name="connsiteX1" fmla="*/ 47282 w 77392"/>
                    <a:gd name="connsiteY1" fmla="*/ 207286 h 208462"/>
                    <a:gd name="connsiteX2" fmla="*/ 44130 w 77392"/>
                    <a:gd name="connsiteY2" fmla="*/ 201405 h 208462"/>
                    <a:gd name="connsiteX3" fmla="*/ 44130 w 77392"/>
                    <a:gd name="connsiteY3" fmla="*/ 177412 h 208462"/>
                    <a:gd name="connsiteX4" fmla="*/ 33262 w 77392"/>
                    <a:gd name="connsiteY4" fmla="*/ 177412 h 208462"/>
                    <a:gd name="connsiteX5" fmla="*/ 33262 w 77392"/>
                    <a:gd name="connsiteY5" fmla="*/ 201405 h 208462"/>
                    <a:gd name="connsiteX6" fmla="*/ 30110 w 77392"/>
                    <a:gd name="connsiteY6" fmla="*/ 207286 h 208462"/>
                    <a:gd name="connsiteX7" fmla="*/ 23430 w 77392"/>
                    <a:gd name="connsiteY7" fmla="*/ 207851 h 208462"/>
                    <a:gd name="connsiteX8" fmla="*/ 0 w 77392"/>
                    <a:gd name="connsiteY8" fmla="*/ 172283 h 208462"/>
                    <a:gd name="connsiteX9" fmla="*/ 18348 w 77392"/>
                    <a:gd name="connsiteY9" fmla="*/ 139397 h 208462"/>
                    <a:gd name="connsiteX10" fmla="*/ 18348 w 77392"/>
                    <a:gd name="connsiteY10" fmla="*/ 69062 h 208462"/>
                    <a:gd name="connsiteX11" fmla="*/ 0 w 77392"/>
                    <a:gd name="connsiteY11" fmla="*/ 36176 h 208462"/>
                    <a:gd name="connsiteX12" fmla="*/ 25264 w 77392"/>
                    <a:gd name="connsiteY12" fmla="*/ 608 h 208462"/>
                    <a:gd name="connsiteX13" fmla="*/ 31945 w 77392"/>
                    <a:gd name="connsiteY13" fmla="*/ 1173 h 208462"/>
                    <a:gd name="connsiteX14" fmla="*/ 35097 w 77392"/>
                    <a:gd name="connsiteY14" fmla="*/ 7053 h 208462"/>
                    <a:gd name="connsiteX15" fmla="*/ 35097 w 77392"/>
                    <a:gd name="connsiteY15" fmla="*/ 31048 h 208462"/>
                    <a:gd name="connsiteX16" fmla="*/ 44130 w 77392"/>
                    <a:gd name="connsiteY16" fmla="*/ 31048 h 208462"/>
                    <a:gd name="connsiteX17" fmla="*/ 44130 w 77392"/>
                    <a:gd name="connsiteY17" fmla="*/ 7053 h 208462"/>
                    <a:gd name="connsiteX18" fmla="*/ 47282 w 77392"/>
                    <a:gd name="connsiteY18" fmla="*/ 1173 h 208462"/>
                    <a:gd name="connsiteX19" fmla="*/ 53963 w 77392"/>
                    <a:gd name="connsiteY19" fmla="*/ 608 h 208462"/>
                    <a:gd name="connsiteX20" fmla="*/ 77393 w 77392"/>
                    <a:gd name="connsiteY20" fmla="*/ 36176 h 208462"/>
                    <a:gd name="connsiteX21" fmla="*/ 59044 w 77392"/>
                    <a:gd name="connsiteY21" fmla="*/ 69062 h 208462"/>
                    <a:gd name="connsiteX22" fmla="*/ 59044 w 77392"/>
                    <a:gd name="connsiteY22" fmla="*/ 139397 h 208462"/>
                    <a:gd name="connsiteX23" fmla="*/ 77393 w 77392"/>
                    <a:gd name="connsiteY23" fmla="*/ 172283 h 208462"/>
                    <a:gd name="connsiteX24" fmla="*/ 53963 w 77392"/>
                    <a:gd name="connsiteY24" fmla="*/ 207851 h 208462"/>
                    <a:gd name="connsiteX25" fmla="*/ 51187 w 77392"/>
                    <a:gd name="connsiteY25" fmla="*/ 208416 h 208462"/>
                    <a:gd name="connsiteX26" fmla="*/ 20983 w 77392"/>
                    <a:gd name="connsiteY26" fmla="*/ 20509 h 208462"/>
                    <a:gd name="connsiteX27" fmla="*/ 14114 w 77392"/>
                    <a:gd name="connsiteY27" fmla="*/ 36223 h 208462"/>
                    <a:gd name="connsiteX28" fmla="*/ 28369 w 77392"/>
                    <a:gd name="connsiteY28" fmla="*/ 58523 h 208462"/>
                    <a:gd name="connsiteX29" fmla="*/ 32463 w 77392"/>
                    <a:gd name="connsiteY29" fmla="*/ 64922 h 208462"/>
                    <a:gd name="connsiteX30" fmla="*/ 32463 w 77392"/>
                    <a:gd name="connsiteY30" fmla="*/ 143632 h 208462"/>
                    <a:gd name="connsiteX31" fmla="*/ 28369 w 77392"/>
                    <a:gd name="connsiteY31" fmla="*/ 150030 h 208462"/>
                    <a:gd name="connsiteX32" fmla="*/ 14114 w 77392"/>
                    <a:gd name="connsiteY32" fmla="*/ 172330 h 208462"/>
                    <a:gd name="connsiteX33" fmla="*/ 19148 w 77392"/>
                    <a:gd name="connsiteY33" fmla="*/ 187244 h 208462"/>
                    <a:gd name="connsiteX34" fmla="*/ 19148 w 77392"/>
                    <a:gd name="connsiteY34" fmla="*/ 170354 h 208462"/>
                    <a:gd name="connsiteX35" fmla="*/ 26205 w 77392"/>
                    <a:gd name="connsiteY35" fmla="*/ 163297 h 208462"/>
                    <a:gd name="connsiteX36" fmla="*/ 51187 w 77392"/>
                    <a:gd name="connsiteY36" fmla="*/ 163297 h 208462"/>
                    <a:gd name="connsiteX37" fmla="*/ 58244 w 77392"/>
                    <a:gd name="connsiteY37" fmla="*/ 170354 h 208462"/>
                    <a:gd name="connsiteX38" fmla="*/ 58244 w 77392"/>
                    <a:gd name="connsiteY38" fmla="*/ 187244 h 208462"/>
                    <a:gd name="connsiteX39" fmla="*/ 63278 w 77392"/>
                    <a:gd name="connsiteY39" fmla="*/ 172330 h 208462"/>
                    <a:gd name="connsiteX40" fmla="*/ 49023 w 77392"/>
                    <a:gd name="connsiteY40" fmla="*/ 150030 h 208462"/>
                    <a:gd name="connsiteX41" fmla="*/ 44930 w 77392"/>
                    <a:gd name="connsiteY41" fmla="*/ 143632 h 208462"/>
                    <a:gd name="connsiteX42" fmla="*/ 44930 w 77392"/>
                    <a:gd name="connsiteY42" fmla="*/ 64922 h 208462"/>
                    <a:gd name="connsiteX43" fmla="*/ 49023 w 77392"/>
                    <a:gd name="connsiteY43" fmla="*/ 58523 h 208462"/>
                    <a:gd name="connsiteX44" fmla="*/ 63278 w 77392"/>
                    <a:gd name="connsiteY44" fmla="*/ 36223 h 208462"/>
                    <a:gd name="connsiteX45" fmla="*/ 58244 w 77392"/>
                    <a:gd name="connsiteY45" fmla="*/ 21309 h 208462"/>
                    <a:gd name="connsiteX46" fmla="*/ 58244 w 77392"/>
                    <a:gd name="connsiteY46" fmla="*/ 38199 h 208462"/>
                    <a:gd name="connsiteX47" fmla="*/ 50152 w 77392"/>
                    <a:gd name="connsiteY47" fmla="*/ 45162 h 208462"/>
                    <a:gd name="connsiteX48" fmla="*/ 49117 w 77392"/>
                    <a:gd name="connsiteY48" fmla="*/ 45256 h 208462"/>
                    <a:gd name="connsiteX49" fmla="*/ 28087 w 77392"/>
                    <a:gd name="connsiteY49" fmla="*/ 45256 h 208462"/>
                    <a:gd name="connsiteX50" fmla="*/ 21030 w 77392"/>
                    <a:gd name="connsiteY50" fmla="*/ 38199 h 208462"/>
                    <a:gd name="connsiteX51" fmla="*/ 21030 w 77392"/>
                    <a:gd name="connsiteY51" fmla="*/ 20556 h 20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392" h="208462">
                      <a:moveTo>
                        <a:pt x="51187" y="208463"/>
                      </a:moveTo>
                      <a:cubicBezTo>
                        <a:pt x="49823" y="208463"/>
                        <a:pt x="48459" y="208086"/>
                        <a:pt x="47282" y="207286"/>
                      </a:cubicBezTo>
                      <a:cubicBezTo>
                        <a:pt x="45306" y="205969"/>
                        <a:pt x="44130" y="203758"/>
                        <a:pt x="44130" y="201405"/>
                      </a:cubicBezTo>
                      <a:lnTo>
                        <a:pt x="44130" y="177412"/>
                      </a:lnTo>
                      <a:lnTo>
                        <a:pt x="33262" y="177412"/>
                      </a:lnTo>
                      <a:lnTo>
                        <a:pt x="33262" y="201405"/>
                      </a:lnTo>
                      <a:cubicBezTo>
                        <a:pt x="33262" y="203758"/>
                        <a:pt x="32086" y="206016"/>
                        <a:pt x="30110" y="207286"/>
                      </a:cubicBezTo>
                      <a:cubicBezTo>
                        <a:pt x="28134" y="208604"/>
                        <a:pt x="25641" y="208792"/>
                        <a:pt x="23430" y="207851"/>
                      </a:cubicBezTo>
                      <a:cubicBezTo>
                        <a:pt x="9221" y="201735"/>
                        <a:pt x="0" y="187762"/>
                        <a:pt x="0" y="172283"/>
                      </a:cubicBezTo>
                      <a:cubicBezTo>
                        <a:pt x="0" y="158828"/>
                        <a:pt x="7057" y="146360"/>
                        <a:pt x="18348" y="139397"/>
                      </a:cubicBezTo>
                      <a:lnTo>
                        <a:pt x="18348" y="69062"/>
                      </a:lnTo>
                      <a:cubicBezTo>
                        <a:pt x="7057" y="62052"/>
                        <a:pt x="0" y="49631"/>
                        <a:pt x="0" y="36176"/>
                      </a:cubicBezTo>
                      <a:cubicBezTo>
                        <a:pt x="0" y="19098"/>
                        <a:pt x="12703" y="6019"/>
                        <a:pt x="25264" y="608"/>
                      </a:cubicBezTo>
                      <a:cubicBezTo>
                        <a:pt x="27429" y="-333"/>
                        <a:pt x="29969" y="-98"/>
                        <a:pt x="31945" y="1173"/>
                      </a:cubicBezTo>
                      <a:cubicBezTo>
                        <a:pt x="33921" y="2490"/>
                        <a:pt x="35097" y="4701"/>
                        <a:pt x="35097" y="7053"/>
                      </a:cubicBezTo>
                      <a:lnTo>
                        <a:pt x="35097" y="31048"/>
                      </a:lnTo>
                      <a:lnTo>
                        <a:pt x="44130" y="31048"/>
                      </a:lnTo>
                      <a:lnTo>
                        <a:pt x="44130" y="7053"/>
                      </a:lnTo>
                      <a:cubicBezTo>
                        <a:pt x="44130" y="4701"/>
                        <a:pt x="45306" y="2443"/>
                        <a:pt x="47282" y="1173"/>
                      </a:cubicBezTo>
                      <a:cubicBezTo>
                        <a:pt x="49258" y="-145"/>
                        <a:pt x="51752" y="-380"/>
                        <a:pt x="53963" y="608"/>
                      </a:cubicBezTo>
                      <a:cubicBezTo>
                        <a:pt x="68171" y="6724"/>
                        <a:pt x="77393" y="20697"/>
                        <a:pt x="77393" y="36176"/>
                      </a:cubicBezTo>
                      <a:cubicBezTo>
                        <a:pt x="77393" y="49631"/>
                        <a:pt x="70336" y="62099"/>
                        <a:pt x="59044" y="69062"/>
                      </a:cubicBezTo>
                      <a:lnTo>
                        <a:pt x="59044" y="139397"/>
                      </a:lnTo>
                      <a:cubicBezTo>
                        <a:pt x="70336" y="146407"/>
                        <a:pt x="77393" y="158875"/>
                        <a:pt x="77393" y="172283"/>
                      </a:cubicBezTo>
                      <a:cubicBezTo>
                        <a:pt x="77393" y="187762"/>
                        <a:pt x="68218" y="201735"/>
                        <a:pt x="53963" y="207851"/>
                      </a:cubicBezTo>
                      <a:cubicBezTo>
                        <a:pt x="53069" y="208227"/>
                        <a:pt x="52128" y="208416"/>
                        <a:pt x="51187" y="208416"/>
                      </a:cubicBezTo>
                      <a:close/>
                      <a:moveTo>
                        <a:pt x="20983" y="20509"/>
                      </a:moveTo>
                      <a:cubicBezTo>
                        <a:pt x="16984" y="24696"/>
                        <a:pt x="14114" y="30107"/>
                        <a:pt x="14114" y="36223"/>
                      </a:cubicBezTo>
                      <a:cubicBezTo>
                        <a:pt x="14114" y="45774"/>
                        <a:pt x="19713" y="54524"/>
                        <a:pt x="28369" y="58523"/>
                      </a:cubicBezTo>
                      <a:cubicBezTo>
                        <a:pt x="30863" y="59699"/>
                        <a:pt x="32463" y="62193"/>
                        <a:pt x="32463" y="64922"/>
                      </a:cubicBezTo>
                      <a:lnTo>
                        <a:pt x="32463" y="143632"/>
                      </a:lnTo>
                      <a:cubicBezTo>
                        <a:pt x="32463" y="146360"/>
                        <a:pt x="30863" y="148854"/>
                        <a:pt x="28369" y="150030"/>
                      </a:cubicBezTo>
                      <a:cubicBezTo>
                        <a:pt x="19713" y="154029"/>
                        <a:pt x="14114" y="162827"/>
                        <a:pt x="14114" y="172330"/>
                      </a:cubicBezTo>
                      <a:cubicBezTo>
                        <a:pt x="14114" y="177835"/>
                        <a:pt x="15949" y="183057"/>
                        <a:pt x="19148" y="187244"/>
                      </a:cubicBezTo>
                      <a:lnTo>
                        <a:pt x="19148" y="170354"/>
                      </a:lnTo>
                      <a:cubicBezTo>
                        <a:pt x="19148" y="166449"/>
                        <a:pt x="22300" y="163297"/>
                        <a:pt x="26205" y="163297"/>
                      </a:cubicBezTo>
                      <a:lnTo>
                        <a:pt x="51187" y="163297"/>
                      </a:lnTo>
                      <a:cubicBezTo>
                        <a:pt x="55092" y="163297"/>
                        <a:pt x="58244" y="166449"/>
                        <a:pt x="58244" y="170354"/>
                      </a:cubicBezTo>
                      <a:lnTo>
                        <a:pt x="58244" y="187244"/>
                      </a:lnTo>
                      <a:cubicBezTo>
                        <a:pt x="61444" y="183057"/>
                        <a:pt x="63278" y="177835"/>
                        <a:pt x="63278" y="172330"/>
                      </a:cubicBezTo>
                      <a:cubicBezTo>
                        <a:pt x="63278" y="162780"/>
                        <a:pt x="57680" y="154029"/>
                        <a:pt x="49023" y="150030"/>
                      </a:cubicBezTo>
                      <a:cubicBezTo>
                        <a:pt x="46530" y="148854"/>
                        <a:pt x="44930" y="146360"/>
                        <a:pt x="44930" y="143632"/>
                      </a:cubicBezTo>
                      <a:lnTo>
                        <a:pt x="44930" y="64922"/>
                      </a:lnTo>
                      <a:cubicBezTo>
                        <a:pt x="44930" y="62193"/>
                        <a:pt x="46530" y="59652"/>
                        <a:pt x="49023" y="58523"/>
                      </a:cubicBezTo>
                      <a:cubicBezTo>
                        <a:pt x="57680" y="54524"/>
                        <a:pt x="63278" y="45774"/>
                        <a:pt x="63278" y="36223"/>
                      </a:cubicBezTo>
                      <a:cubicBezTo>
                        <a:pt x="63278" y="30718"/>
                        <a:pt x="61444" y="25496"/>
                        <a:pt x="58244" y="21309"/>
                      </a:cubicBezTo>
                      <a:lnTo>
                        <a:pt x="58244" y="38199"/>
                      </a:lnTo>
                      <a:cubicBezTo>
                        <a:pt x="58244" y="42433"/>
                        <a:pt x="54245" y="45820"/>
                        <a:pt x="50152" y="45162"/>
                      </a:cubicBezTo>
                      <a:cubicBezTo>
                        <a:pt x="49823" y="45209"/>
                        <a:pt x="49447" y="45256"/>
                        <a:pt x="49117" y="45256"/>
                      </a:cubicBezTo>
                      <a:lnTo>
                        <a:pt x="28087" y="45256"/>
                      </a:lnTo>
                      <a:cubicBezTo>
                        <a:pt x="24182" y="45256"/>
                        <a:pt x="21030" y="42104"/>
                        <a:pt x="21030" y="38199"/>
                      </a:cubicBezTo>
                      <a:lnTo>
                        <a:pt x="21030" y="20556"/>
                      </a:ln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2" name="Freeform: Shape 61">
                  <a:extLst>
                    <a:ext uri="{FF2B5EF4-FFF2-40B4-BE49-F238E27FC236}">
                      <a16:creationId xmlns:a16="http://schemas.microsoft.com/office/drawing/2014/main" id="{69A8CE77-681B-373A-9EBD-ED34AFECD08F}"/>
                    </a:ext>
                  </a:extLst>
                </p:cNvPr>
                <p:cNvSpPr/>
                <p:nvPr/>
              </p:nvSpPr>
              <p:spPr>
                <a:xfrm>
                  <a:off x="2447912" y="3762471"/>
                  <a:ext cx="125521" cy="339022"/>
                </a:xfrm>
                <a:custGeom>
                  <a:avLst/>
                  <a:gdLst>
                    <a:gd name="connsiteX0" fmla="*/ 118465 w 125521"/>
                    <a:gd name="connsiteY0" fmla="*/ 339022 h 339022"/>
                    <a:gd name="connsiteX1" fmla="*/ 111408 w 125521"/>
                    <a:gd name="connsiteY1" fmla="*/ 331965 h 339022"/>
                    <a:gd name="connsiteX2" fmla="*/ 111408 w 125521"/>
                    <a:gd name="connsiteY2" fmla="*/ 67466 h 339022"/>
                    <a:gd name="connsiteX3" fmla="*/ 7057 w 125521"/>
                    <a:gd name="connsiteY3" fmla="*/ 67466 h 339022"/>
                    <a:gd name="connsiteX4" fmla="*/ 0 w 125521"/>
                    <a:gd name="connsiteY4" fmla="*/ 60408 h 339022"/>
                    <a:gd name="connsiteX5" fmla="*/ 0 w 125521"/>
                    <a:gd name="connsiteY5" fmla="*/ 7057 h 339022"/>
                    <a:gd name="connsiteX6" fmla="*/ 7057 w 125521"/>
                    <a:gd name="connsiteY6" fmla="*/ 0 h 339022"/>
                    <a:gd name="connsiteX7" fmla="*/ 14114 w 125521"/>
                    <a:gd name="connsiteY7" fmla="*/ 7057 h 339022"/>
                    <a:gd name="connsiteX8" fmla="*/ 14114 w 125521"/>
                    <a:gd name="connsiteY8" fmla="*/ 53351 h 339022"/>
                    <a:gd name="connsiteX9" fmla="*/ 118465 w 125521"/>
                    <a:gd name="connsiteY9" fmla="*/ 53351 h 339022"/>
                    <a:gd name="connsiteX10" fmla="*/ 125522 w 125521"/>
                    <a:gd name="connsiteY10" fmla="*/ 60408 h 339022"/>
                    <a:gd name="connsiteX11" fmla="*/ 125522 w 125521"/>
                    <a:gd name="connsiteY11" fmla="*/ 331965 h 339022"/>
                    <a:gd name="connsiteX12" fmla="*/ 118465 w 125521"/>
                    <a:gd name="connsiteY12" fmla="*/ 339022 h 33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521" h="339022">
                      <a:moveTo>
                        <a:pt x="118465" y="339022"/>
                      </a:moveTo>
                      <a:cubicBezTo>
                        <a:pt x="114560" y="339022"/>
                        <a:pt x="111408" y="335870"/>
                        <a:pt x="111408" y="331965"/>
                      </a:cubicBezTo>
                      <a:lnTo>
                        <a:pt x="111408" y="67466"/>
                      </a:lnTo>
                      <a:lnTo>
                        <a:pt x="7057" y="67466"/>
                      </a:lnTo>
                      <a:cubicBezTo>
                        <a:pt x="3152" y="67466"/>
                        <a:pt x="0" y="64313"/>
                        <a:pt x="0" y="60408"/>
                      </a:cubicBezTo>
                      <a:lnTo>
                        <a:pt x="0" y="7057"/>
                      </a:lnTo>
                      <a:cubicBezTo>
                        <a:pt x="0" y="3152"/>
                        <a:pt x="3152" y="0"/>
                        <a:pt x="7057" y="0"/>
                      </a:cubicBezTo>
                      <a:cubicBezTo>
                        <a:pt x="10962" y="0"/>
                        <a:pt x="14114" y="3152"/>
                        <a:pt x="14114" y="7057"/>
                      </a:cubicBezTo>
                      <a:lnTo>
                        <a:pt x="14114" y="53351"/>
                      </a:lnTo>
                      <a:lnTo>
                        <a:pt x="118465" y="53351"/>
                      </a:lnTo>
                      <a:cubicBezTo>
                        <a:pt x="122370" y="53351"/>
                        <a:pt x="125522" y="56504"/>
                        <a:pt x="125522" y="60408"/>
                      </a:cubicBezTo>
                      <a:lnTo>
                        <a:pt x="125522" y="331965"/>
                      </a:lnTo>
                      <a:cubicBezTo>
                        <a:pt x="125522" y="335870"/>
                        <a:pt x="122370" y="339022"/>
                        <a:pt x="118465" y="339022"/>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3" name="Freeform: Shape 62">
                  <a:extLst>
                    <a:ext uri="{FF2B5EF4-FFF2-40B4-BE49-F238E27FC236}">
                      <a16:creationId xmlns:a16="http://schemas.microsoft.com/office/drawing/2014/main" id="{C26C4201-A260-E041-7F7C-CB78770638D7}"/>
                    </a:ext>
                  </a:extLst>
                </p:cNvPr>
                <p:cNvSpPr/>
                <p:nvPr/>
              </p:nvSpPr>
              <p:spPr>
                <a:xfrm>
                  <a:off x="2316368" y="4088414"/>
                  <a:ext cx="255560" cy="14114"/>
                </a:xfrm>
                <a:custGeom>
                  <a:avLst/>
                  <a:gdLst>
                    <a:gd name="connsiteX0" fmla="*/ 248503 w 255560"/>
                    <a:gd name="connsiteY0" fmla="*/ 14114 h 14114"/>
                    <a:gd name="connsiteX1" fmla="*/ 7057 w 255560"/>
                    <a:gd name="connsiteY1" fmla="*/ 14114 h 14114"/>
                    <a:gd name="connsiteX2" fmla="*/ 0 w 255560"/>
                    <a:gd name="connsiteY2" fmla="*/ 7057 h 14114"/>
                    <a:gd name="connsiteX3" fmla="*/ 7057 w 255560"/>
                    <a:gd name="connsiteY3" fmla="*/ 0 h 14114"/>
                    <a:gd name="connsiteX4" fmla="*/ 248503 w 255560"/>
                    <a:gd name="connsiteY4" fmla="*/ 0 h 14114"/>
                    <a:gd name="connsiteX5" fmla="*/ 255560 w 255560"/>
                    <a:gd name="connsiteY5" fmla="*/ 7057 h 14114"/>
                    <a:gd name="connsiteX6" fmla="*/ 248503 w 255560"/>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560" h="14114">
                      <a:moveTo>
                        <a:pt x="248503" y="14114"/>
                      </a:moveTo>
                      <a:lnTo>
                        <a:pt x="7057" y="14114"/>
                      </a:lnTo>
                      <a:cubicBezTo>
                        <a:pt x="3152" y="14114"/>
                        <a:pt x="0" y="10962"/>
                        <a:pt x="0" y="7057"/>
                      </a:cubicBezTo>
                      <a:cubicBezTo>
                        <a:pt x="0" y="3152"/>
                        <a:pt x="3152" y="0"/>
                        <a:pt x="7057" y="0"/>
                      </a:cubicBezTo>
                      <a:lnTo>
                        <a:pt x="248503" y="0"/>
                      </a:lnTo>
                      <a:cubicBezTo>
                        <a:pt x="252408" y="0"/>
                        <a:pt x="255560" y="3152"/>
                        <a:pt x="255560" y="7057"/>
                      </a:cubicBezTo>
                      <a:cubicBezTo>
                        <a:pt x="255560" y="10962"/>
                        <a:pt x="252408" y="14114"/>
                        <a:pt x="248503" y="14114"/>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4" name="Freeform: Shape 63">
                  <a:extLst>
                    <a:ext uri="{FF2B5EF4-FFF2-40B4-BE49-F238E27FC236}">
                      <a16:creationId xmlns:a16="http://schemas.microsoft.com/office/drawing/2014/main" id="{418B8889-83FC-0918-CD72-8CA560CCCE45}"/>
                    </a:ext>
                  </a:extLst>
                </p:cNvPr>
                <p:cNvSpPr/>
                <p:nvPr/>
              </p:nvSpPr>
              <p:spPr>
                <a:xfrm>
                  <a:off x="2253560" y="3762424"/>
                  <a:ext cx="129567" cy="127544"/>
                </a:xfrm>
                <a:custGeom>
                  <a:avLst/>
                  <a:gdLst>
                    <a:gd name="connsiteX0" fmla="*/ 7057 w 129567"/>
                    <a:gd name="connsiteY0" fmla="*/ 127545 h 127544"/>
                    <a:gd name="connsiteX1" fmla="*/ 0 w 129567"/>
                    <a:gd name="connsiteY1" fmla="*/ 120488 h 127544"/>
                    <a:gd name="connsiteX2" fmla="*/ 0 w 129567"/>
                    <a:gd name="connsiteY2" fmla="*/ 62243 h 127544"/>
                    <a:gd name="connsiteX3" fmla="*/ 7057 w 129567"/>
                    <a:gd name="connsiteY3" fmla="*/ 55186 h 127544"/>
                    <a:gd name="connsiteX4" fmla="*/ 115454 w 129567"/>
                    <a:gd name="connsiteY4" fmla="*/ 55186 h 127544"/>
                    <a:gd name="connsiteX5" fmla="*/ 115454 w 129567"/>
                    <a:gd name="connsiteY5" fmla="*/ 7057 h 127544"/>
                    <a:gd name="connsiteX6" fmla="*/ 122511 w 129567"/>
                    <a:gd name="connsiteY6" fmla="*/ 0 h 127544"/>
                    <a:gd name="connsiteX7" fmla="*/ 129568 w 129567"/>
                    <a:gd name="connsiteY7" fmla="*/ 7057 h 127544"/>
                    <a:gd name="connsiteX8" fmla="*/ 129568 w 129567"/>
                    <a:gd name="connsiteY8" fmla="*/ 62243 h 127544"/>
                    <a:gd name="connsiteX9" fmla="*/ 122511 w 129567"/>
                    <a:gd name="connsiteY9" fmla="*/ 69300 h 127544"/>
                    <a:gd name="connsiteX10" fmla="*/ 14114 w 129567"/>
                    <a:gd name="connsiteY10" fmla="*/ 69300 h 127544"/>
                    <a:gd name="connsiteX11" fmla="*/ 14114 w 129567"/>
                    <a:gd name="connsiteY11" fmla="*/ 120488 h 127544"/>
                    <a:gd name="connsiteX12" fmla="*/ 7057 w 129567"/>
                    <a:gd name="connsiteY12" fmla="*/ 127545 h 12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567" h="127544">
                      <a:moveTo>
                        <a:pt x="7057" y="127545"/>
                      </a:moveTo>
                      <a:cubicBezTo>
                        <a:pt x="3152" y="127545"/>
                        <a:pt x="0" y="124393"/>
                        <a:pt x="0" y="120488"/>
                      </a:cubicBezTo>
                      <a:lnTo>
                        <a:pt x="0" y="62243"/>
                      </a:lnTo>
                      <a:cubicBezTo>
                        <a:pt x="0" y="58339"/>
                        <a:pt x="3152" y="55186"/>
                        <a:pt x="7057" y="55186"/>
                      </a:cubicBezTo>
                      <a:lnTo>
                        <a:pt x="115454" y="55186"/>
                      </a:lnTo>
                      <a:lnTo>
                        <a:pt x="115454" y="7057"/>
                      </a:lnTo>
                      <a:cubicBezTo>
                        <a:pt x="115454" y="3152"/>
                        <a:pt x="118606" y="0"/>
                        <a:pt x="122511" y="0"/>
                      </a:cubicBezTo>
                      <a:cubicBezTo>
                        <a:pt x="126416" y="0"/>
                        <a:pt x="129568" y="3152"/>
                        <a:pt x="129568" y="7057"/>
                      </a:cubicBezTo>
                      <a:lnTo>
                        <a:pt x="129568" y="62243"/>
                      </a:lnTo>
                      <a:cubicBezTo>
                        <a:pt x="129568" y="66148"/>
                        <a:pt x="126416" y="69300"/>
                        <a:pt x="122511" y="69300"/>
                      </a:cubicBezTo>
                      <a:lnTo>
                        <a:pt x="14114" y="69300"/>
                      </a:lnTo>
                      <a:lnTo>
                        <a:pt x="14114" y="120488"/>
                      </a:lnTo>
                      <a:cubicBezTo>
                        <a:pt x="14114" y="124393"/>
                        <a:pt x="10962" y="127545"/>
                        <a:pt x="7057" y="127545"/>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5" name="Freeform: Shape 64">
                  <a:extLst>
                    <a:ext uri="{FF2B5EF4-FFF2-40B4-BE49-F238E27FC236}">
                      <a16:creationId xmlns:a16="http://schemas.microsoft.com/office/drawing/2014/main" id="{F84863E9-5232-22FD-DE07-AC782C4EE0E4}"/>
                    </a:ext>
                  </a:extLst>
                </p:cNvPr>
                <p:cNvSpPr/>
                <p:nvPr/>
              </p:nvSpPr>
              <p:spPr>
                <a:xfrm>
                  <a:off x="2369027" y="3817670"/>
                  <a:ext cx="53749" cy="62701"/>
                </a:xfrm>
                <a:custGeom>
                  <a:avLst/>
                  <a:gdLst>
                    <a:gd name="connsiteX0" fmla="*/ 46705 w 53749"/>
                    <a:gd name="connsiteY0" fmla="*/ 62701 h 62701"/>
                    <a:gd name="connsiteX1" fmla="*/ 41248 w 53749"/>
                    <a:gd name="connsiteY1" fmla="*/ 60113 h 62701"/>
                    <a:gd name="connsiteX2" fmla="*/ 1587 w 53749"/>
                    <a:gd name="connsiteY2" fmla="*/ 11514 h 62701"/>
                    <a:gd name="connsiteX3" fmla="*/ 2575 w 53749"/>
                    <a:gd name="connsiteY3" fmla="*/ 1587 h 62701"/>
                    <a:gd name="connsiteX4" fmla="*/ 12502 w 53749"/>
                    <a:gd name="connsiteY4" fmla="*/ 2575 h 62701"/>
                    <a:gd name="connsiteX5" fmla="*/ 52162 w 53749"/>
                    <a:gd name="connsiteY5" fmla="*/ 51174 h 62701"/>
                    <a:gd name="connsiteX6" fmla="*/ 51174 w 53749"/>
                    <a:gd name="connsiteY6" fmla="*/ 61101 h 62701"/>
                    <a:gd name="connsiteX7" fmla="*/ 46705 w 53749"/>
                    <a:gd name="connsiteY7" fmla="*/ 62701 h 6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49" h="62701">
                      <a:moveTo>
                        <a:pt x="46705" y="62701"/>
                      </a:moveTo>
                      <a:cubicBezTo>
                        <a:pt x="44635" y="62701"/>
                        <a:pt x="42612" y="61807"/>
                        <a:pt x="41248" y="60113"/>
                      </a:cubicBezTo>
                      <a:lnTo>
                        <a:pt x="1587" y="11514"/>
                      </a:lnTo>
                      <a:cubicBezTo>
                        <a:pt x="-860" y="8503"/>
                        <a:pt x="-436" y="4033"/>
                        <a:pt x="2575" y="1587"/>
                      </a:cubicBezTo>
                      <a:cubicBezTo>
                        <a:pt x="5586" y="-860"/>
                        <a:pt x="10055" y="-436"/>
                        <a:pt x="12502" y="2575"/>
                      </a:cubicBezTo>
                      <a:lnTo>
                        <a:pt x="52162" y="51174"/>
                      </a:lnTo>
                      <a:cubicBezTo>
                        <a:pt x="54609" y="54185"/>
                        <a:pt x="54185" y="58655"/>
                        <a:pt x="51174" y="61101"/>
                      </a:cubicBezTo>
                      <a:cubicBezTo>
                        <a:pt x="49857" y="62184"/>
                        <a:pt x="48305" y="62701"/>
                        <a:pt x="46705" y="62701"/>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6" name="Freeform: Shape 65">
                  <a:extLst>
                    <a:ext uri="{FF2B5EF4-FFF2-40B4-BE49-F238E27FC236}">
                      <a16:creationId xmlns:a16="http://schemas.microsoft.com/office/drawing/2014/main" id="{CD062F7E-75AF-0CD1-D892-4B54BAD7EB42}"/>
                    </a:ext>
                  </a:extLst>
                </p:cNvPr>
                <p:cNvSpPr/>
                <p:nvPr/>
              </p:nvSpPr>
              <p:spPr>
                <a:xfrm>
                  <a:off x="2408823" y="3815861"/>
                  <a:ext cx="53150" cy="64509"/>
                </a:xfrm>
                <a:custGeom>
                  <a:avLst/>
                  <a:gdLst>
                    <a:gd name="connsiteX0" fmla="*/ 7050 w 53150"/>
                    <a:gd name="connsiteY0" fmla="*/ 64509 h 64509"/>
                    <a:gd name="connsiteX1" fmla="*/ 2722 w 53150"/>
                    <a:gd name="connsiteY1" fmla="*/ 63051 h 64509"/>
                    <a:gd name="connsiteX2" fmla="*/ 1452 w 53150"/>
                    <a:gd name="connsiteY2" fmla="*/ 53171 h 64509"/>
                    <a:gd name="connsiteX3" fmla="*/ 40548 w 53150"/>
                    <a:gd name="connsiteY3" fmla="*/ 2736 h 64509"/>
                    <a:gd name="connsiteX4" fmla="*/ 50428 w 53150"/>
                    <a:gd name="connsiteY4" fmla="*/ 1466 h 64509"/>
                    <a:gd name="connsiteX5" fmla="*/ 51698 w 53150"/>
                    <a:gd name="connsiteY5" fmla="*/ 11346 h 64509"/>
                    <a:gd name="connsiteX6" fmla="*/ 12602 w 53150"/>
                    <a:gd name="connsiteY6" fmla="*/ 61781 h 64509"/>
                    <a:gd name="connsiteX7" fmla="*/ 7003 w 53150"/>
                    <a:gd name="connsiteY7" fmla="*/ 64509 h 6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50" h="64509">
                      <a:moveTo>
                        <a:pt x="7050" y="64509"/>
                      </a:moveTo>
                      <a:cubicBezTo>
                        <a:pt x="5545" y="64509"/>
                        <a:pt x="3992" y="64039"/>
                        <a:pt x="2722" y="63051"/>
                      </a:cubicBezTo>
                      <a:cubicBezTo>
                        <a:pt x="-336" y="60652"/>
                        <a:pt x="-901" y="56229"/>
                        <a:pt x="1452" y="53171"/>
                      </a:cubicBezTo>
                      <a:lnTo>
                        <a:pt x="40548" y="2736"/>
                      </a:lnTo>
                      <a:cubicBezTo>
                        <a:pt x="42948" y="-369"/>
                        <a:pt x="47370" y="-886"/>
                        <a:pt x="50428" y="1466"/>
                      </a:cubicBezTo>
                      <a:cubicBezTo>
                        <a:pt x="53486" y="3866"/>
                        <a:pt x="54051" y="8288"/>
                        <a:pt x="51698" y="11346"/>
                      </a:cubicBezTo>
                      <a:lnTo>
                        <a:pt x="12602" y="61781"/>
                      </a:lnTo>
                      <a:cubicBezTo>
                        <a:pt x="11191" y="63568"/>
                        <a:pt x="9121" y="64509"/>
                        <a:pt x="7003" y="64509"/>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7" name="Freeform: Shape 66">
                  <a:extLst>
                    <a:ext uri="{FF2B5EF4-FFF2-40B4-BE49-F238E27FC236}">
                      <a16:creationId xmlns:a16="http://schemas.microsoft.com/office/drawing/2014/main" id="{48AC2F93-7449-50D8-D226-405687E66154}"/>
                    </a:ext>
                  </a:extLst>
                </p:cNvPr>
                <p:cNvSpPr/>
                <p:nvPr/>
              </p:nvSpPr>
              <p:spPr>
                <a:xfrm>
                  <a:off x="2333023" y="3633078"/>
                  <a:ext cx="163206" cy="152680"/>
                </a:xfrm>
                <a:custGeom>
                  <a:avLst/>
                  <a:gdLst>
                    <a:gd name="connsiteX0" fmla="*/ 81768 w 163206"/>
                    <a:gd name="connsiteY0" fmla="*/ 152681 h 152680"/>
                    <a:gd name="connsiteX1" fmla="*/ 81392 w 163206"/>
                    <a:gd name="connsiteY1" fmla="*/ 152681 h 152680"/>
                    <a:gd name="connsiteX2" fmla="*/ 0 w 163206"/>
                    <a:gd name="connsiteY2" fmla="*/ 48377 h 152680"/>
                    <a:gd name="connsiteX3" fmla="*/ 3858 w 163206"/>
                    <a:gd name="connsiteY3" fmla="*/ 5564 h 152680"/>
                    <a:gd name="connsiteX4" fmla="*/ 12232 w 163206"/>
                    <a:gd name="connsiteY4" fmla="*/ 154 h 152680"/>
                    <a:gd name="connsiteX5" fmla="*/ 17643 w 163206"/>
                    <a:gd name="connsiteY5" fmla="*/ 8528 h 152680"/>
                    <a:gd name="connsiteX6" fmla="*/ 14067 w 163206"/>
                    <a:gd name="connsiteY6" fmla="*/ 48330 h 152680"/>
                    <a:gd name="connsiteX7" fmla="*/ 81580 w 163206"/>
                    <a:gd name="connsiteY7" fmla="*/ 138520 h 152680"/>
                    <a:gd name="connsiteX8" fmla="*/ 149093 w 163206"/>
                    <a:gd name="connsiteY8" fmla="*/ 48330 h 152680"/>
                    <a:gd name="connsiteX9" fmla="*/ 145658 w 163206"/>
                    <a:gd name="connsiteY9" fmla="*/ 8952 h 152680"/>
                    <a:gd name="connsiteX10" fmla="*/ 151069 w 163206"/>
                    <a:gd name="connsiteY10" fmla="*/ 577 h 152680"/>
                    <a:gd name="connsiteX11" fmla="*/ 159443 w 163206"/>
                    <a:gd name="connsiteY11" fmla="*/ 5988 h 152680"/>
                    <a:gd name="connsiteX12" fmla="*/ 163207 w 163206"/>
                    <a:gd name="connsiteY12" fmla="*/ 48283 h 152680"/>
                    <a:gd name="connsiteX13" fmla="*/ 81815 w 163206"/>
                    <a:gd name="connsiteY13" fmla="*/ 152587 h 152680"/>
                    <a:gd name="connsiteX14" fmla="*/ 81674 w 163206"/>
                    <a:gd name="connsiteY14" fmla="*/ 152587 h 15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206" h="152680">
                      <a:moveTo>
                        <a:pt x="81768" y="152681"/>
                      </a:moveTo>
                      <a:lnTo>
                        <a:pt x="81392" y="152681"/>
                      </a:lnTo>
                      <a:cubicBezTo>
                        <a:pt x="36462" y="152446"/>
                        <a:pt x="0" y="105728"/>
                        <a:pt x="0" y="48377"/>
                      </a:cubicBezTo>
                      <a:cubicBezTo>
                        <a:pt x="0" y="31581"/>
                        <a:pt x="1270" y="17561"/>
                        <a:pt x="3858" y="5564"/>
                      </a:cubicBezTo>
                      <a:cubicBezTo>
                        <a:pt x="4705" y="1753"/>
                        <a:pt x="8469" y="-646"/>
                        <a:pt x="12232" y="154"/>
                      </a:cubicBezTo>
                      <a:cubicBezTo>
                        <a:pt x="16043" y="1001"/>
                        <a:pt x="18443" y="4717"/>
                        <a:pt x="17643" y="8528"/>
                      </a:cubicBezTo>
                      <a:cubicBezTo>
                        <a:pt x="15243" y="19537"/>
                        <a:pt x="14067" y="32569"/>
                        <a:pt x="14067" y="48330"/>
                      </a:cubicBezTo>
                      <a:cubicBezTo>
                        <a:pt x="14067" y="98012"/>
                        <a:pt x="44366" y="138425"/>
                        <a:pt x="81580" y="138520"/>
                      </a:cubicBezTo>
                      <a:cubicBezTo>
                        <a:pt x="118841" y="138425"/>
                        <a:pt x="149093" y="98012"/>
                        <a:pt x="149093" y="48330"/>
                      </a:cubicBezTo>
                      <a:cubicBezTo>
                        <a:pt x="149093" y="32758"/>
                        <a:pt x="147963" y="19914"/>
                        <a:pt x="145658" y="8952"/>
                      </a:cubicBezTo>
                      <a:cubicBezTo>
                        <a:pt x="144858" y="5141"/>
                        <a:pt x="147258" y="1377"/>
                        <a:pt x="151069" y="577"/>
                      </a:cubicBezTo>
                      <a:cubicBezTo>
                        <a:pt x="154879" y="-223"/>
                        <a:pt x="158643" y="2177"/>
                        <a:pt x="159443" y="5988"/>
                      </a:cubicBezTo>
                      <a:cubicBezTo>
                        <a:pt x="161984" y="17891"/>
                        <a:pt x="163207" y="31722"/>
                        <a:pt x="163207" y="48283"/>
                      </a:cubicBezTo>
                      <a:cubicBezTo>
                        <a:pt x="163207" y="105634"/>
                        <a:pt x="126745" y="152304"/>
                        <a:pt x="81815" y="152587"/>
                      </a:cubicBezTo>
                      <a:lnTo>
                        <a:pt x="81674" y="152587"/>
                      </a:ln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8" name="Freeform: Shape 67">
                  <a:extLst>
                    <a:ext uri="{FF2B5EF4-FFF2-40B4-BE49-F238E27FC236}">
                      <a16:creationId xmlns:a16="http://schemas.microsoft.com/office/drawing/2014/main" id="{BE82FD13-98F7-5DC2-16E4-098A84A54D64}"/>
                    </a:ext>
                  </a:extLst>
                </p:cNvPr>
                <p:cNvSpPr/>
                <p:nvPr/>
              </p:nvSpPr>
              <p:spPr>
                <a:xfrm>
                  <a:off x="2304889" y="3629186"/>
                  <a:ext cx="217169" cy="14114"/>
                </a:xfrm>
                <a:custGeom>
                  <a:avLst/>
                  <a:gdLst>
                    <a:gd name="connsiteX0" fmla="*/ 210113 w 217169"/>
                    <a:gd name="connsiteY0" fmla="*/ 14114 h 14114"/>
                    <a:gd name="connsiteX1" fmla="*/ 7057 w 217169"/>
                    <a:gd name="connsiteY1" fmla="*/ 14114 h 14114"/>
                    <a:gd name="connsiteX2" fmla="*/ 0 w 217169"/>
                    <a:gd name="connsiteY2" fmla="*/ 7057 h 14114"/>
                    <a:gd name="connsiteX3" fmla="*/ 7057 w 217169"/>
                    <a:gd name="connsiteY3" fmla="*/ 0 h 14114"/>
                    <a:gd name="connsiteX4" fmla="*/ 210113 w 217169"/>
                    <a:gd name="connsiteY4" fmla="*/ 0 h 14114"/>
                    <a:gd name="connsiteX5" fmla="*/ 217170 w 217169"/>
                    <a:gd name="connsiteY5" fmla="*/ 7057 h 14114"/>
                    <a:gd name="connsiteX6" fmla="*/ 210113 w 217169"/>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69" h="14114">
                      <a:moveTo>
                        <a:pt x="210113" y="14114"/>
                      </a:moveTo>
                      <a:lnTo>
                        <a:pt x="7057" y="14114"/>
                      </a:lnTo>
                      <a:cubicBezTo>
                        <a:pt x="3152" y="14114"/>
                        <a:pt x="0" y="10962"/>
                        <a:pt x="0" y="7057"/>
                      </a:cubicBezTo>
                      <a:cubicBezTo>
                        <a:pt x="0" y="3152"/>
                        <a:pt x="3152" y="0"/>
                        <a:pt x="7057" y="0"/>
                      </a:cubicBezTo>
                      <a:lnTo>
                        <a:pt x="210113" y="0"/>
                      </a:lnTo>
                      <a:cubicBezTo>
                        <a:pt x="214018" y="0"/>
                        <a:pt x="217170" y="3152"/>
                        <a:pt x="217170" y="7057"/>
                      </a:cubicBezTo>
                      <a:cubicBezTo>
                        <a:pt x="217170" y="10962"/>
                        <a:pt x="214018" y="14114"/>
                        <a:pt x="210113" y="14114"/>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69" name="Freeform: Shape 68">
                  <a:extLst>
                    <a:ext uri="{FF2B5EF4-FFF2-40B4-BE49-F238E27FC236}">
                      <a16:creationId xmlns:a16="http://schemas.microsoft.com/office/drawing/2014/main" id="{29FE8305-9322-FD24-5364-AA8566DAE6DA}"/>
                    </a:ext>
                  </a:extLst>
                </p:cNvPr>
                <p:cNvSpPr/>
                <p:nvPr/>
              </p:nvSpPr>
              <p:spPr>
                <a:xfrm>
                  <a:off x="2327754" y="3549629"/>
                  <a:ext cx="172945" cy="93529"/>
                </a:xfrm>
                <a:custGeom>
                  <a:avLst/>
                  <a:gdLst>
                    <a:gd name="connsiteX0" fmla="*/ 165888 w 172945"/>
                    <a:gd name="connsiteY0" fmla="*/ 93530 h 93529"/>
                    <a:gd name="connsiteX1" fmla="*/ 158831 w 172945"/>
                    <a:gd name="connsiteY1" fmla="*/ 86473 h 93529"/>
                    <a:gd name="connsiteX2" fmla="*/ 86473 w 172945"/>
                    <a:gd name="connsiteY2" fmla="*/ 14114 h 93529"/>
                    <a:gd name="connsiteX3" fmla="*/ 14114 w 172945"/>
                    <a:gd name="connsiteY3" fmla="*/ 86473 h 93529"/>
                    <a:gd name="connsiteX4" fmla="*/ 7057 w 172945"/>
                    <a:gd name="connsiteY4" fmla="*/ 93530 h 93529"/>
                    <a:gd name="connsiteX5" fmla="*/ 0 w 172945"/>
                    <a:gd name="connsiteY5" fmla="*/ 86473 h 93529"/>
                    <a:gd name="connsiteX6" fmla="*/ 86473 w 172945"/>
                    <a:gd name="connsiteY6" fmla="*/ 0 h 93529"/>
                    <a:gd name="connsiteX7" fmla="*/ 172946 w 172945"/>
                    <a:gd name="connsiteY7" fmla="*/ 86473 h 93529"/>
                    <a:gd name="connsiteX8" fmla="*/ 165888 w 172945"/>
                    <a:gd name="connsiteY8" fmla="*/ 93530 h 9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945" h="93529">
                      <a:moveTo>
                        <a:pt x="165888" y="93530"/>
                      </a:moveTo>
                      <a:cubicBezTo>
                        <a:pt x="161984" y="93530"/>
                        <a:pt x="158831" y="90378"/>
                        <a:pt x="158831" y="86473"/>
                      </a:cubicBezTo>
                      <a:cubicBezTo>
                        <a:pt x="158831" y="37779"/>
                        <a:pt x="135167" y="14114"/>
                        <a:pt x="86473" y="14114"/>
                      </a:cubicBezTo>
                      <a:cubicBezTo>
                        <a:pt x="37779" y="14114"/>
                        <a:pt x="14114" y="37779"/>
                        <a:pt x="14114" y="86473"/>
                      </a:cubicBezTo>
                      <a:cubicBezTo>
                        <a:pt x="14114" y="90378"/>
                        <a:pt x="10962" y="93530"/>
                        <a:pt x="7057" y="93530"/>
                      </a:cubicBezTo>
                      <a:cubicBezTo>
                        <a:pt x="3152" y="93530"/>
                        <a:pt x="0" y="90378"/>
                        <a:pt x="0" y="86473"/>
                      </a:cubicBezTo>
                      <a:cubicBezTo>
                        <a:pt x="0" y="29875"/>
                        <a:pt x="29922" y="0"/>
                        <a:pt x="86473" y="0"/>
                      </a:cubicBezTo>
                      <a:cubicBezTo>
                        <a:pt x="143023" y="0"/>
                        <a:pt x="172946" y="29922"/>
                        <a:pt x="172946" y="86473"/>
                      </a:cubicBezTo>
                      <a:cubicBezTo>
                        <a:pt x="172946" y="90378"/>
                        <a:pt x="169793" y="93530"/>
                        <a:pt x="165888" y="93530"/>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0" name="Freeform: Shape 69">
                  <a:extLst>
                    <a:ext uri="{FF2B5EF4-FFF2-40B4-BE49-F238E27FC236}">
                      <a16:creationId xmlns:a16="http://schemas.microsoft.com/office/drawing/2014/main" id="{419B81CE-9980-85D6-A211-01719A98826E}"/>
                    </a:ext>
                  </a:extLst>
                </p:cNvPr>
                <p:cNvSpPr/>
                <p:nvPr/>
              </p:nvSpPr>
              <p:spPr>
                <a:xfrm>
                  <a:off x="2438032" y="3555886"/>
                  <a:ext cx="14114" cy="37637"/>
                </a:xfrm>
                <a:custGeom>
                  <a:avLst/>
                  <a:gdLst>
                    <a:gd name="connsiteX0" fmla="*/ 7057 w 14114"/>
                    <a:gd name="connsiteY0" fmla="*/ 37638 h 37637"/>
                    <a:gd name="connsiteX1" fmla="*/ 0 w 14114"/>
                    <a:gd name="connsiteY1" fmla="*/ 30581 h 37637"/>
                    <a:gd name="connsiteX2" fmla="*/ 0 w 14114"/>
                    <a:gd name="connsiteY2" fmla="*/ 7057 h 37637"/>
                    <a:gd name="connsiteX3" fmla="*/ 7057 w 14114"/>
                    <a:gd name="connsiteY3" fmla="*/ 0 h 37637"/>
                    <a:gd name="connsiteX4" fmla="*/ 14114 w 14114"/>
                    <a:gd name="connsiteY4" fmla="*/ 7057 h 37637"/>
                    <a:gd name="connsiteX5" fmla="*/ 14114 w 14114"/>
                    <a:gd name="connsiteY5" fmla="*/ 30581 h 37637"/>
                    <a:gd name="connsiteX6" fmla="*/ 7057 w 14114"/>
                    <a:gd name="connsiteY6" fmla="*/ 37638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637">
                      <a:moveTo>
                        <a:pt x="7057" y="37638"/>
                      </a:moveTo>
                      <a:cubicBezTo>
                        <a:pt x="3152" y="37638"/>
                        <a:pt x="0" y="34486"/>
                        <a:pt x="0" y="30581"/>
                      </a:cubicBezTo>
                      <a:lnTo>
                        <a:pt x="0" y="7057"/>
                      </a:lnTo>
                      <a:cubicBezTo>
                        <a:pt x="0" y="3152"/>
                        <a:pt x="3152" y="0"/>
                        <a:pt x="7057" y="0"/>
                      </a:cubicBezTo>
                      <a:cubicBezTo>
                        <a:pt x="10962" y="0"/>
                        <a:pt x="14114" y="3152"/>
                        <a:pt x="14114" y="7057"/>
                      </a:cubicBezTo>
                      <a:lnTo>
                        <a:pt x="14114" y="30581"/>
                      </a:lnTo>
                      <a:cubicBezTo>
                        <a:pt x="14114" y="34486"/>
                        <a:pt x="10962" y="37638"/>
                        <a:pt x="7057" y="37638"/>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1" name="Freeform: Shape 70">
                  <a:extLst>
                    <a:ext uri="{FF2B5EF4-FFF2-40B4-BE49-F238E27FC236}">
                      <a16:creationId xmlns:a16="http://schemas.microsoft.com/office/drawing/2014/main" id="{0BFE3708-5BC5-13A0-E45C-F8C706644040}"/>
                    </a:ext>
                  </a:extLst>
                </p:cNvPr>
                <p:cNvSpPr/>
                <p:nvPr/>
              </p:nvSpPr>
              <p:spPr>
                <a:xfrm>
                  <a:off x="2408298" y="3549629"/>
                  <a:ext cx="14114" cy="43894"/>
                </a:xfrm>
                <a:custGeom>
                  <a:avLst/>
                  <a:gdLst>
                    <a:gd name="connsiteX0" fmla="*/ 7057 w 14114"/>
                    <a:gd name="connsiteY0" fmla="*/ 43895 h 43894"/>
                    <a:gd name="connsiteX1" fmla="*/ 0 w 14114"/>
                    <a:gd name="connsiteY1" fmla="*/ 36838 h 43894"/>
                    <a:gd name="connsiteX2" fmla="*/ 0 w 14114"/>
                    <a:gd name="connsiteY2" fmla="*/ 7057 h 43894"/>
                    <a:gd name="connsiteX3" fmla="*/ 7057 w 14114"/>
                    <a:gd name="connsiteY3" fmla="*/ 0 h 43894"/>
                    <a:gd name="connsiteX4" fmla="*/ 14114 w 14114"/>
                    <a:gd name="connsiteY4" fmla="*/ 7057 h 43894"/>
                    <a:gd name="connsiteX5" fmla="*/ 14114 w 14114"/>
                    <a:gd name="connsiteY5" fmla="*/ 36838 h 43894"/>
                    <a:gd name="connsiteX6" fmla="*/ 7057 w 14114"/>
                    <a:gd name="connsiteY6" fmla="*/ 43895 h 4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894">
                      <a:moveTo>
                        <a:pt x="7057" y="43895"/>
                      </a:moveTo>
                      <a:cubicBezTo>
                        <a:pt x="3152" y="43895"/>
                        <a:pt x="0" y="40743"/>
                        <a:pt x="0" y="36838"/>
                      </a:cubicBezTo>
                      <a:lnTo>
                        <a:pt x="0" y="7057"/>
                      </a:lnTo>
                      <a:cubicBezTo>
                        <a:pt x="0" y="3152"/>
                        <a:pt x="3152" y="0"/>
                        <a:pt x="7057" y="0"/>
                      </a:cubicBezTo>
                      <a:cubicBezTo>
                        <a:pt x="10962" y="0"/>
                        <a:pt x="14114" y="3152"/>
                        <a:pt x="14114" y="7057"/>
                      </a:cubicBezTo>
                      <a:lnTo>
                        <a:pt x="14114" y="36838"/>
                      </a:lnTo>
                      <a:cubicBezTo>
                        <a:pt x="14114" y="40743"/>
                        <a:pt x="10962" y="43895"/>
                        <a:pt x="7057" y="43895"/>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2" name="Freeform: Shape 71">
                  <a:extLst>
                    <a:ext uri="{FF2B5EF4-FFF2-40B4-BE49-F238E27FC236}">
                      <a16:creationId xmlns:a16="http://schemas.microsoft.com/office/drawing/2014/main" id="{33A616FD-0914-6E34-C08A-EDBCE5730637}"/>
                    </a:ext>
                  </a:extLst>
                </p:cNvPr>
                <p:cNvSpPr/>
                <p:nvPr/>
              </p:nvSpPr>
              <p:spPr>
                <a:xfrm>
                  <a:off x="2378518" y="3555886"/>
                  <a:ext cx="14114" cy="37637"/>
                </a:xfrm>
                <a:custGeom>
                  <a:avLst/>
                  <a:gdLst>
                    <a:gd name="connsiteX0" fmla="*/ 7057 w 14114"/>
                    <a:gd name="connsiteY0" fmla="*/ 37638 h 37637"/>
                    <a:gd name="connsiteX1" fmla="*/ 0 w 14114"/>
                    <a:gd name="connsiteY1" fmla="*/ 30581 h 37637"/>
                    <a:gd name="connsiteX2" fmla="*/ 0 w 14114"/>
                    <a:gd name="connsiteY2" fmla="*/ 7057 h 37637"/>
                    <a:gd name="connsiteX3" fmla="*/ 7057 w 14114"/>
                    <a:gd name="connsiteY3" fmla="*/ 0 h 37637"/>
                    <a:gd name="connsiteX4" fmla="*/ 14114 w 14114"/>
                    <a:gd name="connsiteY4" fmla="*/ 7057 h 37637"/>
                    <a:gd name="connsiteX5" fmla="*/ 14114 w 14114"/>
                    <a:gd name="connsiteY5" fmla="*/ 30581 h 37637"/>
                    <a:gd name="connsiteX6" fmla="*/ 7057 w 14114"/>
                    <a:gd name="connsiteY6" fmla="*/ 37638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637">
                      <a:moveTo>
                        <a:pt x="7057" y="37638"/>
                      </a:moveTo>
                      <a:cubicBezTo>
                        <a:pt x="3152" y="37638"/>
                        <a:pt x="0" y="34486"/>
                        <a:pt x="0" y="30581"/>
                      </a:cubicBezTo>
                      <a:lnTo>
                        <a:pt x="0" y="7057"/>
                      </a:lnTo>
                      <a:cubicBezTo>
                        <a:pt x="0" y="3152"/>
                        <a:pt x="3152" y="0"/>
                        <a:pt x="7057" y="0"/>
                      </a:cubicBezTo>
                      <a:cubicBezTo>
                        <a:pt x="10962" y="0"/>
                        <a:pt x="14114" y="3152"/>
                        <a:pt x="14114" y="7057"/>
                      </a:cubicBezTo>
                      <a:lnTo>
                        <a:pt x="14114" y="30581"/>
                      </a:lnTo>
                      <a:cubicBezTo>
                        <a:pt x="14114" y="34486"/>
                        <a:pt x="10962" y="37638"/>
                        <a:pt x="7057" y="37638"/>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3" name="Freeform: Shape 72">
                  <a:extLst>
                    <a:ext uri="{FF2B5EF4-FFF2-40B4-BE49-F238E27FC236}">
                      <a16:creationId xmlns:a16="http://schemas.microsoft.com/office/drawing/2014/main" id="{C01B6C13-6887-71D6-5C73-78C1DFE431D7}"/>
                    </a:ext>
                  </a:extLst>
                </p:cNvPr>
                <p:cNvSpPr/>
                <p:nvPr/>
              </p:nvSpPr>
              <p:spPr>
                <a:xfrm>
                  <a:off x="2407263" y="3864751"/>
                  <a:ext cx="14114" cy="233683"/>
                </a:xfrm>
                <a:custGeom>
                  <a:avLst/>
                  <a:gdLst>
                    <a:gd name="connsiteX0" fmla="*/ 7057 w 14114"/>
                    <a:gd name="connsiteY0" fmla="*/ 233683 h 233683"/>
                    <a:gd name="connsiteX1" fmla="*/ 0 w 14114"/>
                    <a:gd name="connsiteY1" fmla="*/ 226626 h 233683"/>
                    <a:gd name="connsiteX2" fmla="*/ 0 w 14114"/>
                    <a:gd name="connsiteY2" fmla="*/ 7057 h 233683"/>
                    <a:gd name="connsiteX3" fmla="*/ 7057 w 14114"/>
                    <a:gd name="connsiteY3" fmla="*/ 0 h 233683"/>
                    <a:gd name="connsiteX4" fmla="*/ 14114 w 14114"/>
                    <a:gd name="connsiteY4" fmla="*/ 7057 h 233683"/>
                    <a:gd name="connsiteX5" fmla="*/ 14114 w 14114"/>
                    <a:gd name="connsiteY5" fmla="*/ 226626 h 233683"/>
                    <a:gd name="connsiteX6" fmla="*/ 7057 w 14114"/>
                    <a:gd name="connsiteY6" fmla="*/ 233683 h 23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3683">
                      <a:moveTo>
                        <a:pt x="7057" y="233683"/>
                      </a:moveTo>
                      <a:cubicBezTo>
                        <a:pt x="3152" y="233683"/>
                        <a:pt x="0" y="230531"/>
                        <a:pt x="0" y="226626"/>
                      </a:cubicBezTo>
                      <a:lnTo>
                        <a:pt x="0" y="7057"/>
                      </a:lnTo>
                      <a:cubicBezTo>
                        <a:pt x="0" y="3152"/>
                        <a:pt x="3152" y="0"/>
                        <a:pt x="7057" y="0"/>
                      </a:cubicBezTo>
                      <a:cubicBezTo>
                        <a:pt x="10962" y="0"/>
                        <a:pt x="14114" y="3152"/>
                        <a:pt x="14114" y="7057"/>
                      </a:cubicBezTo>
                      <a:lnTo>
                        <a:pt x="14114" y="226626"/>
                      </a:lnTo>
                      <a:cubicBezTo>
                        <a:pt x="14114" y="230531"/>
                        <a:pt x="10962" y="233683"/>
                        <a:pt x="7057" y="233683"/>
                      </a:cubicBezTo>
                      <a:close/>
                    </a:path>
                  </a:pathLst>
                </a:custGeom>
                <a:grpFill/>
                <a:ln w="4703" cap="flat">
                  <a:noFill/>
                  <a:prstDash val="solid"/>
                  <a:miter/>
                </a:ln>
              </p:spPr>
              <p:txBody>
                <a:bodyPr rtlCol="0" anchor="ctr"/>
                <a:lstStyle/>
                <a:p>
                  <a:endParaRPr lang="en-US" sz="1200" dirty="0">
                    <a:latin typeface="Inter" panose="020B0502030000000004" pitchFamily="34" charset="0"/>
                  </a:endParaRPr>
                </a:p>
              </p:txBody>
            </p:sp>
            <p:sp>
              <p:nvSpPr>
                <p:cNvPr id="74" name="Freeform: Shape 73">
                  <a:extLst>
                    <a:ext uri="{FF2B5EF4-FFF2-40B4-BE49-F238E27FC236}">
                      <a16:creationId xmlns:a16="http://schemas.microsoft.com/office/drawing/2014/main" id="{8A48EAF5-ECAA-A29F-7CEC-7C73E68973EE}"/>
                    </a:ext>
                  </a:extLst>
                </p:cNvPr>
                <p:cNvSpPr/>
                <p:nvPr/>
              </p:nvSpPr>
              <p:spPr>
                <a:xfrm>
                  <a:off x="2473035" y="3894673"/>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2"/>
                        <a:pt x="8421" y="0"/>
                        <a:pt x="18819" y="0"/>
                      </a:cubicBezTo>
                      <a:cubicBezTo>
                        <a:pt x="29216" y="0"/>
                        <a:pt x="37638" y="8422"/>
                        <a:pt x="37638" y="18819"/>
                      </a:cubicBezTo>
                    </a:path>
                  </a:pathLst>
                </a:custGeom>
                <a:grpFill/>
                <a:ln w="4703" cap="flat">
                  <a:noFill/>
                  <a:prstDash val="solid"/>
                  <a:miter/>
                </a:ln>
              </p:spPr>
              <p:txBody>
                <a:bodyPr rtlCol="0" anchor="ctr"/>
                <a:lstStyle/>
                <a:p>
                  <a:endParaRPr lang="en-US" sz="1200" dirty="0">
                    <a:latin typeface="Inter" panose="020B0502030000000004" pitchFamily="34" charset="0"/>
                  </a:endParaRPr>
                </a:p>
              </p:txBody>
            </p:sp>
          </p:grpSp>
          <p:grpSp>
            <p:nvGrpSpPr>
              <p:cNvPr id="99" name="Group 98">
                <a:extLst>
                  <a:ext uri="{FF2B5EF4-FFF2-40B4-BE49-F238E27FC236}">
                    <a16:creationId xmlns:a16="http://schemas.microsoft.com/office/drawing/2014/main" id="{8C074423-16B5-3EF3-18D3-02A6A047B30E}"/>
                  </a:ext>
                </a:extLst>
              </p:cNvPr>
              <p:cNvGrpSpPr/>
              <p:nvPr/>
            </p:nvGrpSpPr>
            <p:grpSpPr>
              <a:xfrm>
                <a:off x="3467762" y="1204862"/>
                <a:ext cx="2838045" cy="1103900"/>
                <a:chOff x="4080915" y="2227270"/>
                <a:chExt cx="2331217" cy="906762"/>
              </a:xfrm>
            </p:grpSpPr>
            <p:grpSp>
              <p:nvGrpSpPr>
                <p:cNvPr id="31" name="Group 30">
                  <a:extLst>
                    <a:ext uri="{FF2B5EF4-FFF2-40B4-BE49-F238E27FC236}">
                      <a16:creationId xmlns:a16="http://schemas.microsoft.com/office/drawing/2014/main" id="{EDC969D6-A348-F834-2787-BB80C592A24E}"/>
                    </a:ext>
                  </a:extLst>
                </p:cNvPr>
                <p:cNvGrpSpPr/>
                <p:nvPr/>
              </p:nvGrpSpPr>
              <p:grpSpPr>
                <a:xfrm>
                  <a:off x="5077878" y="2227270"/>
                  <a:ext cx="324483" cy="565037"/>
                  <a:chOff x="8797168" y="2728843"/>
                  <a:chExt cx="324483" cy="565037"/>
                </a:xfrm>
                <a:solidFill>
                  <a:schemeClr val="tx1"/>
                </a:solidFill>
              </p:grpSpPr>
              <p:sp>
                <p:nvSpPr>
                  <p:cNvPr id="49" name="Freeform: Shape 48">
                    <a:extLst>
                      <a:ext uri="{FF2B5EF4-FFF2-40B4-BE49-F238E27FC236}">
                        <a16:creationId xmlns:a16="http://schemas.microsoft.com/office/drawing/2014/main" id="{F705CBBB-B2B8-36C7-7D6C-100484A015A8}"/>
                      </a:ext>
                    </a:extLst>
                  </p:cNvPr>
                  <p:cNvSpPr/>
                  <p:nvPr/>
                </p:nvSpPr>
                <p:spPr>
                  <a:xfrm>
                    <a:off x="8994436" y="2950530"/>
                    <a:ext cx="127215" cy="342315"/>
                  </a:xfrm>
                  <a:custGeom>
                    <a:avLst/>
                    <a:gdLst>
                      <a:gd name="connsiteX0" fmla="*/ 120159 w 127215"/>
                      <a:gd name="connsiteY0" fmla="*/ 342316 h 342315"/>
                      <a:gd name="connsiteX1" fmla="*/ 113102 w 127215"/>
                      <a:gd name="connsiteY1" fmla="*/ 335258 h 342315"/>
                      <a:gd name="connsiteX2" fmla="*/ 113102 w 127215"/>
                      <a:gd name="connsiteY2" fmla="*/ 66666 h 342315"/>
                      <a:gd name="connsiteX3" fmla="*/ 7057 w 127215"/>
                      <a:gd name="connsiteY3" fmla="*/ 66666 h 342315"/>
                      <a:gd name="connsiteX4" fmla="*/ 0 w 127215"/>
                      <a:gd name="connsiteY4" fmla="*/ 59609 h 342315"/>
                      <a:gd name="connsiteX5" fmla="*/ 0 w 127215"/>
                      <a:gd name="connsiteY5" fmla="*/ 7057 h 342315"/>
                      <a:gd name="connsiteX6" fmla="*/ 7057 w 127215"/>
                      <a:gd name="connsiteY6" fmla="*/ 0 h 342315"/>
                      <a:gd name="connsiteX7" fmla="*/ 14114 w 127215"/>
                      <a:gd name="connsiteY7" fmla="*/ 7057 h 342315"/>
                      <a:gd name="connsiteX8" fmla="*/ 14114 w 127215"/>
                      <a:gd name="connsiteY8" fmla="*/ 52552 h 342315"/>
                      <a:gd name="connsiteX9" fmla="*/ 120159 w 127215"/>
                      <a:gd name="connsiteY9" fmla="*/ 52552 h 342315"/>
                      <a:gd name="connsiteX10" fmla="*/ 127216 w 127215"/>
                      <a:gd name="connsiteY10" fmla="*/ 59609 h 342315"/>
                      <a:gd name="connsiteX11" fmla="*/ 127216 w 127215"/>
                      <a:gd name="connsiteY11" fmla="*/ 335258 h 342315"/>
                      <a:gd name="connsiteX12" fmla="*/ 120159 w 127215"/>
                      <a:gd name="connsiteY12" fmla="*/ 342316 h 34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215" h="342315">
                        <a:moveTo>
                          <a:pt x="120159" y="342316"/>
                        </a:moveTo>
                        <a:cubicBezTo>
                          <a:pt x="116254" y="342316"/>
                          <a:pt x="113102" y="339163"/>
                          <a:pt x="113102" y="335258"/>
                        </a:cubicBezTo>
                        <a:lnTo>
                          <a:pt x="113102"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20159" y="52552"/>
                        </a:lnTo>
                        <a:cubicBezTo>
                          <a:pt x="124063" y="52552"/>
                          <a:pt x="127216" y="55704"/>
                          <a:pt x="127216" y="59609"/>
                        </a:cubicBezTo>
                        <a:lnTo>
                          <a:pt x="127216" y="335258"/>
                        </a:lnTo>
                        <a:cubicBezTo>
                          <a:pt x="127216" y="339163"/>
                          <a:pt x="124063" y="342316"/>
                          <a:pt x="120159" y="342316"/>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0" name="Freeform: Shape 49">
                    <a:extLst>
                      <a:ext uri="{FF2B5EF4-FFF2-40B4-BE49-F238E27FC236}">
                        <a16:creationId xmlns:a16="http://schemas.microsoft.com/office/drawing/2014/main" id="{5076186E-017D-C9D2-1C1B-036ADA89190C}"/>
                      </a:ext>
                    </a:extLst>
                  </p:cNvPr>
                  <p:cNvSpPr/>
                  <p:nvPr/>
                </p:nvSpPr>
                <p:spPr>
                  <a:xfrm>
                    <a:off x="8797168" y="2948930"/>
                    <a:ext cx="324296" cy="344950"/>
                  </a:xfrm>
                  <a:custGeom>
                    <a:avLst/>
                    <a:gdLst>
                      <a:gd name="connsiteX0" fmla="*/ 317239 w 324296"/>
                      <a:gd name="connsiteY0" fmla="*/ 344950 h 344950"/>
                      <a:gd name="connsiteX1" fmla="*/ 7057 w 324296"/>
                      <a:gd name="connsiteY1" fmla="*/ 344950 h 344950"/>
                      <a:gd name="connsiteX2" fmla="*/ 0 w 324296"/>
                      <a:gd name="connsiteY2" fmla="*/ 337893 h 344950"/>
                      <a:gd name="connsiteX3" fmla="*/ 0 w 324296"/>
                      <a:gd name="connsiteY3" fmla="*/ 63043 h 344950"/>
                      <a:gd name="connsiteX4" fmla="*/ 7057 w 324296"/>
                      <a:gd name="connsiteY4" fmla="*/ 55986 h 344950"/>
                      <a:gd name="connsiteX5" fmla="*/ 117195 w 324296"/>
                      <a:gd name="connsiteY5" fmla="*/ 55986 h 344950"/>
                      <a:gd name="connsiteX6" fmla="*/ 117195 w 324296"/>
                      <a:gd name="connsiteY6" fmla="*/ 7057 h 344950"/>
                      <a:gd name="connsiteX7" fmla="*/ 124252 w 324296"/>
                      <a:gd name="connsiteY7" fmla="*/ 0 h 344950"/>
                      <a:gd name="connsiteX8" fmla="*/ 131309 w 324296"/>
                      <a:gd name="connsiteY8" fmla="*/ 7057 h 344950"/>
                      <a:gd name="connsiteX9" fmla="*/ 131309 w 324296"/>
                      <a:gd name="connsiteY9" fmla="*/ 63043 h 344950"/>
                      <a:gd name="connsiteX10" fmla="*/ 124252 w 324296"/>
                      <a:gd name="connsiteY10" fmla="*/ 70100 h 344950"/>
                      <a:gd name="connsiteX11" fmla="*/ 14114 w 324296"/>
                      <a:gd name="connsiteY11" fmla="*/ 70100 h 344950"/>
                      <a:gd name="connsiteX12" fmla="*/ 14114 w 324296"/>
                      <a:gd name="connsiteY12" fmla="*/ 330836 h 344950"/>
                      <a:gd name="connsiteX13" fmla="*/ 317239 w 324296"/>
                      <a:gd name="connsiteY13" fmla="*/ 330836 h 344950"/>
                      <a:gd name="connsiteX14" fmla="*/ 324296 w 324296"/>
                      <a:gd name="connsiteY14" fmla="*/ 337893 h 344950"/>
                      <a:gd name="connsiteX15" fmla="*/ 317239 w 324296"/>
                      <a:gd name="connsiteY15" fmla="*/ 344950 h 34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296" h="344950">
                        <a:moveTo>
                          <a:pt x="317239" y="344950"/>
                        </a:moveTo>
                        <a:lnTo>
                          <a:pt x="7057" y="344950"/>
                        </a:lnTo>
                        <a:cubicBezTo>
                          <a:pt x="3152" y="344950"/>
                          <a:pt x="0" y="341798"/>
                          <a:pt x="0" y="337893"/>
                        </a:cubicBezTo>
                        <a:lnTo>
                          <a:pt x="0" y="63043"/>
                        </a:lnTo>
                        <a:cubicBezTo>
                          <a:pt x="0" y="59138"/>
                          <a:pt x="3152" y="55986"/>
                          <a:pt x="7057" y="55986"/>
                        </a:cubicBezTo>
                        <a:lnTo>
                          <a:pt x="117195" y="55986"/>
                        </a:lnTo>
                        <a:lnTo>
                          <a:pt x="117195" y="7057"/>
                        </a:lnTo>
                        <a:cubicBezTo>
                          <a:pt x="117195" y="3152"/>
                          <a:pt x="120347" y="0"/>
                          <a:pt x="124252" y="0"/>
                        </a:cubicBezTo>
                        <a:cubicBezTo>
                          <a:pt x="128157" y="0"/>
                          <a:pt x="131309" y="3152"/>
                          <a:pt x="131309" y="7057"/>
                        </a:cubicBezTo>
                        <a:lnTo>
                          <a:pt x="131309" y="63043"/>
                        </a:lnTo>
                        <a:cubicBezTo>
                          <a:pt x="131309" y="66948"/>
                          <a:pt x="128157" y="70100"/>
                          <a:pt x="124252" y="70100"/>
                        </a:cubicBezTo>
                        <a:lnTo>
                          <a:pt x="14114" y="70100"/>
                        </a:lnTo>
                        <a:lnTo>
                          <a:pt x="14114" y="330836"/>
                        </a:lnTo>
                        <a:lnTo>
                          <a:pt x="317239" y="330836"/>
                        </a:lnTo>
                        <a:cubicBezTo>
                          <a:pt x="321144" y="330836"/>
                          <a:pt x="324296" y="333988"/>
                          <a:pt x="324296" y="337893"/>
                        </a:cubicBezTo>
                        <a:cubicBezTo>
                          <a:pt x="324296" y="341798"/>
                          <a:pt x="321144" y="344950"/>
                          <a:pt x="317239" y="34495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1" name="Freeform: Shape 50">
                    <a:extLst>
                      <a:ext uri="{FF2B5EF4-FFF2-40B4-BE49-F238E27FC236}">
                        <a16:creationId xmlns:a16="http://schemas.microsoft.com/office/drawing/2014/main" id="{9D5BE7C4-F966-2089-CC30-282B7B029BE6}"/>
                      </a:ext>
                    </a:extLst>
                  </p:cNvPr>
                  <p:cNvSpPr/>
                  <p:nvPr/>
                </p:nvSpPr>
                <p:spPr>
                  <a:xfrm>
                    <a:off x="8914422" y="3004882"/>
                    <a:ext cx="54360" cy="63453"/>
                  </a:xfrm>
                  <a:custGeom>
                    <a:avLst/>
                    <a:gdLst>
                      <a:gd name="connsiteX0" fmla="*/ 47317 w 54360"/>
                      <a:gd name="connsiteY0" fmla="*/ 63454 h 63453"/>
                      <a:gd name="connsiteX1" fmla="*/ 41859 w 54360"/>
                      <a:gd name="connsiteY1" fmla="*/ 60866 h 63453"/>
                      <a:gd name="connsiteX2" fmla="*/ 1587 w 54360"/>
                      <a:gd name="connsiteY2" fmla="*/ 11514 h 63453"/>
                      <a:gd name="connsiteX3" fmla="*/ 2575 w 54360"/>
                      <a:gd name="connsiteY3" fmla="*/ 1587 h 63453"/>
                      <a:gd name="connsiteX4" fmla="*/ 12502 w 54360"/>
                      <a:gd name="connsiteY4" fmla="*/ 2575 h 63453"/>
                      <a:gd name="connsiteX5" fmla="*/ 52774 w 54360"/>
                      <a:gd name="connsiteY5" fmla="*/ 51927 h 63453"/>
                      <a:gd name="connsiteX6" fmla="*/ 51786 w 54360"/>
                      <a:gd name="connsiteY6" fmla="*/ 61854 h 63453"/>
                      <a:gd name="connsiteX7" fmla="*/ 47317 w 54360"/>
                      <a:gd name="connsiteY7" fmla="*/ 63454 h 6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60" h="63453">
                        <a:moveTo>
                          <a:pt x="47317" y="63454"/>
                        </a:moveTo>
                        <a:cubicBezTo>
                          <a:pt x="45293" y="63454"/>
                          <a:pt x="43224" y="62560"/>
                          <a:pt x="41859" y="60866"/>
                        </a:cubicBezTo>
                        <a:lnTo>
                          <a:pt x="1587" y="11514"/>
                        </a:lnTo>
                        <a:cubicBezTo>
                          <a:pt x="-860" y="8503"/>
                          <a:pt x="-436" y="4033"/>
                          <a:pt x="2575" y="1587"/>
                        </a:cubicBezTo>
                        <a:cubicBezTo>
                          <a:pt x="5586" y="-860"/>
                          <a:pt x="10055" y="-436"/>
                          <a:pt x="12502" y="2575"/>
                        </a:cubicBezTo>
                        <a:lnTo>
                          <a:pt x="52774" y="51927"/>
                        </a:lnTo>
                        <a:cubicBezTo>
                          <a:pt x="55221" y="54938"/>
                          <a:pt x="54797" y="59408"/>
                          <a:pt x="51786" y="61854"/>
                        </a:cubicBezTo>
                        <a:cubicBezTo>
                          <a:pt x="50469" y="62936"/>
                          <a:pt x="48869" y="63454"/>
                          <a:pt x="47317" y="6345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2" name="Freeform: Shape 51">
                    <a:extLst>
                      <a:ext uri="{FF2B5EF4-FFF2-40B4-BE49-F238E27FC236}">
                        <a16:creationId xmlns:a16="http://schemas.microsoft.com/office/drawing/2014/main" id="{619340B8-2746-AE41-458D-176E7CD78C72}"/>
                      </a:ext>
                    </a:extLst>
                  </p:cNvPr>
                  <p:cNvSpPr/>
                  <p:nvPr/>
                </p:nvSpPr>
                <p:spPr>
                  <a:xfrm>
                    <a:off x="8954768" y="3003074"/>
                    <a:ext cx="53743" cy="65262"/>
                  </a:xfrm>
                  <a:custGeom>
                    <a:avLst/>
                    <a:gdLst>
                      <a:gd name="connsiteX0" fmla="*/ 7065 w 53743"/>
                      <a:gd name="connsiteY0" fmla="*/ 65262 h 65262"/>
                      <a:gd name="connsiteX1" fmla="*/ 2736 w 53743"/>
                      <a:gd name="connsiteY1" fmla="*/ 63804 h 65262"/>
                      <a:gd name="connsiteX2" fmla="*/ 1466 w 53743"/>
                      <a:gd name="connsiteY2" fmla="*/ 53924 h 65262"/>
                      <a:gd name="connsiteX3" fmla="*/ 41127 w 53743"/>
                      <a:gd name="connsiteY3" fmla="*/ 2736 h 65262"/>
                      <a:gd name="connsiteX4" fmla="*/ 51007 w 53743"/>
                      <a:gd name="connsiteY4" fmla="*/ 1466 h 65262"/>
                      <a:gd name="connsiteX5" fmla="*/ 52277 w 53743"/>
                      <a:gd name="connsiteY5" fmla="*/ 11346 h 65262"/>
                      <a:gd name="connsiteX6" fmla="*/ 12616 w 53743"/>
                      <a:gd name="connsiteY6" fmla="*/ 62533 h 65262"/>
                      <a:gd name="connsiteX7" fmla="*/ 7018 w 53743"/>
                      <a:gd name="connsiteY7" fmla="*/ 65262 h 6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43" h="65262">
                        <a:moveTo>
                          <a:pt x="7065" y="65262"/>
                        </a:moveTo>
                        <a:cubicBezTo>
                          <a:pt x="5559" y="65262"/>
                          <a:pt x="4054" y="64792"/>
                          <a:pt x="2736" y="63804"/>
                        </a:cubicBezTo>
                        <a:cubicBezTo>
                          <a:pt x="-368" y="61404"/>
                          <a:pt x="-886" y="56982"/>
                          <a:pt x="1466" y="53924"/>
                        </a:cubicBezTo>
                        <a:lnTo>
                          <a:pt x="41127" y="2736"/>
                        </a:lnTo>
                        <a:cubicBezTo>
                          <a:pt x="43527" y="-369"/>
                          <a:pt x="47949" y="-886"/>
                          <a:pt x="51007" y="1466"/>
                        </a:cubicBezTo>
                        <a:cubicBezTo>
                          <a:pt x="54112" y="3865"/>
                          <a:pt x="54630" y="8288"/>
                          <a:pt x="52277" y="11346"/>
                        </a:cubicBezTo>
                        <a:lnTo>
                          <a:pt x="12616" y="62533"/>
                        </a:lnTo>
                        <a:cubicBezTo>
                          <a:pt x="11205" y="64321"/>
                          <a:pt x="9135" y="65262"/>
                          <a:pt x="7018" y="6526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3" name="Freeform: Shape 52">
                    <a:extLst>
                      <a:ext uri="{FF2B5EF4-FFF2-40B4-BE49-F238E27FC236}">
                        <a16:creationId xmlns:a16="http://schemas.microsoft.com/office/drawing/2014/main" id="{2F12B45B-30D9-1FCD-A6A6-48ED5DF5D9AD}"/>
                      </a:ext>
                    </a:extLst>
                  </p:cNvPr>
                  <p:cNvSpPr/>
                  <p:nvPr/>
                </p:nvSpPr>
                <p:spPr>
                  <a:xfrm>
                    <a:off x="8954258" y="3054222"/>
                    <a:ext cx="14114" cy="237259"/>
                  </a:xfrm>
                  <a:custGeom>
                    <a:avLst/>
                    <a:gdLst>
                      <a:gd name="connsiteX0" fmla="*/ 7057 w 14114"/>
                      <a:gd name="connsiteY0" fmla="*/ 237259 h 237259"/>
                      <a:gd name="connsiteX1" fmla="*/ 0 w 14114"/>
                      <a:gd name="connsiteY1" fmla="*/ 230202 h 237259"/>
                      <a:gd name="connsiteX2" fmla="*/ 0 w 14114"/>
                      <a:gd name="connsiteY2" fmla="*/ 7057 h 237259"/>
                      <a:gd name="connsiteX3" fmla="*/ 7057 w 14114"/>
                      <a:gd name="connsiteY3" fmla="*/ 0 h 237259"/>
                      <a:gd name="connsiteX4" fmla="*/ 14114 w 14114"/>
                      <a:gd name="connsiteY4" fmla="*/ 7057 h 237259"/>
                      <a:gd name="connsiteX5" fmla="*/ 14114 w 14114"/>
                      <a:gd name="connsiteY5" fmla="*/ 230202 h 237259"/>
                      <a:gd name="connsiteX6" fmla="*/ 7057 w 14114"/>
                      <a:gd name="connsiteY6" fmla="*/ 237259 h 23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7259">
                        <a:moveTo>
                          <a:pt x="7057" y="237259"/>
                        </a:moveTo>
                        <a:cubicBezTo>
                          <a:pt x="3152" y="237259"/>
                          <a:pt x="0" y="234107"/>
                          <a:pt x="0" y="230202"/>
                        </a:cubicBezTo>
                        <a:lnTo>
                          <a:pt x="0" y="7057"/>
                        </a:lnTo>
                        <a:cubicBezTo>
                          <a:pt x="0" y="3152"/>
                          <a:pt x="3152" y="0"/>
                          <a:pt x="7057" y="0"/>
                        </a:cubicBezTo>
                        <a:cubicBezTo>
                          <a:pt x="10962" y="0"/>
                          <a:pt x="14114" y="3152"/>
                          <a:pt x="14114" y="7057"/>
                        </a:cubicBezTo>
                        <a:lnTo>
                          <a:pt x="14114" y="230202"/>
                        </a:lnTo>
                        <a:cubicBezTo>
                          <a:pt x="14114" y="234107"/>
                          <a:pt x="10962" y="237259"/>
                          <a:pt x="7057" y="237259"/>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4" name="Freeform: Shape 53">
                    <a:extLst>
                      <a:ext uri="{FF2B5EF4-FFF2-40B4-BE49-F238E27FC236}">
                        <a16:creationId xmlns:a16="http://schemas.microsoft.com/office/drawing/2014/main" id="{741F46CD-FE6A-52FD-E8AD-2B5DE4F06B6D}"/>
                      </a:ext>
                    </a:extLst>
                  </p:cNvPr>
                  <p:cNvSpPr/>
                  <p:nvPr/>
                </p:nvSpPr>
                <p:spPr>
                  <a:xfrm>
                    <a:off x="8849108" y="2728843"/>
                    <a:ext cx="228743" cy="288305"/>
                  </a:xfrm>
                  <a:custGeom>
                    <a:avLst/>
                    <a:gdLst>
                      <a:gd name="connsiteX0" fmla="*/ 221686 w 228743"/>
                      <a:gd name="connsiteY0" fmla="*/ 288305 h 288305"/>
                      <a:gd name="connsiteX1" fmla="*/ 214629 w 228743"/>
                      <a:gd name="connsiteY1" fmla="*/ 281248 h 288305"/>
                      <a:gd name="connsiteX2" fmla="*/ 214629 w 228743"/>
                      <a:gd name="connsiteY2" fmla="*/ 133944 h 288305"/>
                      <a:gd name="connsiteX3" fmla="*/ 114371 w 228743"/>
                      <a:gd name="connsiteY3" fmla="*/ 14114 h 288305"/>
                      <a:gd name="connsiteX4" fmla="*/ 14114 w 228743"/>
                      <a:gd name="connsiteY4" fmla="*/ 133944 h 288305"/>
                      <a:gd name="connsiteX5" fmla="*/ 14114 w 228743"/>
                      <a:gd name="connsiteY5" fmla="*/ 280590 h 288305"/>
                      <a:gd name="connsiteX6" fmla="*/ 7057 w 228743"/>
                      <a:gd name="connsiteY6" fmla="*/ 287647 h 288305"/>
                      <a:gd name="connsiteX7" fmla="*/ 0 w 228743"/>
                      <a:gd name="connsiteY7" fmla="*/ 280590 h 288305"/>
                      <a:gd name="connsiteX8" fmla="*/ 0 w 228743"/>
                      <a:gd name="connsiteY8" fmla="*/ 133944 h 288305"/>
                      <a:gd name="connsiteX9" fmla="*/ 114371 w 228743"/>
                      <a:gd name="connsiteY9" fmla="*/ 0 h 288305"/>
                      <a:gd name="connsiteX10" fmla="*/ 228743 w 228743"/>
                      <a:gd name="connsiteY10" fmla="*/ 133944 h 288305"/>
                      <a:gd name="connsiteX11" fmla="*/ 228743 w 228743"/>
                      <a:gd name="connsiteY11" fmla="*/ 281248 h 288305"/>
                      <a:gd name="connsiteX12" fmla="*/ 221686 w 228743"/>
                      <a:gd name="connsiteY12" fmla="*/ 288305 h 28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743" h="288305">
                        <a:moveTo>
                          <a:pt x="221686" y="288305"/>
                        </a:moveTo>
                        <a:cubicBezTo>
                          <a:pt x="217781" y="288305"/>
                          <a:pt x="214629" y="285153"/>
                          <a:pt x="214629" y="281248"/>
                        </a:cubicBezTo>
                        <a:lnTo>
                          <a:pt x="214629" y="133944"/>
                        </a:lnTo>
                        <a:cubicBezTo>
                          <a:pt x="214629" y="79275"/>
                          <a:pt x="197222" y="14114"/>
                          <a:pt x="114371" y="14114"/>
                        </a:cubicBezTo>
                        <a:cubicBezTo>
                          <a:pt x="31521" y="14114"/>
                          <a:pt x="14114" y="79275"/>
                          <a:pt x="14114" y="133944"/>
                        </a:cubicBezTo>
                        <a:lnTo>
                          <a:pt x="14114" y="280590"/>
                        </a:lnTo>
                        <a:cubicBezTo>
                          <a:pt x="14114" y="284495"/>
                          <a:pt x="10962" y="287647"/>
                          <a:pt x="7057" y="287647"/>
                        </a:cubicBezTo>
                        <a:cubicBezTo>
                          <a:pt x="3152" y="287647"/>
                          <a:pt x="0" y="284495"/>
                          <a:pt x="0" y="280590"/>
                        </a:cubicBezTo>
                        <a:lnTo>
                          <a:pt x="0" y="133944"/>
                        </a:lnTo>
                        <a:cubicBezTo>
                          <a:pt x="0" y="47565"/>
                          <a:pt x="40602" y="0"/>
                          <a:pt x="114371" y="0"/>
                        </a:cubicBezTo>
                        <a:cubicBezTo>
                          <a:pt x="188142" y="0"/>
                          <a:pt x="228743" y="47565"/>
                          <a:pt x="228743" y="133944"/>
                        </a:cubicBezTo>
                        <a:lnTo>
                          <a:pt x="228743" y="281248"/>
                        </a:lnTo>
                        <a:cubicBezTo>
                          <a:pt x="228743" y="285153"/>
                          <a:pt x="225591" y="288305"/>
                          <a:pt x="221686" y="28830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5" name="Freeform: Shape 54">
                    <a:extLst>
                      <a:ext uri="{FF2B5EF4-FFF2-40B4-BE49-F238E27FC236}">
                        <a16:creationId xmlns:a16="http://schemas.microsoft.com/office/drawing/2014/main" id="{9DFC524F-75BD-F36B-D713-2335AB641CB6}"/>
                      </a:ext>
                    </a:extLst>
                  </p:cNvPr>
                  <p:cNvSpPr/>
                  <p:nvPr/>
                </p:nvSpPr>
                <p:spPr>
                  <a:xfrm>
                    <a:off x="8876066" y="2764084"/>
                    <a:ext cx="174874" cy="210393"/>
                  </a:xfrm>
                  <a:custGeom>
                    <a:avLst/>
                    <a:gdLst>
                      <a:gd name="connsiteX0" fmla="*/ 87414 w 174874"/>
                      <a:gd name="connsiteY0" fmla="*/ 210393 h 210393"/>
                      <a:gd name="connsiteX1" fmla="*/ 0 w 174874"/>
                      <a:gd name="connsiteY1" fmla="*/ 98703 h 210393"/>
                      <a:gd name="connsiteX2" fmla="*/ 34909 w 174874"/>
                      <a:gd name="connsiteY2" fmla="*/ 1268 h 210393"/>
                      <a:gd name="connsiteX3" fmla="*/ 44742 w 174874"/>
                      <a:gd name="connsiteY3" fmla="*/ 2962 h 210393"/>
                      <a:gd name="connsiteX4" fmla="*/ 43048 w 174874"/>
                      <a:gd name="connsiteY4" fmla="*/ 12795 h 210393"/>
                      <a:gd name="connsiteX5" fmla="*/ 14161 w 174874"/>
                      <a:gd name="connsiteY5" fmla="*/ 98703 h 210393"/>
                      <a:gd name="connsiteX6" fmla="*/ 87461 w 174874"/>
                      <a:gd name="connsiteY6" fmla="*/ 196279 h 210393"/>
                      <a:gd name="connsiteX7" fmla="*/ 160807 w 174874"/>
                      <a:gd name="connsiteY7" fmla="*/ 98703 h 210393"/>
                      <a:gd name="connsiteX8" fmla="*/ 159772 w 174874"/>
                      <a:gd name="connsiteY8" fmla="*/ 74380 h 210393"/>
                      <a:gd name="connsiteX9" fmla="*/ 166123 w 174874"/>
                      <a:gd name="connsiteY9" fmla="*/ 66711 h 210393"/>
                      <a:gd name="connsiteX10" fmla="*/ 173792 w 174874"/>
                      <a:gd name="connsiteY10" fmla="*/ 73062 h 210393"/>
                      <a:gd name="connsiteX11" fmla="*/ 174874 w 174874"/>
                      <a:gd name="connsiteY11" fmla="*/ 98703 h 210393"/>
                      <a:gd name="connsiteX12" fmla="*/ 87414 w 174874"/>
                      <a:gd name="connsiteY12" fmla="*/ 210393 h 21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874" h="210393">
                        <a:moveTo>
                          <a:pt x="87414" y="210393"/>
                        </a:moveTo>
                        <a:cubicBezTo>
                          <a:pt x="39190" y="210393"/>
                          <a:pt x="0" y="160288"/>
                          <a:pt x="0" y="98703"/>
                        </a:cubicBezTo>
                        <a:cubicBezTo>
                          <a:pt x="0" y="67417"/>
                          <a:pt x="3623" y="23286"/>
                          <a:pt x="34909" y="1268"/>
                        </a:cubicBezTo>
                        <a:cubicBezTo>
                          <a:pt x="38108" y="-943"/>
                          <a:pt x="42483" y="-190"/>
                          <a:pt x="44742" y="2962"/>
                        </a:cubicBezTo>
                        <a:cubicBezTo>
                          <a:pt x="47000" y="6161"/>
                          <a:pt x="46200" y="10536"/>
                          <a:pt x="43048" y="12795"/>
                        </a:cubicBezTo>
                        <a:cubicBezTo>
                          <a:pt x="23335" y="26674"/>
                          <a:pt x="14161" y="53961"/>
                          <a:pt x="14161" y="98703"/>
                        </a:cubicBezTo>
                        <a:cubicBezTo>
                          <a:pt x="14161" y="152525"/>
                          <a:pt x="47047" y="196279"/>
                          <a:pt x="87461" y="196279"/>
                        </a:cubicBezTo>
                        <a:cubicBezTo>
                          <a:pt x="127874" y="196279"/>
                          <a:pt x="160807" y="152525"/>
                          <a:pt x="160807" y="98703"/>
                        </a:cubicBezTo>
                        <a:cubicBezTo>
                          <a:pt x="160807" y="89764"/>
                          <a:pt x="160478" y="81813"/>
                          <a:pt x="159772" y="74380"/>
                        </a:cubicBezTo>
                        <a:cubicBezTo>
                          <a:pt x="159396" y="70475"/>
                          <a:pt x="162266" y="67040"/>
                          <a:pt x="166123" y="66711"/>
                        </a:cubicBezTo>
                        <a:cubicBezTo>
                          <a:pt x="170029" y="66288"/>
                          <a:pt x="173463" y="69204"/>
                          <a:pt x="173792" y="73062"/>
                        </a:cubicBezTo>
                        <a:cubicBezTo>
                          <a:pt x="174545" y="80919"/>
                          <a:pt x="174874" y="89341"/>
                          <a:pt x="174874" y="98703"/>
                        </a:cubicBezTo>
                        <a:cubicBezTo>
                          <a:pt x="174874" y="160288"/>
                          <a:pt x="135637" y="210393"/>
                          <a:pt x="87414" y="21039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6" name="Freeform: Shape 55">
                    <a:extLst>
                      <a:ext uri="{FF2B5EF4-FFF2-40B4-BE49-F238E27FC236}">
                        <a16:creationId xmlns:a16="http://schemas.microsoft.com/office/drawing/2014/main" id="{6BB99739-7279-65B5-50ED-6FBA9AFBF792}"/>
                      </a:ext>
                    </a:extLst>
                  </p:cNvPr>
                  <p:cNvSpPr/>
                  <p:nvPr/>
                </p:nvSpPr>
                <p:spPr>
                  <a:xfrm>
                    <a:off x="8908355" y="2763127"/>
                    <a:ext cx="141456" cy="81735"/>
                  </a:xfrm>
                  <a:custGeom>
                    <a:avLst/>
                    <a:gdLst>
                      <a:gd name="connsiteX0" fmla="*/ 134399 w 141456"/>
                      <a:gd name="connsiteY0" fmla="*/ 81735 h 81735"/>
                      <a:gd name="connsiteX1" fmla="*/ 409 w 141456"/>
                      <a:gd name="connsiteY1" fmla="*/ 9377 h 81735"/>
                      <a:gd name="connsiteX2" fmla="*/ 4738 w 141456"/>
                      <a:gd name="connsiteY2" fmla="*/ 390 h 81735"/>
                      <a:gd name="connsiteX3" fmla="*/ 13723 w 141456"/>
                      <a:gd name="connsiteY3" fmla="*/ 4719 h 81735"/>
                      <a:gd name="connsiteX4" fmla="*/ 134399 w 141456"/>
                      <a:gd name="connsiteY4" fmla="*/ 67621 h 81735"/>
                      <a:gd name="connsiteX5" fmla="*/ 141457 w 141456"/>
                      <a:gd name="connsiteY5" fmla="*/ 74678 h 81735"/>
                      <a:gd name="connsiteX6" fmla="*/ 134399 w 141456"/>
                      <a:gd name="connsiteY6" fmla="*/ 81735 h 8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456" h="81735">
                        <a:moveTo>
                          <a:pt x="134399" y="81735"/>
                        </a:moveTo>
                        <a:cubicBezTo>
                          <a:pt x="27132" y="81735"/>
                          <a:pt x="1444" y="12341"/>
                          <a:pt x="409" y="9377"/>
                        </a:cubicBezTo>
                        <a:cubicBezTo>
                          <a:pt x="-908" y="5707"/>
                          <a:pt x="1068" y="1661"/>
                          <a:pt x="4738" y="390"/>
                        </a:cubicBezTo>
                        <a:cubicBezTo>
                          <a:pt x="8407" y="-880"/>
                          <a:pt x="12453" y="1049"/>
                          <a:pt x="13723" y="4719"/>
                        </a:cubicBezTo>
                        <a:cubicBezTo>
                          <a:pt x="14665" y="7259"/>
                          <a:pt x="37576" y="67621"/>
                          <a:pt x="134399" y="67621"/>
                        </a:cubicBezTo>
                        <a:cubicBezTo>
                          <a:pt x="138305" y="67621"/>
                          <a:pt x="141457" y="70773"/>
                          <a:pt x="141457" y="74678"/>
                        </a:cubicBezTo>
                        <a:cubicBezTo>
                          <a:pt x="141457" y="78583"/>
                          <a:pt x="138305" y="81735"/>
                          <a:pt x="134399" y="8173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57" name="Freeform: Shape 56">
                    <a:extLst>
                      <a:ext uri="{FF2B5EF4-FFF2-40B4-BE49-F238E27FC236}">
                        <a16:creationId xmlns:a16="http://schemas.microsoft.com/office/drawing/2014/main" id="{6FEC83FB-9ED0-91BA-5E8C-5AD8D45555AA}"/>
                      </a:ext>
                    </a:extLst>
                  </p:cNvPr>
                  <p:cNvSpPr/>
                  <p:nvPr/>
                </p:nvSpPr>
                <p:spPr>
                  <a:xfrm>
                    <a:off x="9018619"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1"/>
                          <a:pt x="8422" y="0"/>
                          <a:pt x="18819" y="0"/>
                        </a:cubicBezTo>
                        <a:cubicBezTo>
                          <a:pt x="29217" y="0"/>
                          <a:pt x="37638" y="8421"/>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95" name="TextBox 94">
                  <a:extLst>
                    <a:ext uri="{FF2B5EF4-FFF2-40B4-BE49-F238E27FC236}">
                      <a16:creationId xmlns:a16="http://schemas.microsoft.com/office/drawing/2014/main" id="{3B0938D2-F2C9-6AF2-E8AB-15FEEAFDD439}"/>
                    </a:ext>
                  </a:extLst>
                </p:cNvPr>
                <p:cNvSpPr txBox="1"/>
                <p:nvPr/>
              </p:nvSpPr>
              <p:spPr>
                <a:xfrm>
                  <a:off x="4080915" y="2802377"/>
                  <a:ext cx="2331217"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Process Engineer</a:t>
                  </a:r>
                </a:p>
              </p:txBody>
            </p:sp>
          </p:grpSp>
          <p:grpSp>
            <p:nvGrpSpPr>
              <p:cNvPr id="100" name="Group 99">
                <a:extLst>
                  <a:ext uri="{FF2B5EF4-FFF2-40B4-BE49-F238E27FC236}">
                    <a16:creationId xmlns:a16="http://schemas.microsoft.com/office/drawing/2014/main" id="{DB876609-8426-B426-7250-A0A8D33B5031}"/>
                  </a:ext>
                </a:extLst>
              </p:cNvPr>
              <p:cNvGrpSpPr/>
              <p:nvPr/>
            </p:nvGrpSpPr>
            <p:grpSpPr>
              <a:xfrm>
                <a:off x="2850565" y="3225019"/>
                <a:ext cx="1548909" cy="1064447"/>
                <a:chOff x="3674862" y="3728593"/>
                <a:chExt cx="1272299" cy="874355"/>
              </a:xfrm>
            </p:grpSpPr>
            <p:grpSp>
              <p:nvGrpSpPr>
                <p:cNvPr id="7" name="Group 6">
                  <a:extLst>
                    <a:ext uri="{FF2B5EF4-FFF2-40B4-BE49-F238E27FC236}">
                      <a16:creationId xmlns:a16="http://schemas.microsoft.com/office/drawing/2014/main" id="{1CB08215-7E3E-57F2-BBFB-84B47BF3BB0D}"/>
                    </a:ext>
                  </a:extLst>
                </p:cNvPr>
                <p:cNvGrpSpPr/>
                <p:nvPr/>
              </p:nvGrpSpPr>
              <p:grpSpPr>
                <a:xfrm>
                  <a:off x="4148393" y="3728593"/>
                  <a:ext cx="325237" cy="562401"/>
                  <a:chOff x="7980240" y="2730961"/>
                  <a:chExt cx="325237" cy="562401"/>
                </a:xfrm>
                <a:solidFill>
                  <a:schemeClr val="tx1"/>
                </a:solidFill>
              </p:grpSpPr>
              <p:sp>
                <p:nvSpPr>
                  <p:cNvPr id="18" name="Freeform: Shape 17">
                    <a:extLst>
                      <a:ext uri="{FF2B5EF4-FFF2-40B4-BE49-F238E27FC236}">
                        <a16:creationId xmlns:a16="http://schemas.microsoft.com/office/drawing/2014/main" id="{59F7BAAB-AA2B-7736-C73B-B2BC91CAE8B3}"/>
                      </a:ext>
                    </a:extLst>
                  </p:cNvPr>
                  <p:cNvSpPr/>
                  <p:nvPr/>
                </p:nvSpPr>
                <p:spPr>
                  <a:xfrm>
                    <a:off x="8178027" y="2947566"/>
                    <a:ext cx="127450" cy="344714"/>
                  </a:xfrm>
                  <a:custGeom>
                    <a:avLst/>
                    <a:gdLst>
                      <a:gd name="connsiteX0" fmla="*/ 120394 w 127450"/>
                      <a:gd name="connsiteY0" fmla="*/ 344715 h 344714"/>
                      <a:gd name="connsiteX1" fmla="*/ 113337 w 127450"/>
                      <a:gd name="connsiteY1" fmla="*/ 337658 h 344714"/>
                      <a:gd name="connsiteX2" fmla="*/ 113337 w 127450"/>
                      <a:gd name="connsiteY2" fmla="*/ 68407 h 344714"/>
                      <a:gd name="connsiteX3" fmla="*/ 7057 w 127450"/>
                      <a:gd name="connsiteY3" fmla="*/ 68407 h 344714"/>
                      <a:gd name="connsiteX4" fmla="*/ 0 w 127450"/>
                      <a:gd name="connsiteY4" fmla="*/ 61350 h 344714"/>
                      <a:gd name="connsiteX5" fmla="*/ 0 w 127450"/>
                      <a:gd name="connsiteY5" fmla="*/ 7057 h 344714"/>
                      <a:gd name="connsiteX6" fmla="*/ 7057 w 127450"/>
                      <a:gd name="connsiteY6" fmla="*/ 0 h 344714"/>
                      <a:gd name="connsiteX7" fmla="*/ 14114 w 127450"/>
                      <a:gd name="connsiteY7" fmla="*/ 7057 h 344714"/>
                      <a:gd name="connsiteX8" fmla="*/ 14114 w 127450"/>
                      <a:gd name="connsiteY8" fmla="*/ 54293 h 344714"/>
                      <a:gd name="connsiteX9" fmla="*/ 120394 w 127450"/>
                      <a:gd name="connsiteY9" fmla="*/ 54293 h 344714"/>
                      <a:gd name="connsiteX10" fmla="*/ 127451 w 127450"/>
                      <a:gd name="connsiteY10" fmla="*/ 61350 h 344714"/>
                      <a:gd name="connsiteX11" fmla="*/ 127451 w 127450"/>
                      <a:gd name="connsiteY11" fmla="*/ 337658 h 344714"/>
                      <a:gd name="connsiteX12" fmla="*/ 120394 w 127450"/>
                      <a:gd name="connsiteY12" fmla="*/ 344715 h 34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450" h="344714">
                        <a:moveTo>
                          <a:pt x="120394" y="344715"/>
                        </a:moveTo>
                        <a:cubicBezTo>
                          <a:pt x="116489" y="344715"/>
                          <a:pt x="113337" y="341563"/>
                          <a:pt x="113337" y="337658"/>
                        </a:cubicBezTo>
                        <a:lnTo>
                          <a:pt x="113337" y="68407"/>
                        </a:lnTo>
                        <a:lnTo>
                          <a:pt x="7057" y="68407"/>
                        </a:lnTo>
                        <a:cubicBezTo>
                          <a:pt x="3152" y="68407"/>
                          <a:pt x="0" y="65254"/>
                          <a:pt x="0" y="61350"/>
                        </a:cubicBezTo>
                        <a:lnTo>
                          <a:pt x="0" y="7057"/>
                        </a:lnTo>
                        <a:cubicBezTo>
                          <a:pt x="0" y="3152"/>
                          <a:pt x="3152" y="0"/>
                          <a:pt x="7057" y="0"/>
                        </a:cubicBezTo>
                        <a:cubicBezTo>
                          <a:pt x="10962" y="0"/>
                          <a:pt x="14114" y="3152"/>
                          <a:pt x="14114" y="7057"/>
                        </a:cubicBezTo>
                        <a:lnTo>
                          <a:pt x="14114" y="54293"/>
                        </a:lnTo>
                        <a:lnTo>
                          <a:pt x="120394" y="54293"/>
                        </a:lnTo>
                        <a:cubicBezTo>
                          <a:pt x="124298" y="54293"/>
                          <a:pt x="127451" y="57445"/>
                          <a:pt x="127451" y="61350"/>
                        </a:cubicBezTo>
                        <a:lnTo>
                          <a:pt x="127451" y="337658"/>
                        </a:lnTo>
                        <a:cubicBezTo>
                          <a:pt x="127451" y="341563"/>
                          <a:pt x="124298" y="344715"/>
                          <a:pt x="120394" y="34471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19" name="Freeform: Shape 18">
                    <a:extLst>
                      <a:ext uri="{FF2B5EF4-FFF2-40B4-BE49-F238E27FC236}">
                        <a16:creationId xmlns:a16="http://schemas.microsoft.com/office/drawing/2014/main" id="{16240E8D-D4EE-0AE8-1526-F6F3E20ED68D}"/>
                      </a:ext>
                    </a:extLst>
                  </p:cNvPr>
                  <p:cNvSpPr/>
                  <p:nvPr/>
                </p:nvSpPr>
                <p:spPr>
                  <a:xfrm>
                    <a:off x="7980240" y="2947613"/>
                    <a:ext cx="323684" cy="345749"/>
                  </a:xfrm>
                  <a:custGeom>
                    <a:avLst/>
                    <a:gdLst>
                      <a:gd name="connsiteX0" fmla="*/ 316628 w 323684"/>
                      <a:gd name="connsiteY0" fmla="*/ 345750 h 345749"/>
                      <a:gd name="connsiteX1" fmla="*/ 7057 w 323684"/>
                      <a:gd name="connsiteY1" fmla="*/ 345750 h 345749"/>
                      <a:gd name="connsiteX2" fmla="*/ 0 w 323684"/>
                      <a:gd name="connsiteY2" fmla="*/ 338693 h 345749"/>
                      <a:gd name="connsiteX3" fmla="*/ 0 w 323684"/>
                      <a:gd name="connsiteY3" fmla="*/ 63184 h 345749"/>
                      <a:gd name="connsiteX4" fmla="*/ 7057 w 323684"/>
                      <a:gd name="connsiteY4" fmla="*/ 56127 h 345749"/>
                      <a:gd name="connsiteX5" fmla="*/ 117477 w 323684"/>
                      <a:gd name="connsiteY5" fmla="*/ 56127 h 345749"/>
                      <a:gd name="connsiteX6" fmla="*/ 117477 w 323684"/>
                      <a:gd name="connsiteY6" fmla="*/ 7057 h 345749"/>
                      <a:gd name="connsiteX7" fmla="*/ 124534 w 323684"/>
                      <a:gd name="connsiteY7" fmla="*/ 0 h 345749"/>
                      <a:gd name="connsiteX8" fmla="*/ 131591 w 323684"/>
                      <a:gd name="connsiteY8" fmla="*/ 7057 h 345749"/>
                      <a:gd name="connsiteX9" fmla="*/ 131591 w 323684"/>
                      <a:gd name="connsiteY9" fmla="*/ 63184 h 345749"/>
                      <a:gd name="connsiteX10" fmla="*/ 124534 w 323684"/>
                      <a:gd name="connsiteY10" fmla="*/ 70241 h 345749"/>
                      <a:gd name="connsiteX11" fmla="*/ 14114 w 323684"/>
                      <a:gd name="connsiteY11" fmla="*/ 70241 h 345749"/>
                      <a:gd name="connsiteX12" fmla="*/ 14114 w 323684"/>
                      <a:gd name="connsiteY12" fmla="*/ 331636 h 345749"/>
                      <a:gd name="connsiteX13" fmla="*/ 316628 w 323684"/>
                      <a:gd name="connsiteY13" fmla="*/ 331636 h 345749"/>
                      <a:gd name="connsiteX14" fmla="*/ 323685 w 323684"/>
                      <a:gd name="connsiteY14" fmla="*/ 338693 h 345749"/>
                      <a:gd name="connsiteX15" fmla="*/ 316628 w 323684"/>
                      <a:gd name="connsiteY15" fmla="*/ 345750 h 34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684" h="345749">
                        <a:moveTo>
                          <a:pt x="316628" y="345750"/>
                        </a:moveTo>
                        <a:lnTo>
                          <a:pt x="7057" y="345750"/>
                        </a:lnTo>
                        <a:cubicBezTo>
                          <a:pt x="3152" y="345750"/>
                          <a:pt x="0" y="342598"/>
                          <a:pt x="0" y="338693"/>
                        </a:cubicBezTo>
                        <a:lnTo>
                          <a:pt x="0" y="63184"/>
                        </a:lnTo>
                        <a:cubicBezTo>
                          <a:pt x="0" y="59280"/>
                          <a:pt x="3152" y="56127"/>
                          <a:pt x="7057" y="56127"/>
                        </a:cubicBezTo>
                        <a:lnTo>
                          <a:pt x="117477" y="56127"/>
                        </a:lnTo>
                        <a:lnTo>
                          <a:pt x="117477" y="7057"/>
                        </a:lnTo>
                        <a:cubicBezTo>
                          <a:pt x="117477" y="3152"/>
                          <a:pt x="120629" y="0"/>
                          <a:pt x="124534" y="0"/>
                        </a:cubicBezTo>
                        <a:cubicBezTo>
                          <a:pt x="128439" y="0"/>
                          <a:pt x="131591" y="3152"/>
                          <a:pt x="131591" y="7057"/>
                        </a:cubicBezTo>
                        <a:lnTo>
                          <a:pt x="131591" y="63184"/>
                        </a:lnTo>
                        <a:cubicBezTo>
                          <a:pt x="131591" y="67089"/>
                          <a:pt x="128439" y="70241"/>
                          <a:pt x="124534" y="70241"/>
                        </a:cubicBezTo>
                        <a:lnTo>
                          <a:pt x="14114" y="70241"/>
                        </a:lnTo>
                        <a:lnTo>
                          <a:pt x="14114" y="331636"/>
                        </a:lnTo>
                        <a:lnTo>
                          <a:pt x="316628" y="331636"/>
                        </a:lnTo>
                        <a:cubicBezTo>
                          <a:pt x="320533" y="331636"/>
                          <a:pt x="323685" y="334788"/>
                          <a:pt x="323685" y="338693"/>
                        </a:cubicBezTo>
                        <a:cubicBezTo>
                          <a:pt x="323685" y="342598"/>
                          <a:pt x="320533" y="345750"/>
                          <a:pt x="316628" y="345750"/>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0" name="Freeform: Shape 19">
                    <a:extLst>
                      <a:ext uri="{FF2B5EF4-FFF2-40B4-BE49-F238E27FC236}">
                        <a16:creationId xmlns:a16="http://schemas.microsoft.com/office/drawing/2014/main" id="{96208520-4E45-AD9F-8A79-44C4E2F051D0}"/>
                      </a:ext>
                    </a:extLst>
                  </p:cNvPr>
                  <p:cNvSpPr/>
                  <p:nvPr/>
                </p:nvSpPr>
                <p:spPr>
                  <a:xfrm>
                    <a:off x="8097730" y="3003753"/>
                    <a:ext cx="54454" cy="63547"/>
                  </a:xfrm>
                  <a:custGeom>
                    <a:avLst/>
                    <a:gdLst>
                      <a:gd name="connsiteX0" fmla="*/ 47411 w 54454"/>
                      <a:gd name="connsiteY0" fmla="*/ 63548 h 63547"/>
                      <a:gd name="connsiteX1" fmla="*/ 41953 w 54454"/>
                      <a:gd name="connsiteY1" fmla="*/ 60960 h 63547"/>
                      <a:gd name="connsiteX2" fmla="*/ 1587 w 54454"/>
                      <a:gd name="connsiteY2" fmla="*/ 11514 h 63547"/>
                      <a:gd name="connsiteX3" fmla="*/ 2575 w 54454"/>
                      <a:gd name="connsiteY3" fmla="*/ 1587 h 63547"/>
                      <a:gd name="connsiteX4" fmla="*/ 12502 w 54454"/>
                      <a:gd name="connsiteY4" fmla="*/ 2575 h 63547"/>
                      <a:gd name="connsiteX5" fmla="*/ 52868 w 54454"/>
                      <a:gd name="connsiteY5" fmla="*/ 52021 h 63547"/>
                      <a:gd name="connsiteX6" fmla="*/ 51880 w 54454"/>
                      <a:gd name="connsiteY6" fmla="*/ 61948 h 63547"/>
                      <a:gd name="connsiteX7" fmla="*/ 47411 w 54454"/>
                      <a:gd name="connsiteY7" fmla="*/ 63548 h 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54" h="63547">
                        <a:moveTo>
                          <a:pt x="47411" y="63548"/>
                        </a:moveTo>
                        <a:cubicBezTo>
                          <a:pt x="45387" y="63548"/>
                          <a:pt x="43318" y="62654"/>
                          <a:pt x="41953" y="60960"/>
                        </a:cubicBezTo>
                        <a:lnTo>
                          <a:pt x="1587" y="11514"/>
                        </a:lnTo>
                        <a:cubicBezTo>
                          <a:pt x="-860" y="8503"/>
                          <a:pt x="-436" y="4033"/>
                          <a:pt x="2575" y="1587"/>
                        </a:cubicBezTo>
                        <a:cubicBezTo>
                          <a:pt x="5586" y="-860"/>
                          <a:pt x="10055" y="-436"/>
                          <a:pt x="12502" y="2575"/>
                        </a:cubicBezTo>
                        <a:lnTo>
                          <a:pt x="52868" y="52021"/>
                        </a:lnTo>
                        <a:cubicBezTo>
                          <a:pt x="55314" y="55032"/>
                          <a:pt x="54891" y="59502"/>
                          <a:pt x="51880" y="61948"/>
                        </a:cubicBezTo>
                        <a:cubicBezTo>
                          <a:pt x="50563" y="63030"/>
                          <a:pt x="49010" y="63548"/>
                          <a:pt x="47411" y="6354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1" name="Freeform: Shape 20">
                    <a:extLst>
                      <a:ext uri="{FF2B5EF4-FFF2-40B4-BE49-F238E27FC236}">
                        <a16:creationId xmlns:a16="http://schemas.microsoft.com/office/drawing/2014/main" id="{5C3FFDDF-F6C3-52BF-F59C-E76B6E352F59}"/>
                      </a:ext>
                    </a:extLst>
                  </p:cNvPr>
                  <p:cNvSpPr/>
                  <p:nvPr/>
                </p:nvSpPr>
                <p:spPr>
                  <a:xfrm>
                    <a:off x="8138217" y="3001945"/>
                    <a:ext cx="53884" cy="65356"/>
                  </a:xfrm>
                  <a:custGeom>
                    <a:avLst/>
                    <a:gdLst>
                      <a:gd name="connsiteX0" fmla="*/ 7065 w 53884"/>
                      <a:gd name="connsiteY0" fmla="*/ 65356 h 65356"/>
                      <a:gd name="connsiteX1" fmla="*/ 2737 w 53884"/>
                      <a:gd name="connsiteY1" fmla="*/ 63898 h 65356"/>
                      <a:gd name="connsiteX2" fmla="*/ 1466 w 53884"/>
                      <a:gd name="connsiteY2" fmla="*/ 54018 h 65356"/>
                      <a:gd name="connsiteX3" fmla="*/ 41268 w 53884"/>
                      <a:gd name="connsiteY3" fmla="*/ 2736 h 65356"/>
                      <a:gd name="connsiteX4" fmla="*/ 51148 w 53884"/>
                      <a:gd name="connsiteY4" fmla="*/ 1466 h 65356"/>
                      <a:gd name="connsiteX5" fmla="*/ 52418 w 53884"/>
                      <a:gd name="connsiteY5" fmla="*/ 11346 h 65356"/>
                      <a:gd name="connsiteX6" fmla="*/ 12616 w 53884"/>
                      <a:gd name="connsiteY6" fmla="*/ 62627 h 65356"/>
                      <a:gd name="connsiteX7" fmla="*/ 7017 w 53884"/>
                      <a:gd name="connsiteY7" fmla="*/ 65356 h 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4" h="65356">
                        <a:moveTo>
                          <a:pt x="7065" y="65356"/>
                        </a:moveTo>
                        <a:cubicBezTo>
                          <a:pt x="5559" y="65356"/>
                          <a:pt x="4053" y="64886"/>
                          <a:pt x="2737" y="63898"/>
                        </a:cubicBezTo>
                        <a:cubicBezTo>
                          <a:pt x="-369" y="61498"/>
                          <a:pt x="-886" y="57076"/>
                          <a:pt x="1466" y="54018"/>
                        </a:cubicBezTo>
                        <a:lnTo>
                          <a:pt x="41268" y="2736"/>
                        </a:lnTo>
                        <a:cubicBezTo>
                          <a:pt x="43667" y="-369"/>
                          <a:pt x="48090" y="-886"/>
                          <a:pt x="51148" y="1466"/>
                        </a:cubicBezTo>
                        <a:cubicBezTo>
                          <a:pt x="54253" y="3866"/>
                          <a:pt x="54770" y="8288"/>
                          <a:pt x="52418" y="11346"/>
                        </a:cubicBezTo>
                        <a:lnTo>
                          <a:pt x="12616" y="62627"/>
                        </a:lnTo>
                        <a:cubicBezTo>
                          <a:pt x="11205" y="64415"/>
                          <a:pt x="9135" y="65356"/>
                          <a:pt x="7017" y="65356"/>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2" name="Freeform: Shape 21">
                    <a:extLst>
                      <a:ext uri="{FF2B5EF4-FFF2-40B4-BE49-F238E27FC236}">
                        <a16:creationId xmlns:a16="http://schemas.microsoft.com/office/drawing/2014/main" id="{56FC4D02-485D-FEC6-EBC9-67F166AEAA87}"/>
                      </a:ext>
                    </a:extLst>
                  </p:cNvPr>
                  <p:cNvSpPr/>
                  <p:nvPr/>
                </p:nvSpPr>
                <p:spPr>
                  <a:xfrm>
                    <a:off x="8061114" y="2815901"/>
                    <a:ext cx="165841" cy="155141"/>
                  </a:xfrm>
                  <a:custGeom>
                    <a:avLst/>
                    <a:gdLst>
                      <a:gd name="connsiteX0" fmla="*/ 83038 w 165841"/>
                      <a:gd name="connsiteY0" fmla="*/ 155141 h 155141"/>
                      <a:gd name="connsiteX1" fmla="*/ 82662 w 165841"/>
                      <a:gd name="connsiteY1" fmla="*/ 155141 h 155141"/>
                      <a:gd name="connsiteX2" fmla="*/ 0 w 165841"/>
                      <a:gd name="connsiteY2" fmla="*/ 49144 h 155141"/>
                      <a:gd name="connsiteX3" fmla="*/ 3952 w 165841"/>
                      <a:gd name="connsiteY3" fmla="*/ 5578 h 155141"/>
                      <a:gd name="connsiteX4" fmla="*/ 12327 w 165841"/>
                      <a:gd name="connsiteY4" fmla="*/ 168 h 155141"/>
                      <a:gd name="connsiteX5" fmla="*/ 17737 w 165841"/>
                      <a:gd name="connsiteY5" fmla="*/ 8542 h 155141"/>
                      <a:gd name="connsiteX6" fmla="*/ 14114 w 165841"/>
                      <a:gd name="connsiteY6" fmla="*/ 49097 h 155141"/>
                      <a:gd name="connsiteX7" fmla="*/ 82944 w 165841"/>
                      <a:gd name="connsiteY7" fmla="*/ 140980 h 155141"/>
                      <a:gd name="connsiteX8" fmla="*/ 151774 w 165841"/>
                      <a:gd name="connsiteY8" fmla="*/ 49097 h 155141"/>
                      <a:gd name="connsiteX9" fmla="*/ 148246 w 165841"/>
                      <a:gd name="connsiteY9" fmla="*/ 9013 h 155141"/>
                      <a:gd name="connsiteX10" fmla="*/ 153656 w 165841"/>
                      <a:gd name="connsiteY10" fmla="*/ 638 h 155141"/>
                      <a:gd name="connsiteX11" fmla="*/ 162031 w 165841"/>
                      <a:gd name="connsiteY11" fmla="*/ 6049 h 155141"/>
                      <a:gd name="connsiteX12" fmla="*/ 165841 w 165841"/>
                      <a:gd name="connsiteY12" fmla="*/ 49050 h 155141"/>
                      <a:gd name="connsiteX13" fmla="*/ 83180 w 165841"/>
                      <a:gd name="connsiteY13" fmla="*/ 155047 h 155141"/>
                      <a:gd name="connsiteX14" fmla="*/ 83038 w 165841"/>
                      <a:gd name="connsiteY14" fmla="*/ 155047 h 15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41" h="155141">
                        <a:moveTo>
                          <a:pt x="83038" y="155141"/>
                        </a:moveTo>
                        <a:lnTo>
                          <a:pt x="82662" y="155141"/>
                        </a:lnTo>
                        <a:cubicBezTo>
                          <a:pt x="37027" y="154859"/>
                          <a:pt x="0" y="107436"/>
                          <a:pt x="0" y="49144"/>
                        </a:cubicBezTo>
                        <a:cubicBezTo>
                          <a:pt x="0" y="32066"/>
                          <a:pt x="1270" y="17810"/>
                          <a:pt x="3952" y="5578"/>
                        </a:cubicBezTo>
                        <a:cubicBezTo>
                          <a:pt x="4799" y="1767"/>
                          <a:pt x="8516" y="-679"/>
                          <a:pt x="12327" y="168"/>
                        </a:cubicBezTo>
                        <a:cubicBezTo>
                          <a:pt x="16137" y="1015"/>
                          <a:pt x="18537" y="4731"/>
                          <a:pt x="17737" y="8542"/>
                        </a:cubicBezTo>
                        <a:cubicBezTo>
                          <a:pt x="15290" y="19787"/>
                          <a:pt x="14114" y="33054"/>
                          <a:pt x="14114" y="49097"/>
                        </a:cubicBezTo>
                        <a:cubicBezTo>
                          <a:pt x="14114" y="99720"/>
                          <a:pt x="44977" y="140886"/>
                          <a:pt x="82944" y="140980"/>
                        </a:cubicBezTo>
                        <a:cubicBezTo>
                          <a:pt x="120912" y="140886"/>
                          <a:pt x="151774" y="99720"/>
                          <a:pt x="151774" y="49097"/>
                        </a:cubicBezTo>
                        <a:cubicBezTo>
                          <a:pt x="151774" y="33242"/>
                          <a:pt x="150598" y="20163"/>
                          <a:pt x="148246" y="9013"/>
                        </a:cubicBezTo>
                        <a:cubicBezTo>
                          <a:pt x="147446" y="5202"/>
                          <a:pt x="149846" y="1438"/>
                          <a:pt x="153656" y="638"/>
                        </a:cubicBezTo>
                        <a:cubicBezTo>
                          <a:pt x="157467" y="-161"/>
                          <a:pt x="161231" y="2238"/>
                          <a:pt x="162031" y="6049"/>
                        </a:cubicBezTo>
                        <a:cubicBezTo>
                          <a:pt x="164619" y="18140"/>
                          <a:pt x="165841" y="32254"/>
                          <a:pt x="165841" y="49050"/>
                        </a:cubicBezTo>
                        <a:cubicBezTo>
                          <a:pt x="165841" y="107341"/>
                          <a:pt x="128769" y="154765"/>
                          <a:pt x="83180" y="155047"/>
                        </a:cubicBezTo>
                        <a:lnTo>
                          <a:pt x="83038" y="155047"/>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3" name="Freeform: Shape 22">
                    <a:extLst>
                      <a:ext uri="{FF2B5EF4-FFF2-40B4-BE49-F238E27FC236}">
                        <a16:creationId xmlns:a16="http://schemas.microsoft.com/office/drawing/2014/main" id="{54FEFF40-CD7B-A3E9-916C-1D31A87D103F}"/>
                      </a:ext>
                    </a:extLst>
                  </p:cNvPr>
                  <p:cNvSpPr/>
                  <p:nvPr/>
                </p:nvSpPr>
                <p:spPr>
                  <a:xfrm>
                    <a:off x="8032462" y="2811976"/>
                    <a:ext cx="220745" cy="14114"/>
                  </a:xfrm>
                  <a:custGeom>
                    <a:avLst/>
                    <a:gdLst>
                      <a:gd name="connsiteX0" fmla="*/ 213689 w 220745"/>
                      <a:gd name="connsiteY0" fmla="*/ 14114 h 14114"/>
                      <a:gd name="connsiteX1" fmla="*/ 7057 w 220745"/>
                      <a:gd name="connsiteY1" fmla="*/ 14114 h 14114"/>
                      <a:gd name="connsiteX2" fmla="*/ 0 w 220745"/>
                      <a:gd name="connsiteY2" fmla="*/ 7057 h 14114"/>
                      <a:gd name="connsiteX3" fmla="*/ 7057 w 220745"/>
                      <a:gd name="connsiteY3" fmla="*/ 0 h 14114"/>
                      <a:gd name="connsiteX4" fmla="*/ 213689 w 220745"/>
                      <a:gd name="connsiteY4" fmla="*/ 0 h 14114"/>
                      <a:gd name="connsiteX5" fmla="*/ 220746 w 220745"/>
                      <a:gd name="connsiteY5" fmla="*/ 7057 h 14114"/>
                      <a:gd name="connsiteX6" fmla="*/ 213689 w 220745"/>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745" h="14114">
                        <a:moveTo>
                          <a:pt x="213689" y="14114"/>
                        </a:moveTo>
                        <a:lnTo>
                          <a:pt x="7057" y="14114"/>
                        </a:lnTo>
                        <a:cubicBezTo>
                          <a:pt x="3152" y="14114"/>
                          <a:pt x="0" y="10962"/>
                          <a:pt x="0" y="7057"/>
                        </a:cubicBezTo>
                        <a:cubicBezTo>
                          <a:pt x="0" y="3152"/>
                          <a:pt x="3152" y="0"/>
                          <a:pt x="7057" y="0"/>
                        </a:cubicBezTo>
                        <a:lnTo>
                          <a:pt x="213689" y="0"/>
                        </a:lnTo>
                        <a:cubicBezTo>
                          <a:pt x="217593" y="0"/>
                          <a:pt x="220746" y="3152"/>
                          <a:pt x="220746" y="7057"/>
                        </a:cubicBezTo>
                        <a:cubicBezTo>
                          <a:pt x="220746" y="10962"/>
                          <a:pt x="217593" y="14114"/>
                          <a:pt x="213689" y="14114"/>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4" name="Freeform: Shape 23">
                    <a:extLst>
                      <a:ext uri="{FF2B5EF4-FFF2-40B4-BE49-F238E27FC236}">
                        <a16:creationId xmlns:a16="http://schemas.microsoft.com/office/drawing/2014/main" id="{093C5FA0-2B3F-D0D2-1F14-469C93F306F1}"/>
                      </a:ext>
                    </a:extLst>
                  </p:cNvPr>
                  <p:cNvSpPr/>
                  <p:nvPr/>
                </p:nvSpPr>
                <p:spPr>
                  <a:xfrm>
                    <a:off x="8055751" y="2730961"/>
                    <a:ext cx="175768" cy="94941"/>
                  </a:xfrm>
                  <a:custGeom>
                    <a:avLst/>
                    <a:gdLst>
                      <a:gd name="connsiteX0" fmla="*/ 168711 w 175768"/>
                      <a:gd name="connsiteY0" fmla="*/ 94941 h 94941"/>
                      <a:gd name="connsiteX1" fmla="*/ 161654 w 175768"/>
                      <a:gd name="connsiteY1" fmla="*/ 87884 h 94941"/>
                      <a:gd name="connsiteX2" fmla="*/ 87884 w 175768"/>
                      <a:gd name="connsiteY2" fmla="*/ 14114 h 94941"/>
                      <a:gd name="connsiteX3" fmla="*/ 14114 w 175768"/>
                      <a:gd name="connsiteY3" fmla="*/ 87884 h 94941"/>
                      <a:gd name="connsiteX4" fmla="*/ 7057 w 175768"/>
                      <a:gd name="connsiteY4" fmla="*/ 94941 h 94941"/>
                      <a:gd name="connsiteX5" fmla="*/ 0 w 175768"/>
                      <a:gd name="connsiteY5" fmla="*/ 87884 h 94941"/>
                      <a:gd name="connsiteX6" fmla="*/ 87884 w 175768"/>
                      <a:gd name="connsiteY6" fmla="*/ 0 h 94941"/>
                      <a:gd name="connsiteX7" fmla="*/ 175768 w 175768"/>
                      <a:gd name="connsiteY7" fmla="*/ 87884 h 94941"/>
                      <a:gd name="connsiteX8" fmla="*/ 168711 w 175768"/>
                      <a:gd name="connsiteY8" fmla="*/ 94941 h 9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68" h="94941">
                        <a:moveTo>
                          <a:pt x="168711" y="94941"/>
                        </a:moveTo>
                        <a:cubicBezTo>
                          <a:pt x="164806" y="94941"/>
                          <a:pt x="161654" y="91789"/>
                          <a:pt x="161654" y="87884"/>
                        </a:cubicBezTo>
                        <a:cubicBezTo>
                          <a:pt x="161654" y="38249"/>
                          <a:pt x="137519" y="14114"/>
                          <a:pt x="87884" y="14114"/>
                        </a:cubicBezTo>
                        <a:cubicBezTo>
                          <a:pt x="38249" y="14114"/>
                          <a:pt x="14114" y="38249"/>
                          <a:pt x="14114" y="87884"/>
                        </a:cubicBezTo>
                        <a:cubicBezTo>
                          <a:pt x="14114" y="91789"/>
                          <a:pt x="10962" y="94941"/>
                          <a:pt x="7057" y="94941"/>
                        </a:cubicBezTo>
                        <a:cubicBezTo>
                          <a:pt x="3152" y="94941"/>
                          <a:pt x="0" y="91789"/>
                          <a:pt x="0" y="87884"/>
                        </a:cubicBezTo>
                        <a:cubicBezTo>
                          <a:pt x="0" y="30393"/>
                          <a:pt x="30392" y="0"/>
                          <a:pt x="87884" y="0"/>
                        </a:cubicBezTo>
                        <a:cubicBezTo>
                          <a:pt x="145375" y="0"/>
                          <a:pt x="175768" y="30393"/>
                          <a:pt x="175768" y="87884"/>
                        </a:cubicBezTo>
                        <a:cubicBezTo>
                          <a:pt x="175768" y="91789"/>
                          <a:pt x="172616" y="94941"/>
                          <a:pt x="168711" y="94941"/>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5" name="Freeform: Shape 24">
                    <a:extLst>
                      <a:ext uri="{FF2B5EF4-FFF2-40B4-BE49-F238E27FC236}">
                        <a16:creationId xmlns:a16="http://schemas.microsoft.com/office/drawing/2014/main" id="{06C89567-E9C5-B471-4E6E-683E0200D8AA}"/>
                      </a:ext>
                    </a:extLst>
                  </p:cNvPr>
                  <p:cNvSpPr/>
                  <p:nvPr/>
                </p:nvSpPr>
                <p:spPr>
                  <a:xfrm>
                    <a:off x="8167959" y="2737359"/>
                    <a:ext cx="14114" cy="38061"/>
                  </a:xfrm>
                  <a:custGeom>
                    <a:avLst/>
                    <a:gdLst>
                      <a:gd name="connsiteX0" fmla="*/ 7057 w 14114"/>
                      <a:gd name="connsiteY0" fmla="*/ 38061 h 38061"/>
                      <a:gd name="connsiteX1" fmla="*/ 0 w 14114"/>
                      <a:gd name="connsiteY1" fmla="*/ 31004 h 38061"/>
                      <a:gd name="connsiteX2" fmla="*/ 0 w 14114"/>
                      <a:gd name="connsiteY2" fmla="*/ 7057 h 38061"/>
                      <a:gd name="connsiteX3" fmla="*/ 7057 w 14114"/>
                      <a:gd name="connsiteY3" fmla="*/ 0 h 38061"/>
                      <a:gd name="connsiteX4" fmla="*/ 14114 w 14114"/>
                      <a:gd name="connsiteY4" fmla="*/ 7057 h 38061"/>
                      <a:gd name="connsiteX5" fmla="*/ 14114 w 14114"/>
                      <a:gd name="connsiteY5" fmla="*/ 31004 h 38061"/>
                      <a:gd name="connsiteX6" fmla="*/ 7057 w 14114"/>
                      <a:gd name="connsiteY6" fmla="*/ 38061 h 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8061">
                        <a:moveTo>
                          <a:pt x="7057" y="38061"/>
                        </a:moveTo>
                        <a:cubicBezTo>
                          <a:pt x="3152" y="38061"/>
                          <a:pt x="0" y="34909"/>
                          <a:pt x="0" y="31004"/>
                        </a:cubicBezTo>
                        <a:lnTo>
                          <a:pt x="0" y="7057"/>
                        </a:lnTo>
                        <a:cubicBezTo>
                          <a:pt x="0" y="3152"/>
                          <a:pt x="3152" y="0"/>
                          <a:pt x="7057" y="0"/>
                        </a:cubicBezTo>
                        <a:cubicBezTo>
                          <a:pt x="10962" y="0"/>
                          <a:pt x="14114" y="3152"/>
                          <a:pt x="14114" y="7057"/>
                        </a:cubicBezTo>
                        <a:lnTo>
                          <a:pt x="14114" y="31004"/>
                        </a:lnTo>
                        <a:cubicBezTo>
                          <a:pt x="14114" y="34909"/>
                          <a:pt x="10962" y="38061"/>
                          <a:pt x="7057" y="38061"/>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6" name="Freeform: Shape 25">
                    <a:extLst>
                      <a:ext uri="{FF2B5EF4-FFF2-40B4-BE49-F238E27FC236}">
                        <a16:creationId xmlns:a16="http://schemas.microsoft.com/office/drawing/2014/main" id="{014BE231-3616-39CD-26B9-6A7CC4588A5D}"/>
                      </a:ext>
                    </a:extLst>
                  </p:cNvPr>
                  <p:cNvSpPr/>
                  <p:nvPr/>
                </p:nvSpPr>
                <p:spPr>
                  <a:xfrm>
                    <a:off x="8137707" y="2731008"/>
                    <a:ext cx="14114" cy="44412"/>
                  </a:xfrm>
                  <a:custGeom>
                    <a:avLst/>
                    <a:gdLst>
                      <a:gd name="connsiteX0" fmla="*/ 7057 w 14114"/>
                      <a:gd name="connsiteY0" fmla="*/ 44413 h 44412"/>
                      <a:gd name="connsiteX1" fmla="*/ 0 w 14114"/>
                      <a:gd name="connsiteY1" fmla="*/ 37355 h 44412"/>
                      <a:gd name="connsiteX2" fmla="*/ 0 w 14114"/>
                      <a:gd name="connsiteY2" fmla="*/ 7057 h 44412"/>
                      <a:gd name="connsiteX3" fmla="*/ 7057 w 14114"/>
                      <a:gd name="connsiteY3" fmla="*/ 0 h 44412"/>
                      <a:gd name="connsiteX4" fmla="*/ 14114 w 14114"/>
                      <a:gd name="connsiteY4" fmla="*/ 7057 h 44412"/>
                      <a:gd name="connsiteX5" fmla="*/ 14114 w 14114"/>
                      <a:gd name="connsiteY5" fmla="*/ 37355 h 44412"/>
                      <a:gd name="connsiteX6" fmla="*/ 7057 w 14114"/>
                      <a:gd name="connsiteY6" fmla="*/ 44413 h 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4412">
                        <a:moveTo>
                          <a:pt x="7057" y="44413"/>
                        </a:moveTo>
                        <a:cubicBezTo>
                          <a:pt x="3152" y="44413"/>
                          <a:pt x="0" y="41260"/>
                          <a:pt x="0" y="37355"/>
                        </a:cubicBezTo>
                        <a:lnTo>
                          <a:pt x="0" y="7057"/>
                        </a:lnTo>
                        <a:cubicBezTo>
                          <a:pt x="0" y="3152"/>
                          <a:pt x="3152" y="0"/>
                          <a:pt x="7057" y="0"/>
                        </a:cubicBezTo>
                        <a:cubicBezTo>
                          <a:pt x="10962" y="0"/>
                          <a:pt x="14114" y="3152"/>
                          <a:pt x="14114" y="7057"/>
                        </a:cubicBezTo>
                        <a:lnTo>
                          <a:pt x="14114" y="37355"/>
                        </a:lnTo>
                        <a:cubicBezTo>
                          <a:pt x="14114" y="41260"/>
                          <a:pt x="10962" y="44413"/>
                          <a:pt x="7057" y="44413"/>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7" name="Freeform: Shape 26">
                    <a:extLst>
                      <a:ext uri="{FF2B5EF4-FFF2-40B4-BE49-F238E27FC236}">
                        <a16:creationId xmlns:a16="http://schemas.microsoft.com/office/drawing/2014/main" id="{252EEEC5-AEEB-1031-06BD-4C75B69A79A2}"/>
                      </a:ext>
                    </a:extLst>
                  </p:cNvPr>
                  <p:cNvSpPr/>
                  <p:nvPr/>
                </p:nvSpPr>
                <p:spPr>
                  <a:xfrm>
                    <a:off x="8107409" y="2737359"/>
                    <a:ext cx="14114" cy="38061"/>
                  </a:xfrm>
                  <a:custGeom>
                    <a:avLst/>
                    <a:gdLst>
                      <a:gd name="connsiteX0" fmla="*/ 7057 w 14114"/>
                      <a:gd name="connsiteY0" fmla="*/ 38061 h 38061"/>
                      <a:gd name="connsiteX1" fmla="*/ 0 w 14114"/>
                      <a:gd name="connsiteY1" fmla="*/ 31004 h 38061"/>
                      <a:gd name="connsiteX2" fmla="*/ 0 w 14114"/>
                      <a:gd name="connsiteY2" fmla="*/ 7057 h 38061"/>
                      <a:gd name="connsiteX3" fmla="*/ 7057 w 14114"/>
                      <a:gd name="connsiteY3" fmla="*/ 0 h 38061"/>
                      <a:gd name="connsiteX4" fmla="*/ 14114 w 14114"/>
                      <a:gd name="connsiteY4" fmla="*/ 7057 h 38061"/>
                      <a:gd name="connsiteX5" fmla="*/ 14114 w 14114"/>
                      <a:gd name="connsiteY5" fmla="*/ 31004 h 38061"/>
                      <a:gd name="connsiteX6" fmla="*/ 7057 w 14114"/>
                      <a:gd name="connsiteY6" fmla="*/ 38061 h 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8061">
                        <a:moveTo>
                          <a:pt x="7057" y="38061"/>
                        </a:moveTo>
                        <a:cubicBezTo>
                          <a:pt x="3152" y="38061"/>
                          <a:pt x="0" y="34909"/>
                          <a:pt x="0" y="31004"/>
                        </a:cubicBezTo>
                        <a:lnTo>
                          <a:pt x="0" y="7057"/>
                        </a:lnTo>
                        <a:cubicBezTo>
                          <a:pt x="0" y="3152"/>
                          <a:pt x="3152" y="0"/>
                          <a:pt x="7057" y="0"/>
                        </a:cubicBezTo>
                        <a:cubicBezTo>
                          <a:pt x="10962" y="0"/>
                          <a:pt x="14114" y="3152"/>
                          <a:pt x="14114" y="7057"/>
                        </a:cubicBezTo>
                        <a:lnTo>
                          <a:pt x="14114" y="31004"/>
                        </a:lnTo>
                        <a:cubicBezTo>
                          <a:pt x="14114" y="34909"/>
                          <a:pt x="10962" y="38061"/>
                          <a:pt x="7057" y="38061"/>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8" name="Freeform: Shape 27">
                    <a:extLst>
                      <a:ext uri="{FF2B5EF4-FFF2-40B4-BE49-F238E27FC236}">
                        <a16:creationId xmlns:a16="http://schemas.microsoft.com/office/drawing/2014/main" id="{93CF6C1F-ECA6-2123-AEFB-5A17E1127B0D}"/>
                      </a:ext>
                    </a:extLst>
                  </p:cNvPr>
                  <p:cNvSpPr/>
                  <p:nvPr/>
                </p:nvSpPr>
                <p:spPr>
                  <a:xfrm>
                    <a:off x="8136625" y="3051634"/>
                    <a:ext cx="14114" cy="237541"/>
                  </a:xfrm>
                  <a:custGeom>
                    <a:avLst/>
                    <a:gdLst>
                      <a:gd name="connsiteX0" fmla="*/ 7057 w 14114"/>
                      <a:gd name="connsiteY0" fmla="*/ 237542 h 237541"/>
                      <a:gd name="connsiteX1" fmla="*/ 0 w 14114"/>
                      <a:gd name="connsiteY1" fmla="*/ 230485 h 237541"/>
                      <a:gd name="connsiteX2" fmla="*/ 0 w 14114"/>
                      <a:gd name="connsiteY2" fmla="*/ 7057 h 237541"/>
                      <a:gd name="connsiteX3" fmla="*/ 7057 w 14114"/>
                      <a:gd name="connsiteY3" fmla="*/ 0 h 237541"/>
                      <a:gd name="connsiteX4" fmla="*/ 14114 w 14114"/>
                      <a:gd name="connsiteY4" fmla="*/ 7057 h 237541"/>
                      <a:gd name="connsiteX5" fmla="*/ 14114 w 14114"/>
                      <a:gd name="connsiteY5" fmla="*/ 230485 h 237541"/>
                      <a:gd name="connsiteX6" fmla="*/ 7057 w 14114"/>
                      <a:gd name="connsiteY6" fmla="*/ 237542 h 23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7541">
                        <a:moveTo>
                          <a:pt x="7057" y="237542"/>
                        </a:moveTo>
                        <a:cubicBezTo>
                          <a:pt x="3152" y="237542"/>
                          <a:pt x="0" y="234389"/>
                          <a:pt x="0" y="230485"/>
                        </a:cubicBezTo>
                        <a:lnTo>
                          <a:pt x="0" y="7057"/>
                        </a:lnTo>
                        <a:cubicBezTo>
                          <a:pt x="0" y="3152"/>
                          <a:pt x="3152" y="0"/>
                          <a:pt x="7057" y="0"/>
                        </a:cubicBezTo>
                        <a:cubicBezTo>
                          <a:pt x="10962" y="0"/>
                          <a:pt x="14114" y="3152"/>
                          <a:pt x="14114" y="7057"/>
                        </a:cubicBezTo>
                        <a:lnTo>
                          <a:pt x="14114" y="230485"/>
                        </a:lnTo>
                        <a:cubicBezTo>
                          <a:pt x="14114" y="234389"/>
                          <a:pt x="10962" y="237542"/>
                          <a:pt x="7057" y="23754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29" name="Freeform: Shape 28">
                    <a:extLst>
                      <a:ext uri="{FF2B5EF4-FFF2-40B4-BE49-F238E27FC236}">
                        <a16:creationId xmlns:a16="http://schemas.microsoft.com/office/drawing/2014/main" id="{C6942387-1427-DB43-8DBC-6BFD6B1661D5}"/>
                      </a:ext>
                    </a:extLst>
                  </p:cNvPr>
                  <p:cNvSpPr/>
                  <p:nvPr/>
                </p:nvSpPr>
                <p:spPr>
                  <a:xfrm>
                    <a:off x="8202068"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96" name="TextBox 95">
                  <a:extLst>
                    <a:ext uri="{FF2B5EF4-FFF2-40B4-BE49-F238E27FC236}">
                      <a16:creationId xmlns:a16="http://schemas.microsoft.com/office/drawing/2014/main" id="{9CC4FA77-684B-35BC-F3E6-3629C7947A3A}"/>
                    </a:ext>
                  </a:extLst>
                </p:cNvPr>
                <p:cNvSpPr txBox="1"/>
                <p:nvPr/>
              </p:nvSpPr>
              <p:spPr>
                <a:xfrm>
                  <a:off x="3674862" y="4271293"/>
                  <a:ext cx="1272299"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Lab</a:t>
                  </a:r>
                </a:p>
              </p:txBody>
            </p:sp>
          </p:grpSp>
          <p:grpSp>
            <p:nvGrpSpPr>
              <p:cNvPr id="133" name="Group 132">
                <a:extLst>
                  <a:ext uri="{FF2B5EF4-FFF2-40B4-BE49-F238E27FC236}">
                    <a16:creationId xmlns:a16="http://schemas.microsoft.com/office/drawing/2014/main" id="{5910329B-2808-E685-D256-3FE58789188E}"/>
                  </a:ext>
                </a:extLst>
              </p:cNvPr>
              <p:cNvGrpSpPr/>
              <p:nvPr/>
            </p:nvGrpSpPr>
            <p:grpSpPr>
              <a:xfrm>
                <a:off x="6191793" y="1192344"/>
                <a:ext cx="2198870" cy="1078949"/>
                <a:chOff x="6126163" y="2218986"/>
                <a:chExt cx="1806187" cy="886266"/>
              </a:xfrm>
            </p:grpSpPr>
            <p:grpSp>
              <p:nvGrpSpPr>
                <p:cNvPr id="59" name="Group 58">
                  <a:extLst>
                    <a:ext uri="{FF2B5EF4-FFF2-40B4-BE49-F238E27FC236}">
                      <a16:creationId xmlns:a16="http://schemas.microsoft.com/office/drawing/2014/main" id="{62502005-4221-1334-CB8F-CB39C7BCAF2E}"/>
                    </a:ext>
                  </a:extLst>
                </p:cNvPr>
                <p:cNvGrpSpPr/>
                <p:nvPr/>
              </p:nvGrpSpPr>
              <p:grpSpPr>
                <a:xfrm>
                  <a:off x="6716242" y="2218986"/>
                  <a:ext cx="481669" cy="559579"/>
                  <a:chOff x="6241046" y="2733219"/>
                  <a:chExt cx="481669" cy="559579"/>
                </a:xfrm>
                <a:solidFill>
                  <a:schemeClr val="tx1"/>
                </a:solidFill>
              </p:grpSpPr>
              <p:sp>
                <p:nvSpPr>
                  <p:cNvPr id="75" name="Freeform: Shape 74">
                    <a:extLst>
                      <a:ext uri="{FF2B5EF4-FFF2-40B4-BE49-F238E27FC236}">
                        <a16:creationId xmlns:a16="http://schemas.microsoft.com/office/drawing/2014/main" id="{DB61B21D-3CBB-502C-94C0-491E270E20BB}"/>
                      </a:ext>
                    </a:extLst>
                  </p:cNvPr>
                  <p:cNvSpPr/>
                  <p:nvPr/>
                </p:nvSpPr>
                <p:spPr>
                  <a:xfrm>
                    <a:off x="6474635" y="2809893"/>
                    <a:ext cx="91130" cy="156914"/>
                  </a:xfrm>
                  <a:custGeom>
                    <a:avLst/>
                    <a:gdLst>
                      <a:gd name="connsiteX0" fmla="*/ 84073 w 91130"/>
                      <a:gd name="connsiteY0" fmla="*/ 156915 h 156914"/>
                      <a:gd name="connsiteX1" fmla="*/ 0 w 91130"/>
                      <a:gd name="connsiteY1" fmla="*/ 49647 h 156914"/>
                      <a:gd name="connsiteX2" fmla="*/ 3999 w 91130"/>
                      <a:gd name="connsiteY2" fmla="*/ 5564 h 156914"/>
                      <a:gd name="connsiteX3" fmla="*/ 12373 w 91130"/>
                      <a:gd name="connsiteY3" fmla="*/ 154 h 156914"/>
                      <a:gd name="connsiteX4" fmla="*/ 17784 w 91130"/>
                      <a:gd name="connsiteY4" fmla="*/ 8528 h 156914"/>
                      <a:gd name="connsiteX5" fmla="*/ 14114 w 91130"/>
                      <a:gd name="connsiteY5" fmla="*/ 49647 h 156914"/>
                      <a:gd name="connsiteX6" fmla="*/ 84073 w 91130"/>
                      <a:gd name="connsiteY6" fmla="*/ 142801 h 156914"/>
                      <a:gd name="connsiteX7" fmla="*/ 91130 w 91130"/>
                      <a:gd name="connsiteY7" fmla="*/ 149858 h 156914"/>
                      <a:gd name="connsiteX8" fmla="*/ 84073 w 91130"/>
                      <a:gd name="connsiteY8" fmla="*/ 156915 h 15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30" h="156914">
                        <a:moveTo>
                          <a:pt x="84073" y="156915"/>
                        </a:moveTo>
                        <a:cubicBezTo>
                          <a:pt x="37732" y="156915"/>
                          <a:pt x="0" y="108786"/>
                          <a:pt x="0" y="49647"/>
                        </a:cubicBezTo>
                        <a:cubicBezTo>
                          <a:pt x="0" y="32334"/>
                          <a:pt x="1317" y="17937"/>
                          <a:pt x="3999" y="5564"/>
                        </a:cubicBezTo>
                        <a:cubicBezTo>
                          <a:pt x="4846" y="1753"/>
                          <a:pt x="8563" y="-646"/>
                          <a:pt x="12373" y="154"/>
                        </a:cubicBezTo>
                        <a:cubicBezTo>
                          <a:pt x="16184" y="1000"/>
                          <a:pt x="18584" y="4717"/>
                          <a:pt x="17784" y="8528"/>
                        </a:cubicBezTo>
                        <a:cubicBezTo>
                          <a:pt x="15290" y="19914"/>
                          <a:pt x="14114" y="33369"/>
                          <a:pt x="14114" y="49647"/>
                        </a:cubicBezTo>
                        <a:cubicBezTo>
                          <a:pt x="14114" y="101023"/>
                          <a:pt x="45495" y="142801"/>
                          <a:pt x="84073" y="142801"/>
                        </a:cubicBezTo>
                        <a:cubicBezTo>
                          <a:pt x="87978" y="142801"/>
                          <a:pt x="91130" y="145953"/>
                          <a:pt x="91130" y="149858"/>
                        </a:cubicBezTo>
                        <a:cubicBezTo>
                          <a:pt x="91130" y="153763"/>
                          <a:pt x="87978" y="156915"/>
                          <a:pt x="84073" y="15691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6" name="Freeform: Shape 75">
                    <a:extLst>
                      <a:ext uri="{FF2B5EF4-FFF2-40B4-BE49-F238E27FC236}">
                        <a16:creationId xmlns:a16="http://schemas.microsoft.com/office/drawing/2014/main" id="{9A145800-F427-ED9A-A7B5-1BB3B7220E70}"/>
                      </a:ext>
                    </a:extLst>
                  </p:cNvPr>
                  <p:cNvSpPr/>
                  <p:nvPr/>
                </p:nvSpPr>
                <p:spPr>
                  <a:xfrm>
                    <a:off x="6551369" y="2810411"/>
                    <a:ext cx="91130" cy="156397"/>
                  </a:xfrm>
                  <a:custGeom>
                    <a:avLst/>
                    <a:gdLst>
                      <a:gd name="connsiteX0" fmla="*/ 7057 w 91130"/>
                      <a:gd name="connsiteY0" fmla="*/ 156398 h 156397"/>
                      <a:gd name="connsiteX1" fmla="*/ 0 w 91130"/>
                      <a:gd name="connsiteY1" fmla="*/ 149340 h 156397"/>
                      <a:gd name="connsiteX2" fmla="*/ 7057 w 91130"/>
                      <a:gd name="connsiteY2" fmla="*/ 142283 h 156397"/>
                      <a:gd name="connsiteX3" fmla="*/ 77016 w 91130"/>
                      <a:gd name="connsiteY3" fmla="*/ 49130 h 156397"/>
                      <a:gd name="connsiteX4" fmla="*/ 73441 w 91130"/>
                      <a:gd name="connsiteY4" fmla="*/ 8528 h 156397"/>
                      <a:gd name="connsiteX5" fmla="*/ 78851 w 91130"/>
                      <a:gd name="connsiteY5" fmla="*/ 154 h 156397"/>
                      <a:gd name="connsiteX6" fmla="*/ 87226 w 91130"/>
                      <a:gd name="connsiteY6" fmla="*/ 5564 h 156397"/>
                      <a:gd name="connsiteX7" fmla="*/ 91130 w 91130"/>
                      <a:gd name="connsiteY7" fmla="*/ 49130 h 156397"/>
                      <a:gd name="connsiteX8" fmla="*/ 7057 w 91130"/>
                      <a:gd name="connsiteY8" fmla="*/ 156398 h 15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30" h="156397">
                        <a:moveTo>
                          <a:pt x="7057" y="156398"/>
                        </a:moveTo>
                        <a:cubicBezTo>
                          <a:pt x="3152" y="156398"/>
                          <a:pt x="0" y="153245"/>
                          <a:pt x="0" y="149340"/>
                        </a:cubicBezTo>
                        <a:cubicBezTo>
                          <a:pt x="0" y="145435"/>
                          <a:pt x="3152" y="142283"/>
                          <a:pt x="7057" y="142283"/>
                        </a:cubicBezTo>
                        <a:cubicBezTo>
                          <a:pt x="45636" y="142283"/>
                          <a:pt x="77016" y="100505"/>
                          <a:pt x="77016" y="49130"/>
                        </a:cubicBezTo>
                        <a:cubicBezTo>
                          <a:pt x="77016" y="33087"/>
                          <a:pt x="75840" y="19819"/>
                          <a:pt x="73441" y="8528"/>
                        </a:cubicBezTo>
                        <a:cubicBezTo>
                          <a:pt x="72641" y="4717"/>
                          <a:pt x="75040" y="953"/>
                          <a:pt x="78851" y="154"/>
                        </a:cubicBezTo>
                        <a:cubicBezTo>
                          <a:pt x="82662" y="-646"/>
                          <a:pt x="86426" y="1753"/>
                          <a:pt x="87226" y="5564"/>
                        </a:cubicBezTo>
                        <a:cubicBezTo>
                          <a:pt x="89860" y="17843"/>
                          <a:pt x="91130" y="32052"/>
                          <a:pt x="91130" y="49130"/>
                        </a:cubicBezTo>
                        <a:cubicBezTo>
                          <a:pt x="91130" y="108268"/>
                          <a:pt x="53446" y="156398"/>
                          <a:pt x="7057" y="156398"/>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7" name="Freeform: Shape 76">
                    <a:extLst>
                      <a:ext uri="{FF2B5EF4-FFF2-40B4-BE49-F238E27FC236}">
                        <a16:creationId xmlns:a16="http://schemas.microsoft.com/office/drawing/2014/main" id="{B26A6693-7C79-08C1-B043-172D47A3D16D}"/>
                      </a:ext>
                    </a:extLst>
                  </p:cNvPr>
                  <p:cNvSpPr/>
                  <p:nvPr/>
                </p:nvSpPr>
                <p:spPr>
                  <a:xfrm>
                    <a:off x="6551981" y="2944084"/>
                    <a:ext cx="170734" cy="345420"/>
                  </a:xfrm>
                  <a:custGeom>
                    <a:avLst/>
                    <a:gdLst>
                      <a:gd name="connsiteX0" fmla="*/ 0 w 170734"/>
                      <a:gd name="connsiteY0" fmla="*/ 345421 h 345420"/>
                      <a:gd name="connsiteX1" fmla="*/ 0 w 170734"/>
                      <a:gd name="connsiteY1" fmla="*/ 331306 h 345420"/>
                      <a:gd name="connsiteX2" fmla="*/ 156620 w 170734"/>
                      <a:gd name="connsiteY2" fmla="*/ 331212 h 345420"/>
                      <a:gd name="connsiteX3" fmla="*/ 156620 w 170734"/>
                      <a:gd name="connsiteY3" fmla="*/ 62855 h 345420"/>
                      <a:gd name="connsiteX4" fmla="*/ 47800 w 170734"/>
                      <a:gd name="connsiteY4" fmla="*/ 62855 h 345420"/>
                      <a:gd name="connsiteX5" fmla="*/ 40743 w 170734"/>
                      <a:gd name="connsiteY5" fmla="*/ 55798 h 345420"/>
                      <a:gd name="connsiteX6" fmla="*/ 40743 w 170734"/>
                      <a:gd name="connsiteY6" fmla="*/ 0 h 345420"/>
                      <a:gd name="connsiteX7" fmla="*/ 54857 w 170734"/>
                      <a:gd name="connsiteY7" fmla="*/ 0 h 345420"/>
                      <a:gd name="connsiteX8" fmla="*/ 54857 w 170734"/>
                      <a:gd name="connsiteY8" fmla="*/ 48741 h 345420"/>
                      <a:gd name="connsiteX9" fmla="*/ 163677 w 170734"/>
                      <a:gd name="connsiteY9" fmla="*/ 48741 h 345420"/>
                      <a:gd name="connsiteX10" fmla="*/ 170734 w 170734"/>
                      <a:gd name="connsiteY10" fmla="*/ 55798 h 345420"/>
                      <a:gd name="connsiteX11" fmla="*/ 170734 w 170734"/>
                      <a:gd name="connsiteY11" fmla="*/ 338270 h 345420"/>
                      <a:gd name="connsiteX12" fmla="*/ 163677 w 170734"/>
                      <a:gd name="connsiteY12" fmla="*/ 345327 h 345420"/>
                      <a:gd name="connsiteX13" fmla="*/ 0 w 170734"/>
                      <a:gd name="connsiteY13" fmla="*/ 345421 h 3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734" h="345420">
                        <a:moveTo>
                          <a:pt x="0" y="345421"/>
                        </a:moveTo>
                        <a:lnTo>
                          <a:pt x="0" y="331306"/>
                        </a:lnTo>
                        <a:cubicBezTo>
                          <a:pt x="0" y="331306"/>
                          <a:pt x="156620" y="331212"/>
                          <a:pt x="156620" y="331212"/>
                        </a:cubicBezTo>
                        <a:lnTo>
                          <a:pt x="156620" y="62855"/>
                        </a:lnTo>
                        <a:lnTo>
                          <a:pt x="47800" y="62855"/>
                        </a:lnTo>
                        <a:cubicBezTo>
                          <a:pt x="43895" y="62855"/>
                          <a:pt x="40743" y="59703"/>
                          <a:pt x="40743" y="55798"/>
                        </a:cubicBezTo>
                        <a:lnTo>
                          <a:pt x="40743" y="0"/>
                        </a:lnTo>
                        <a:lnTo>
                          <a:pt x="54857" y="0"/>
                        </a:lnTo>
                        <a:lnTo>
                          <a:pt x="54857" y="48741"/>
                        </a:lnTo>
                        <a:lnTo>
                          <a:pt x="163677" y="48741"/>
                        </a:lnTo>
                        <a:cubicBezTo>
                          <a:pt x="167582" y="48741"/>
                          <a:pt x="170734" y="51893"/>
                          <a:pt x="170734" y="55798"/>
                        </a:cubicBezTo>
                        <a:lnTo>
                          <a:pt x="170734" y="338270"/>
                        </a:lnTo>
                        <a:cubicBezTo>
                          <a:pt x="170734" y="342174"/>
                          <a:pt x="167582" y="345327"/>
                          <a:pt x="163677" y="345327"/>
                        </a:cubicBezTo>
                        <a:lnTo>
                          <a:pt x="0" y="345421"/>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8" name="Freeform: Shape 77">
                    <a:extLst>
                      <a:ext uri="{FF2B5EF4-FFF2-40B4-BE49-F238E27FC236}">
                        <a16:creationId xmlns:a16="http://schemas.microsoft.com/office/drawing/2014/main" id="{4C728F0E-CE9E-9728-8BF8-7B9D2FFB3D6B}"/>
                      </a:ext>
                    </a:extLst>
                  </p:cNvPr>
                  <p:cNvSpPr/>
                  <p:nvPr/>
                </p:nvSpPr>
                <p:spPr>
                  <a:xfrm>
                    <a:off x="6390515" y="2943990"/>
                    <a:ext cx="134225" cy="153232"/>
                  </a:xfrm>
                  <a:custGeom>
                    <a:avLst/>
                    <a:gdLst>
                      <a:gd name="connsiteX0" fmla="*/ 14114 w 134225"/>
                      <a:gd name="connsiteY0" fmla="*/ 153233 h 153232"/>
                      <a:gd name="connsiteX1" fmla="*/ 0 w 134225"/>
                      <a:gd name="connsiteY1" fmla="*/ 153233 h 153232"/>
                      <a:gd name="connsiteX2" fmla="*/ 0 w 134225"/>
                      <a:gd name="connsiteY2" fmla="*/ 57727 h 153232"/>
                      <a:gd name="connsiteX3" fmla="*/ 7057 w 134225"/>
                      <a:gd name="connsiteY3" fmla="*/ 50670 h 153232"/>
                      <a:gd name="connsiteX4" fmla="*/ 120112 w 134225"/>
                      <a:gd name="connsiteY4" fmla="*/ 50670 h 153232"/>
                      <a:gd name="connsiteX5" fmla="*/ 120112 w 134225"/>
                      <a:gd name="connsiteY5" fmla="*/ 0 h 153232"/>
                      <a:gd name="connsiteX6" fmla="*/ 134226 w 134225"/>
                      <a:gd name="connsiteY6" fmla="*/ 0 h 153232"/>
                      <a:gd name="connsiteX7" fmla="*/ 134226 w 134225"/>
                      <a:gd name="connsiteY7" fmla="*/ 57727 h 153232"/>
                      <a:gd name="connsiteX8" fmla="*/ 127169 w 134225"/>
                      <a:gd name="connsiteY8" fmla="*/ 64784 h 153232"/>
                      <a:gd name="connsiteX9" fmla="*/ 14114 w 134225"/>
                      <a:gd name="connsiteY9" fmla="*/ 64784 h 153232"/>
                      <a:gd name="connsiteX10" fmla="*/ 14114 w 134225"/>
                      <a:gd name="connsiteY10" fmla="*/ 153233 h 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25" h="153232">
                        <a:moveTo>
                          <a:pt x="14114" y="153233"/>
                        </a:moveTo>
                        <a:lnTo>
                          <a:pt x="0" y="153233"/>
                        </a:lnTo>
                        <a:lnTo>
                          <a:pt x="0" y="57727"/>
                        </a:lnTo>
                        <a:cubicBezTo>
                          <a:pt x="0" y="53822"/>
                          <a:pt x="3152" y="50670"/>
                          <a:pt x="7057" y="50670"/>
                        </a:cubicBezTo>
                        <a:lnTo>
                          <a:pt x="120112" y="50670"/>
                        </a:lnTo>
                        <a:lnTo>
                          <a:pt x="120112" y="0"/>
                        </a:lnTo>
                        <a:lnTo>
                          <a:pt x="134226" y="0"/>
                        </a:lnTo>
                        <a:lnTo>
                          <a:pt x="134226" y="57727"/>
                        </a:lnTo>
                        <a:cubicBezTo>
                          <a:pt x="134226" y="61632"/>
                          <a:pt x="131074" y="64784"/>
                          <a:pt x="127169" y="64784"/>
                        </a:cubicBezTo>
                        <a:lnTo>
                          <a:pt x="14114" y="64784"/>
                        </a:lnTo>
                        <a:lnTo>
                          <a:pt x="14114" y="153233"/>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79" name="Freeform: Shape 78">
                    <a:extLst>
                      <a:ext uri="{FF2B5EF4-FFF2-40B4-BE49-F238E27FC236}">
                        <a16:creationId xmlns:a16="http://schemas.microsoft.com/office/drawing/2014/main" id="{F700B76F-8B81-CF67-3D9F-9168916FA885}"/>
                      </a:ext>
                    </a:extLst>
                  </p:cNvPr>
                  <p:cNvSpPr/>
                  <p:nvPr/>
                </p:nvSpPr>
                <p:spPr>
                  <a:xfrm>
                    <a:off x="6510639" y="2994673"/>
                    <a:ext cx="55348" cy="64676"/>
                  </a:xfrm>
                  <a:custGeom>
                    <a:avLst/>
                    <a:gdLst>
                      <a:gd name="connsiteX0" fmla="*/ 48305 w 55348"/>
                      <a:gd name="connsiteY0" fmla="*/ 64677 h 64676"/>
                      <a:gd name="connsiteX1" fmla="*/ 42847 w 55348"/>
                      <a:gd name="connsiteY1" fmla="*/ 62089 h 64676"/>
                      <a:gd name="connsiteX2" fmla="*/ 1587 w 55348"/>
                      <a:gd name="connsiteY2" fmla="*/ 11514 h 64676"/>
                      <a:gd name="connsiteX3" fmla="*/ 2575 w 55348"/>
                      <a:gd name="connsiteY3" fmla="*/ 1587 h 64676"/>
                      <a:gd name="connsiteX4" fmla="*/ 12502 w 55348"/>
                      <a:gd name="connsiteY4" fmla="*/ 2575 h 64676"/>
                      <a:gd name="connsiteX5" fmla="*/ 53762 w 55348"/>
                      <a:gd name="connsiteY5" fmla="*/ 53150 h 64676"/>
                      <a:gd name="connsiteX6" fmla="*/ 52774 w 55348"/>
                      <a:gd name="connsiteY6" fmla="*/ 63077 h 64676"/>
                      <a:gd name="connsiteX7" fmla="*/ 48305 w 55348"/>
                      <a:gd name="connsiteY7" fmla="*/ 64677 h 6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48" h="64676">
                        <a:moveTo>
                          <a:pt x="48305" y="64677"/>
                        </a:moveTo>
                        <a:cubicBezTo>
                          <a:pt x="46281" y="64677"/>
                          <a:pt x="44212" y="63783"/>
                          <a:pt x="42847" y="62089"/>
                        </a:cubicBezTo>
                        <a:lnTo>
                          <a:pt x="1587" y="11514"/>
                        </a:lnTo>
                        <a:cubicBezTo>
                          <a:pt x="-860" y="8503"/>
                          <a:pt x="-436" y="4033"/>
                          <a:pt x="2575" y="1587"/>
                        </a:cubicBezTo>
                        <a:cubicBezTo>
                          <a:pt x="5586" y="-860"/>
                          <a:pt x="10055" y="-436"/>
                          <a:pt x="12502" y="2575"/>
                        </a:cubicBezTo>
                        <a:lnTo>
                          <a:pt x="53762" y="53150"/>
                        </a:lnTo>
                        <a:cubicBezTo>
                          <a:pt x="56209" y="56161"/>
                          <a:pt x="55785" y="60631"/>
                          <a:pt x="52774" y="63077"/>
                        </a:cubicBezTo>
                        <a:cubicBezTo>
                          <a:pt x="51457" y="64159"/>
                          <a:pt x="49904" y="64677"/>
                          <a:pt x="48305" y="64677"/>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0" name="Freeform: Shape 79">
                    <a:extLst>
                      <a:ext uri="{FF2B5EF4-FFF2-40B4-BE49-F238E27FC236}">
                        <a16:creationId xmlns:a16="http://schemas.microsoft.com/office/drawing/2014/main" id="{F77FA71F-44C8-D3F3-A781-09219478A0BD}"/>
                      </a:ext>
                    </a:extLst>
                  </p:cNvPr>
                  <p:cNvSpPr/>
                  <p:nvPr/>
                </p:nvSpPr>
                <p:spPr>
                  <a:xfrm>
                    <a:off x="6552020" y="2992818"/>
                    <a:ext cx="54731" cy="66532"/>
                  </a:xfrm>
                  <a:custGeom>
                    <a:avLst/>
                    <a:gdLst>
                      <a:gd name="connsiteX0" fmla="*/ 7065 w 54731"/>
                      <a:gd name="connsiteY0" fmla="*/ 66532 h 66532"/>
                      <a:gd name="connsiteX1" fmla="*/ 2737 w 54731"/>
                      <a:gd name="connsiteY1" fmla="*/ 65074 h 66532"/>
                      <a:gd name="connsiteX2" fmla="*/ 1466 w 54731"/>
                      <a:gd name="connsiteY2" fmla="*/ 55194 h 66532"/>
                      <a:gd name="connsiteX3" fmla="*/ 42115 w 54731"/>
                      <a:gd name="connsiteY3" fmla="*/ 2736 h 66532"/>
                      <a:gd name="connsiteX4" fmla="*/ 51995 w 54731"/>
                      <a:gd name="connsiteY4" fmla="*/ 1466 h 66532"/>
                      <a:gd name="connsiteX5" fmla="*/ 53265 w 54731"/>
                      <a:gd name="connsiteY5" fmla="*/ 11346 h 66532"/>
                      <a:gd name="connsiteX6" fmla="*/ 12616 w 54731"/>
                      <a:gd name="connsiteY6" fmla="*/ 63804 h 66532"/>
                      <a:gd name="connsiteX7" fmla="*/ 7018 w 54731"/>
                      <a:gd name="connsiteY7" fmla="*/ 66532 h 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31" h="66532">
                        <a:moveTo>
                          <a:pt x="7065" y="66532"/>
                        </a:moveTo>
                        <a:cubicBezTo>
                          <a:pt x="5559" y="66532"/>
                          <a:pt x="4054" y="66062"/>
                          <a:pt x="2737" y="65074"/>
                        </a:cubicBezTo>
                        <a:cubicBezTo>
                          <a:pt x="-369" y="62675"/>
                          <a:pt x="-886" y="58252"/>
                          <a:pt x="1466" y="55194"/>
                        </a:cubicBezTo>
                        <a:lnTo>
                          <a:pt x="42115" y="2736"/>
                        </a:lnTo>
                        <a:cubicBezTo>
                          <a:pt x="44514" y="-369"/>
                          <a:pt x="48937" y="-886"/>
                          <a:pt x="51995" y="1466"/>
                        </a:cubicBezTo>
                        <a:cubicBezTo>
                          <a:pt x="55100" y="3866"/>
                          <a:pt x="55618" y="8288"/>
                          <a:pt x="53265" y="11346"/>
                        </a:cubicBezTo>
                        <a:lnTo>
                          <a:pt x="12616" y="63804"/>
                        </a:lnTo>
                        <a:cubicBezTo>
                          <a:pt x="11205" y="65591"/>
                          <a:pt x="9135" y="66532"/>
                          <a:pt x="7018" y="66532"/>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1" name="Freeform: Shape 80">
                    <a:extLst>
                      <a:ext uri="{FF2B5EF4-FFF2-40B4-BE49-F238E27FC236}">
                        <a16:creationId xmlns:a16="http://schemas.microsoft.com/office/drawing/2014/main" id="{791275FE-67D1-99E1-59F2-1FF9C7DFA752}"/>
                      </a:ext>
                    </a:extLst>
                  </p:cNvPr>
                  <p:cNvSpPr/>
                  <p:nvPr/>
                </p:nvSpPr>
                <p:spPr>
                  <a:xfrm>
                    <a:off x="6463515" y="2733219"/>
                    <a:ext cx="186250" cy="104162"/>
                  </a:xfrm>
                  <a:custGeom>
                    <a:avLst/>
                    <a:gdLst>
                      <a:gd name="connsiteX0" fmla="*/ 18037 w 186250"/>
                      <a:gd name="connsiteY0" fmla="*/ 104115 h 104162"/>
                      <a:gd name="connsiteX1" fmla="*/ 17284 w 186250"/>
                      <a:gd name="connsiteY1" fmla="*/ 104115 h 104162"/>
                      <a:gd name="connsiteX2" fmla="*/ 11262 w 186250"/>
                      <a:gd name="connsiteY2" fmla="*/ 99128 h 104162"/>
                      <a:gd name="connsiteX3" fmla="*/ 300 w 186250"/>
                      <a:gd name="connsiteY3" fmla="*/ 62196 h 104162"/>
                      <a:gd name="connsiteX4" fmla="*/ 1241 w 186250"/>
                      <a:gd name="connsiteY4" fmla="*/ 56221 h 104162"/>
                      <a:gd name="connsiteX5" fmla="*/ 23541 w 186250"/>
                      <a:gd name="connsiteY5" fmla="*/ 23570 h 104162"/>
                      <a:gd name="connsiteX6" fmla="*/ 25188 w 186250"/>
                      <a:gd name="connsiteY6" fmla="*/ 21876 h 104162"/>
                      <a:gd name="connsiteX7" fmla="*/ 107520 w 186250"/>
                      <a:gd name="connsiteY7" fmla="*/ 1176 h 104162"/>
                      <a:gd name="connsiteX8" fmla="*/ 179550 w 186250"/>
                      <a:gd name="connsiteY8" fmla="*/ 50199 h 104162"/>
                      <a:gd name="connsiteX9" fmla="*/ 180773 w 186250"/>
                      <a:gd name="connsiteY9" fmla="*/ 53069 h 104162"/>
                      <a:gd name="connsiteX10" fmla="*/ 186136 w 186250"/>
                      <a:gd name="connsiteY10" fmla="*/ 83367 h 104162"/>
                      <a:gd name="connsiteX11" fmla="*/ 184584 w 186250"/>
                      <a:gd name="connsiteY11" fmla="*/ 89154 h 104162"/>
                      <a:gd name="connsiteX12" fmla="*/ 179126 w 186250"/>
                      <a:gd name="connsiteY12" fmla="*/ 91648 h 104162"/>
                      <a:gd name="connsiteX13" fmla="*/ 43395 w 186250"/>
                      <a:gd name="connsiteY13" fmla="*/ 65536 h 104162"/>
                      <a:gd name="connsiteX14" fmla="*/ 24294 w 186250"/>
                      <a:gd name="connsiteY14" fmla="*/ 100492 h 104162"/>
                      <a:gd name="connsiteX15" fmla="*/ 18084 w 186250"/>
                      <a:gd name="connsiteY15" fmla="*/ 104162 h 104162"/>
                      <a:gd name="connsiteX16" fmla="*/ 14790 w 186250"/>
                      <a:gd name="connsiteY16" fmla="*/ 61349 h 104162"/>
                      <a:gd name="connsiteX17" fmla="*/ 19966 w 186250"/>
                      <a:gd name="connsiteY17" fmla="*/ 78804 h 104162"/>
                      <a:gd name="connsiteX18" fmla="*/ 34738 w 186250"/>
                      <a:gd name="connsiteY18" fmla="*/ 51751 h 104162"/>
                      <a:gd name="connsiteX19" fmla="*/ 39631 w 186250"/>
                      <a:gd name="connsiteY19" fmla="*/ 48223 h 104162"/>
                      <a:gd name="connsiteX20" fmla="*/ 45465 w 186250"/>
                      <a:gd name="connsiteY20" fmla="*/ 49775 h 104162"/>
                      <a:gd name="connsiteX21" fmla="*/ 170611 w 186250"/>
                      <a:gd name="connsiteY21" fmla="*/ 77298 h 104162"/>
                      <a:gd name="connsiteX22" fmla="*/ 167035 w 186250"/>
                      <a:gd name="connsiteY22" fmla="*/ 57115 h 104162"/>
                      <a:gd name="connsiteX23" fmla="*/ 105356 w 186250"/>
                      <a:gd name="connsiteY23" fmla="*/ 15149 h 104162"/>
                      <a:gd name="connsiteX24" fmla="*/ 34409 w 186250"/>
                      <a:gd name="connsiteY24" fmla="*/ 32603 h 104162"/>
                      <a:gd name="connsiteX25" fmla="*/ 14743 w 186250"/>
                      <a:gd name="connsiteY25" fmla="*/ 61396 h 1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250" h="104162">
                        <a:moveTo>
                          <a:pt x="18037" y="104115"/>
                        </a:moveTo>
                        <a:cubicBezTo>
                          <a:pt x="17802" y="104115"/>
                          <a:pt x="17519" y="104115"/>
                          <a:pt x="17284" y="104115"/>
                        </a:cubicBezTo>
                        <a:cubicBezTo>
                          <a:pt x="14461" y="103833"/>
                          <a:pt x="12062" y="101857"/>
                          <a:pt x="11262" y="99128"/>
                        </a:cubicBezTo>
                        <a:lnTo>
                          <a:pt x="300" y="62196"/>
                        </a:lnTo>
                        <a:cubicBezTo>
                          <a:pt x="-312" y="60173"/>
                          <a:pt x="18" y="57962"/>
                          <a:pt x="1241" y="56221"/>
                        </a:cubicBezTo>
                        <a:lnTo>
                          <a:pt x="23541" y="23570"/>
                        </a:lnTo>
                        <a:cubicBezTo>
                          <a:pt x="23965" y="22911"/>
                          <a:pt x="24529" y="22347"/>
                          <a:pt x="25188" y="21876"/>
                        </a:cubicBezTo>
                        <a:cubicBezTo>
                          <a:pt x="26740" y="20747"/>
                          <a:pt x="63249" y="-5834"/>
                          <a:pt x="107520" y="1176"/>
                        </a:cubicBezTo>
                        <a:cubicBezTo>
                          <a:pt x="135231" y="5551"/>
                          <a:pt x="159461" y="22065"/>
                          <a:pt x="179550" y="50199"/>
                        </a:cubicBezTo>
                        <a:cubicBezTo>
                          <a:pt x="180161" y="51046"/>
                          <a:pt x="180585" y="52034"/>
                          <a:pt x="180773" y="53069"/>
                        </a:cubicBezTo>
                        <a:lnTo>
                          <a:pt x="186136" y="83367"/>
                        </a:lnTo>
                        <a:cubicBezTo>
                          <a:pt x="186513" y="85437"/>
                          <a:pt x="185948" y="87554"/>
                          <a:pt x="184584" y="89154"/>
                        </a:cubicBezTo>
                        <a:cubicBezTo>
                          <a:pt x="183219" y="90754"/>
                          <a:pt x="181243" y="91648"/>
                          <a:pt x="179126" y="91648"/>
                        </a:cubicBezTo>
                        <a:cubicBezTo>
                          <a:pt x="175033" y="91648"/>
                          <a:pt x="83668" y="90518"/>
                          <a:pt x="43395" y="65536"/>
                        </a:cubicBezTo>
                        <a:lnTo>
                          <a:pt x="24294" y="100492"/>
                        </a:lnTo>
                        <a:cubicBezTo>
                          <a:pt x="23071" y="102751"/>
                          <a:pt x="20671" y="104162"/>
                          <a:pt x="18084" y="104162"/>
                        </a:cubicBezTo>
                        <a:close/>
                        <a:moveTo>
                          <a:pt x="14790" y="61349"/>
                        </a:moveTo>
                        <a:lnTo>
                          <a:pt x="19966" y="78804"/>
                        </a:lnTo>
                        <a:lnTo>
                          <a:pt x="34738" y="51751"/>
                        </a:lnTo>
                        <a:cubicBezTo>
                          <a:pt x="35773" y="49916"/>
                          <a:pt x="37561" y="48599"/>
                          <a:pt x="39631" y="48223"/>
                        </a:cubicBezTo>
                        <a:cubicBezTo>
                          <a:pt x="41701" y="47847"/>
                          <a:pt x="43866" y="48411"/>
                          <a:pt x="45465" y="49775"/>
                        </a:cubicBezTo>
                        <a:cubicBezTo>
                          <a:pt x="71576" y="71794"/>
                          <a:pt x="145441" y="76357"/>
                          <a:pt x="170611" y="77298"/>
                        </a:cubicBezTo>
                        <a:lnTo>
                          <a:pt x="167035" y="57115"/>
                        </a:lnTo>
                        <a:cubicBezTo>
                          <a:pt x="149440" y="33027"/>
                          <a:pt x="128692" y="18865"/>
                          <a:pt x="105356" y="15149"/>
                        </a:cubicBezTo>
                        <a:cubicBezTo>
                          <a:pt x="70588" y="9597"/>
                          <a:pt x="40008" y="28839"/>
                          <a:pt x="34409" y="32603"/>
                        </a:cubicBezTo>
                        <a:lnTo>
                          <a:pt x="14743" y="61396"/>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2" name="Freeform: Shape 81">
                    <a:extLst>
                      <a:ext uri="{FF2B5EF4-FFF2-40B4-BE49-F238E27FC236}">
                        <a16:creationId xmlns:a16="http://schemas.microsoft.com/office/drawing/2014/main" id="{37965D9B-3B8B-CE66-B709-A2D77D91A633}"/>
                      </a:ext>
                    </a:extLst>
                  </p:cNvPr>
                  <p:cNvSpPr/>
                  <p:nvPr/>
                </p:nvSpPr>
                <p:spPr>
                  <a:xfrm>
                    <a:off x="6551463" y="3045236"/>
                    <a:ext cx="14678" cy="244269"/>
                  </a:xfrm>
                  <a:custGeom>
                    <a:avLst/>
                    <a:gdLst>
                      <a:gd name="connsiteX0" fmla="*/ 7622 w 14678"/>
                      <a:gd name="connsiteY0" fmla="*/ 244269 h 244269"/>
                      <a:gd name="connsiteX1" fmla="*/ 565 w 14678"/>
                      <a:gd name="connsiteY1" fmla="*/ 237212 h 244269"/>
                      <a:gd name="connsiteX2" fmla="*/ 0 w 14678"/>
                      <a:gd name="connsiteY2" fmla="*/ 7057 h 244269"/>
                      <a:gd name="connsiteX3" fmla="*/ 7057 w 14678"/>
                      <a:gd name="connsiteY3" fmla="*/ 0 h 244269"/>
                      <a:gd name="connsiteX4" fmla="*/ 7057 w 14678"/>
                      <a:gd name="connsiteY4" fmla="*/ 0 h 244269"/>
                      <a:gd name="connsiteX5" fmla="*/ 14114 w 14678"/>
                      <a:gd name="connsiteY5" fmla="*/ 7057 h 244269"/>
                      <a:gd name="connsiteX6" fmla="*/ 14679 w 14678"/>
                      <a:gd name="connsiteY6" fmla="*/ 237212 h 244269"/>
                      <a:gd name="connsiteX7" fmla="*/ 7622 w 14678"/>
                      <a:gd name="connsiteY7" fmla="*/ 244269 h 244269"/>
                      <a:gd name="connsiteX8" fmla="*/ 7622 w 14678"/>
                      <a:gd name="connsiteY8" fmla="*/ 244269 h 24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 h="244269">
                        <a:moveTo>
                          <a:pt x="7622" y="244269"/>
                        </a:moveTo>
                        <a:cubicBezTo>
                          <a:pt x="3717" y="244269"/>
                          <a:pt x="565" y="241117"/>
                          <a:pt x="565" y="237212"/>
                        </a:cubicBezTo>
                        <a:lnTo>
                          <a:pt x="0" y="7057"/>
                        </a:lnTo>
                        <a:cubicBezTo>
                          <a:pt x="0" y="3152"/>
                          <a:pt x="3152" y="0"/>
                          <a:pt x="7057" y="0"/>
                        </a:cubicBezTo>
                        <a:lnTo>
                          <a:pt x="7057" y="0"/>
                        </a:lnTo>
                        <a:cubicBezTo>
                          <a:pt x="10962" y="0"/>
                          <a:pt x="14114" y="3152"/>
                          <a:pt x="14114" y="7057"/>
                        </a:cubicBezTo>
                        <a:lnTo>
                          <a:pt x="14679" y="237212"/>
                        </a:lnTo>
                        <a:cubicBezTo>
                          <a:pt x="14679" y="241117"/>
                          <a:pt x="11527" y="244269"/>
                          <a:pt x="7622" y="244269"/>
                        </a:cubicBezTo>
                        <a:lnTo>
                          <a:pt x="7622" y="244269"/>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3" name="Freeform: Shape 82">
                    <a:extLst>
                      <a:ext uri="{FF2B5EF4-FFF2-40B4-BE49-F238E27FC236}">
                        <a16:creationId xmlns:a16="http://schemas.microsoft.com/office/drawing/2014/main" id="{12974184-88DB-78D2-B5F7-B061FFB176DF}"/>
                      </a:ext>
                    </a:extLst>
                  </p:cNvPr>
                  <p:cNvSpPr/>
                  <p:nvPr/>
                </p:nvSpPr>
                <p:spPr>
                  <a:xfrm>
                    <a:off x="6262735" y="3119147"/>
                    <a:ext cx="239329" cy="141564"/>
                  </a:xfrm>
                  <a:custGeom>
                    <a:avLst/>
                    <a:gdLst>
                      <a:gd name="connsiteX0" fmla="*/ 232272 w 239329"/>
                      <a:gd name="connsiteY0" fmla="*/ 141565 h 141564"/>
                      <a:gd name="connsiteX1" fmla="*/ 225215 w 239329"/>
                      <a:gd name="connsiteY1" fmla="*/ 134508 h 141564"/>
                      <a:gd name="connsiteX2" fmla="*/ 225215 w 239329"/>
                      <a:gd name="connsiteY2" fmla="*/ 14114 h 141564"/>
                      <a:gd name="connsiteX3" fmla="*/ 14114 w 239329"/>
                      <a:gd name="connsiteY3" fmla="*/ 14114 h 141564"/>
                      <a:gd name="connsiteX4" fmla="*/ 14114 w 239329"/>
                      <a:gd name="connsiteY4" fmla="*/ 134508 h 141564"/>
                      <a:gd name="connsiteX5" fmla="*/ 7057 w 239329"/>
                      <a:gd name="connsiteY5" fmla="*/ 141565 h 141564"/>
                      <a:gd name="connsiteX6" fmla="*/ 0 w 239329"/>
                      <a:gd name="connsiteY6" fmla="*/ 134508 h 141564"/>
                      <a:gd name="connsiteX7" fmla="*/ 0 w 239329"/>
                      <a:gd name="connsiteY7" fmla="*/ 7057 h 141564"/>
                      <a:gd name="connsiteX8" fmla="*/ 7057 w 239329"/>
                      <a:gd name="connsiteY8" fmla="*/ 0 h 141564"/>
                      <a:gd name="connsiteX9" fmla="*/ 232272 w 239329"/>
                      <a:gd name="connsiteY9" fmla="*/ 0 h 141564"/>
                      <a:gd name="connsiteX10" fmla="*/ 239329 w 239329"/>
                      <a:gd name="connsiteY10" fmla="*/ 7057 h 141564"/>
                      <a:gd name="connsiteX11" fmla="*/ 239329 w 239329"/>
                      <a:gd name="connsiteY11" fmla="*/ 134508 h 141564"/>
                      <a:gd name="connsiteX12" fmla="*/ 232272 w 239329"/>
                      <a:gd name="connsiteY12" fmla="*/ 141565 h 14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329" h="141564">
                        <a:moveTo>
                          <a:pt x="232272" y="141565"/>
                        </a:moveTo>
                        <a:cubicBezTo>
                          <a:pt x="228367" y="141565"/>
                          <a:pt x="225215" y="138413"/>
                          <a:pt x="225215" y="134508"/>
                        </a:cubicBezTo>
                        <a:lnTo>
                          <a:pt x="225215" y="14114"/>
                        </a:lnTo>
                        <a:lnTo>
                          <a:pt x="14114" y="14114"/>
                        </a:lnTo>
                        <a:lnTo>
                          <a:pt x="14114" y="134508"/>
                        </a:lnTo>
                        <a:cubicBezTo>
                          <a:pt x="14114" y="138413"/>
                          <a:pt x="10962" y="141565"/>
                          <a:pt x="7057" y="141565"/>
                        </a:cubicBezTo>
                        <a:cubicBezTo>
                          <a:pt x="3152" y="141565"/>
                          <a:pt x="0" y="138413"/>
                          <a:pt x="0" y="134508"/>
                        </a:cubicBezTo>
                        <a:lnTo>
                          <a:pt x="0" y="7057"/>
                        </a:lnTo>
                        <a:cubicBezTo>
                          <a:pt x="0" y="3152"/>
                          <a:pt x="3152" y="0"/>
                          <a:pt x="7057" y="0"/>
                        </a:cubicBezTo>
                        <a:lnTo>
                          <a:pt x="232272" y="0"/>
                        </a:lnTo>
                        <a:cubicBezTo>
                          <a:pt x="236177" y="0"/>
                          <a:pt x="239329" y="3152"/>
                          <a:pt x="239329" y="7057"/>
                        </a:cubicBezTo>
                        <a:lnTo>
                          <a:pt x="239329" y="134508"/>
                        </a:lnTo>
                        <a:cubicBezTo>
                          <a:pt x="239329" y="138413"/>
                          <a:pt x="236177" y="141565"/>
                          <a:pt x="232272" y="141565"/>
                        </a:cubicBez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4" name="Freeform: Shape 83">
                    <a:extLst>
                      <a:ext uri="{FF2B5EF4-FFF2-40B4-BE49-F238E27FC236}">
                        <a16:creationId xmlns:a16="http://schemas.microsoft.com/office/drawing/2014/main" id="{B21ED653-8DC5-138F-019B-B4F731D31462}"/>
                      </a:ext>
                    </a:extLst>
                  </p:cNvPr>
                  <p:cNvSpPr/>
                  <p:nvPr/>
                </p:nvSpPr>
                <p:spPr>
                  <a:xfrm>
                    <a:off x="6241046" y="3249515"/>
                    <a:ext cx="282706" cy="43283"/>
                  </a:xfrm>
                  <a:custGeom>
                    <a:avLst/>
                    <a:gdLst>
                      <a:gd name="connsiteX0" fmla="*/ 275649 w 282706"/>
                      <a:gd name="connsiteY0" fmla="*/ 43283 h 43283"/>
                      <a:gd name="connsiteX1" fmla="*/ 7057 w 282706"/>
                      <a:gd name="connsiteY1" fmla="*/ 43283 h 43283"/>
                      <a:gd name="connsiteX2" fmla="*/ 0 w 282706"/>
                      <a:gd name="connsiteY2" fmla="*/ 36226 h 43283"/>
                      <a:gd name="connsiteX3" fmla="*/ 0 w 282706"/>
                      <a:gd name="connsiteY3" fmla="*/ 7057 h 43283"/>
                      <a:gd name="connsiteX4" fmla="*/ 7057 w 282706"/>
                      <a:gd name="connsiteY4" fmla="*/ 0 h 43283"/>
                      <a:gd name="connsiteX5" fmla="*/ 275649 w 282706"/>
                      <a:gd name="connsiteY5" fmla="*/ 0 h 43283"/>
                      <a:gd name="connsiteX6" fmla="*/ 282707 w 282706"/>
                      <a:gd name="connsiteY6" fmla="*/ 7057 h 43283"/>
                      <a:gd name="connsiteX7" fmla="*/ 282707 w 282706"/>
                      <a:gd name="connsiteY7" fmla="*/ 36226 h 43283"/>
                      <a:gd name="connsiteX8" fmla="*/ 275649 w 282706"/>
                      <a:gd name="connsiteY8" fmla="*/ 43283 h 43283"/>
                      <a:gd name="connsiteX9" fmla="*/ 14114 w 282706"/>
                      <a:gd name="connsiteY9" fmla="*/ 29169 h 43283"/>
                      <a:gd name="connsiteX10" fmla="*/ 268592 w 282706"/>
                      <a:gd name="connsiteY10" fmla="*/ 29169 h 43283"/>
                      <a:gd name="connsiteX11" fmla="*/ 268592 w 282706"/>
                      <a:gd name="connsiteY11" fmla="*/ 14114 h 43283"/>
                      <a:gd name="connsiteX12" fmla="*/ 14114 w 282706"/>
                      <a:gd name="connsiteY12" fmla="*/ 14114 h 43283"/>
                      <a:gd name="connsiteX13" fmla="*/ 14114 w 282706"/>
                      <a:gd name="connsiteY13" fmla="*/ 29169 h 4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706" h="43283">
                        <a:moveTo>
                          <a:pt x="275649" y="43283"/>
                        </a:moveTo>
                        <a:lnTo>
                          <a:pt x="7057" y="43283"/>
                        </a:lnTo>
                        <a:cubicBezTo>
                          <a:pt x="3152" y="43283"/>
                          <a:pt x="0" y="40131"/>
                          <a:pt x="0" y="36226"/>
                        </a:cubicBezTo>
                        <a:lnTo>
                          <a:pt x="0" y="7057"/>
                        </a:lnTo>
                        <a:cubicBezTo>
                          <a:pt x="0" y="3152"/>
                          <a:pt x="3152" y="0"/>
                          <a:pt x="7057" y="0"/>
                        </a:cubicBezTo>
                        <a:lnTo>
                          <a:pt x="275649" y="0"/>
                        </a:lnTo>
                        <a:cubicBezTo>
                          <a:pt x="279554" y="0"/>
                          <a:pt x="282707" y="3152"/>
                          <a:pt x="282707" y="7057"/>
                        </a:cubicBezTo>
                        <a:lnTo>
                          <a:pt x="282707" y="36226"/>
                        </a:lnTo>
                        <a:cubicBezTo>
                          <a:pt x="282707" y="40131"/>
                          <a:pt x="279554" y="43283"/>
                          <a:pt x="275649" y="43283"/>
                        </a:cubicBezTo>
                        <a:close/>
                        <a:moveTo>
                          <a:pt x="14114" y="29169"/>
                        </a:moveTo>
                        <a:lnTo>
                          <a:pt x="268592" y="29169"/>
                        </a:lnTo>
                        <a:lnTo>
                          <a:pt x="268592" y="14114"/>
                        </a:lnTo>
                        <a:lnTo>
                          <a:pt x="14114" y="14114"/>
                        </a:lnTo>
                        <a:lnTo>
                          <a:pt x="14114" y="29169"/>
                        </a:lnTo>
                        <a:close/>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sp>
                <p:nvSpPr>
                  <p:cNvPr id="85" name="Freeform: Shape 84">
                    <a:extLst>
                      <a:ext uri="{FF2B5EF4-FFF2-40B4-BE49-F238E27FC236}">
                        <a16:creationId xmlns:a16="http://schemas.microsoft.com/office/drawing/2014/main" id="{4759229E-318B-CB70-E00D-D0E8F55E0914}"/>
                      </a:ext>
                    </a:extLst>
                  </p:cNvPr>
                  <p:cNvSpPr/>
                  <p:nvPr/>
                </p:nvSpPr>
                <p:spPr>
                  <a:xfrm>
                    <a:off x="6617941"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grpFill/>
                  <a:ln w="4703" cap="flat">
                    <a:noFill/>
                    <a:prstDash val="solid"/>
                    <a:miter/>
                  </a:ln>
                </p:spPr>
                <p:txBody>
                  <a:bodyPr rtlCol="0" anchor="ctr"/>
                  <a:lstStyle/>
                  <a:p>
                    <a:endParaRPr lang="en-US" sz="1200" b="1" dirty="0">
                      <a:latin typeface="Inter" panose="020B0502030000000004" pitchFamily="34" charset="0"/>
                    </a:endParaRPr>
                  </a:p>
                </p:txBody>
              </p:sp>
            </p:grpSp>
            <p:sp>
              <p:nvSpPr>
                <p:cNvPr id="123" name="TextBox 122">
                  <a:extLst>
                    <a:ext uri="{FF2B5EF4-FFF2-40B4-BE49-F238E27FC236}">
                      <a16:creationId xmlns:a16="http://schemas.microsoft.com/office/drawing/2014/main" id="{62FF1C41-5980-EA11-F8EE-4B0130CBD174}"/>
                    </a:ext>
                  </a:extLst>
                </p:cNvPr>
                <p:cNvSpPr txBox="1"/>
                <p:nvPr/>
              </p:nvSpPr>
              <p:spPr>
                <a:xfrm>
                  <a:off x="6126163" y="2773597"/>
                  <a:ext cx="1806187" cy="331655"/>
                </a:xfrm>
                <a:prstGeom prst="rect">
                  <a:avLst/>
                </a:prstGeom>
                <a:noFill/>
                <a:ln>
                  <a:noFill/>
                </a:ln>
              </p:spPr>
              <p:txBody>
                <a:bodyPr wrap="square" anchor="ctr">
                  <a:spAutoFit/>
                </a:bodyPr>
                <a:lstStyle/>
                <a:p>
                  <a:pPr algn="ctr"/>
                  <a:r>
                    <a:rPr lang="en-US" sz="1050" dirty="0">
                      <a:latin typeface="Inter" panose="020B0502030000000004" pitchFamily="34" charset="0"/>
                      <a:ea typeface="Inter" panose="020B0502030000000004" pitchFamily="34" charset="0"/>
                      <a:cs typeface="Inter" panose="020B0502030000000004" pitchFamily="34" charset="0"/>
                    </a:rPr>
                    <a:t>Developer</a:t>
                  </a:r>
                </a:p>
              </p:txBody>
            </p:sp>
          </p:grpSp>
        </p:grpSp>
        <p:grpSp>
          <p:nvGrpSpPr>
            <p:cNvPr id="30" name="Group 29">
              <a:extLst>
                <a:ext uri="{FF2B5EF4-FFF2-40B4-BE49-F238E27FC236}">
                  <a16:creationId xmlns:a16="http://schemas.microsoft.com/office/drawing/2014/main" id="{74D687AB-566A-9B69-6226-6A19C7BAD845}"/>
                </a:ext>
              </a:extLst>
            </p:cNvPr>
            <p:cNvGrpSpPr/>
            <p:nvPr/>
          </p:nvGrpSpPr>
          <p:grpSpPr>
            <a:xfrm>
              <a:off x="423990" y="1964558"/>
              <a:ext cx="8910604" cy="4170583"/>
              <a:chOff x="423990" y="1970958"/>
              <a:chExt cx="8165513" cy="3821845"/>
            </a:xfrm>
          </p:grpSpPr>
          <p:sp>
            <p:nvSpPr>
              <p:cNvPr id="11" name="Content Placeholder 4">
                <a:extLst>
                  <a:ext uri="{FF2B5EF4-FFF2-40B4-BE49-F238E27FC236}">
                    <a16:creationId xmlns:a16="http://schemas.microsoft.com/office/drawing/2014/main" id="{03C7D415-E20E-B0E3-C076-CF82B5656619}"/>
                  </a:ext>
                </a:extLst>
              </p:cNvPr>
              <p:cNvSpPr txBox="1">
                <a:spLocks/>
              </p:cNvSpPr>
              <p:nvPr/>
            </p:nvSpPr>
            <p:spPr>
              <a:xfrm>
                <a:off x="423990" y="1970958"/>
                <a:ext cx="4088060" cy="148780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spcBef>
                    <a:spcPts val="300"/>
                  </a:spcBef>
                  <a:spcAft>
                    <a:spcPts val="300"/>
                  </a:spcAft>
                </a:pPr>
                <a:r>
                  <a:rPr lang="en-US" sz="2400" cap="all" dirty="0">
                    <a:solidFill>
                      <a:schemeClr val="tx1"/>
                    </a:solidFill>
                    <a:latin typeface="Sons Condensed Extrabold" panose="02060906060206060203" pitchFamily="18" charset="0"/>
                  </a:rPr>
                  <a:t>Technology updates</a:t>
                </a:r>
              </a:p>
              <a:p>
                <a:pPr marL="285750" indent="-285750">
                  <a:spcBef>
                    <a:spcPts val="300"/>
                  </a:spcBef>
                  <a:spcAft>
                    <a:spcPts val="300"/>
                  </a:spcAft>
                  <a:buFont typeface="Arial" panose="020B0604020202020204" pitchFamily="34" charset="0"/>
                  <a:buChar char="•"/>
                </a:pPr>
                <a:r>
                  <a:rPr lang="en-US" dirty="0"/>
                  <a:t>Kubernetes support for SaaS deployments</a:t>
                </a:r>
              </a:p>
              <a:p>
                <a:pPr marL="285750" indent="-285750">
                  <a:spcBef>
                    <a:spcPts val="300"/>
                  </a:spcBef>
                  <a:spcAft>
                    <a:spcPts val="300"/>
                  </a:spcAft>
                  <a:buFont typeface="Arial" panose="020B0604020202020204" pitchFamily="34" charset="0"/>
                  <a:buChar char="•"/>
                </a:pPr>
                <a:r>
                  <a:rPr lang="en-US" dirty="0"/>
                  <a:t>Kafka to MQTT support</a:t>
                </a:r>
              </a:p>
              <a:p>
                <a:pPr marL="285750" indent="-285750">
                  <a:spcBef>
                    <a:spcPts val="300"/>
                  </a:spcBef>
                  <a:spcAft>
                    <a:spcPts val="300"/>
                  </a:spcAft>
                  <a:buFont typeface="Arial" panose="020B0604020202020204" pitchFamily="34" charset="0"/>
                  <a:buChar char="•"/>
                </a:pPr>
                <a:r>
                  <a:rPr lang="en-US" dirty="0" err="1"/>
                  <a:t>GraphQL</a:t>
                </a:r>
                <a:r>
                  <a:rPr lang="en-US" dirty="0"/>
                  <a:t> data </a:t>
                </a:r>
                <a:r>
                  <a:rPr lang="en-US" dirty="0" err="1"/>
                  <a:t>acess</a:t>
                </a:r>
                <a:r>
                  <a:rPr lang="en-US" dirty="0"/>
                  <a:t> support</a:t>
                </a:r>
              </a:p>
              <a:p>
                <a:endParaRPr lang="en-US" dirty="0"/>
              </a:p>
            </p:txBody>
          </p:sp>
          <p:sp>
            <p:nvSpPr>
              <p:cNvPr id="13" name="Content Placeholder 4">
                <a:extLst>
                  <a:ext uri="{FF2B5EF4-FFF2-40B4-BE49-F238E27FC236}">
                    <a16:creationId xmlns:a16="http://schemas.microsoft.com/office/drawing/2014/main" id="{CD1F4D90-9FD1-2BD5-DDD4-30CB4DC63A1C}"/>
                  </a:ext>
                </a:extLst>
              </p:cNvPr>
              <p:cNvSpPr txBox="1">
                <a:spLocks/>
              </p:cNvSpPr>
              <p:nvPr/>
            </p:nvSpPr>
            <p:spPr>
              <a:xfrm>
                <a:off x="423990" y="3945485"/>
                <a:ext cx="4088060" cy="373362"/>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spcBef>
                    <a:spcPts val="300"/>
                  </a:spcBef>
                  <a:spcAft>
                    <a:spcPts val="300"/>
                  </a:spcAft>
                </a:pPr>
                <a:r>
                  <a:rPr lang="en-US" sz="2400" cap="all" dirty="0">
                    <a:solidFill>
                      <a:schemeClr val="tx1"/>
                    </a:solidFill>
                    <a:latin typeface="Sons Condensed Extrabold" panose="02060906060206060203" pitchFamily="18" charset="0"/>
                  </a:rPr>
                  <a:t>Added capabilities</a:t>
                </a:r>
              </a:p>
            </p:txBody>
          </p:sp>
          <p:sp>
            <p:nvSpPr>
              <p:cNvPr id="15" name="Content Placeholder 4">
                <a:extLst>
                  <a:ext uri="{FF2B5EF4-FFF2-40B4-BE49-F238E27FC236}">
                    <a16:creationId xmlns:a16="http://schemas.microsoft.com/office/drawing/2014/main" id="{4D392067-56E8-F33F-C6F0-41C96925A12E}"/>
                  </a:ext>
                </a:extLst>
              </p:cNvPr>
              <p:cNvSpPr txBox="1">
                <a:spLocks/>
              </p:cNvSpPr>
              <p:nvPr/>
            </p:nvSpPr>
            <p:spPr>
              <a:xfrm>
                <a:off x="3154726" y="4304999"/>
                <a:ext cx="2716070" cy="148780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285750" indent="-285750">
                  <a:spcBef>
                    <a:spcPts val="300"/>
                  </a:spcBef>
                  <a:spcAft>
                    <a:spcPts val="300"/>
                  </a:spcAft>
                  <a:buFont typeface="Arial" panose="020B0604020202020204" pitchFamily="34" charset="0"/>
                  <a:buChar char="•"/>
                </a:pPr>
                <a:r>
                  <a:rPr lang="en-US" b="1" dirty="0"/>
                  <a:t>Manual Batch</a:t>
                </a:r>
              </a:p>
              <a:p>
                <a:pPr lvl="2">
                  <a:spcBef>
                    <a:spcPts val="300"/>
                  </a:spcBef>
                  <a:spcAft>
                    <a:spcPts val="300"/>
                  </a:spcAft>
                </a:pPr>
                <a:r>
                  <a:rPr lang="en-US" sz="1400" dirty="0"/>
                  <a:t>Engineering Change</a:t>
                </a:r>
              </a:p>
              <a:p>
                <a:pPr lvl="2">
                  <a:spcBef>
                    <a:spcPts val="300"/>
                  </a:spcBef>
                  <a:spcAft>
                    <a:spcPts val="300"/>
                  </a:spcAft>
                </a:pPr>
                <a:r>
                  <a:rPr lang="en-US" sz="1400" dirty="0"/>
                  <a:t>Document Management</a:t>
                </a:r>
              </a:p>
            </p:txBody>
          </p:sp>
          <p:sp>
            <p:nvSpPr>
              <p:cNvPr id="16" name="Content Placeholder 4">
                <a:extLst>
                  <a:ext uri="{FF2B5EF4-FFF2-40B4-BE49-F238E27FC236}">
                    <a16:creationId xmlns:a16="http://schemas.microsoft.com/office/drawing/2014/main" id="{C5D0BDB1-C4C4-63E1-A4BC-5A695A93E2F5}"/>
                  </a:ext>
                </a:extLst>
              </p:cNvPr>
              <p:cNvSpPr txBox="1">
                <a:spLocks/>
              </p:cNvSpPr>
              <p:nvPr/>
            </p:nvSpPr>
            <p:spPr>
              <a:xfrm>
                <a:off x="5873433" y="4306107"/>
                <a:ext cx="2716070" cy="1486002"/>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285750" indent="-285750">
                  <a:spcBef>
                    <a:spcPts val="300"/>
                  </a:spcBef>
                  <a:spcAft>
                    <a:spcPts val="300"/>
                  </a:spcAft>
                  <a:buFont typeface="Arial" panose="020B0604020202020204" pitchFamily="34" charset="0"/>
                  <a:buChar char="•"/>
                </a:pPr>
                <a:r>
                  <a:rPr lang="en-US" b="1" dirty="0"/>
                  <a:t>Predictive Downtime</a:t>
                </a:r>
              </a:p>
            </p:txBody>
          </p:sp>
          <p:sp>
            <p:nvSpPr>
              <p:cNvPr id="17" name="Content Placeholder 4">
                <a:extLst>
                  <a:ext uri="{FF2B5EF4-FFF2-40B4-BE49-F238E27FC236}">
                    <a16:creationId xmlns:a16="http://schemas.microsoft.com/office/drawing/2014/main" id="{7FE556D7-C83A-2148-BA19-116DEFC16E7E}"/>
                  </a:ext>
                </a:extLst>
              </p:cNvPr>
              <p:cNvSpPr txBox="1">
                <a:spLocks/>
              </p:cNvSpPr>
              <p:nvPr/>
            </p:nvSpPr>
            <p:spPr>
              <a:xfrm>
                <a:off x="423990" y="4304999"/>
                <a:ext cx="2716070" cy="1487804"/>
              </a:xfrm>
              <a:prstGeom prst="rect">
                <a:avLst/>
              </a:prstGeom>
              <a:solidFill>
                <a:schemeClr val="bg1"/>
              </a:solidFill>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285750" indent="-285750">
                  <a:spcBef>
                    <a:spcPts val="300"/>
                  </a:spcBef>
                  <a:spcAft>
                    <a:spcPts val="300"/>
                  </a:spcAft>
                  <a:buFont typeface="Arial" panose="020B0604020202020204" pitchFamily="34" charset="0"/>
                  <a:buChar char="•"/>
                </a:pPr>
                <a:r>
                  <a:rPr lang="en-US" b="1" dirty="0"/>
                  <a:t>Web Administration</a:t>
                </a:r>
              </a:p>
              <a:p>
                <a:pPr lvl="2">
                  <a:spcBef>
                    <a:spcPts val="300"/>
                  </a:spcBef>
                  <a:spcAft>
                    <a:spcPts val="300"/>
                  </a:spcAft>
                </a:pPr>
                <a:r>
                  <a:rPr lang="en-US" sz="1400" dirty="0"/>
                  <a:t>New </a:t>
                </a:r>
                <a:r>
                  <a:rPr lang="en-US" sz="1400" dirty="0" err="1"/>
                  <a:t>Autolog</a:t>
                </a:r>
                <a:r>
                  <a:rPr lang="en-US" sz="1400" dirty="0"/>
                  <a:t> capabilities</a:t>
                </a:r>
              </a:p>
            </p:txBody>
          </p:sp>
        </p:grpSp>
      </p:grpSp>
    </p:spTree>
    <p:extLst>
      <p:ext uri="{BB962C8B-B14F-4D97-AF65-F5344CB8AC3E}">
        <p14:creationId xmlns:p14="http://schemas.microsoft.com/office/powerpoint/2010/main" val="146791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5CABC0A-E4AC-4FAC-743E-05C2FE62E8C2}"/>
              </a:ext>
            </a:extLst>
          </p:cNvPr>
          <p:cNvGrpSpPr/>
          <p:nvPr/>
        </p:nvGrpSpPr>
        <p:grpSpPr>
          <a:xfrm>
            <a:off x="419100" y="2319847"/>
            <a:ext cx="11353800" cy="3590583"/>
            <a:chOff x="428973" y="2319847"/>
            <a:chExt cx="11353800" cy="3590583"/>
          </a:xfrm>
        </p:grpSpPr>
        <p:sp>
          <p:nvSpPr>
            <p:cNvPr id="33" name="Rectangle: Rounded Corners 95">
              <a:extLst>
                <a:ext uri="{FF2B5EF4-FFF2-40B4-BE49-F238E27FC236}">
                  <a16:creationId xmlns:a16="http://schemas.microsoft.com/office/drawing/2014/main" id="{094510CA-AA5A-D08C-EF85-6D107ED703A3}"/>
                </a:ext>
              </a:extLst>
            </p:cNvPr>
            <p:cNvSpPr/>
            <p:nvPr/>
          </p:nvSpPr>
          <p:spPr>
            <a:xfrm>
              <a:off x="9505917" y="2319847"/>
              <a:ext cx="2276856" cy="3590583"/>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274320" rIns="91440" bIns="91440" rtlCol="0" anchor="t"/>
            <a:lstStyle/>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SaaS only </a:t>
              </a:r>
            </a:p>
            <a:p>
              <a:pPr marL="283464" lvl="1" indent="-90488">
                <a:spcBef>
                  <a:spcPts val="600"/>
                </a:spcBef>
                <a:spcAft>
                  <a:spcPts val="600"/>
                </a:spcAft>
                <a:buFont typeface="Arial" panose="020B0604020202020204" pitchFamily="34" charset="0"/>
                <a:buChar char="•"/>
                <a:defRPr/>
              </a:pPr>
              <a:r>
                <a:rPr kumimoji="0" lang="en-US" sz="10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Predictive Downtime for specific industries; a digital twin of equipment built with the customer’s own equipment data can give early warnings before a unit stops avoiding costly unplanned downtime</a:t>
              </a:r>
            </a:p>
            <a:p>
              <a:pPr marL="283464" lvl="1" indent="-90488">
                <a:spcBef>
                  <a:spcPts val="600"/>
                </a:spcBef>
                <a:spcAft>
                  <a:spcPts val="600"/>
                </a:spcAft>
                <a:buFont typeface="Arial" panose="020B0604020202020204" pitchFamily="34" charset="0"/>
                <a:buChar char="•"/>
                <a:defRPr/>
              </a:pPr>
              <a:r>
                <a:rPr lang="en-US" sz="1000" b="1" dirty="0">
                  <a:solidFill>
                    <a:schemeClr val="bg1"/>
                  </a:solidFill>
                  <a:latin typeface="Inter" panose="02000503000000020004" pitchFamily="2" charset="0"/>
                  <a:ea typeface="Inter" panose="02000503000000020004" pitchFamily="2" charset="0"/>
                </a:rPr>
                <a:t>True Root Cause Downtime; use process and context data to get insight and understand the real reasons for stops, allowing to improve maintenance, value flow, etc.</a:t>
              </a:r>
              <a:endParaRPr kumimoji="0" lang="en-US" sz="10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0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endParaRPr>
            </a:p>
          </p:txBody>
        </p:sp>
        <p:sp>
          <p:nvSpPr>
            <p:cNvPr id="30" name="Rectangle: Rounded Corners 95">
              <a:extLst>
                <a:ext uri="{FF2B5EF4-FFF2-40B4-BE49-F238E27FC236}">
                  <a16:creationId xmlns:a16="http://schemas.microsoft.com/office/drawing/2014/main" id="{B13F7B46-75E9-1182-8F46-85423A638E11}"/>
                </a:ext>
              </a:extLst>
            </p:cNvPr>
            <p:cNvSpPr/>
            <p:nvPr/>
          </p:nvSpPr>
          <p:spPr>
            <a:xfrm>
              <a:off x="7236681" y="2319847"/>
              <a:ext cx="2276856" cy="3590583"/>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274320" rIns="91440" bIns="91440" rtlCol="0" anchor="t"/>
            <a:lstStyle/>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Inter"/>
                  <a:ea typeface="Inter"/>
                </a:rPr>
                <a:t>Engineering Change </a:t>
              </a:r>
              <a:r>
                <a:rPr lang="en-US" sz="1000" dirty="0">
                  <a:solidFill>
                    <a:schemeClr val="bg1"/>
                  </a:solidFill>
                  <a:latin typeface="Inter"/>
                  <a:ea typeface="Inter"/>
                </a:rPr>
                <a:t>Process</a:t>
              </a:r>
              <a:endParaRPr kumimoji="0"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a:p>
              <a:pPr marL="91440" indent="-91440">
                <a:spcBef>
                  <a:spcPts val="600"/>
                </a:spcBef>
                <a:spcAft>
                  <a:spcPts val="600"/>
                </a:spcAft>
                <a:buFont typeface="Arial" panose="020B0604020202020204" pitchFamily="34" charset="0"/>
                <a:buChar char="•"/>
                <a:defRPr/>
              </a:pPr>
              <a:r>
                <a:rPr lang="en-US" sz="1000" dirty="0">
                  <a:solidFill>
                    <a:schemeClr val="bg1"/>
                  </a:solidFill>
                  <a:latin typeface="Inter"/>
                  <a:ea typeface="Inter"/>
                </a:rPr>
                <a:t>Streamline operations with batching</a:t>
              </a:r>
              <a:r>
                <a:rPr kumimoji="0" lang="en-US" sz="1000" b="0" i="0" u="none" strike="noStrike" kern="1200" cap="none" spc="0" normalizeH="0" baseline="0" noProof="0" dirty="0">
                  <a:ln>
                    <a:noFill/>
                  </a:ln>
                  <a:solidFill>
                    <a:schemeClr val="bg1"/>
                  </a:solidFill>
                  <a:effectLst/>
                  <a:uLnTx/>
                  <a:uFillTx/>
                  <a:latin typeface="Inter"/>
                  <a:ea typeface="Inter"/>
                </a:rPr>
                <a:t> (e.g. furnace)</a:t>
              </a:r>
              <a:r>
                <a:rPr lang="en-US" sz="1000" dirty="0">
                  <a:solidFill>
                    <a:schemeClr val="bg1"/>
                  </a:solidFill>
                  <a:latin typeface="Inter"/>
                  <a:ea typeface="Inter"/>
                </a:rPr>
                <a:t> &amp; grouping for multiple mutual exclusions</a:t>
              </a:r>
              <a:endParaRPr lang="en-US" sz="1000" b="0" i="0" u="none" strike="noStrike" kern="1200" cap="none" spc="0" normalizeH="0" baseline="0" noProof="0" dirty="0">
                <a:ln>
                  <a:noFill/>
                </a:ln>
                <a:solidFill>
                  <a:schemeClr val="bg1"/>
                </a:solidFill>
                <a:effectLst/>
                <a:uLnTx/>
                <a:uFillTx/>
                <a:latin typeface="Inter"/>
                <a:ea typeface="Inter"/>
              </a:endParaRPr>
            </a:p>
            <a:p>
              <a:pPr marL="91440" indent="-91440">
                <a:spcBef>
                  <a:spcPts val="600"/>
                </a:spcBef>
                <a:spcAft>
                  <a:spcPts val="600"/>
                </a:spcAft>
                <a:buFont typeface="Arial" panose="020B0604020202020204" pitchFamily="34" charset="0"/>
                <a:buChar char="•"/>
                <a:defRPr/>
              </a:pPr>
              <a:r>
                <a:rPr lang="en-US" sz="1000" dirty="0">
                  <a:solidFill>
                    <a:schemeClr val="bg1"/>
                  </a:solidFill>
                  <a:latin typeface="Inter"/>
                  <a:ea typeface="Inter"/>
                </a:rPr>
                <a:t>Track tools and insure calibration</a:t>
              </a:r>
              <a:endParaRPr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endParaRPr>
            </a:p>
            <a:p>
              <a:pPr marL="91440" indent="-91440">
                <a:spcBef>
                  <a:spcPts val="600"/>
                </a:spcBef>
                <a:spcAft>
                  <a:spcPts val="600"/>
                </a:spcAft>
                <a:buFont typeface="Arial" panose="020B0604020202020204" pitchFamily="34" charset="0"/>
                <a:buChar char="•"/>
                <a:defRPr/>
              </a:pPr>
              <a:r>
                <a:rPr lang="en-US" sz="1000" dirty="0">
                  <a:solidFill>
                    <a:schemeClr val="bg1"/>
                  </a:solidFill>
                  <a:latin typeface="Inter"/>
                  <a:ea typeface="Inter"/>
                </a:rPr>
                <a:t>Operator qualification enforcement</a:t>
              </a:r>
              <a:endParaRPr lang="en-US" sz="1000" b="0" i="0" u="none" strike="noStrike" kern="1200" cap="none" spc="0" normalizeH="0" baseline="0" noProof="0" dirty="0">
                <a:ln>
                  <a:noFill/>
                </a:ln>
                <a:solidFill>
                  <a:schemeClr val="bg1"/>
                </a:solidFill>
                <a:effectLst/>
                <a:uLnTx/>
                <a:uFillTx/>
                <a:latin typeface="Inter"/>
                <a:ea typeface="Inter"/>
              </a:endParaRPr>
            </a:p>
            <a:p>
              <a:pPr marL="91440" indent="-91440">
                <a:spcBef>
                  <a:spcPts val="600"/>
                </a:spcBef>
                <a:spcAft>
                  <a:spcPts val="600"/>
                </a:spcAft>
                <a:buFont typeface="Arial" panose="020B0604020202020204" pitchFamily="34" charset="0"/>
                <a:buChar char="•"/>
                <a:defRPr/>
              </a:pPr>
              <a:r>
                <a:rPr kumimoji="0" lang="en-US" sz="1000" b="0" i="0" u="none" strike="noStrike" kern="1200" cap="none" spc="0" normalizeH="0" baseline="0" noProof="0" dirty="0">
                  <a:ln>
                    <a:noFill/>
                  </a:ln>
                  <a:solidFill>
                    <a:schemeClr val="bg1"/>
                  </a:solidFill>
                  <a:effectLst/>
                  <a:uLnTx/>
                  <a:uFillTx/>
                  <a:latin typeface="Inter"/>
                  <a:ea typeface="Inter"/>
                </a:rPr>
                <a:t>NCM</a:t>
              </a:r>
              <a:r>
                <a:rPr lang="en-US" sz="1000" dirty="0">
                  <a:solidFill>
                    <a:schemeClr val="bg1"/>
                  </a:solidFill>
                  <a:latin typeface="Inter"/>
                  <a:ea typeface="Inter"/>
                </a:rPr>
                <a:t> hard vs. soft holds &amp; standard rework ops</a:t>
              </a:r>
              <a:endParaRPr lang="en-US" sz="1000" b="0" i="0" u="none" strike="noStrike" kern="1200" cap="none" spc="0" normalizeH="0" baseline="0" noProof="0" dirty="0">
                <a:ln>
                  <a:noFill/>
                </a:ln>
                <a:solidFill>
                  <a:schemeClr val="bg1"/>
                </a:solidFill>
                <a:effectLst/>
                <a:uLnTx/>
                <a:uFillTx/>
                <a:latin typeface="Inter"/>
                <a:ea typeface="Inter"/>
              </a:endParaRPr>
            </a:p>
            <a:p>
              <a:pPr marL="91440" indent="-91440">
                <a:spcBef>
                  <a:spcPts val="600"/>
                </a:spcBef>
                <a:spcAft>
                  <a:spcPts val="600"/>
                </a:spcAft>
                <a:buFont typeface="Arial" panose="020B0604020202020204" pitchFamily="34" charset="0"/>
                <a:buChar char="•"/>
                <a:defRPr/>
              </a:pPr>
              <a:r>
                <a:rPr lang="en-US" sz="1000" dirty="0">
                  <a:solidFill>
                    <a:schemeClr val="bg1"/>
                  </a:solidFill>
                  <a:latin typeface="Inter"/>
                  <a:ea typeface="Inter"/>
                </a:rPr>
                <a:t>Repurpose scrap with downgrade</a:t>
              </a:r>
              <a:r>
                <a:rPr kumimoji="0" lang="en-US" sz="1000" b="0" i="0" u="none" strike="noStrike" kern="1200" cap="none" spc="0" normalizeH="0" baseline="0" noProof="0" dirty="0">
                  <a:ln>
                    <a:noFill/>
                  </a:ln>
                  <a:solidFill>
                    <a:schemeClr val="bg1"/>
                  </a:solidFill>
                  <a:effectLst/>
                  <a:uLnTx/>
                  <a:uFillTx/>
                  <a:latin typeface="Inter"/>
                  <a:ea typeface="Inter"/>
                </a:rPr>
                <a:t> material</a:t>
              </a:r>
              <a:br>
                <a:rPr lang="en-US" sz="1000" b="0" i="0" u="none" strike="noStrike" kern="1200" cap="none" spc="0" normalizeH="0" baseline="0" noProof="0" dirty="0">
                  <a:ln>
                    <a:noFill/>
                  </a:ln>
                  <a:effectLst/>
                  <a:uLnTx/>
                  <a:uFillTx/>
                  <a:latin typeface="Inter" panose="02000503000000020004" pitchFamily="2" charset="0"/>
                  <a:ea typeface="Inter" panose="02000503000000020004" pitchFamily="2" charset="0"/>
                </a:rPr>
              </a:br>
              <a:r>
                <a:rPr kumimoji="0" lang="en-US" sz="1000" b="0" i="0" u="none" strike="noStrike" kern="1200" cap="none" spc="0" normalizeH="0" baseline="0" noProof="0" dirty="0">
                  <a:ln>
                    <a:noFill/>
                  </a:ln>
                  <a:solidFill>
                    <a:schemeClr val="bg1"/>
                  </a:solidFill>
                  <a:effectLst/>
                  <a:uLnTx/>
                  <a:uFillTx/>
                  <a:latin typeface="Inter"/>
                  <a:ea typeface="Inter"/>
                </a:rPr>
                <a:t>capability</a:t>
              </a:r>
            </a:p>
            <a:p>
              <a:pPr marL="91440" indent="-91440">
                <a:spcBef>
                  <a:spcPts val="600"/>
                </a:spcBef>
                <a:spcAft>
                  <a:spcPts val="600"/>
                </a:spcAft>
                <a:buFont typeface="Arial" panose="020B0604020202020204" pitchFamily="34" charset="0"/>
                <a:buChar char="•"/>
                <a:defRPr/>
              </a:pPr>
              <a:r>
                <a:rPr lang="en-US" sz="1000" dirty="0">
                  <a:solidFill>
                    <a:schemeClr val="bg1"/>
                  </a:solidFill>
                  <a:latin typeface="Inter"/>
                  <a:ea typeface="Inter"/>
                </a:rPr>
                <a:t>Document Management </a:t>
              </a:r>
              <a:endParaRPr lang="en-US" sz="1000" b="0" i="0" u="none" strike="noStrike" kern="1200" cap="none" spc="0" normalizeH="0" baseline="0" noProof="0" dirty="0">
                <a:ln>
                  <a:noFill/>
                </a:ln>
                <a:solidFill>
                  <a:schemeClr val="bg1"/>
                </a:solidFill>
                <a:effectLst/>
                <a:uLnTx/>
                <a:uFillTx/>
                <a:latin typeface="Inter"/>
                <a:ea typeface="Inter"/>
              </a:endParaRPr>
            </a:p>
          </p:txBody>
        </p:sp>
        <p:sp>
          <p:nvSpPr>
            <p:cNvPr id="17" name="Rectangle: Rounded Corners 95">
              <a:extLst>
                <a:ext uri="{FF2B5EF4-FFF2-40B4-BE49-F238E27FC236}">
                  <a16:creationId xmlns:a16="http://schemas.microsoft.com/office/drawing/2014/main" id="{ADF38232-4646-1C10-A327-F0E6EB601946}"/>
                </a:ext>
              </a:extLst>
            </p:cNvPr>
            <p:cNvSpPr/>
            <p:nvPr/>
          </p:nvSpPr>
          <p:spPr>
            <a:xfrm>
              <a:off x="4967445" y="2319847"/>
              <a:ext cx="2276856" cy="3590583"/>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Integrated Elastic Search for faster troubleshooting</a:t>
              </a:r>
            </a:p>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More Operations Hub widgets to provide a standardized yet customized user experience. </a:t>
              </a:r>
            </a:p>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Downtime widget – sizable and driven from other Operations Hub widgets and customer input</a:t>
              </a:r>
            </a:p>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Activities operator “to do” list widget</a:t>
              </a:r>
            </a:p>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000" dirty="0">
                  <a:solidFill>
                    <a:schemeClr val="bg1"/>
                  </a:solidFill>
                  <a:latin typeface="Inter" panose="02000503000000020004" pitchFamily="2" charset="0"/>
                  <a:ea typeface="Inter" panose="02000503000000020004" pitchFamily="2" charset="0"/>
                </a:rPr>
                <a:t>Kafka to MQTT broker </a:t>
              </a:r>
            </a:p>
            <a:p>
              <a:pPr marL="91440" indent="-91440">
                <a:spcBef>
                  <a:spcPts val="600"/>
                </a:spcBef>
                <a:spcAft>
                  <a:spcPts val="600"/>
                </a:spcAft>
                <a:buFont typeface="Arial" panose="020B0604020202020204" pitchFamily="34" charset="0"/>
                <a:buChar char="•"/>
                <a:defRPr/>
              </a:pPr>
              <a:r>
                <a:rPr lang="en-US" sz="1000" dirty="0" err="1">
                  <a:solidFill>
                    <a:schemeClr val="bg1"/>
                  </a:solidFill>
                  <a:latin typeface="Inter" panose="02000503000000020004" pitchFamily="2" charset="0"/>
                  <a:ea typeface="Inter" panose="02000503000000020004" pitchFamily="2" charset="0"/>
                </a:rPr>
                <a:t>GraphQL</a:t>
              </a:r>
              <a:r>
                <a:rPr lang="en-US" sz="1000" dirty="0">
                  <a:solidFill>
                    <a:schemeClr val="bg1"/>
                  </a:solidFill>
                  <a:latin typeface="Inter" panose="02000503000000020004" pitchFamily="2" charset="0"/>
                  <a:ea typeface="Inter" panose="02000503000000020004" pitchFamily="2" charset="0"/>
                </a:rPr>
                <a:t> read data access &amp; Operations Hub connector</a:t>
              </a:r>
            </a:p>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p:txBody>
        </p:sp>
        <p:sp>
          <p:nvSpPr>
            <p:cNvPr id="11" name="Rectangle: Rounded Corners 95">
              <a:extLst>
                <a:ext uri="{FF2B5EF4-FFF2-40B4-BE49-F238E27FC236}">
                  <a16:creationId xmlns:a16="http://schemas.microsoft.com/office/drawing/2014/main" id="{D8963540-193A-7651-A3A9-370AEAAD6010}"/>
                </a:ext>
              </a:extLst>
            </p:cNvPr>
            <p:cNvSpPr/>
            <p:nvPr/>
          </p:nvSpPr>
          <p:spPr>
            <a:xfrm>
              <a:off x="2698209" y="2319847"/>
              <a:ext cx="2276856" cy="3590583"/>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274320" rIns="91440" bIns="91440" rtlCol="0" anchor="t"/>
            <a:lstStyle/>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00" i="0" u="none" strike="noStrike" kern="1200" cap="none" spc="0" normalizeH="0" baseline="0" noProof="0" dirty="0">
                  <a:ln>
                    <a:noFill/>
                  </a:ln>
                  <a:solidFill>
                    <a:schemeClr val="bg1"/>
                  </a:solidFill>
                  <a:effectLst/>
                  <a:uLnTx/>
                  <a:uFillTx/>
                  <a:latin typeface="Inter"/>
                  <a:ea typeface="Inter"/>
                </a:rPr>
                <a:t>Replace over 50% of the capability in the thick administrator with a web-based Configuration Hub plugin</a:t>
              </a:r>
              <a:endParaRPr lang="en-US" sz="1000" i="0" u="none" strike="noStrike" kern="1200" cap="none" spc="0" normalizeH="0" baseline="0" noProof="0" dirty="0">
                <a:ln>
                  <a:noFill/>
                </a:ln>
                <a:solidFill>
                  <a:schemeClr val="bg1"/>
                </a:solidFill>
                <a:effectLst/>
                <a:uLnTx/>
                <a:uFillTx/>
                <a:latin typeface="Inter"/>
                <a:ea typeface="Inter"/>
              </a:endParaRPr>
            </a:p>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00" i="0" u="none" strike="noStrike" kern="1200" cap="none" spc="0" normalizeH="0" baseline="0" noProof="0" dirty="0">
                  <a:ln>
                    <a:noFill/>
                  </a:ln>
                  <a:solidFill>
                    <a:schemeClr val="bg1"/>
                  </a:solidFill>
                  <a:effectLst/>
                  <a:uLnTx/>
                  <a:uFillTx/>
                  <a:latin typeface="Inter"/>
                  <a:ea typeface="Inter"/>
                </a:rPr>
                <a:t>Backward compatible 64-bit Excel Add-in that works with Office 365 and Office Online – COMPLETE and Available </a:t>
              </a:r>
              <a:endParaRPr lang="en-US" sz="1000" i="0" u="none" strike="noStrike" kern="1200" cap="none" spc="0" normalizeH="0" baseline="0" noProof="0" dirty="0">
                <a:ln>
                  <a:noFill/>
                </a:ln>
                <a:solidFill>
                  <a:schemeClr val="bg1"/>
                </a:solidFill>
                <a:effectLst/>
                <a:uLnTx/>
                <a:uFillTx/>
                <a:latin typeface="Inter"/>
                <a:ea typeface="Inter"/>
              </a:endParaRPr>
            </a:p>
            <a:p>
              <a:pPr marL="91440" marR="0" lvl="0" indent="-9144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00" i="0" u="none" strike="noStrike" kern="1200" cap="none" spc="0" normalizeH="0" baseline="0" noProof="0" dirty="0">
                  <a:ln>
                    <a:noFill/>
                  </a:ln>
                  <a:solidFill>
                    <a:schemeClr val="bg1"/>
                  </a:solidFill>
                  <a:effectLst/>
                  <a:uLnTx/>
                  <a:uFillTx/>
                  <a:latin typeface="Inter"/>
                  <a:ea typeface="Inter"/>
                </a:rPr>
                <a:t>New Autolog supporting additional events and embedded into discrete operator screens</a:t>
              </a:r>
              <a:endParaRPr lang="en-US" sz="1000" i="0" u="none" strike="noStrike" kern="1200" cap="none" spc="0" normalizeH="0" baseline="0" noProof="0" dirty="0">
                <a:ln>
                  <a:noFill/>
                </a:ln>
                <a:solidFill>
                  <a:schemeClr val="bg1"/>
                </a:solidFill>
                <a:effectLst/>
                <a:uLnTx/>
                <a:uFillTx/>
                <a:latin typeface="Inter"/>
                <a:ea typeface="Inter"/>
              </a:endParaRPr>
            </a:p>
          </p:txBody>
        </p:sp>
        <p:sp>
          <p:nvSpPr>
            <p:cNvPr id="8" name="Rectangle: Rounded Corners 95">
              <a:extLst>
                <a:ext uri="{FF2B5EF4-FFF2-40B4-BE49-F238E27FC236}">
                  <a16:creationId xmlns:a16="http://schemas.microsoft.com/office/drawing/2014/main" id="{AC73D853-3B1B-CA73-0BAF-3F120D141391}"/>
                </a:ext>
              </a:extLst>
            </p:cNvPr>
            <p:cNvSpPr/>
            <p:nvPr/>
          </p:nvSpPr>
          <p:spPr>
            <a:xfrm>
              <a:off x="428973" y="2319847"/>
              <a:ext cx="2276856" cy="3590583"/>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L="91440" indent="-91440">
                <a:spcBef>
                  <a:spcPts val="600"/>
                </a:spcBef>
                <a:spcAft>
                  <a:spcPts val="600"/>
                </a:spcAft>
                <a:buFont typeface="Arial" panose="020B0604020202020204" pitchFamily="34" charset="0"/>
                <a:buChar char="•"/>
                <a:defRPr/>
              </a:pPr>
              <a:r>
                <a:rPr lang="en-US" sz="1000" dirty="0">
                  <a:solidFill>
                    <a:schemeClr val="bg1"/>
                  </a:solidFill>
                  <a:latin typeface="Inter" panose="02000503000000020004" pitchFamily="2" charset="0"/>
                  <a:ea typeface="Inter" panose="02000503000000020004" pitchFamily="2" charset="0"/>
                </a:rPr>
                <a:t>Kubernetes support on SaaS and on prem for both backend and web client frontend</a:t>
              </a:r>
            </a:p>
            <a:p>
              <a:pPr marL="282575" lvl="1" indent="-90488">
                <a:spcBef>
                  <a:spcPts val="600"/>
                </a:spcBef>
                <a:spcAft>
                  <a:spcPts val="600"/>
                </a:spcAft>
                <a:buFont typeface="Arial" panose="020B0604020202020204" pitchFamily="34" charset="0"/>
                <a:buChar char="•"/>
                <a:defRPr/>
              </a:pPr>
              <a:r>
                <a:rPr lang="en-US" sz="1000" dirty="0">
                  <a:solidFill>
                    <a:schemeClr val="bg1"/>
                  </a:solidFill>
                  <a:latin typeface="Inter" panose="02000503000000020004" pitchFamily="2" charset="0"/>
                  <a:ea typeface="Inter" panose="02000503000000020004" pitchFamily="2" charset="0"/>
                </a:rPr>
                <a:t>Enterprise level multi-Site capability including an ISA95 plant model, independent materials, BOMs and routes by site on the same server</a:t>
              </a:r>
            </a:p>
            <a:p>
              <a:pPr marL="282575" lvl="1" indent="-90488">
                <a:spcBef>
                  <a:spcPts val="600"/>
                </a:spcBef>
                <a:spcAft>
                  <a:spcPts val="600"/>
                </a:spcAft>
                <a:buFont typeface="Arial" panose="020B0604020202020204" pitchFamily="34" charset="0"/>
                <a:buChar char="•"/>
                <a:defRPr/>
              </a:pPr>
              <a:r>
                <a:rPr kumimoji="0"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Modernization of the backend with 64-bit and microservices for ultimate scaling ability as well as built in high availability </a:t>
              </a:r>
            </a:p>
            <a:p>
              <a:pPr marL="282575" lvl="1" indent="-90488">
                <a:spcBef>
                  <a:spcPts val="600"/>
                </a:spcBef>
                <a:spcAft>
                  <a:spcPts val="600"/>
                </a:spcAft>
                <a:buFont typeface="Arial" panose="020B0604020202020204" pitchFamily="34" charset="0"/>
                <a:buChar char="•"/>
                <a:defRPr/>
              </a:pPr>
              <a:r>
                <a:rPr kumimoji="0"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Support for Python, AWS Lambda and A</a:t>
              </a:r>
              <a:r>
                <a:rPr lang="en-US" sz="1000" dirty="0" err="1">
                  <a:solidFill>
                    <a:schemeClr val="bg1"/>
                  </a:solidFill>
                  <a:latin typeface="Inter" panose="02000503000000020004" pitchFamily="2" charset="0"/>
                  <a:ea typeface="Inter" panose="02000503000000020004" pitchFamily="2" charset="0"/>
                </a:rPr>
                <a:t>zure</a:t>
              </a:r>
              <a:r>
                <a:rPr lang="en-US" sz="1000" dirty="0">
                  <a:solidFill>
                    <a:schemeClr val="bg1"/>
                  </a:solidFill>
                  <a:latin typeface="Inter" panose="02000503000000020004" pitchFamily="2" charset="0"/>
                  <a:ea typeface="Inter" panose="02000503000000020004" pitchFamily="2" charset="0"/>
                </a:rPr>
                <a:t> Step Functions in core models </a:t>
              </a:r>
              <a:endParaRPr kumimoji="0" lang="en-US" sz="10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p:txBody>
        </p:sp>
      </p:grpSp>
      <p:sp>
        <p:nvSpPr>
          <p:cNvPr id="38" name="Title 37">
            <a:extLst>
              <a:ext uri="{FF2B5EF4-FFF2-40B4-BE49-F238E27FC236}">
                <a16:creationId xmlns:a16="http://schemas.microsoft.com/office/drawing/2014/main" id="{3FDF3C3A-BC9F-9559-5FC8-8071AE138294}"/>
              </a:ext>
            </a:extLst>
          </p:cNvPr>
          <p:cNvSpPr>
            <a:spLocks noGrp="1"/>
          </p:cNvSpPr>
          <p:nvPr>
            <p:ph type="title"/>
          </p:nvPr>
        </p:nvSpPr>
        <p:spPr>
          <a:xfrm>
            <a:off x="419100" y="419101"/>
            <a:ext cx="9578915" cy="457020"/>
          </a:xfrm>
        </p:spPr>
        <p:txBody>
          <a:bodyPr/>
          <a:lstStyle/>
          <a:p>
            <a:r>
              <a:rPr lang="en-US"/>
              <a:t>Proficy Plant Applications 2025</a:t>
            </a:r>
            <a:endParaRPr lang="en-US" dirty="0"/>
          </a:p>
        </p:txBody>
      </p:sp>
      <p:sp>
        <p:nvSpPr>
          <p:cNvPr id="5" name="Footer Placeholder 4">
            <a:extLst>
              <a:ext uri="{FF2B5EF4-FFF2-40B4-BE49-F238E27FC236}">
                <a16:creationId xmlns:a16="http://schemas.microsoft.com/office/drawing/2014/main" id="{9AAFF248-CD5E-78EA-8FE2-FCFA8AAE9CDD}"/>
              </a:ext>
            </a:extLst>
          </p:cNvPr>
          <p:cNvSpPr>
            <a:spLocks noGrp="1"/>
          </p:cNvSpPr>
          <p:nvPr>
            <p:ph type="ftr" sz="quarter" idx="11"/>
          </p:nvPr>
        </p:nvSpPr>
        <p:spPr>
          <a:xfrm>
            <a:off x="419100" y="6492875"/>
            <a:ext cx="10248900" cy="244653"/>
          </a:xfrm>
        </p:spPr>
        <p:txBody>
          <a:bodyPr/>
          <a:lstStyle/>
          <a:p>
            <a:r>
              <a:rPr lang="en-US"/>
              <a:t>© 2024 GE Vernova and/or its affiliates. All rights reserved.</a:t>
            </a:r>
            <a:endParaRPr lang="en-US" dirty="0"/>
          </a:p>
        </p:txBody>
      </p:sp>
      <p:sp>
        <p:nvSpPr>
          <p:cNvPr id="3" name="Slide Number Placeholder 2">
            <a:extLst>
              <a:ext uri="{FF2B5EF4-FFF2-40B4-BE49-F238E27FC236}">
                <a16:creationId xmlns:a16="http://schemas.microsoft.com/office/drawing/2014/main" id="{E9124735-2D93-53A9-5BAD-6F2380688B83}"/>
              </a:ext>
            </a:extLst>
          </p:cNvPr>
          <p:cNvSpPr>
            <a:spLocks noGrp="1"/>
          </p:cNvSpPr>
          <p:nvPr>
            <p:ph type="sldNum" sz="quarter" idx="12"/>
          </p:nvPr>
        </p:nvSpPr>
        <p:spPr>
          <a:xfrm>
            <a:off x="11222182" y="6492875"/>
            <a:ext cx="550718" cy="365125"/>
          </a:xfrm>
        </p:spPr>
        <p:txBody>
          <a:bodyPr/>
          <a:lstStyle/>
          <a:p>
            <a:fld id="{7A7A97EF-C944-4447-B862-B593E9B4A0FF}" type="slidenum">
              <a:rPr lang="en-US" smtClean="0"/>
              <a:pPr/>
              <a:t>28</a:t>
            </a:fld>
            <a:endParaRPr lang="en-US" dirty="0"/>
          </a:p>
        </p:txBody>
      </p:sp>
      <p:sp>
        <p:nvSpPr>
          <p:cNvPr id="32" name="Rectangle 31">
            <a:extLst>
              <a:ext uri="{FF2B5EF4-FFF2-40B4-BE49-F238E27FC236}">
                <a16:creationId xmlns:a16="http://schemas.microsoft.com/office/drawing/2014/main" id="{44AEC951-3058-39FB-0E52-8BF70922E8E8}"/>
              </a:ext>
            </a:extLst>
          </p:cNvPr>
          <p:cNvSpPr/>
          <p:nvPr/>
        </p:nvSpPr>
        <p:spPr>
          <a:xfrm>
            <a:off x="9486900" y="1154643"/>
            <a:ext cx="22860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cap="all" dirty="0">
                <a:solidFill>
                  <a:schemeClr val="tx1"/>
                </a:solidFill>
                <a:latin typeface="Sons Condensed Extrabold" panose="02060906060206060203" pitchFamily="18" charset="0"/>
              </a:rPr>
              <a:t>AI/ML</a:t>
            </a:r>
            <a:br>
              <a:rPr lang="en-US" cap="all" dirty="0">
                <a:solidFill>
                  <a:schemeClr val="tx1"/>
                </a:solidFill>
                <a:latin typeface="Sons Condensed Extrabold" panose="02060906060206060203" pitchFamily="18" charset="0"/>
              </a:rPr>
            </a:br>
            <a:r>
              <a:rPr lang="en-US" cap="all" dirty="0">
                <a:solidFill>
                  <a:schemeClr val="tx1"/>
                </a:solidFill>
                <a:latin typeface="Sons Condensed Extrabold" panose="02060906060206060203" pitchFamily="18" charset="0"/>
              </a:rPr>
              <a:t>Predictive Analytics</a:t>
            </a:r>
          </a:p>
        </p:txBody>
      </p:sp>
      <p:sp>
        <p:nvSpPr>
          <p:cNvPr id="25" name="Rectangle 24">
            <a:extLst>
              <a:ext uri="{FF2B5EF4-FFF2-40B4-BE49-F238E27FC236}">
                <a16:creationId xmlns:a16="http://schemas.microsoft.com/office/drawing/2014/main" id="{1CEB9A69-9E21-479B-53F5-D47B98A8356B}"/>
              </a:ext>
            </a:extLst>
          </p:cNvPr>
          <p:cNvSpPr/>
          <p:nvPr/>
        </p:nvSpPr>
        <p:spPr>
          <a:xfrm>
            <a:off x="7219920" y="1154643"/>
            <a:ext cx="22860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cap="all" dirty="0">
                <a:solidFill>
                  <a:schemeClr val="tx1"/>
                </a:solidFill>
                <a:latin typeface="Sons Condensed Extrabold" panose="02060906060206060203" pitchFamily="18" charset="0"/>
                <a:sym typeface="Wingdings" panose="05000000000000000000" pitchFamily="2" charset="2"/>
              </a:rPr>
              <a:t>More OOTB manual batch capabilities</a:t>
            </a:r>
          </a:p>
        </p:txBody>
      </p:sp>
      <p:sp>
        <p:nvSpPr>
          <p:cNvPr id="16" name="Rectangle 15">
            <a:extLst>
              <a:ext uri="{FF2B5EF4-FFF2-40B4-BE49-F238E27FC236}">
                <a16:creationId xmlns:a16="http://schemas.microsoft.com/office/drawing/2014/main" id="{6F0F0A4E-B8E3-6C8A-2FE1-9FDBBA265AC5}"/>
              </a:ext>
            </a:extLst>
          </p:cNvPr>
          <p:cNvSpPr/>
          <p:nvPr/>
        </p:nvSpPr>
        <p:spPr>
          <a:xfrm>
            <a:off x="4952938" y="1154643"/>
            <a:ext cx="22860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cap="all" dirty="0">
                <a:solidFill>
                  <a:schemeClr val="tx1"/>
                </a:solidFill>
                <a:latin typeface="Sons Condensed Extrabold" panose="02060906060206060203" pitchFamily="18" charset="0"/>
                <a:sym typeface="Wingdings" panose="05000000000000000000" pitchFamily="2" charset="2"/>
              </a:rPr>
              <a:t>Faster time</a:t>
            </a:r>
            <a:br>
              <a:rPr lang="en-US" cap="all" dirty="0">
                <a:solidFill>
                  <a:schemeClr val="tx1"/>
                </a:solidFill>
                <a:latin typeface="Sons Condensed Extrabold" panose="02060906060206060203" pitchFamily="18" charset="0"/>
                <a:sym typeface="Wingdings" panose="05000000000000000000" pitchFamily="2" charset="2"/>
              </a:rPr>
            </a:br>
            <a:r>
              <a:rPr lang="en-US" cap="all" dirty="0">
                <a:solidFill>
                  <a:schemeClr val="tx1"/>
                </a:solidFill>
                <a:latin typeface="Sons Condensed Extrabold" panose="02060906060206060203" pitchFamily="18" charset="0"/>
                <a:sym typeface="Wingdings" panose="05000000000000000000" pitchFamily="2" charset="2"/>
              </a:rPr>
              <a:t>to solution</a:t>
            </a:r>
            <a:endParaRPr lang="en-US" cap="all" dirty="0">
              <a:solidFill>
                <a:schemeClr val="tx1"/>
              </a:solidFill>
              <a:latin typeface="Sons Condensed Extrabold" panose="02060906060206060203" pitchFamily="18" charset="0"/>
            </a:endParaRPr>
          </a:p>
        </p:txBody>
      </p:sp>
      <p:sp>
        <p:nvSpPr>
          <p:cNvPr id="10" name="Rectangle 9">
            <a:extLst>
              <a:ext uri="{FF2B5EF4-FFF2-40B4-BE49-F238E27FC236}">
                <a16:creationId xmlns:a16="http://schemas.microsoft.com/office/drawing/2014/main" id="{163C5E3D-20B6-54E1-E7C0-37D6117B23A7}"/>
              </a:ext>
            </a:extLst>
          </p:cNvPr>
          <p:cNvSpPr/>
          <p:nvPr/>
        </p:nvSpPr>
        <p:spPr>
          <a:xfrm>
            <a:off x="2685956" y="1154643"/>
            <a:ext cx="22860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cap="all" dirty="0">
                <a:solidFill>
                  <a:schemeClr val="tx1"/>
                </a:solidFill>
                <a:latin typeface="Sons Condensed Extrabold" panose="02060906060206060203" pitchFamily="18" charset="0"/>
              </a:rPr>
              <a:t>Rich Web-based Administration &amp; improvements to the UI</a:t>
            </a:r>
          </a:p>
        </p:txBody>
      </p:sp>
      <p:sp>
        <p:nvSpPr>
          <p:cNvPr id="7" name="Rectangle 6">
            <a:extLst>
              <a:ext uri="{FF2B5EF4-FFF2-40B4-BE49-F238E27FC236}">
                <a16:creationId xmlns:a16="http://schemas.microsoft.com/office/drawing/2014/main" id="{4618BFDB-B932-02DB-5E06-161BCF0A20E0}"/>
              </a:ext>
            </a:extLst>
          </p:cNvPr>
          <p:cNvSpPr/>
          <p:nvPr/>
        </p:nvSpPr>
        <p:spPr>
          <a:xfrm>
            <a:off x="418974" y="1154643"/>
            <a:ext cx="22860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cap="all" dirty="0">
                <a:solidFill>
                  <a:schemeClr val="tx1"/>
                </a:solidFill>
                <a:latin typeface="Sons Condensed Extrabold" panose="02060906060206060203" pitchFamily="18" charset="0"/>
              </a:rPr>
              <a:t>Modernize Backend &amp;</a:t>
            </a:r>
            <a:br>
              <a:rPr lang="en-US" cap="all" dirty="0">
                <a:solidFill>
                  <a:schemeClr val="tx1"/>
                </a:solidFill>
                <a:latin typeface="Sons Condensed Extrabold" panose="02060906060206060203" pitchFamily="18" charset="0"/>
              </a:rPr>
            </a:br>
            <a:r>
              <a:rPr lang="en-US" cap="all" dirty="0">
                <a:solidFill>
                  <a:schemeClr val="tx1"/>
                </a:solidFill>
                <a:latin typeface="Sons Condensed Extrabold" panose="02060906060206060203" pitchFamily="18" charset="0"/>
              </a:rPr>
              <a:t>Improve Scalability </a:t>
            </a:r>
          </a:p>
        </p:txBody>
      </p:sp>
      <p:sp>
        <p:nvSpPr>
          <p:cNvPr id="34" name="Isosceles Triangle 33">
            <a:extLst>
              <a:ext uri="{FF2B5EF4-FFF2-40B4-BE49-F238E27FC236}">
                <a16:creationId xmlns:a16="http://schemas.microsoft.com/office/drawing/2014/main" id="{0F6C37BE-05BD-C49D-92DF-30982628DEB1}"/>
              </a:ext>
            </a:extLst>
          </p:cNvPr>
          <p:cNvSpPr/>
          <p:nvPr/>
        </p:nvSpPr>
        <p:spPr>
          <a:xfrm rot="10800000">
            <a:off x="10235007" y="2257838"/>
            <a:ext cx="824693"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31" name="Isosceles Triangle 30">
            <a:extLst>
              <a:ext uri="{FF2B5EF4-FFF2-40B4-BE49-F238E27FC236}">
                <a16:creationId xmlns:a16="http://schemas.microsoft.com/office/drawing/2014/main" id="{C49C693E-E8C4-747C-850C-BA2CA31770D5}"/>
              </a:ext>
            </a:extLst>
          </p:cNvPr>
          <p:cNvSpPr/>
          <p:nvPr/>
        </p:nvSpPr>
        <p:spPr>
          <a:xfrm rot="10800000">
            <a:off x="7969403" y="2257838"/>
            <a:ext cx="824693"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18" name="Isosceles Triangle 17">
            <a:extLst>
              <a:ext uri="{FF2B5EF4-FFF2-40B4-BE49-F238E27FC236}">
                <a16:creationId xmlns:a16="http://schemas.microsoft.com/office/drawing/2014/main" id="{CA05C6FA-1A23-048D-8EDF-7720BA0973D3}"/>
              </a:ext>
            </a:extLst>
          </p:cNvPr>
          <p:cNvSpPr/>
          <p:nvPr/>
        </p:nvSpPr>
        <p:spPr>
          <a:xfrm rot="10800000">
            <a:off x="5683654" y="2257838"/>
            <a:ext cx="824693"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12" name="Isosceles Triangle 11">
            <a:extLst>
              <a:ext uri="{FF2B5EF4-FFF2-40B4-BE49-F238E27FC236}">
                <a16:creationId xmlns:a16="http://schemas.microsoft.com/office/drawing/2014/main" id="{149DC32B-F1A4-D611-60ED-C95761ED9577}"/>
              </a:ext>
            </a:extLst>
          </p:cNvPr>
          <p:cNvSpPr/>
          <p:nvPr/>
        </p:nvSpPr>
        <p:spPr>
          <a:xfrm rot="10800000">
            <a:off x="3415232" y="2257838"/>
            <a:ext cx="824693"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9" name="Isosceles Triangle 8">
            <a:extLst>
              <a:ext uri="{FF2B5EF4-FFF2-40B4-BE49-F238E27FC236}">
                <a16:creationId xmlns:a16="http://schemas.microsoft.com/office/drawing/2014/main" id="{A091343E-39A9-7853-C2A5-BF7614E78A16}"/>
              </a:ext>
            </a:extLst>
          </p:cNvPr>
          <p:cNvSpPr/>
          <p:nvPr/>
        </p:nvSpPr>
        <p:spPr>
          <a:xfrm rot="10800000">
            <a:off x="1149628" y="2257838"/>
            <a:ext cx="824693"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450425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3FDF3C3A-BC9F-9559-5FC8-8071AE138294}"/>
              </a:ext>
            </a:extLst>
          </p:cNvPr>
          <p:cNvSpPr>
            <a:spLocks noGrp="1"/>
          </p:cNvSpPr>
          <p:nvPr>
            <p:ph type="title"/>
          </p:nvPr>
        </p:nvSpPr>
        <p:spPr>
          <a:xfrm>
            <a:off x="419100" y="419101"/>
            <a:ext cx="9578915" cy="457020"/>
          </a:xfrm>
        </p:spPr>
        <p:txBody>
          <a:bodyPr/>
          <a:lstStyle/>
          <a:p>
            <a:r>
              <a:rPr lang="en-US" dirty="0"/>
              <a:t>Proficy Smart </a:t>
            </a:r>
            <a:r>
              <a:rPr lang="en-US"/>
              <a:t>Factory 2025 SaaS</a:t>
            </a:r>
            <a:br>
              <a:rPr lang="en-US" dirty="0"/>
            </a:br>
            <a:endParaRPr lang="en-US" b="1" dirty="0">
              <a:solidFill>
                <a:srgbClr val="FF0000"/>
              </a:solidFill>
            </a:endParaRPr>
          </a:p>
        </p:txBody>
      </p:sp>
      <p:sp>
        <p:nvSpPr>
          <p:cNvPr id="3" name="Slide Number Placeholder 2">
            <a:extLst>
              <a:ext uri="{FF2B5EF4-FFF2-40B4-BE49-F238E27FC236}">
                <a16:creationId xmlns:a16="http://schemas.microsoft.com/office/drawing/2014/main" id="{E9124735-2D93-53A9-5BAD-6F2380688B83}"/>
              </a:ext>
            </a:extLst>
          </p:cNvPr>
          <p:cNvSpPr>
            <a:spLocks noGrp="1"/>
          </p:cNvSpPr>
          <p:nvPr>
            <p:ph type="sldNum" sz="quarter" idx="12"/>
          </p:nvPr>
        </p:nvSpPr>
        <p:spPr/>
        <p:txBody>
          <a:bodyPr/>
          <a:lstStyle/>
          <a:p>
            <a:fld id="{7A7A97EF-C944-4447-B862-B593E9B4A0FF}" type="slidenum">
              <a:rPr lang="en-US" smtClean="0"/>
              <a:pPr/>
              <a:t>29</a:t>
            </a:fld>
            <a:endParaRPr lang="en-US" dirty="0"/>
          </a:p>
        </p:txBody>
      </p:sp>
      <p:grpSp>
        <p:nvGrpSpPr>
          <p:cNvPr id="16" name="Group 15">
            <a:extLst>
              <a:ext uri="{FF2B5EF4-FFF2-40B4-BE49-F238E27FC236}">
                <a16:creationId xmlns:a16="http://schemas.microsoft.com/office/drawing/2014/main" id="{539541F7-FFAF-9B6E-DBC2-F7A8FF3B861C}"/>
              </a:ext>
            </a:extLst>
          </p:cNvPr>
          <p:cNvGrpSpPr/>
          <p:nvPr/>
        </p:nvGrpSpPr>
        <p:grpSpPr>
          <a:xfrm>
            <a:off x="589280" y="986246"/>
            <a:ext cx="10962639" cy="5506629"/>
            <a:chOff x="1702523" y="986246"/>
            <a:chExt cx="9339395" cy="5506629"/>
          </a:xfrm>
        </p:grpSpPr>
        <p:sp>
          <p:nvSpPr>
            <p:cNvPr id="10" name="Rectangle 9">
              <a:extLst>
                <a:ext uri="{FF2B5EF4-FFF2-40B4-BE49-F238E27FC236}">
                  <a16:creationId xmlns:a16="http://schemas.microsoft.com/office/drawing/2014/main" id="{163C5E3D-20B6-54E1-E7C0-37D6117B23A7}"/>
                </a:ext>
              </a:extLst>
            </p:cNvPr>
            <p:cNvSpPr/>
            <p:nvPr/>
          </p:nvSpPr>
          <p:spPr>
            <a:xfrm>
              <a:off x="6411049" y="986246"/>
              <a:ext cx="2297925" cy="850353"/>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2400" cap="all" dirty="0">
                  <a:solidFill>
                    <a:schemeClr val="tx1"/>
                  </a:solidFill>
                  <a:latin typeface="Sons Condensed Extrabold" panose="02060906060206060203" pitchFamily="18" charset="0"/>
                </a:rPr>
                <a:t>Timeseries</a:t>
              </a:r>
            </a:p>
          </p:txBody>
        </p:sp>
        <p:sp>
          <p:nvSpPr>
            <p:cNvPr id="7" name="Rectangle 6">
              <a:extLst>
                <a:ext uri="{FF2B5EF4-FFF2-40B4-BE49-F238E27FC236}">
                  <a16:creationId xmlns:a16="http://schemas.microsoft.com/office/drawing/2014/main" id="{4618BFDB-B932-02DB-5E06-161BCF0A20E0}"/>
                </a:ext>
              </a:extLst>
            </p:cNvPr>
            <p:cNvSpPr/>
            <p:nvPr/>
          </p:nvSpPr>
          <p:spPr>
            <a:xfrm>
              <a:off x="1742366" y="986247"/>
              <a:ext cx="2253255" cy="850353"/>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2400" cap="all" dirty="0">
                  <a:solidFill>
                    <a:schemeClr val="tx1"/>
                  </a:solidFill>
                  <a:latin typeface="Sons Condensed Extrabold" panose="02060906060206060203" pitchFamily="18" charset="0"/>
                </a:rPr>
                <a:t>Technology</a:t>
              </a:r>
            </a:p>
          </p:txBody>
        </p:sp>
        <p:sp>
          <p:nvSpPr>
            <p:cNvPr id="33" name="Rectangle: Rounded Corners 95">
              <a:extLst>
                <a:ext uri="{FF2B5EF4-FFF2-40B4-BE49-F238E27FC236}">
                  <a16:creationId xmlns:a16="http://schemas.microsoft.com/office/drawing/2014/main" id="{094510CA-AA5A-D08C-EF85-6D107ED703A3}"/>
                </a:ext>
              </a:extLst>
            </p:cNvPr>
            <p:cNvSpPr/>
            <p:nvPr/>
          </p:nvSpPr>
          <p:spPr>
            <a:xfrm>
              <a:off x="8708974" y="2061714"/>
              <a:ext cx="2332944" cy="4431158"/>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a:lnSpc>
                  <a:spcPct val="150000"/>
                </a:lnSpc>
                <a:spcBef>
                  <a:spcPts val="300"/>
                </a:spcBef>
                <a:spcAft>
                  <a:spcPts val="300"/>
                </a:spcAft>
              </a:pPr>
              <a:r>
                <a:rPr lang="en-US" sz="1400" b="1" dirty="0" err="1">
                  <a:solidFill>
                    <a:schemeClr val="bg1"/>
                  </a:solidFill>
                  <a:latin typeface="+mj-lt"/>
                </a:rPr>
                <a:t>GraphQL</a:t>
              </a:r>
              <a:r>
                <a:rPr lang="en-US" sz="1400" b="1" dirty="0">
                  <a:solidFill>
                    <a:schemeClr val="bg1"/>
                  </a:solidFill>
                  <a:latin typeface="+mj-lt"/>
                </a:rPr>
                <a:t> Connector</a:t>
              </a:r>
            </a:p>
            <a:p>
              <a:pPr>
                <a:lnSpc>
                  <a:spcPct val="150000"/>
                </a:lnSpc>
                <a:spcBef>
                  <a:spcPts val="300"/>
                </a:spcBef>
                <a:spcAft>
                  <a:spcPts val="300"/>
                </a:spcAft>
              </a:pPr>
              <a:r>
                <a:rPr lang="en-US" sz="1400" b="1" dirty="0">
                  <a:solidFill>
                    <a:schemeClr val="bg1"/>
                  </a:solidFill>
                  <a:latin typeface="+mj-lt"/>
                </a:rPr>
                <a:t>Additional MES Widgets</a:t>
              </a:r>
            </a:p>
            <a:p>
              <a:pPr>
                <a:lnSpc>
                  <a:spcPct val="150000"/>
                </a:lnSpc>
                <a:spcBef>
                  <a:spcPts val="300"/>
                </a:spcBef>
                <a:spcAft>
                  <a:spcPts val="300"/>
                </a:spcAft>
              </a:pPr>
              <a:r>
                <a:rPr lang="en-US" sz="1400" b="1" dirty="0">
                  <a:solidFill>
                    <a:schemeClr val="bg1"/>
                  </a:solidFill>
                  <a:latin typeface="+mj-lt"/>
                </a:rPr>
                <a:t>Predictive Downtime</a:t>
              </a:r>
            </a:p>
            <a:p>
              <a:pPr>
                <a:lnSpc>
                  <a:spcPct val="150000"/>
                </a:lnSpc>
                <a:spcBef>
                  <a:spcPts val="300"/>
                </a:spcBef>
                <a:spcAft>
                  <a:spcPts val="300"/>
                </a:spcAft>
              </a:pPr>
              <a:r>
                <a:rPr lang="en-US" sz="1400" b="1" dirty="0">
                  <a:solidFill>
                    <a:schemeClr val="bg1"/>
                  </a:solidFill>
                  <a:latin typeface="+mj-lt"/>
                </a:rPr>
                <a:t>True Root Cause detection</a:t>
              </a:r>
            </a:p>
            <a:p>
              <a:pPr>
                <a:lnSpc>
                  <a:spcPct val="150000"/>
                </a:lnSpc>
                <a:spcBef>
                  <a:spcPts val="300"/>
                </a:spcBef>
                <a:spcAft>
                  <a:spcPts val="300"/>
                </a:spcAft>
              </a:pPr>
              <a:r>
                <a:rPr lang="en-US" sz="1400" b="1" dirty="0">
                  <a:solidFill>
                    <a:schemeClr val="bg1"/>
                  </a:solidFill>
                  <a:latin typeface="+mj-lt"/>
                </a:rPr>
                <a:t>Operator Qualification Enforcement</a:t>
              </a:r>
            </a:p>
            <a:p>
              <a:pPr>
                <a:lnSpc>
                  <a:spcPct val="150000"/>
                </a:lnSpc>
                <a:spcBef>
                  <a:spcPts val="300"/>
                </a:spcBef>
                <a:spcAft>
                  <a:spcPts val="300"/>
                </a:spcAft>
              </a:pPr>
              <a:r>
                <a:rPr lang="en-US" sz="1400" b="1" dirty="0">
                  <a:solidFill>
                    <a:schemeClr val="bg1"/>
                  </a:solidFill>
                  <a:latin typeface="+mj-lt"/>
                </a:rPr>
                <a:t>Document Management  - Gen AI summarization</a:t>
              </a:r>
            </a:p>
            <a:p>
              <a:pPr>
                <a:lnSpc>
                  <a:spcPct val="150000"/>
                </a:lnSpc>
                <a:spcBef>
                  <a:spcPts val="300"/>
                </a:spcBef>
                <a:spcAft>
                  <a:spcPts val="300"/>
                </a:spcAft>
              </a:pPr>
              <a:r>
                <a:rPr lang="en-US" sz="1400" b="1" dirty="0">
                  <a:solidFill>
                    <a:schemeClr val="bg1"/>
                  </a:solidFill>
                  <a:latin typeface="+mj-lt"/>
                </a:rPr>
                <a:t>Engineering change process</a:t>
              </a:r>
            </a:p>
            <a:p>
              <a:pPr>
                <a:lnSpc>
                  <a:spcPct val="150000"/>
                </a:lnSpc>
                <a:spcBef>
                  <a:spcPts val="300"/>
                </a:spcBef>
                <a:spcAft>
                  <a:spcPts val="300"/>
                </a:spcAft>
              </a:pPr>
              <a:r>
                <a:rPr lang="en-US" sz="1400" b="1" dirty="0">
                  <a:solidFill>
                    <a:schemeClr val="bg1"/>
                  </a:solidFill>
                  <a:latin typeface="+mj-lt"/>
                </a:rPr>
                <a:t>Tool Tracking</a:t>
              </a:r>
            </a:p>
            <a:p>
              <a:pPr marL="9144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lang="en-US" sz="1400" dirty="0">
                <a:solidFill>
                  <a:schemeClr val="bg1"/>
                </a:solidFill>
                <a:latin typeface="+mj-lt"/>
                <a:ea typeface="Inter" panose="02000503000000020004" pitchFamily="2" charset="0"/>
              </a:endParaRPr>
            </a:p>
            <a:p>
              <a:pPr marL="91440" indent="-91440">
                <a:spcBef>
                  <a:spcPts val="300"/>
                </a:spcBef>
                <a:spcAft>
                  <a:spcPts val="300"/>
                </a:spcAft>
                <a:buFont typeface="Arial" panose="020B0604020202020204" pitchFamily="34" charset="0"/>
                <a:buChar char="•"/>
              </a:pPr>
              <a:endParaRPr lang="en-US" sz="1400" b="1" dirty="0">
                <a:solidFill>
                  <a:schemeClr val="bg1"/>
                </a:solidFill>
                <a:latin typeface="+mj-lt"/>
                <a:ea typeface="Inter" panose="02000503000000020004" pitchFamily="2" charset="0"/>
              </a:endParaRPr>
            </a:p>
          </p:txBody>
        </p:sp>
        <p:sp>
          <p:nvSpPr>
            <p:cNvPr id="30" name="Rectangle: Rounded Corners 95">
              <a:extLst>
                <a:ext uri="{FF2B5EF4-FFF2-40B4-BE49-F238E27FC236}">
                  <a16:creationId xmlns:a16="http://schemas.microsoft.com/office/drawing/2014/main" id="{B13F7B46-75E9-1182-8F46-85423A638E11}"/>
                </a:ext>
              </a:extLst>
            </p:cNvPr>
            <p:cNvSpPr/>
            <p:nvPr/>
          </p:nvSpPr>
          <p:spPr>
            <a:xfrm>
              <a:off x="6378931" y="2061714"/>
              <a:ext cx="2332942" cy="4431158"/>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a:lnSpc>
                  <a:spcPct val="150000"/>
                </a:lnSpc>
                <a:spcBef>
                  <a:spcPts val="300"/>
                </a:spcBef>
                <a:spcAft>
                  <a:spcPts val="300"/>
                </a:spcAft>
              </a:pPr>
              <a:r>
                <a:rPr lang="en-US" sz="1400" b="1" dirty="0">
                  <a:solidFill>
                    <a:schemeClr val="bg1"/>
                  </a:solidFill>
                  <a:latin typeface="+mj-lt"/>
                  <a:ea typeface="Inter" panose="02000503000000020004" pitchFamily="2" charset="0"/>
                </a:rPr>
                <a:t>Cloud A&amp;E </a:t>
              </a:r>
            </a:p>
            <a:p>
              <a:pPr>
                <a:lnSpc>
                  <a:spcPct val="150000"/>
                </a:lnSpc>
                <a:spcBef>
                  <a:spcPts val="300"/>
                </a:spcBef>
                <a:spcAft>
                  <a:spcPts val="300"/>
                </a:spcAft>
              </a:pPr>
              <a:r>
                <a:rPr lang="en-US" sz="1400" b="1" dirty="0">
                  <a:solidFill>
                    <a:schemeClr val="bg1"/>
                  </a:solidFill>
                  <a:latin typeface="+mj-lt"/>
                  <a:ea typeface="Inter" panose="02000503000000020004" pitchFamily="2" charset="0"/>
                </a:rPr>
                <a:t>ETL tool enhancement</a:t>
              </a:r>
            </a:p>
            <a:p>
              <a:pPr>
                <a:lnSpc>
                  <a:spcPct val="150000"/>
                </a:lnSpc>
                <a:spcBef>
                  <a:spcPts val="300"/>
                </a:spcBef>
                <a:spcAft>
                  <a:spcPts val="300"/>
                </a:spcAft>
              </a:pPr>
              <a:r>
                <a:rPr lang="en-US" sz="1400" b="1" dirty="0">
                  <a:solidFill>
                    <a:schemeClr val="bg1"/>
                  </a:solidFill>
                  <a:latin typeface="+mj-lt"/>
                  <a:ea typeface="Inter" panose="02000503000000020004" pitchFamily="2" charset="0"/>
                </a:rPr>
                <a:t>Automatic Archive file repair</a:t>
              </a:r>
            </a:p>
            <a:p>
              <a:pPr>
                <a:lnSpc>
                  <a:spcPct val="150000"/>
                </a:lnSpc>
                <a:spcBef>
                  <a:spcPts val="300"/>
                </a:spcBef>
                <a:spcAft>
                  <a:spcPts val="300"/>
                </a:spcAft>
              </a:pPr>
              <a:r>
                <a:rPr lang="en-US" sz="1400" b="1" dirty="0">
                  <a:solidFill>
                    <a:schemeClr val="bg1"/>
                  </a:solidFill>
                  <a:latin typeface="+mj-lt"/>
                  <a:ea typeface="Inter" panose="02000503000000020004" pitchFamily="2" charset="0"/>
                </a:rPr>
                <a:t>Simplify security groups</a:t>
              </a:r>
            </a:p>
            <a:p>
              <a:pPr rtl="0">
                <a:lnSpc>
                  <a:spcPct val="150000"/>
                </a:lnSpc>
              </a:pPr>
              <a:r>
                <a:rPr lang="en-US" sz="1400" b="1" dirty="0">
                  <a:solidFill>
                    <a:schemeClr val="bg1"/>
                  </a:solidFill>
                  <a:latin typeface="+mj-lt"/>
                  <a:ea typeface="Inter" panose="02000503000000020004" pitchFamily="2" charset="0"/>
                </a:rPr>
                <a:t>New prebuilt reports</a:t>
              </a:r>
            </a:p>
            <a:p>
              <a:pPr rtl="0">
                <a:lnSpc>
                  <a:spcPct val="150000"/>
                </a:lnSpc>
              </a:pPr>
              <a:r>
                <a:rPr lang="en-US" sz="1400" b="1" dirty="0">
                  <a:solidFill>
                    <a:schemeClr val="bg1"/>
                  </a:solidFill>
                  <a:latin typeface="+mj-lt"/>
                  <a:ea typeface="Inter" panose="02000503000000020004" pitchFamily="2" charset="0"/>
                </a:rPr>
                <a:t>Tag Monitoring Analytics: bad tags</a:t>
              </a:r>
            </a:p>
            <a:p>
              <a:pPr>
                <a:spcBef>
                  <a:spcPts val="300"/>
                </a:spcBef>
                <a:spcAft>
                  <a:spcPts val="300"/>
                </a:spcAft>
              </a:pPr>
              <a:endParaRPr lang="en-US" sz="1400" b="1" dirty="0">
                <a:solidFill>
                  <a:schemeClr val="bg1"/>
                </a:solidFill>
                <a:latin typeface="+mj-lt"/>
                <a:ea typeface="Inter" panose="02000503000000020004" pitchFamily="2" charset="0"/>
              </a:endParaRPr>
            </a:p>
            <a:p>
              <a:pPr>
                <a:spcBef>
                  <a:spcPts val="300"/>
                </a:spcBef>
                <a:spcAft>
                  <a:spcPts val="300"/>
                </a:spcAft>
              </a:pPr>
              <a:endParaRPr lang="en-US" sz="1400" b="1" dirty="0">
                <a:solidFill>
                  <a:schemeClr val="bg1"/>
                </a:solidFill>
                <a:latin typeface="+mj-lt"/>
                <a:ea typeface="Inter" panose="02000503000000020004" pitchFamily="2" charset="0"/>
              </a:endParaRPr>
            </a:p>
            <a:p>
              <a:pPr>
                <a:spcBef>
                  <a:spcPts val="300"/>
                </a:spcBef>
                <a:spcAft>
                  <a:spcPts val="300"/>
                </a:spcAft>
              </a:pPr>
              <a:endParaRPr lang="en-US" sz="1400" b="1" dirty="0">
                <a:solidFill>
                  <a:schemeClr val="bg1"/>
                </a:solidFill>
                <a:latin typeface="+mj-lt"/>
                <a:ea typeface="Inter" panose="02000503000000020004" pitchFamily="2" charset="0"/>
              </a:endParaRPr>
            </a:p>
            <a:p>
              <a:pPr>
                <a:spcBef>
                  <a:spcPts val="300"/>
                </a:spcBef>
                <a:spcAft>
                  <a:spcPts val="300"/>
                </a:spcAft>
              </a:pPr>
              <a:endParaRPr lang="en-US" sz="1400" b="1" dirty="0">
                <a:solidFill>
                  <a:schemeClr val="bg1"/>
                </a:solidFill>
                <a:latin typeface="+mj-lt"/>
                <a:ea typeface="Inter" panose="02000503000000020004" pitchFamily="2" charset="0"/>
              </a:endParaRPr>
            </a:p>
          </p:txBody>
        </p:sp>
        <p:sp>
          <p:nvSpPr>
            <p:cNvPr id="11" name="Rectangle: Rounded Corners 95">
              <a:extLst>
                <a:ext uri="{FF2B5EF4-FFF2-40B4-BE49-F238E27FC236}">
                  <a16:creationId xmlns:a16="http://schemas.microsoft.com/office/drawing/2014/main" id="{D8963540-193A-7651-A3A9-370AEAAD6010}"/>
                </a:ext>
              </a:extLst>
            </p:cNvPr>
            <p:cNvSpPr/>
            <p:nvPr/>
          </p:nvSpPr>
          <p:spPr>
            <a:xfrm>
              <a:off x="4032566" y="2061715"/>
              <a:ext cx="2332944" cy="4431160"/>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a:lnSpc>
                  <a:spcPct val="150000"/>
                </a:lnSpc>
                <a:spcBef>
                  <a:spcPts val="300"/>
                </a:spcBef>
                <a:spcAft>
                  <a:spcPts val="300"/>
                </a:spcAft>
              </a:pPr>
              <a:r>
                <a:rPr lang="en-US" sz="1400" b="1" dirty="0">
                  <a:solidFill>
                    <a:schemeClr val="bg1"/>
                  </a:solidFill>
                  <a:latin typeface="+mj-lt"/>
                  <a:ea typeface="Inter" panose="02000503000000020004" pitchFamily="2" charset="0"/>
                </a:rPr>
                <a:t>Scripting:</a:t>
              </a:r>
            </a:p>
            <a:p>
              <a:pPr marL="344488" indent="-171450">
                <a:lnSpc>
                  <a:spcPct val="150000"/>
                </a:lnSpc>
                <a:spcBef>
                  <a:spcPts val="300"/>
                </a:spcBef>
                <a:spcAft>
                  <a:spcPts val="300"/>
                </a:spcAft>
                <a:buFont typeface="Arial" panose="020B0604020202020204" pitchFamily="34" charset="0"/>
                <a:buChar char="•"/>
              </a:pPr>
              <a:r>
                <a:rPr lang="en-US" sz="1400" b="1" dirty="0">
                  <a:solidFill>
                    <a:schemeClr val="bg1"/>
                  </a:solidFill>
                  <a:latin typeface="+mj-lt"/>
                  <a:ea typeface="Inter" panose="02000503000000020004" pitchFamily="2" charset="0"/>
                </a:rPr>
                <a:t>Client Side</a:t>
              </a:r>
            </a:p>
            <a:p>
              <a:pPr marL="344488" indent="-171450">
                <a:lnSpc>
                  <a:spcPct val="150000"/>
                </a:lnSpc>
                <a:spcBef>
                  <a:spcPts val="300"/>
                </a:spcBef>
                <a:spcAft>
                  <a:spcPts val="300"/>
                </a:spcAft>
                <a:buFont typeface="Arial" panose="020B0604020202020204" pitchFamily="34" charset="0"/>
                <a:buChar char="•"/>
              </a:pPr>
              <a:r>
                <a:rPr lang="en-US" sz="1400" b="1" dirty="0">
                  <a:solidFill>
                    <a:schemeClr val="bg1"/>
                  </a:solidFill>
                  <a:latin typeface="+mj-lt"/>
                  <a:ea typeface="Inter" panose="02000503000000020004" pitchFamily="2" charset="0"/>
                </a:rPr>
                <a:t>Python</a:t>
              </a:r>
            </a:p>
            <a:p>
              <a:pPr marL="344488" indent="-171450">
                <a:lnSpc>
                  <a:spcPct val="150000"/>
                </a:lnSpc>
                <a:spcBef>
                  <a:spcPts val="300"/>
                </a:spcBef>
                <a:spcAft>
                  <a:spcPts val="300"/>
                </a:spcAft>
                <a:buFont typeface="Arial" panose="020B0604020202020204" pitchFamily="34" charset="0"/>
                <a:buChar char="•"/>
              </a:pPr>
              <a:r>
                <a:rPr lang="en-US" sz="1400" b="1" dirty="0">
                  <a:solidFill>
                    <a:schemeClr val="bg1"/>
                  </a:solidFill>
                  <a:latin typeface="+mj-lt"/>
                  <a:ea typeface="Inter" panose="02000503000000020004" pitchFamily="2" charset="0"/>
                </a:rPr>
                <a:t>User and other context available </a:t>
              </a:r>
            </a:p>
            <a:p>
              <a:pPr marL="344488" indent="-171450">
                <a:lnSpc>
                  <a:spcPct val="150000"/>
                </a:lnSpc>
                <a:spcBef>
                  <a:spcPts val="300"/>
                </a:spcBef>
                <a:spcAft>
                  <a:spcPts val="300"/>
                </a:spcAft>
                <a:buFont typeface="Arial" panose="020B0604020202020204" pitchFamily="34" charset="0"/>
                <a:buChar char="•"/>
              </a:pPr>
              <a:r>
                <a:rPr lang="en-US" sz="1400" b="1" dirty="0">
                  <a:solidFill>
                    <a:schemeClr val="bg1"/>
                  </a:solidFill>
                  <a:latin typeface="+mj-lt"/>
                  <a:ea typeface="Inter" panose="02000503000000020004" pitchFamily="2" charset="0"/>
                </a:rPr>
                <a:t>Accepts all Operations Hub data sources</a:t>
              </a:r>
            </a:p>
            <a:p>
              <a:pPr>
                <a:lnSpc>
                  <a:spcPct val="150000"/>
                </a:lnSpc>
                <a:spcBef>
                  <a:spcPts val="300"/>
                </a:spcBef>
                <a:spcAft>
                  <a:spcPts val="300"/>
                </a:spcAft>
              </a:pPr>
              <a:r>
                <a:rPr lang="en-US" sz="1400" b="1" dirty="0">
                  <a:solidFill>
                    <a:schemeClr val="bg1"/>
                  </a:solidFill>
                  <a:latin typeface="+mj-lt"/>
                  <a:ea typeface="Inter" panose="02000503000000020004" pitchFamily="2" charset="0"/>
                </a:rPr>
                <a:t>Enhanced Data Binding</a:t>
              </a:r>
            </a:p>
            <a:p>
              <a:pPr>
                <a:spcBef>
                  <a:spcPts val="300"/>
                </a:spcBef>
                <a:spcAft>
                  <a:spcPts val="300"/>
                </a:spcAft>
              </a:pPr>
              <a:endParaRPr lang="en-US" sz="1400" b="1" dirty="0">
                <a:solidFill>
                  <a:schemeClr val="bg1"/>
                </a:solidFill>
                <a:latin typeface="+mj-lt"/>
                <a:ea typeface="Inter" panose="02000503000000020004" pitchFamily="2" charset="0"/>
              </a:endParaRPr>
            </a:p>
            <a:p>
              <a:pPr>
                <a:spcBef>
                  <a:spcPts val="300"/>
                </a:spcBef>
                <a:spcAft>
                  <a:spcPts val="300"/>
                </a:spcAft>
              </a:pPr>
              <a:endParaRPr lang="en-US" sz="1400" b="1" dirty="0">
                <a:solidFill>
                  <a:schemeClr val="bg1"/>
                </a:solidFill>
                <a:latin typeface="+mj-lt"/>
                <a:ea typeface="Inter" panose="02000503000000020004" pitchFamily="2" charset="0"/>
              </a:endParaRPr>
            </a:p>
            <a:p>
              <a:pPr>
                <a:spcBef>
                  <a:spcPts val="300"/>
                </a:spcBef>
                <a:spcAft>
                  <a:spcPts val="300"/>
                </a:spcAft>
              </a:pPr>
              <a:endParaRPr lang="en-US" sz="1400" b="1" dirty="0">
                <a:solidFill>
                  <a:schemeClr val="bg1"/>
                </a:solidFill>
                <a:latin typeface="+mj-lt"/>
                <a:ea typeface="Inter" panose="02000503000000020004" pitchFamily="2" charset="0"/>
              </a:endParaRPr>
            </a:p>
            <a:p>
              <a:pPr marL="91440" indent="-91440">
                <a:spcBef>
                  <a:spcPts val="300"/>
                </a:spcBef>
                <a:spcAft>
                  <a:spcPts val="300"/>
                </a:spcAft>
                <a:buFont typeface="Arial" panose="020B0604020202020204" pitchFamily="34" charset="0"/>
                <a:buChar char="•"/>
              </a:pPr>
              <a:endParaRPr lang="en-US" sz="1400" dirty="0">
                <a:solidFill>
                  <a:schemeClr val="bg1"/>
                </a:solidFill>
                <a:latin typeface="+mj-lt"/>
                <a:ea typeface="Inter" panose="02000503000000020004" pitchFamily="2" charset="0"/>
              </a:endParaRPr>
            </a:p>
          </p:txBody>
        </p:sp>
        <p:sp>
          <p:nvSpPr>
            <p:cNvPr id="12" name="Isosceles Triangle 11">
              <a:extLst>
                <a:ext uri="{FF2B5EF4-FFF2-40B4-BE49-F238E27FC236}">
                  <a16:creationId xmlns:a16="http://schemas.microsoft.com/office/drawing/2014/main" id="{149DC32B-F1A4-D611-60ED-C95761ED9577}"/>
                </a:ext>
              </a:extLst>
            </p:cNvPr>
            <p:cNvSpPr/>
            <p:nvPr/>
          </p:nvSpPr>
          <p:spPr>
            <a:xfrm rot="10800000">
              <a:off x="7202073" y="2004481"/>
              <a:ext cx="848150" cy="182972"/>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8" name="Rectangle: Rounded Corners 95">
              <a:extLst>
                <a:ext uri="{FF2B5EF4-FFF2-40B4-BE49-F238E27FC236}">
                  <a16:creationId xmlns:a16="http://schemas.microsoft.com/office/drawing/2014/main" id="{AC73D853-3B1B-CA73-0BAF-3F120D141391}"/>
                </a:ext>
              </a:extLst>
            </p:cNvPr>
            <p:cNvSpPr/>
            <p:nvPr/>
          </p:nvSpPr>
          <p:spPr>
            <a:xfrm>
              <a:off x="1702523" y="2061715"/>
              <a:ext cx="2332942" cy="4431160"/>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R="0" lvl="0" algn="l" defTabSz="914400" rtl="0" eaLnBrk="1" fontAlgn="auto" latinLnBrk="0" hangingPunct="1">
                <a:lnSpc>
                  <a:spcPct val="150000"/>
                </a:lnSpc>
                <a:spcBef>
                  <a:spcPts val="300"/>
                </a:spcBef>
                <a:spcAft>
                  <a:spcPts val="300"/>
                </a:spcAft>
                <a:buClrTx/>
                <a:buSzTx/>
                <a:tabLst/>
                <a:defRPr/>
              </a:pPr>
              <a:r>
                <a:rPr lang="en-US" sz="1400" b="1" dirty="0">
                  <a:solidFill>
                    <a:schemeClr val="bg1"/>
                  </a:solidFill>
                  <a:latin typeface="+mj-lt"/>
                  <a:ea typeface="Inter" panose="02000503000000020004" pitchFamily="2" charset="0"/>
                </a:rPr>
                <a:t>High Availability </a:t>
              </a:r>
            </a:p>
            <a:p>
              <a:pPr marR="0" lvl="0" algn="l" defTabSz="914400" rtl="0" eaLnBrk="1" fontAlgn="auto" latinLnBrk="0" hangingPunct="1">
                <a:lnSpc>
                  <a:spcPct val="150000"/>
                </a:lnSpc>
                <a:spcBef>
                  <a:spcPts val="300"/>
                </a:spcBef>
                <a:spcAft>
                  <a:spcPts val="300"/>
                </a:spcAft>
                <a:buClrTx/>
                <a:buSzTx/>
                <a:tabLst/>
                <a:defRPr/>
              </a:pPr>
              <a:r>
                <a:rPr lang="en-US" sz="1400" b="1" dirty="0">
                  <a:solidFill>
                    <a:schemeClr val="bg1"/>
                  </a:solidFill>
                  <a:latin typeface="+mj-lt"/>
                  <a:ea typeface="Inter" panose="02000503000000020004" pitchFamily="2" charset="0"/>
                </a:rPr>
                <a:t>Autoscaling </a:t>
              </a:r>
            </a:p>
            <a:p>
              <a:pPr>
                <a:lnSpc>
                  <a:spcPct val="150000"/>
                </a:lnSpc>
                <a:spcBef>
                  <a:spcPts val="300"/>
                </a:spcBef>
                <a:spcAft>
                  <a:spcPts val="300"/>
                </a:spcAft>
                <a:defRPr/>
              </a:pPr>
              <a:r>
                <a:rPr kumimoji="0" lang="en-US" sz="1400" b="1" i="0" u="none" strike="noStrike" kern="1200" cap="none" spc="0" normalizeH="0" baseline="0" noProof="0" dirty="0">
                  <a:ln>
                    <a:noFill/>
                  </a:ln>
                  <a:solidFill>
                    <a:schemeClr val="bg1"/>
                  </a:solidFill>
                  <a:effectLst/>
                  <a:uLnTx/>
                  <a:uFillTx/>
                  <a:latin typeface="+mj-lt"/>
                  <a:ea typeface="Inter" panose="02000503000000020004" pitchFamily="2" charset="0"/>
                  <a:cs typeface="+mn-cs"/>
                </a:rPr>
                <a:t>Zero Downtime Upgrade </a:t>
              </a:r>
              <a:endParaRPr lang="en-US" sz="1400" dirty="0">
                <a:solidFill>
                  <a:srgbClr val="37797B"/>
                </a:solidFill>
                <a:effectLst/>
                <a:latin typeface="+mj-lt"/>
              </a:endParaRPr>
            </a:p>
            <a:p>
              <a:pPr>
                <a:lnSpc>
                  <a:spcPct val="150000"/>
                </a:lnSpc>
                <a:spcBef>
                  <a:spcPts val="300"/>
                </a:spcBef>
                <a:spcAft>
                  <a:spcPts val="300"/>
                </a:spcAft>
                <a:defRPr/>
              </a:pPr>
              <a:r>
                <a:rPr lang="en-US" sz="1400" b="1" dirty="0">
                  <a:solidFill>
                    <a:schemeClr val="bg1"/>
                  </a:solidFill>
                  <a:latin typeface="+mj-lt"/>
                  <a:ea typeface="Inter" panose="02000503000000020004" pitchFamily="2" charset="0"/>
                </a:rPr>
                <a:t>MQTT Publisher</a:t>
              </a:r>
            </a:p>
            <a:p>
              <a:pPr>
                <a:lnSpc>
                  <a:spcPct val="150000"/>
                </a:lnSpc>
                <a:spcBef>
                  <a:spcPts val="300"/>
                </a:spcBef>
                <a:spcAft>
                  <a:spcPts val="300"/>
                </a:spcAft>
                <a:defRPr/>
              </a:pPr>
              <a:r>
                <a:rPr lang="en-US" sz="1400" b="1" dirty="0">
                  <a:solidFill>
                    <a:schemeClr val="bg1"/>
                  </a:solidFill>
                  <a:latin typeface="+mj-lt"/>
                  <a:ea typeface="Inter" panose="02000503000000020004" pitchFamily="2" charset="0"/>
                </a:rPr>
                <a:t>Kafka Consumer/Producer</a:t>
              </a:r>
            </a:p>
            <a:p>
              <a:pPr>
                <a:lnSpc>
                  <a:spcPct val="150000"/>
                </a:lnSpc>
                <a:spcBef>
                  <a:spcPts val="300"/>
                </a:spcBef>
                <a:spcAft>
                  <a:spcPts val="300"/>
                </a:spcAft>
                <a:defRPr/>
              </a:pPr>
              <a:r>
                <a:rPr lang="en-US" sz="1400" b="1" dirty="0">
                  <a:solidFill>
                    <a:schemeClr val="bg1"/>
                  </a:solidFill>
                  <a:latin typeface="+mj-lt"/>
                  <a:ea typeface="Inter" panose="02000503000000020004" pitchFamily="2" charset="0"/>
                </a:rPr>
                <a:t>Data Hub</a:t>
              </a:r>
            </a:p>
            <a:p>
              <a:pPr>
                <a:lnSpc>
                  <a:spcPct val="150000"/>
                </a:lnSpc>
                <a:spcBef>
                  <a:spcPts val="300"/>
                </a:spcBef>
                <a:spcAft>
                  <a:spcPts val="300"/>
                </a:spcAft>
                <a:defRPr/>
              </a:pPr>
              <a:endParaRPr lang="en-US" sz="1400" b="1" dirty="0">
                <a:solidFill>
                  <a:schemeClr val="bg1"/>
                </a:solidFill>
                <a:latin typeface="+mj-lt"/>
                <a:ea typeface="Inter" panose="02000503000000020004" pitchFamily="2" charset="0"/>
              </a:endParaRPr>
            </a:p>
            <a:p>
              <a:pPr marR="0" lvl="0" algn="l" defTabSz="914400" rtl="0" eaLnBrk="1" fontAlgn="auto" latinLnBrk="0" hangingPunct="1">
                <a:lnSpc>
                  <a:spcPct val="150000"/>
                </a:lnSpc>
                <a:spcBef>
                  <a:spcPts val="300"/>
                </a:spcBef>
                <a:spcAft>
                  <a:spcPts val="300"/>
                </a:spcAft>
                <a:buClrTx/>
                <a:buSzTx/>
                <a:tabLst/>
                <a:defRPr/>
              </a:pPr>
              <a:endParaRPr lang="en-US" sz="1400" b="1" dirty="0">
                <a:solidFill>
                  <a:schemeClr val="bg1"/>
                </a:solidFill>
                <a:latin typeface="+mj-lt"/>
                <a:ea typeface="Inter" panose="02000503000000020004" pitchFamily="2" charset="0"/>
              </a:endParaRPr>
            </a:p>
            <a:p>
              <a:pPr marR="0" lvl="0" algn="l" defTabSz="914400" rtl="0" eaLnBrk="1" fontAlgn="auto" latinLnBrk="0" hangingPunct="1">
                <a:lnSpc>
                  <a:spcPct val="100000"/>
                </a:lnSpc>
                <a:spcBef>
                  <a:spcPts val="300"/>
                </a:spcBef>
                <a:spcAft>
                  <a:spcPts val="300"/>
                </a:spcAft>
                <a:buClrTx/>
                <a:buSzTx/>
                <a:tabLst/>
                <a:defRPr/>
              </a:pPr>
              <a:endParaRPr lang="en-US" sz="1400" b="1" dirty="0">
                <a:solidFill>
                  <a:schemeClr val="bg1"/>
                </a:solidFill>
                <a:latin typeface="+mj-lt"/>
                <a:ea typeface="Inter" panose="02000503000000020004" pitchFamily="2" charset="0"/>
              </a:endParaRPr>
            </a:p>
            <a:p>
              <a:pPr marR="0" lvl="0" algn="l" defTabSz="914400" rtl="0" eaLnBrk="1" fontAlgn="auto" latinLnBrk="0" hangingPunct="1">
                <a:lnSpc>
                  <a:spcPct val="100000"/>
                </a:lnSpc>
                <a:spcBef>
                  <a:spcPts val="300"/>
                </a:spcBef>
                <a:spcAft>
                  <a:spcPts val="300"/>
                </a:spcAft>
                <a:buClrTx/>
                <a:buSzTx/>
                <a:tabLst/>
                <a:defRPr/>
              </a:pPr>
              <a:endParaRPr lang="en-US" sz="1400" b="1" dirty="0">
                <a:solidFill>
                  <a:schemeClr val="bg1"/>
                </a:solidFill>
                <a:latin typeface="+mj-lt"/>
                <a:ea typeface="Inter" panose="02000503000000020004" pitchFamily="2" charset="0"/>
              </a:endParaRPr>
            </a:p>
            <a:p>
              <a:pPr marR="0" lvl="0" algn="l" defTabSz="914400" rtl="0" eaLnBrk="1" fontAlgn="auto" latinLnBrk="0" hangingPunct="1">
                <a:lnSpc>
                  <a:spcPct val="100000"/>
                </a:lnSpc>
                <a:spcBef>
                  <a:spcPts val="300"/>
                </a:spcBef>
                <a:spcAft>
                  <a:spcPts val="300"/>
                </a:spcAft>
                <a:buClrTx/>
                <a:buSzTx/>
                <a:tabLst/>
                <a:defRPr/>
              </a:pPr>
              <a:endParaRPr kumimoji="0" lang="en-US" sz="1400" b="1" i="0" u="none" strike="noStrike" kern="1200" cap="none" spc="0" normalizeH="0" baseline="0" noProof="0" dirty="0">
                <a:ln>
                  <a:noFill/>
                </a:ln>
                <a:solidFill>
                  <a:schemeClr val="bg1"/>
                </a:solidFill>
                <a:effectLst/>
                <a:uLnTx/>
                <a:uFillTx/>
                <a:latin typeface="+mj-lt"/>
                <a:ea typeface="Inter" panose="02000503000000020004" pitchFamily="2" charset="0"/>
                <a:cs typeface="+mn-cs"/>
              </a:endParaRPr>
            </a:p>
            <a:p>
              <a:pPr>
                <a:spcBef>
                  <a:spcPts val="300"/>
                </a:spcBef>
                <a:spcAft>
                  <a:spcPts val="300"/>
                </a:spcAft>
                <a:defRPr/>
              </a:pPr>
              <a:endParaRPr kumimoji="0" lang="en-US" sz="1400" b="1" i="0" u="none" strike="noStrike" kern="1200" cap="none" spc="0" normalizeH="0" baseline="0" noProof="0" dirty="0">
                <a:ln>
                  <a:noFill/>
                </a:ln>
                <a:solidFill>
                  <a:schemeClr val="bg1"/>
                </a:solidFill>
                <a:effectLst/>
                <a:uLnTx/>
                <a:uFillTx/>
                <a:latin typeface="+mj-lt"/>
                <a:ea typeface="Inter" panose="02000503000000020004" pitchFamily="2" charset="0"/>
                <a:cs typeface="+mn-cs"/>
              </a:endParaRPr>
            </a:p>
            <a:p>
              <a:pPr marL="9144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j-lt"/>
                <a:ea typeface="Inter" panose="02000503000000020004" pitchFamily="2" charset="0"/>
                <a:cs typeface="+mn-cs"/>
              </a:endParaRPr>
            </a:p>
            <a:p>
              <a:pPr marR="0" lvl="0" algn="l" defTabSz="914400" rtl="0" eaLnBrk="1" fontAlgn="auto" latinLnBrk="0" hangingPunct="1">
                <a:lnSpc>
                  <a:spcPct val="100000"/>
                </a:lnSpc>
                <a:spcBef>
                  <a:spcPts val="300"/>
                </a:spcBef>
                <a:spcAft>
                  <a:spcPts val="300"/>
                </a:spcAft>
                <a:buClrTx/>
                <a:buSzTx/>
                <a:tabLst/>
                <a:defRPr/>
              </a:pPr>
              <a:endParaRPr kumimoji="0" lang="en-US" sz="1400" b="0" i="0" u="none" strike="noStrike" kern="1200" cap="none" spc="0" normalizeH="0" baseline="0" noProof="0" dirty="0">
                <a:ln>
                  <a:noFill/>
                </a:ln>
                <a:solidFill>
                  <a:schemeClr val="bg1"/>
                </a:solidFill>
                <a:effectLst/>
                <a:uLnTx/>
                <a:uFillTx/>
                <a:latin typeface="+mj-lt"/>
                <a:ea typeface="Inter" panose="02000503000000020004" pitchFamily="2" charset="0"/>
                <a:cs typeface="+mn-cs"/>
              </a:endParaRPr>
            </a:p>
            <a:p>
              <a:pPr marL="9144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j-lt"/>
                <a:ea typeface="Inter" panose="02000503000000020004" pitchFamily="2" charset="0"/>
                <a:cs typeface="+mn-cs"/>
              </a:endParaRPr>
            </a:p>
            <a:p>
              <a:pPr marL="9144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j-lt"/>
                <a:ea typeface="Inter" panose="02000503000000020004" pitchFamily="2" charset="0"/>
                <a:cs typeface="+mn-cs"/>
              </a:endParaRPr>
            </a:p>
          </p:txBody>
        </p:sp>
        <p:sp>
          <p:nvSpPr>
            <p:cNvPr id="9" name="Isosceles Triangle 8">
              <a:extLst>
                <a:ext uri="{FF2B5EF4-FFF2-40B4-BE49-F238E27FC236}">
                  <a16:creationId xmlns:a16="http://schemas.microsoft.com/office/drawing/2014/main" id="{A091343E-39A9-7853-C2A5-BF7614E78A16}"/>
                </a:ext>
              </a:extLst>
            </p:cNvPr>
            <p:cNvSpPr/>
            <p:nvPr/>
          </p:nvSpPr>
          <p:spPr>
            <a:xfrm rot="10800000">
              <a:off x="2453830" y="2004482"/>
              <a:ext cx="848150" cy="182972"/>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5" name="Rectangle 24">
              <a:extLst>
                <a:ext uri="{FF2B5EF4-FFF2-40B4-BE49-F238E27FC236}">
                  <a16:creationId xmlns:a16="http://schemas.microsoft.com/office/drawing/2014/main" id="{1CEB9A69-9E21-479B-53F5-D47B98A8356B}"/>
                </a:ext>
              </a:extLst>
            </p:cNvPr>
            <p:cNvSpPr/>
            <p:nvPr/>
          </p:nvSpPr>
          <p:spPr>
            <a:xfrm>
              <a:off x="4010343" y="986247"/>
              <a:ext cx="2253255" cy="850353"/>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2400" cap="all" dirty="0">
                  <a:solidFill>
                    <a:schemeClr val="tx1"/>
                  </a:solidFill>
                  <a:latin typeface="Sons Condensed Extrabold" panose="02060906060206060203" pitchFamily="18" charset="0"/>
                  <a:sym typeface="Wingdings" panose="05000000000000000000" pitchFamily="2" charset="2"/>
                </a:rPr>
                <a:t>Visualization</a:t>
              </a:r>
              <a:endParaRPr lang="en-US" sz="2400" cap="all" dirty="0">
                <a:solidFill>
                  <a:schemeClr val="tx1"/>
                </a:solidFill>
                <a:latin typeface="Sons Condensed Extrabold" panose="02060906060206060203" pitchFamily="18" charset="0"/>
              </a:endParaRPr>
            </a:p>
          </p:txBody>
        </p:sp>
        <p:sp>
          <p:nvSpPr>
            <p:cNvPr id="18" name="Isosceles Triangle 17">
              <a:extLst>
                <a:ext uri="{FF2B5EF4-FFF2-40B4-BE49-F238E27FC236}">
                  <a16:creationId xmlns:a16="http://schemas.microsoft.com/office/drawing/2014/main" id="{CA05C6FA-1A23-048D-8EDF-7720BA0973D3}"/>
                </a:ext>
              </a:extLst>
            </p:cNvPr>
            <p:cNvSpPr/>
            <p:nvPr/>
          </p:nvSpPr>
          <p:spPr>
            <a:xfrm rot="10800000">
              <a:off x="4712896" y="2004482"/>
              <a:ext cx="848150" cy="182972"/>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5" name="Rectangle 4">
              <a:extLst>
                <a:ext uri="{FF2B5EF4-FFF2-40B4-BE49-F238E27FC236}">
                  <a16:creationId xmlns:a16="http://schemas.microsoft.com/office/drawing/2014/main" id="{CD4A2F76-0250-8106-5CA3-1255FDF6A2FF}"/>
                </a:ext>
              </a:extLst>
            </p:cNvPr>
            <p:cNvSpPr/>
            <p:nvPr/>
          </p:nvSpPr>
          <p:spPr>
            <a:xfrm>
              <a:off x="8733392" y="986246"/>
              <a:ext cx="2297925" cy="850353"/>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2400" cap="all" dirty="0">
                  <a:solidFill>
                    <a:schemeClr val="tx1"/>
                  </a:solidFill>
                  <a:latin typeface="Sons Condensed Extrabold" panose="02060906060206060203" pitchFamily="18" charset="0"/>
                </a:rPr>
                <a:t>MES</a:t>
              </a:r>
            </a:p>
          </p:txBody>
        </p:sp>
        <p:sp>
          <p:nvSpPr>
            <p:cNvPr id="6" name="Isosceles Triangle 5">
              <a:extLst>
                <a:ext uri="{FF2B5EF4-FFF2-40B4-BE49-F238E27FC236}">
                  <a16:creationId xmlns:a16="http://schemas.microsoft.com/office/drawing/2014/main" id="{7F61DA70-1A61-2D0D-8FAC-6A168BF884CA}"/>
                </a:ext>
              </a:extLst>
            </p:cNvPr>
            <p:cNvSpPr/>
            <p:nvPr/>
          </p:nvSpPr>
          <p:spPr>
            <a:xfrm rot="10800000">
              <a:off x="9524416" y="2004481"/>
              <a:ext cx="848150" cy="182972"/>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grpSp>
    </p:spTree>
    <p:extLst>
      <p:ext uri="{BB962C8B-B14F-4D97-AF65-F5344CB8AC3E}">
        <p14:creationId xmlns:p14="http://schemas.microsoft.com/office/powerpoint/2010/main" val="166306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7DBF33-B5B1-8D5C-6AF8-DEB3A801ED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6">
            <a:extLst>
              <a:ext uri="{FF2B5EF4-FFF2-40B4-BE49-F238E27FC236}">
                <a16:creationId xmlns:a16="http://schemas.microsoft.com/office/drawing/2014/main" id="{B673CB76-E5EA-8967-2582-CB70E1D33A3E}"/>
              </a:ext>
            </a:extLst>
          </p:cNvPr>
          <p:cNvSpPr>
            <a:spLocks noGrp="1"/>
          </p:cNvSpPr>
          <p:nvPr>
            <p:ph type="ctrTitle"/>
          </p:nvPr>
        </p:nvSpPr>
        <p:spPr>
          <a:xfrm>
            <a:off x="0" y="939010"/>
            <a:ext cx="12192000" cy="2879963"/>
          </a:xfrm>
        </p:spPr>
        <p:txBody>
          <a:bodyPr/>
          <a:lstStyle/>
          <a:p>
            <a:pPr algn="ctr">
              <a:lnSpc>
                <a:spcPct val="100000"/>
              </a:lnSpc>
            </a:pPr>
            <a:r>
              <a:rPr lang="en-US" sz="19900" dirty="0"/>
              <a:t>We are</a:t>
            </a:r>
            <a:endParaRPr lang="en-US" sz="7500" cap="none" dirty="0">
              <a:latin typeface="Inter" panose="02000503000000020004" pitchFamily="2" charset="0"/>
              <a:ea typeface="Inter" panose="02000503000000020004" pitchFamily="2" charset="0"/>
            </a:endParaRPr>
          </a:p>
        </p:txBody>
      </p:sp>
      <p:pic>
        <p:nvPicPr>
          <p:cNvPr id="5" name="Picture 4" descr="Text&#10;&#10;Description automatically generated">
            <a:extLst>
              <a:ext uri="{FF2B5EF4-FFF2-40B4-BE49-F238E27FC236}">
                <a16:creationId xmlns:a16="http://schemas.microsoft.com/office/drawing/2014/main" id="{B3B6E015-E3CF-1A42-F503-E87FE04D27B5}"/>
              </a:ext>
            </a:extLst>
          </p:cNvPr>
          <p:cNvPicPr>
            <a:picLocks noChangeAspect="1"/>
          </p:cNvPicPr>
          <p:nvPr/>
        </p:nvPicPr>
        <p:blipFill>
          <a:blip r:embed="rId4"/>
          <a:stretch>
            <a:fillRect/>
          </a:stretch>
        </p:blipFill>
        <p:spPr>
          <a:xfrm>
            <a:off x="3224534" y="3818973"/>
            <a:ext cx="5851860" cy="1827987"/>
          </a:xfrm>
          <a:prstGeom prst="rect">
            <a:avLst/>
          </a:prstGeom>
        </p:spPr>
      </p:pic>
      <p:sp>
        <p:nvSpPr>
          <p:cNvPr id="3" name="TextBox 2">
            <a:extLst>
              <a:ext uri="{FF2B5EF4-FFF2-40B4-BE49-F238E27FC236}">
                <a16:creationId xmlns:a16="http://schemas.microsoft.com/office/drawing/2014/main" id="{2EAB5612-593C-85BB-905E-D38CC3BC9763}"/>
              </a:ext>
            </a:extLst>
          </p:cNvPr>
          <p:cNvSpPr txBox="1"/>
          <p:nvPr/>
        </p:nvSpPr>
        <p:spPr>
          <a:xfrm>
            <a:off x="3048965" y="6350430"/>
            <a:ext cx="6094070" cy="461665"/>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B0502030000000004" pitchFamily="34" charset="0"/>
                <a:ea typeface="Inter" panose="02000503000000020004" pitchFamily="2" charset="0"/>
                <a:cs typeface="+mn-cs"/>
              </a:rPr>
              <a:t>© 2024 GE Vernova and/or its affiliates. All rights reserved.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B0502030000000004" pitchFamily="34" charset="0"/>
                <a:ea typeface="Inter" panose="02000503000000020004" pitchFamily="2" charset="0"/>
                <a:cs typeface="+mn-cs"/>
              </a:rPr>
              <a:t>GE and the GE Monogram are trademarks of General Electric Company</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B0502030000000004" pitchFamily="34" charset="0"/>
                <a:ea typeface="Inter" panose="02000503000000020004" pitchFamily="2" charset="0"/>
                <a:cs typeface="+mn-cs"/>
              </a:rPr>
              <a:t> used under trademark license.</a:t>
            </a:r>
          </a:p>
        </p:txBody>
      </p:sp>
    </p:spTree>
    <p:extLst>
      <p:ext uri="{BB962C8B-B14F-4D97-AF65-F5344CB8AC3E}">
        <p14:creationId xmlns:p14="http://schemas.microsoft.com/office/powerpoint/2010/main" val="1380261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DB461-FEA9-628E-B298-82B5BD20BA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84C8F1-F1BE-03DB-9721-254F886A4424}"/>
              </a:ext>
            </a:extLst>
          </p:cNvPr>
          <p:cNvSpPr>
            <a:spLocks noGrp="1"/>
          </p:cNvSpPr>
          <p:nvPr>
            <p:ph type="ctrTitle"/>
          </p:nvPr>
        </p:nvSpPr>
        <p:spPr/>
        <p:txBody>
          <a:bodyPr/>
          <a:lstStyle/>
          <a:p>
            <a:r>
              <a:rPr lang="en-US" sz="5400" dirty="0">
                <a:latin typeface="Sons Condensed Extrabold"/>
              </a:rPr>
              <a:t>Embedded ML Capability</a:t>
            </a:r>
            <a:endParaRPr lang="en-GB" sz="5400" dirty="0"/>
          </a:p>
        </p:txBody>
      </p:sp>
    </p:spTree>
    <p:extLst>
      <p:ext uri="{BB962C8B-B14F-4D97-AF65-F5344CB8AC3E}">
        <p14:creationId xmlns:p14="http://schemas.microsoft.com/office/powerpoint/2010/main" val="3858096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8D04A9-84C3-A34B-5FC7-115585561D62}"/>
              </a:ext>
            </a:extLst>
          </p:cNvPr>
          <p:cNvSpPr>
            <a:spLocks noGrp="1"/>
          </p:cNvSpPr>
          <p:nvPr>
            <p:ph type="ftr" sz="quarter" idx="11"/>
          </p:nvPr>
        </p:nvSpPr>
        <p:spPr/>
        <p:txBody>
          <a:bodyPr/>
          <a:lstStyle/>
          <a:p>
            <a:r>
              <a:rPr lang="en-US" dirty="0"/>
              <a:t>© 2024 GE Vernova and/or its affiliates. All rights reserved.</a:t>
            </a:r>
          </a:p>
        </p:txBody>
      </p:sp>
      <p:sp>
        <p:nvSpPr>
          <p:cNvPr id="4" name="Slide Number Placeholder 3">
            <a:extLst>
              <a:ext uri="{FF2B5EF4-FFF2-40B4-BE49-F238E27FC236}">
                <a16:creationId xmlns:a16="http://schemas.microsoft.com/office/drawing/2014/main" id="{C0216062-82DF-9D89-1E36-EA5AC2E62A83}"/>
              </a:ext>
            </a:extLst>
          </p:cNvPr>
          <p:cNvSpPr>
            <a:spLocks noGrp="1"/>
          </p:cNvSpPr>
          <p:nvPr>
            <p:ph type="sldNum" sz="quarter" idx="12"/>
          </p:nvPr>
        </p:nvSpPr>
        <p:spPr/>
        <p:txBody>
          <a:bodyPr/>
          <a:lstStyle/>
          <a:p>
            <a:fld id="{7A7A97EF-C944-4447-B862-B593E9B4A0FF}" type="slidenum">
              <a:rPr lang="en-US" smtClean="0"/>
              <a:t>31</a:t>
            </a:fld>
            <a:endParaRPr lang="en-US" dirty="0"/>
          </a:p>
        </p:txBody>
      </p:sp>
      <p:pic>
        <p:nvPicPr>
          <p:cNvPr id="7" name="Picture 6">
            <a:extLst>
              <a:ext uri="{FF2B5EF4-FFF2-40B4-BE49-F238E27FC236}">
                <a16:creationId xmlns:a16="http://schemas.microsoft.com/office/drawing/2014/main" id="{49E6B298-3373-7D76-DB42-3E7461FB35A4}"/>
              </a:ext>
            </a:extLst>
          </p:cNvPr>
          <p:cNvPicPr>
            <a:picLocks noChangeAspect="1"/>
          </p:cNvPicPr>
          <p:nvPr/>
        </p:nvPicPr>
        <p:blipFill>
          <a:blip r:embed="rId3"/>
          <a:stretch>
            <a:fillRect/>
          </a:stretch>
        </p:blipFill>
        <p:spPr>
          <a:xfrm>
            <a:off x="352337" y="1006317"/>
            <a:ext cx="10740705" cy="1785454"/>
          </a:xfrm>
          <a:prstGeom prst="rect">
            <a:avLst/>
          </a:prstGeom>
        </p:spPr>
      </p:pic>
      <p:pic>
        <p:nvPicPr>
          <p:cNvPr id="9" name="Picture 8">
            <a:extLst>
              <a:ext uri="{FF2B5EF4-FFF2-40B4-BE49-F238E27FC236}">
                <a16:creationId xmlns:a16="http://schemas.microsoft.com/office/drawing/2014/main" id="{F2685531-7C68-6941-DC0C-5A23FC8C6858}"/>
              </a:ext>
            </a:extLst>
          </p:cNvPr>
          <p:cNvPicPr>
            <a:picLocks noChangeAspect="1"/>
          </p:cNvPicPr>
          <p:nvPr/>
        </p:nvPicPr>
        <p:blipFill>
          <a:blip r:embed="rId4"/>
          <a:stretch>
            <a:fillRect/>
          </a:stretch>
        </p:blipFill>
        <p:spPr>
          <a:xfrm>
            <a:off x="352336" y="2218888"/>
            <a:ext cx="10740705" cy="1925053"/>
          </a:xfrm>
          <a:prstGeom prst="rect">
            <a:avLst/>
          </a:prstGeom>
        </p:spPr>
      </p:pic>
      <p:pic>
        <p:nvPicPr>
          <p:cNvPr id="11" name="Picture 10">
            <a:extLst>
              <a:ext uri="{FF2B5EF4-FFF2-40B4-BE49-F238E27FC236}">
                <a16:creationId xmlns:a16="http://schemas.microsoft.com/office/drawing/2014/main" id="{78ADB0DB-773C-A52A-8CAF-8C863FD27930}"/>
              </a:ext>
            </a:extLst>
          </p:cNvPr>
          <p:cNvPicPr>
            <a:picLocks noChangeAspect="1"/>
          </p:cNvPicPr>
          <p:nvPr/>
        </p:nvPicPr>
        <p:blipFill>
          <a:blip r:embed="rId5"/>
          <a:stretch>
            <a:fillRect/>
          </a:stretch>
        </p:blipFill>
        <p:spPr>
          <a:xfrm>
            <a:off x="345344" y="3599224"/>
            <a:ext cx="10740705" cy="3082961"/>
          </a:xfrm>
          <a:prstGeom prst="rect">
            <a:avLst/>
          </a:prstGeom>
        </p:spPr>
      </p:pic>
      <p:sp>
        <p:nvSpPr>
          <p:cNvPr id="8" name="Title 3">
            <a:extLst>
              <a:ext uri="{FF2B5EF4-FFF2-40B4-BE49-F238E27FC236}">
                <a16:creationId xmlns:a16="http://schemas.microsoft.com/office/drawing/2014/main" id="{6CB883F7-C6AA-15C2-37B9-0BA751955454}"/>
              </a:ext>
            </a:extLst>
          </p:cNvPr>
          <p:cNvSpPr txBox="1">
            <a:spLocks/>
          </p:cNvSpPr>
          <p:nvPr/>
        </p:nvSpPr>
        <p:spPr>
          <a:xfrm>
            <a:off x="419100" y="358891"/>
            <a:ext cx="9578915" cy="4570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Inter" panose="02000503000000020004" pitchFamily="2" charset="0"/>
                <a:ea typeface="+mj-ea"/>
                <a:cs typeface="+mj-cs"/>
              </a:defRPr>
            </a:lvl1pPr>
          </a:lstStyle>
          <a:p>
            <a:r>
              <a:rPr lang="en-US" dirty="0"/>
              <a:t>Included ML Model – Alarm Patterns</a:t>
            </a:r>
            <a:br>
              <a:rPr lang="en-US" dirty="0"/>
            </a:br>
            <a:endParaRPr lang="en-US" dirty="0"/>
          </a:p>
        </p:txBody>
      </p:sp>
    </p:spTree>
    <p:extLst>
      <p:ext uri="{BB962C8B-B14F-4D97-AF65-F5344CB8AC3E}">
        <p14:creationId xmlns:p14="http://schemas.microsoft.com/office/powerpoint/2010/main" val="542066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0B13F42-3626-CE6D-5370-5079A95A2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246850"/>
            <a:ext cx="7132318" cy="328941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6091B2E8-7359-22E8-2EF9-94939A073EB3}"/>
              </a:ext>
            </a:extLst>
          </p:cNvPr>
          <p:cNvSpPr>
            <a:spLocks noGrp="1"/>
          </p:cNvSpPr>
          <p:nvPr>
            <p:ph type="ftr" sz="quarter" idx="11"/>
          </p:nvPr>
        </p:nvSpPr>
        <p:spPr/>
        <p:txBody>
          <a:bodyPr/>
          <a:lstStyle/>
          <a:p>
            <a:r>
              <a:rPr lang="en-US" dirty="0"/>
              <a:t>© 2024 GE Vernova and/or its affiliates. All rights reserved.</a:t>
            </a:r>
          </a:p>
        </p:txBody>
      </p:sp>
      <p:sp>
        <p:nvSpPr>
          <p:cNvPr id="4" name="Slide Number Placeholder 3">
            <a:extLst>
              <a:ext uri="{FF2B5EF4-FFF2-40B4-BE49-F238E27FC236}">
                <a16:creationId xmlns:a16="http://schemas.microsoft.com/office/drawing/2014/main" id="{A2A16BD5-02F7-9AFF-DB1C-CF7071BBB09F}"/>
              </a:ext>
            </a:extLst>
          </p:cNvPr>
          <p:cNvSpPr>
            <a:spLocks noGrp="1"/>
          </p:cNvSpPr>
          <p:nvPr>
            <p:ph type="sldNum" sz="quarter" idx="12"/>
          </p:nvPr>
        </p:nvSpPr>
        <p:spPr/>
        <p:txBody>
          <a:bodyPr/>
          <a:lstStyle/>
          <a:p>
            <a:fld id="{7A7A97EF-C944-4447-B862-B593E9B4A0FF}" type="slidenum">
              <a:rPr lang="en-US" smtClean="0"/>
              <a:t>32</a:t>
            </a:fld>
            <a:endParaRPr lang="en-US" dirty="0"/>
          </a:p>
        </p:txBody>
      </p:sp>
      <p:pic>
        <p:nvPicPr>
          <p:cNvPr id="1026" name="Picture 2">
            <a:extLst>
              <a:ext uri="{FF2B5EF4-FFF2-40B4-BE49-F238E27FC236}">
                <a16:creationId xmlns:a16="http://schemas.microsoft.com/office/drawing/2014/main" id="{5A5C8611-12F3-82DF-5B34-0EC10972E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070" y="3477491"/>
            <a:ext cx="6714837" cy="313446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E0296EC3-224B-B29F-7EE1-FB3B4891218F}"/>
              </a:ext>
            </a:extLst>
          </p:cNvPr>
          <p:cNvSpPr txBox="1">
            <a:spLocks/>
          </p:cNvSpPr>
          <p:nvPr/>
        </p:nvSpPr>
        <p:spPr>
          <a:xfrm>
            <a:off x="419100" y="358891"/>
            <a:ext cx="9578915" cy="4570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Inter" panose="02000503000000020004" pitchFamily="2" charset="0"/>
                <a:ea typeface="+mj-ea"/>
                <a:cs typeface="+mj-cs"/>
              </a:defRPr>
            </a:lvl1pPr>
          </a:lstStyle>
          <a:p>
            <a:r>
              <a:rPr lang="en-US" dirty="0"/>
              <a:t>Included ML Model – Sensor Health (Quality of Sensor Data)</a:t>
            </a:r>
            <a:br>
              <a:rPr lang="en-US" dirty="0"/>
            </a:br>
            <a:endParaRPr lang="en-US" dirty="0"/>
          </a:p>
        </p:txBody>
      </p:sp>
    </p:spTree>
    <p:extLst>
      <p:ext uri="{BB962C8B-B14F-4D97-AF65-F5344CB8AC3E}">
        <p14:creationId xmlns:p14="http://schemas.microsoft.com/office/powerpoint/2010/main" val="209987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91B2E8-7359-22E8-2EF9-94939A073EB3}"/>
              </a:ext>
            </a:extLst>
          </p:cNvPr>
          <p:cNvSpPr>
            <a:spLocks noGrp="1"/>
          </p:cNvSpPr>
          <p:nvPr>
            <p:ph type="ftr" sz="quarter" idx="11"/>
          </p:nvPr>
        </p:nvSpPr>
        <p:spPr/>
        <p:txBody>
          <a:bodyPr/>
          <a:lstStyle/>
          <a:p>
            <a:r>
              <a:rPr lang="en-US" dirty="0"/>
              <a:t>© 2024 GE Vernova and/or its affiliates. All rights reserved.</a:t>
            </a:r>
          </a:p>
        </p:txBody>
      </p:sp>
      <p:sp>
        <p:nvSpPr>
          <p:cNvPr id="4" name="Slide Number Placeholder 3">
            <a:extLst>
              <a:ext uri="{FF2B5EF4-FFF2-40B4-BE49-F238E27FC236}">
                <a16:creationId xmlns:a16="http://schemas.microsoft.com/office/drawing/2014/main" id="{A2A16BD5-02F7-9AFF-DB1C-CF7071BBB09F}"/>
              </a:ext>
            </a:extLst>
          </p:cNvPr>
          <p:cNvSpPr>
            <a:spLocks noGrp="1"/>
          </p:cNvSpPr>
          <p:nvPr>
            <p:ph type="sldNum" sz="quarter" idx="12"/>
          </p:nvPr>
        </p:nvSpPr>
        <p:spPr/>
        <p:txBody>
          <a:bodyPr/>
          <a:lstStyle/>
          <a:p>
            <a:fld id="{7A7A97EF-C944-4447-B862-B593E9B4A0FF}" type="slidenum">
              <a:rPr lang="en-US" smtClean="0"/>
              <a:t>33</a:t>
            </a:fld>
            <a:endParaRPr lang="en-US" dirty="0"/>
          </a:p>
        </p:txBody>
      </p:sp>
      <p:pic>
        <p:nvPicPr>
          <p:cNvPr id="6" name="Picture 5">
            <a:extLst>
              <a:ext uri="{FF2B5EF4-FFF2-40B4-BE49-F238E27FC236}">
                <a16:creationId xmlns:a16="http://schemas.microsoft.com/office/drawing/2014/main" id="{6AD2C2D8-430F-FFC0-6404-EA3F796836B8}"/>
              </a:ext>
            </a:extLst>
          </p:cNvPr>
          <p:cNvPicPr>
            <a:picLocks noChangeAspect="1"/>
          </p:cNvPicPr>
          <p:nvPr/>
        </p:nvPicPr>
        <p:blipFill>
          <a:blip r:embed="rId3"/>
          <a:stretch>
            <a:fillRect/>
          </a:stretch>
        </p:blipFill>
        <p:spPr>
          <a:xfrm>
            <a:off x="335560" y="1127937"/>
            <a:ext cx="11856440" cy="4736167"/>
          </a:xfrm>
          <a:prstGeom prst="rect">
            <a:avLst/>
          </a:prstGeom>
        </p:spPr>
      </p:pic>
      <p:sp>
        <p:nvSpPr>
          <p:cNvPr id="7" name="Title 3">
            <a:extLst>
              <a:ext uri="{FF2B5EF4-FFF2-40B4-BE49-F238E27FC236}">
                <a16:creationId xmlns:a16="http://schemas.microsoft.com/office/drawing/2014/main" id="{072C3C7B-3647-FDD0-324C-81137D54F4B0}"/>
              </a:ext>
            </a:extLst>
          </p:cNvPr>
          <p:cNvSpPr txBox="1">
            <a:spLocks/>
          </p:cNvSpPr>
          <p:nvPr/>
        </p:nvSpPr>
        <p:spPr>
          <a:xfrm>
            <a:off x="419100" y="358891"/>
            <a:ext cx="9578915" cy="4570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Inter" panose="02000503000000020004" pitchFamily="2" charset="0"/>
                <a:ea typeface="+mj-ea"/>
                <a:cs typeface="+mj-cs"/>
              </a:defRPr>
            </a:lvl1pPr>
          </a:lstStyle>
          <a:p>
            <a:r>
              <a:rPr lang="en-US" dirty="0"/>
              <a:t>Included ML Model – Model Predictive Control</a:t>
            </a:r>
          </a:p>
          <a:p>
            <a:r>
              <a:rPr lang="en-US" sz="2000" dirty="0"/>
              <a:t>Chemical dosing in Water Treatment Plant</a:t>
            </a:r>
          </a:p>
        </p:txBody>
      </p:sp>
    </p:spTree>
    <p:extLst>
      <p:ext uri="{BB962C8B-B14F-4D97-AF65-F5344CB8AC3E}">
        <p14:creationId xmlns:p14="http://schemas.microsoft.com/office/powerpoint/2010/main" val="2861748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0F8F11-A710-C353-99BE-2C4D8E18D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2025 GE Vernova and/or its affiliates. All rights reserved.</a:t>
            </a:r>
          </a:p>
        </p:txBody>
      </p:sp>
      <p:sp>
        <p:nvSpPr>
          <p:cNvPr id="3" name="Slide Number Placeholder 2">
            <a:extLst>
              <a:ext uri="{FF2B5EF4-FFF2-40B4-BE49-F238E27FC236}">
                <a16:creationId xmlns:a16="http://schemas.microsoft.com/office/drawing/2014/main" id="{9C0AABEE-E454-5781-B4B1-60EC823BA6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5C7873E-FE06-1347-C668-0F3743BEC56E}"/>
              </a:ext>
            </a:extLst>
          </p:cNvPr>
          <p:cNvSpPr>
            <a:spLocks noGrp="1"/>
          </p:cNvSpPr>
          <p:nvPr>
            <p:ph type="title"/>
          </p:nvPr>
        </p:nvSpPr>
        <p:spPr/>
        <p:txBody>
          <a:bodyPr/>
          <a:lstStyle/>
          <a:p>
            <a:r>
              <a:rPr lang="en-US" dirty="0">
                <a:latin typeface="Sons Condensed Extrabold"/>
              </a:rPr>
              <a:t>Value of data</a:t>
            </a:r>
            <a:br>
              <a:rPr lang="en-US" dirty="0">
                <a:latin typeface="Sons Condensed Extrabold"/>
              </a:rPr>
            </a:br>
            <a:r>
              <a:rPr lang="en-US" sz="2400" dirty="0">
                <a:latin typeface="Sons Condensed Extrabold"/>
              </a:rPr>
              <a:t>historian and Data Hub</a:t>
            </a:r>
            <a:endParaRPr lang="en-US" sz="1600" dirty="0">
              <a:latin typeface="Sons Condensed Extrabold"/>
            </a:endParaRPr>
          </a:p>
        </p:txBody>
      </p:sp>
    </p:spTree>
    <p:extLst>
      <p:ext uri="{BB962C8B-B14F-4D97-AF65-F5344CB8AC3E}">
        <p14:creationId xmlns:p14="http://schemas.microsoft.com/office/powerpoint/2010/main" val="1004651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096A0B-AA82-406C-B99E-9E845C44C766}"/>
              </a:ext>
            </a:extLst>
          </p:cNvPr>
          <p:cNvSpPr>
            <a:spLocks noGrp="1"/>
          </p:cNvSpPr>
          <p:nvPr>
            <p:ph type="title"/>
          </p:nvPr>
        </p:nvSpPr>
        <p:spPr/>
        <p:txBody>
          <a:bodyPr/>
          <a:lstStyle/>
          <a:p>
            <a:r>
              <a:rPr lang="en-US" dirty="0">
                <a:latin typeface="Inter"/>
                <a:ea typeface="Inter"/>
                <a:cs typeface="Inter"/>
              </a:rPr>
              <a:t>Transformations Happening in Data Management</a:t>
            </a:r>
            <a:endParaRPr lang="en-CA" dirty="0"/>
          </a:p>
        </p:txBody>
      </p:sp>
      <p:sp>
        <p:nvSpPr>
          <p:cNvPr id="6" name="Rectangle 5">
            <a:extLst>
              <a:ext uri="{FF2B5EF4-FFF2-40B4-BE49-F238E27FC236}">
                <a16:creationId xmlns:a16="http://schemas.microsoft.com/office/drawing/2014/main" id="{7F4D043A-A11F-4670-DBCA-C1E41741D3B2}"/>
              </a:ext>
            </a:extLst>
          </p:cNvPr>
          <p:cNvSpPr/>
          <p:nvPr/>
        </p:nvSpPr>
        <p:spPr>
          <a:xfrm>
            <a:off x="6752639" y="6377458"/>
            <a:ext cx="1203232"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577" name="Footer Placeholder 2">
            <a:extLst>
              <a:ext uri="{FF2B5EF4-FFF2-40B4-BE49-F238E27FC236}">
                <a16:creationId xmlns:a16="http://schemas.microsoft.com/office/drawing/2014/main" id="{F85601B3-2254-6044-21F1-F9DFD1D3F83B}"/>
              </a:ext>
            </a:extLst>
          </p:cNvPr>
          <p:cNvSpPr>
            <a:spLocks noGrp="1"/>
          </p:cNvSpPr>
          <p:nvPr>
            <p:ph type="ftr" sz="quarter" idx="11"/>
          </p:nvPr>
        </p:nvSpPr>
        <p:spPr>
          <a:xfrm>
            <a:off x="419100" y="6492875"/>
            <a:ext cx="10248900" cy="2446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12121"/>
                </a:solidFill>
                <a:effectLst/>
                <a:uLnTx/>
                <a:uFillTx/>
                <a:latin typeface="Inter" panose="02000503000000020004" pitchFamily="2" charset="0"/>
                <a:ea typeface="+mn-ea"/>
                <a:cs typeface="+mn-cs"/>
              </a:rPr>
              <a:t>© 2023 GE Vernova and/or its affiliates. All rights reserved.</a:t>
            </a:r>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578" name="Slide Number Placeholder 3">
            <a:extLst>
              <a:ext uri="{FF2B5EF4-FFF2-40B4-BE49-F238E27FC236}">
                <a16:creationId xmlns:a16="http://schemas.microsoft.com/office/drawing/2014/main" id="{66B8BC49-9024-C4A6-25E3-00C3B586861D}"/>
              </a:ext>
            </a:extLst>
          </p:cNvPr>
          <p:cNvSpPr>
            <a:spLocks noGrp="1"/>
          </p:cNvSpPr>
          <p:nvPr>
            <p:ph type="sldNum" sz="quarter" idx="12"/>
          </p:nvPr>
        </p:nvSpPr>
        <p:spPr>
          <a:xfrm>
            <a:off x="11222182" y="6492875"/>
            <a:ext cx="5507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CA"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pic>
        <p:nvPicPr>
          <p:cNvPr id="2" name="Picture 1">
            <a:extLst>
              <a:ext uri="{FF2B5EF4-FFF2-40B4-BE49-F238E27FC236}">
                <a16:creationId xmlns:a16="http://schemas.microsoft.com/office/drawing/2014/main" id="{082D3165-0DD1-755A-7108-827E89A91780}"/>
              </a:ext>
            </a:extLst>
          </p:cNvPr>
          <p:cNvPicPr>
            <a:picLocks noChangeAspect="1"/>
          </p:cNvPicPr>
          <p:nvPr/>
        </p:nvPicPr>
        <p:blipFill rotWithShape="1">
          <a:blip r:embed="rId3"/>
          <a:srcRect l="8077" r="7203"/>
          <a:stretch/>
        </p:blipFill>
        <p:spPr>
          <a:xfrm>
            <a:off x="6252754" y="1909637"/>
            <a:ext cx="5939245" cy="3943966"/>
          </a:xfrm>
          <a:prstGeom prst="rect">
            <a:avLst/>
          </a:prstGeom>
        </p:spPr>
      </p:pic>
      <p:sp>
        <p:nvSpPr>
          <p:cNvPr id="3" name="Rectangle 2">
            <a:extLst>
              <a:ext uri="{FF2B5EF4-FFF2-40B4-BE49-F238E27FC236}">
                <a16:creationId xmlns:a16="http://schemas.microsoft.com/office/drawing/2014/main" id="{F78D61F7-18C9-78CC-9AC2-7A2C2BA086FB}"/>
              </a:ext>
            </a:extLst>
          </p:cNvPr>
          <p:cNvSpPr/>
          <p:nvPr/>
        </p:nvSpPr>
        <p:spPr>
          <a:xfrm>
            <a:off x="507600" y="1833437"/>
            <a:ext cx="976780" cy="4084320"/>
          </a:xfrm>
          <a:prstGeom prst="rect">
            <a:avLst/>
          </a:prstGeom>
          <a:solidFill>
            <a:srgbClr val="AFC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5" name="Rectangle 4">
            <a:extLst>
              <a:ext uri="{FF2B5EF4-FFF2-40B4-BE49-F238E27FC236}">
                <a16:creationId xmlns:a16="http://schemas.microsoft.com/office/drawing/2014/main" id="{31CF8432-431E-9D93-B808-E172163B0935}"/>
              </a:ext>
            </a:extLst>
          </p:cNvPr>
          <p:cNvSpPr/>
          <p:nvPr/>
        </p:nvSpPr>
        <p:spPr>
          <a:xfrm>
            <a:off x="1" y="1909637"/>
            <a:ext cx="5809954" cy="657568"/>
          </a:xfrm>
          <a:prstGeom prst="rect">
            <a:avLst/>
          </a:prstGeom>
          <a:solidFill>
            <a:srgbClr val="337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 name="Rectangle 6">
            <a:extLst>
              <a:ext uri="{FF2B5EF4-FFF2-40B4-BE49-F238E27FC236}">
                <a16:creationId xmlns:a16="http://schemas.microsoft.com/office/drawing/2014/main" id="{DBDE0465-18A3-EDD8-D19F-6DAB2AA87789}"/>
              </a:ext>
            </a:extLst>
          </p:cNvPr>
          <p:cNvSpPr/>
          <p:nvPr/>
        </p:nvSpPr>
        <p:spPr>
          <a:xfrm>
            <a:off x="1" y="2728226"/>
            <a:ext cx="5809954" cy="657568"/>
          </a:xfrm>
          <a:prstGeom prst="rect">
            <a:avLst/>
          </a:prstGeom>
          <a:solidFill>
            <a:srgbClr val="337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8" name="Rectangle 7">
            <a:extLst>
              <a:ext uri="{FF2B5EF4-FFF2-40B4-BE49-F238E27FC236}">
                <a16:creationId xmlns:a16="http://schemas.microsoft.com/office/drawing/2014/main" id="{5DE42D56-3A38-3940-0A80-51071FC37FA8}"/>
              </a:ext>
            </a:extLst>
          </p:cNvPr>
          <p:cNvSpPr/>
          <p:nvPr/>
        </p:nvSpPr>
        <p:spPr>
          <a:xfrm>
            <a:off x="1" y="3546813"/>
            <a:ext cx="5809954" cy="657568"/>
          </a:xfrm>
          <a:prstGeom prst="rect">
            <a:avLst/>
          </a:prstGeom>
          <a:solidFill>
            <a:srgbClr val="337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0" name="Rectangle 9">
            <a:extLst>
              <a:ext uri="{FF2B5EF4-FFF2-40B4-BE49-F238E27FC236}">
                <a16:creationId xmlns:a16="http://schemas.microsoft.com/office/drawing/2014/main" id="{E1F2CBD5-5387-5C4D-8D3E-757758BC5A0A}"/>
              </a:ext>
            </a:extLst>
          </p:cNvPr>
          <p:cNvSpPr/>
          <p:nvPr/>
        </p:nvSpPr>
        <p:spPr>
          <a:xfrm>
            <a:off x="1" y="4365400"/>
            <a:ext cx="5809954" cy="657568"/>
          </a:xfrm>
          <a:prstGeom prst="rect">
            <a:avLst/>
          </a:prstGeom>
          <a:solidFill>
            <a:srgbClr val="337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1" name="Rectangle 10">
            <a:extLst>
              <a:ext uri="{FF2B5EF4-FFF2-40B4-BE49-F238E27FC236}">
                <a16:creationId xmlns:a16="http://schemas.microsoft.com/office/drawing/2014/main" id="{97785853-1A9B-8ED1-54B0-D5710A1791E3}"/>
              </a:ext>
            </a:extLst>
          </p:cNvPr>
          <p:cNvSpPr/>
          <p:nvPr/>
        </p:nvSpPr>
        <p:spPr>
          <a:xfrm>
            <a:off x="1" y="5183989"/>
            <a:ext cx="5809954" cy="657568"/>
          </a:xfrm>
          <a:prstGeom prst="rect">
            <a:avLst/>
          </a:prstGeom>
          <a:solidFill>
            <a:srgbClr val="337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2" name="TextBox 11">
            <a:extLst>
              <a:ext uri="{FF2B5EF4-FFF2-40B4-BE49-F238E27FC236}">
                <a16:creationId xmlns:a16="http://schemas.microsoft.com/office/drawing/2014/main" id="{3CC825EC-378C-DDAF-65E7-3734C1730DE6}"/>
              </a:ext>
            </a:extLst>
          </p:cNvPr>
          <p:cNvSpPr txBox="1">
            <a:spLocks/>
          </p:cNvSpPr>
          <p:nvPr/>
        </p:nvSpPr>
        <p:spPr>
          <a:xfrm>
            <a:off x="4494207" y="5472489"/>
            <a:ext cx="103091" cy="2603"/>
          </a:xfrm>
          <a:custGeom>
            <a:avLst/>
            <a:gdLst>
              <a:gd name="connsiteX0" fmla="*/ 51545 w 103091"/>
              <a:gd name="connsiteY0" fmla="*/ 0 h 2603"/>
              <a:gd name="connsiteX1" fmla="*/ 103091 w 103091"/>
              <a:gd name="connsiteY1" fmla="*/ 2603 h 2603"/>
              <a:gd name="connsiteX2" fmla="*/ 0 w 103091"/>
              <a:gd name="connsiteY2" fmla="*/ 2603 h 2603"/>
              <a:gd name="connsiteX3" fmla="*/ 51545 w 103091"/>
              <a:gd name="connsiteY3" fmla="*/ 0 h 2603"/>
            </a:gdLst>
            <a:ahLst/>
            <a:cxnLst>
              <a:cxn ang="0">
                <a:pos x="connsiteX0" y="connsiteY0"/>
              </a:cxn>
              <a:cxn ang="0">
                <a:pos x="connsiteX1" y="connsiteY1"/>
              </a:cxn>
              <a:cxn ang="0">
                <a:pos x="connsiteX2" y="connsiteY2"/>
              </a:cxn>
              <a:cxn ang="0">
                <a:pos x="connsiteX3" y="connsiteY3"/>
              </a:cxn>
            </a:cxnLst>
            <a:rect l="l" t="t" r="r" b="b"/>
            <a:pathLst>
              <a:path w="103091" h="2603">
                <a:moveTo>
                  <a:pt x="51545" y="0"/>
                </a:moveTo>
                <a:lnTo>
                  <a:pt x="103091" y="2603"/>
                </a:lnTo>
                <a:lnTo>
                  <a:pt x="0" y="2603"/>
                </a:lnTo>
                <a:lnTo>
                  <a:pt x="51545" y="0"/>
                </a:lnTo>
                <a:close/>
              </a:path>
            </a:pathLst>
          </a:custGeom>
          <a:solidFill>
            <a:srgbClr val="7791AC"/>
          </a:solidFill>
        </p:spPr>
        <p:txBody>
          <a:bodyPr vert="horz" wrap="square" lIns="91440" tIns="91440" rIns="91440" bIns="91440" rtlCol="0" anchor="ctr">
            <a:noAutofit/>
          </a:bodyPr>
          <a:lstStyle>
            <a:lvl1pPr marL="0" indent="0" algn="l" defTabSz="914400" rtl="0" eaLnBrk="1" latinLnBrk="0" hangingPunct="1">
              <a:lnSpc>
                <a:spcPct val="100000"/>
              </a:lnSpc>
              <a:spcBef>
                <a:spcPts val="700"/>
              </a:spcBef>
              <a:spcAft>
                <a:spcPts val="0"/>
              </a:spcAft>
              <a:buSzPct val="100000"/>
              <a:buFontTx/>
              <a:buNone/>
              <a:defRPr sz="2000" kern="1200">
                <a:solidFill>
                  <a:schemeClr val="tx1"/>
                </a:solidFill>
                <a:latin typeface="+mn-lt"/>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1800" kern="1200">
                <a:solidFill>
                  <a:schemeClr val="tx1"/>
                </a:solidFill>
                <a:latin typeface="+mn-lt"/>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1600" kern="1200">
                <a:solidFill>
                  <a:schemeClr val="tx1"/>
                </a:solidFill>
                <a:latin typeface="+mn-lt"/>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400" b="0" kern="1200">
                <a:solidFill>
                  <a:schemeClr val="tx1"/>
                </a:solidFill>
                <a:latin typeface="+mn-lt"/>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2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Pct val="100000"/>
              <a:buFontTx/>
              <a:buNone/>
              <a:tabLst/>
              <a:defRPr/>
            </a:pPr>
            <a:endParaRPr kumimoji="0" lang="en-CA" sz="20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3" name="TextBox 12">
            <a:extLst>
              <a:ext uri="{FF2B5EF4-FFF2-40B4-BE49-F238E27FC236}">
                <a16:creationId xmlns:a16="http://schemas.microsoft.com/office/drawing/2014/main" id="{72BE999E-6D6A-8E3F-FCAF-2433A62E4A80}"/>
              </a:ext>
            </a:extLst>
          </p:cNvPr>
          <p:cNvSpPr txBox="1"/>
          <p:nvPr/>
        </p:nvSpPr>
        <p:spPr>
          <a:xfrm>
            <a:off x="940526" y="1946034"/>
            <a:ext cx="4594063"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CA" sz="16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Hybrid-cloud approach is becoming a necessity, esp. for regulated industry</a:t>
            </a:r>
          </a:p>
        </p:txBody>
      </p:sp>
      <p:sp>
        <p:nvSpPr>
          <p:cNvPr id="14" name="TextBox 13">
            <a:extLst>
              <a:ext uri="{FF2B5EF4-FFF2-40B4-BE49-F238E27FC236}">
                <a16:creationId xmlns:a16="http://schemas.microsoft.com/office/drawing/2014/main" id="{AB094CAD-AD34-7EF6-E7E9-33E68539B30D}"/>
              </a:ext>
            </a:extLst>
          </p:cNvPr>
          <p:cNvSpPr txBox="1"/>
          <p:nvPr/>
        </p:nvSpPr>
        <p:spPr>
          <a:xfrm>
            <a:off x="940526" y="2764623"/>
            <a:ext cx="4594063"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CA" sz="16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Centralized data lakes power scalable, flexible, efficient unified data systems</a:t>
            </a:r>
          </a:p>
        </p:txBody>
      </p:sp>
      <p:sp>
        <p:nvSpPr>
          <p:cNvPr id="15" name="TextBox 14">
            <a:extLst>
              <a:ext uri="{FF2B5EF4-FFF2-40B4-BE49-F238E27FC236}">
                <a16:creationId xmlns:a16="http://schemas.microsoft.com/office/drawing/2014/main" id="{D00BCE77-842F-EB31-664F-6AA16401883E}"/>
              </a:ext>
            </a:extLst>
          </p:cNvPr>
          <p:cNvSpPr txBox="1"/>
          <p:nvPr/>
        </p:nvSpPr>
        <p:spPr>
          <a:xfrm>
            <a:off x="891376" y="3583210"/>
            <a:ext cx="4918580"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CA" sz="16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Unlock insights for analysis &amp; advanced decisions with a global data model</a:t>
            </a:r>
          </a:p>
        </p:txBody>
      </p:sp>
      <p:sp>
        <p:nvSpPr>
          <p:cNvPr id="16" name="TextBox 15">
            <a:extLst>
              <a:ext uri="{FF2B5EF4-FFF2-40B4-BE49-F238E27FC236}">
                <a16:creationId xmlns:a16="http://schemas.microsoft.com/office/drawing/2014/main" id="{3E8F618A-36BA-35AB-C73E-F3F7D6540ABC}"/>
              </a:ext>
            </a:extLst>
          </p:cNvPr>
          <p:cNvSpPr txBox="1"/>
          <p:nvPr/>
        </p:nvSpPr>
        <p:spPr>
          <a:xfrm>
            <a:off x="891376" y="4401797"/>
            <a:ext cx="4918580"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CA" sz="16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Increase security by only exposing information at the highest level</a:t>
            </a:r>
          </a:p>
        </p:txBody>
      </p:sp>
      <p:sp>
        <p:nvSpPr>
          <p:cNvPr id="17" name="TextBox 16">
            <a:extLst>
              <a:ext uri="{FF2B5EF4-FFF2-40B4-BE49-F238E27FC236}">
                <a16:creationId xmlns:a16="http://schemas.microsoft.com/office/drawing/2014/main" id="{2C68A619-2172-C224-A86B-D817F6DF41D4}"/>
              </a:ext>
            </a:extLst>
          </p:cNvPr>
          <p:cNvSpPr txBox="1"/>
          <p:nvPr/>
        </p:nvSpPr>
        <p:spPr>
          <a:xfrm>
            <a:off x="891376" y="5220386"/>
            <a:ext cx="4918580"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CA" sz="16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Low-code/no-code solutions to democratize data &amp; empower workers</a:t>
            </a:r>
          </a:p>
        </p:txBody>
      </p:sp>
    </p:spTree>
    <p:extLst>
      <p:ext uri="{BB962C8B-B14F-4D97-AF65-F5344CB8AC3E}">
        <p14:creationId xmlns:p14="http://schemas.microsoft.com/office/powerpoint/2010/main" val="300949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F5F61C4-7708-A8F6-C116-4A451237027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2024 GE Vernova and/or its affiliates. All rights reserved.</a:t>
            </a:r>
          </a:p>
        </p:txBody>
      </p:sp>
      <p:sp>
        <p:nvSpPr>
          <p:cNvPr id="3" name="Slide Number Placeholder 2">
            <a:extLst>
              <a:ext uri="{FF2B5EF4-FFF2-40B4-BE49-F238E27FC236}">
                <a16:creationId xmlns:a16="http://schemas.microsoft.com/office/drawing/2014/main" id="{27DCD12D-F933-4D1C-CD9D-9814A71FB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dirty="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4" name="Title 3">
            <a:extLst>
              <a:ext uri="{FF2B5EF4-FFF2-40B4-BE49-F238E27FC236}">
                <a16:creationId xmlns:a16="http://schemas.microsoft.com/office/drawing/2014/main" id="{C1CF9510-704B-3F85-9343-9864373EF232}"/>
              </a:ext>
            </a:extLst>
          </p:cNvPr>
          <p:cNvSpPr>
            <a:spLocks noGrp="1"/>
          </p:cNvSpPr>
          <p:nvPr>
            <p:ph type="title"/>
          </p:nvPr>
        </p:nvSpPr>
        <p:spPr/>
        <p:txBody>
          <a:bodyPr/>
          <a:lstStyle/>
          <a:p>
            <a:r>
              <a:rPr lang="en-US" dirty="0"/>
              <a:t>Data is the biggest Challenge for Transformation</a:t>
            </a:r>
          </a:p>
        </p:txBody>
      </p:sp>
      <p:sp>
        <p:nvSpPr>
          <p:cNvPr id="14" name="TextBox 13">
            <a:extLst>
              <a:ext uri="{FF2B5EF4-FFF2-40B4-BE49-F238E27FC236}">
                <a16:creationId xmlns:a16="http://schemas.microsoft.com/office/drawing/2014/main" id="{7C6CD909-3306-FD5D-A5A2-3A765CD084DE}"/>
              </a:ext>
            </a:extLst>
          </p:cNvPr>
          <p:cNvSpPr txBox="1"/>
          <p:nvPr/>
        </p:nvSpPr>
        <p:spPr>
          <a:xfrm>
            <a:off x="7563156" y="1145330"/>
            <a:ext cx="3572709" cy="12926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800" b="0" i="0" u="none" strike="noStrike" kern="1200" cap="none" spc="0" normalizeH="0" baseline="0" noProof="0" dirty="0">
                <a:ln>
                  <a:noFill/>
                </a:ln>
                <a:solidFill>
                  <a:srgbClr val="FF8400"/>
                </a:solidFill>
                <a:effectLst/>
                <a:uLnTx/>
                <a:uFillTx/>
                <a:latin typeface="Sons Condensed Extrabold"/>
                <a:ea typeface="Inter"/>
                <a:cs typeface="Inter" panose="020B0502030000000004" pitchFamily="34" charset="0"/>
              </a:rPr>
              <a:t>Only 3%</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Inter"/>
                <a:ea typeface="Inter"/>
                <a:cs typeface="Inter" panose="020B0502030000000004" pitchFamily="34" charset="0"/>
              </a:rPr>
              <a:t>Of Data is Tagged and Analyzed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Inter"/>
                <a:ea typeface="Inter"/>
                <a:cs typeface="Inter" panose="020B0502030000000004" pitchFamily="34" charset="0"/>
                <a:hlinkClick r:id="rId2">
                  <a:extLst>
                    <a:ext uri="{A12FA001-AC4F-418D-AE19-62706E023703}">
                      <ahyp:hlinkClr xmlns:ahyp="http://schemas.microsoft.com/office/drawing/2018/hyperlinkcolor" val="tx"/>
                    </a:ext>
                  </a:extLst>
                </a:hlinkClick>
              </a:rPr>
              <a:t>International Data Corporation</a:t>
            </a:r>
            <a:r>
              <a:rPr kumimoji="0" lang="en-US" sz="1200" b="0" i="0" u="none" strike="noStrike" kern="1200" cap="none" spc="0" normalizeH="0" baseline="0" noProof="0" dirty="0">
                <a:ln>
                  <a:noFill/>
                </a:ln>
                <a:solidFill>
                  <a:srgbClr val="FFFFFF">
                    <a:lumMod val="75000"/>
                  </a:srgbClr>
                </a:solidFill>
                <a:effectLst/>
                <a:uLnTx/>
                <a:uFillTx/>
                <a:latin typeface="Inter"/>
                <a:ea typeface="Inter"/>
                <a:cs typeface="Inter" panose="020B0502030000000004" pitchFamily="34" charset="0"/>
              </a:rPr>
              <a:t> </a:t>
            </a:r>
            <a:endParaRPr kumimoji="0" lang="en-US" sz="3600" b="0" i="0" u="none" strike="noStrike" kern="1200" cap="none" spc="0" normalizeH="0" baseline="0" noProof="0" dirty="0">
              <a:ln>
                <a:noFill/>
              </a:ln>
              <a:solidFill>
                <a:srgbClr val="FFFFFF">
                  <a:lumMod val="75000"/>
                </a:srgbClr>
              </a:solidFill>
              <a:effectLst/>
              <a:uLnTx/>
              <a:uFillTx/>
              <a:latin typeface="Inter" panose="020B0502030000000004" pitchFamily="34" charset="0"/>
              <a:ea typeface="+mn-ea"/>
              <a:cs typeface="+mn-cs"/>
            </a:endParaRPr>
          </a:p>
        </p:txBody>
      </p:sp>
      <p:sp>
        <p:nvSpPr>
          <p:cNvPr id="10" name="Freeform: Shape 9">
            <a:extLst>
              <a:ext uri="{FF2B5EF4-FFF2-40B4-BE49-F238E27FC236}">
                <a16:creationId xmlns:a16="http://schemas.microsoft.com/office/drawing/2014/main" id="{CE44D8B6-AD68-F722-A9E4-8193BC51410B}"/>
              </a:ext>
            </a:extLst>
          </p:cNvPr>
          <p:cNvSpPr/>
          <p:nvPr/>
        </p:nvSpPr>
        <p:spPr>
          <a:xfrm>
            <a:off x="4122343" y="2103045"/>
            <a:ext cx="2282042" cy="2767868"/>
          </a:xfrm>
          <a:custGeom>
            <a:avLst/>
            <a:gdLst>
              <a:gd name="connsiteX0" fmla="*/ 333039 w 2282042"/>
              <a:gd name="connsiteY0" fmla="*/ 2767869 h 2767868"/>
              <a:gd name="connsiteX1" fmla="*/ 718688 w 2282042"/>
              <a:gd name="connsiteY1" fmla="*/ 332935 h 2767868"/>
              <a:gd name="connsiteX2" fmla="*/ 2282043 w 2282042"/>
              <a:gd name="connsiteY2" fmla="*/ 85333 h 2767868"/>
              <a:gd name="connsiteX3" fmla="*/ 2147372 w 2282042"/>
              <a:gd name="connsiteY3" fmla="*/ 499783 h 2767868"/>
              <a:gd name="connsiteX4" fmla="*/ 499949 w 2282042"/>
              <a:gd name="connsiteY4" fmla="*/ 1339185 h 2767868"/>
              <a:gd name="connsiteX5" fmla="*/ 685650 w 2282042"/>
              <a:gd name="connsiteY5" fmla="*/ 2511670 h 2767868"/>
              <a:gd name="connsiteX6" fmla="*/ 333100 w 2282042"/>
              <a:gd name="connsiteY6" fmla="*/ 2767808 h 276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2042" h="2767868">
                <a:moveTo>
                  <a:pt x="333039" y="2767869"/>
                </a:moveTo>
                <a:cubicBezTo>
                  <a:pt x="-232846" y="1988955"/>
                  <a:pt x="-60164" y="898820"/>
                  <a:pt x="718688" y="332935"/>
                </a:cubicBezTo>
                <a:cubicBezTo>
                  <a:pt x="1170107" y="4948"/>
                  <a:pt x="1751283" y="-87104"/>
                  <a:pt x="2282043" y="85333"/>
                </a:cubicBezTo>
                <a:lnTo>
                  <a:pt x="2147372" y="499783"/>
                </a:lnTo>
                <a:cubicBezTo>
                  <a:pt x="1460634" y="276622"/>
                  <a:pt x="723049" y="652447"/>
                  <a:pt x="499949" y="1339185"/>
                </a:cubicBezTo>
                <a:cubicBezTo>
                  <a:pt x="370621" y="1737239"/>
                  <a:pt x="439645" y="2173121"/>
                  <a:pt x="685650" y="2511670"/>
                </a:cubicBezTo>
                <a:lnTo>
                  <a:pt x="333100" y="2767808"/>
                </a:lnTo>
                <a:close/>
              </a:path>
            </a:pathLst>
          </a:custGeom>
          <a:solidFill>
            <a:srgbClr val="005E60"/>
          </a:solidFill>
          <a:ln w="61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1" name="Freeform: Shape 10">
            <a:extLst>
              <a:ext uri="{FF2B5EF4-FFF2-40B4-BE49-F238E27FC236}">
                <a16:creationId xmlns:a16="http://schemas.microsoft.com/office/drawing/2014/main" id="{9F0E062E-6B5F-3751-6AEC-D6087E56920D}"/>
              </a:ext>
            </a:extLst>
          </p:cNvPr>
          <p:cNvSpPr/>
          <p:nvPr/>
        </p:nvSpPr>
        <p:spPr>
          <a:xfrm>
            <a:off x="4455382" y="3846241"/>
            <a:ext cx="3153544" cy="1743221"/>
          </a:xfrm>
          <a:custGeom>
            <a:avLst/>
            <a:gdLst>
              <a:gd name="connsiteX0" fmla="*/ 3153544 w 3153544"/>
              <a:gd name="connsiteY0" fmla="*/ 0 h 1743221"/>
              <a:gd name="connsiteX1" fmla="*/ 1410323 w 3153544"/>
              <a:gd name="connsiteY1" fmla="*/ 1743222 h 1743221"/>
              <a:gd name="connsiteX2" fmla="*/ 0 w 3153544"/>
              <a:gd name="connsiteY2" fmla="*/ 1024612 h 1743221"/>
              <a:gd name="connsiteX3" fmla="*/ 352550 w 3153544"/>
              <a:gd name="connsiteY3" fmla="*/ 768474 h 1743221"/>
              <a:gd name="connsiteX4" fmla="*/ 2178736 w 3153544"/>
              <a:gd name="connsiteY4" fmla="*/ 1057711 h 1743221"/>
              <a:gd name="connsiteX5" fmla="*/ 2717662 w 3153544"/>
              <a:gd name="connsiteY5" fmla="*/ 0 h 1743221"/>
              <a:gd name="connsiteX6" fmla="*/ 3153483 w 3153544"/>
              <a:gd name="connsiteY6" fmla="*/ 0 h 174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3544" h="1743221">
                <a:moveTo>
                  <a:pt x="3153544" y="0"/>
                </a:moveTo>
                <a:cubicBezTo>
                  <a:pt x="3153544" y="962773"/>
                  <a:pt x="2373095" y="1743222"/>
                  <a:pt x="1410323" y="1743222"/>
                </a:cubicBezTo>
                <a:cubicBezTo>
                  <a:pt x="852298" y="1743222"/>
                  <a:pt x="327986" y="1476092"/>
                  <a:pt x="0" y="1024612"/>
                </a:cubicBezTo>
                <a:lnTo>
                  <a:pt x="352550" y="768474"/>
                </a:lnTo>
                <a:cubicBezTo>
                  <a:pt x="776949" y="1352660"/>
                  <a:pt x="1594611" y="1482110"/>
                  <a:pt x="2178736" y="1057711"/>
                </a:cubicBezTo>
                <a:cubicBezTo>
                  <a:pt x="2517346" y="811706"/>
                  <a:pt x="2717662" y="418503"/>
                  <a:pt x="2717662" y="0"/>
                </a:cubicBezTo>
                <a:lnTo>
                  <a:pt x="3153483" y="0"/>
                </a:lnTo>
                <a:close/>
              </a:path>
            </a:pathLst>
          </a:custGeom>
          <a:solidFill>
            <a:srgbClr val="439297"/>
          </a:solidFill>
          <a:ln w="61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2" name="Freeform: Shape 11">
            <a:extLst>
              <a:ext uri="{FF2B5EF4-FFF2-40B4-BE49-F238E27FC236}">
                <a16:creationId xmlns:a16="http://schemas.microsoft.com/office/drawing/2014/main" id="{0BAAB701-B758-0C29-AF7A-4AEC8DB38517}"/>
              </a:ext>
            </a:extLst>
          </p:cNvPr>
          <p:cNvSpPr/>
          <p:nvPr/>
        </p:nvSpPr>
        <p:spPr>
          <a:xfrm>
            <a:off x="6495578" y="2318627"/>
            <a:ext cx="1113409" cy="1527614"/>
          </a:xfrm>
          <a:custGeom>
            <a:avLst/>
            <a:gdLst>
              <a:gd name="connsiteX0" fmla="*/ 209958 w 1113409"/>
              <a:gd name="connsiteY0" fmla="*/ 0 h 1527614"/>
              <a:gd name="connsiteX1" fmla="*/ 1113410 w 1113409"/>
              <a:gd name="connsiteY1" fmla="*/ 1527614 h 1527614"/>
              <a:gd name="connsiteX2" fmla="*/ 677589 w 1113409"/>
              <a:gd name="connsiteY2" fmla="*/ 1527614 h 1527614"/>
              <a:gd name="connsiteX3" fmla="*/ 0 w 1113409"/>
              <a:gd name="connsiteY3" fmla="*/ 381904 h 1527614"/>
              <a:gd name="connsiteX4" fmla="*/ 209958 w 1113409"/>
              <a:gd name="connsiteY4" fmla="*/ 0 h 152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409" h="1527614">
                <a:moveTo>
                  <a:pt x="209958" y="0"/>
                </a:moveTo>
                <a:cubicBezTo>
                  <a:pt x="767185" y="306309"/>
                  <a:pt x="1113410" y="891722"/>
                  <a:pt x="1113410" y="1527614"/>
                </a:cubicBezTo>
                <a:lnTo>
                  <a:pt x="677589" y="1527614"/>
                </a:lnTo>
                <a:cubicBezTo>
                  <a:pt x="677589" y="1050711"/>
                  <a:pt x="417951" y="611635"/>
                  <a:pt x="0" y="381904"/>
                </a:cubicBezTo>
                <a:lnTo>
                  <a:pt x="209958" y="0"/>
                </a:lnTo>
                <a:close/>
              </a:path>
            </a:pathLst>
          </a:custGeom>
          <a:solidFill>
            <a:srgbClr val="96BDBD"/>
          </a:solidFill>
          <a:ln w="9208"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3" name="Freeform: Shape 12">
            <a:extLst>
              <a:ext uri="{FF2B5EF4-FFF2-40B4-BE49-F238E27FC236}">
                <a16:creationId xmlns:a16="http://schemas.microsoft.com/office/drawing/2014/main" id="{C7AB7B9E-C2FB-14B2-BB44-EC9B65A309C1}"/>
              </a:ext>
            </a:extLst>
          </p:cNvPr>
          <p:cNvSpPr/>
          <p:nvPr/>
        </p:nvSpPr>
        <p:spPr>
          <a:xfrm>
            <a:off x="6382831" y="1932241"/>
            <a:ext cx="435820" cy="512213"/>
          </a:xfrm>
          <a:custGeom>
            <a:avLst/>
            <a:gdLst>
              <a:gd name="connsiteX0" fmla="*/ 134732 w 435820"/>
              <a:gd name="connsiteY0" fmla="*/ 0 h 512213"/>
              <a:gd name="connsiteX1" fmla="*/ 435821 w 435820"/>
              <a:gd name="connsiteY1" fmla="*/ 130310 h 512213"/>
              <a:gd name="connsiteX2" fmla="*/ 225863 w 435820"/>
              <a:gd name="connsiteY2" fmla="*/ 512214 h 512213"/>
              <a:gd name="connsiteX3" fmla="*/ 0 w 435820"/>
              <a:gd name="connsiteY3" fmla="*/ 414512 h 512213"/>
              <a:gd name="connsiteX4" fmla="*/ 134670 w 435820"/>
              <a:gd name="connsiteY4" fmla="*/ 61 h 51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820" h="512213">
                <a:moveTo>
                  <a:pt x="134732" y="0"/>
                </a:moveTo>
                <a:cubicBezTo>
                  <a:pt x="239005" y="33898"/>
                  <a:pt x="339777" y="77498"/>
                  <a:pt x="435821" y="130310"/>
                </a:cubicBezTo>
                <a:lnTo>
                  <a:pt x="225863" y="512214"/>
                </a:lnTo>
                <a:cubicBezTo>
                  <a:pt x="153830" y="472605"/>
                  <a:pt x="78235" y="439874"/>
                  <a:pt x="0" y="414512"/>
                </a:cubicBezTo>
                <a:lnTo>
                  <a:pt x="134670" y="61"/>
                </a:lnTo>
                <a:close/>
              </a:path>
            </a:pathLst>
          </a:custGeom>
          <a:solidFill>
            <a:srgbClr val="FF8400"/>
          </a:solidFill>
          <a:ln w="61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9" name="TextBox 8">
            <a:extLst>
              <a:ext uri="{FF2B5EF4-FFF2-40B4-BE49-F238E27FC236}">
                <a16:creationId xmlns:a16="http://schemas.microsoft.com/office/drawing/2014/main" id="{B4890563-A2F4-820B-67D5-EA85798DA271}"/>
              </a:ext>
            </a:extLst>
          </p:cNvPr>
          <p:cNvSpPr txBox="1"/>
          <p:nvPr/>
        </p:nvSpPr>
        <p:spPr>
          <a:xfrm>
            <a:off x="960037" y="2611243"/>
            <a:ext cx="2694877"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6600" b="1" i="0" u="none" strike="noStrike" kern="1200" cap="none" spc="0" normalizeH="0" baseline="0" noProof="0" dirty="0">
                <a:ln>
                  <a:noFill/>
                </a:ln>
                <a:solidFill>
                  <a:srgbClr val="005E60"/>
                </a:solidFill>
                <a:effectLst/>
                <a:uLnTx/>
                <a:uFillTx/>
                <a:latin typeface="Sons Condensed Extrabold"/>
                <a:ea typeface="+mn-ea"/>
                <a:cs typeface="Inter" panose="020B0502030000000004" pitchFamily="34" charset="0"/>
              </a:rPr>
              <a:t>75%</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Inter"/>
                <a:ea typeface="Inter" panose="020B0502030000000004" pitchFamily="34" charset="0"/>
                <a:cs typeface="Inter" panose="020B0502030000000004" pitchFamily="34" charset="0"/>
              </a:rPr>
              <a:t>Surveyed manufacturing executives consider advanced analytics to be critical for success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Inter"/>
                <a:ea typeface="Inter"/>
                <a:cs typeface="Inter" panose="020B0502030000000004" pitchFamily="34" charset="0"/>
                <a:hlinkClick r:id="rId3">
                  <a:extLst>
                    <a:ext uri="{A12FA001-AC4F-418D-AE19-62706E023703}">
                      <ahyp:hlinkClr xmlns:ahyp="http://schemas.microsoft.com/office/drawing/2018/hyperlinkcolor" val="tx"/>
                    </a:ext>
                  </a:extLst>
                </a:hlinkClick>
              </a:rPr>
              <a:t>Assembly Magazine</a:t>
            </a:r>
            <a:endParaRPr kumimoji="0" lang="en-US" sz="1200" b="0" i="0" u="none" strike="noStrike" kern="1200" cap="none" spc="0" normalizeH="0" baseline="0" noProof="0" dirty="0">
              <a:ln>
                <a:noFill/>
              </a:ln>
              <a:solidFill>
                <a:srgbClr val="FFFFFF">
                  <a:lumMod val="75000"/>
                </a:srgbClr>
              </a:solidFill>
              <a:effectLst/>
              <a:uLnTx/>
              <a:uFillTx/>
              <a:latin typeface="Inter"/>
              <a:ea typeface="Inter"/>
              <a:cs typeface="Inter" panose="020B0502030000000004" pitchFamily="34" charset="0"/>
            </a:endParaRPr>
          </a:p>
        </p:txBody>
      </p:sp>
      <p:sp>
        <p:nvSpPr>
          <p:cNvPr id="5" name="TextBox 4">
            <a:extLst>
              <a:ext uri="{FF2B5EF4-FFF2-40B4-BE49-F238E27FC236}">
                <a16:creationId xmlns:a16="http://schemas.microsoft.com/office/drawing/2014/main" id="{FD8EE4A5-649D-098E-6821-8FAABD7723A0}"/>
              </a:ext>
            </a:extLst>
          </p:cNvPr>
          <p:cNvSpPr txBox="1"/>
          <p:nvPr/>
        </p:nvSpPr>
        <p:spPr>
          <a:xfrm>
            <a:off x="7834088" y="4317209"/>
            <a:ext cx="3572709" cy="200456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Inter"/>
              <a:cs typeface="Inter" panose="020B05020300000000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800" b="1" i="0" u="none" strike="noStrike" kern="1200" cap="none" spc="0" normalizeH="0" baseline="0" noProof="0" dirty="0">
                <a:ln>
                  <a:noFill/>
                </a:ln>
                <a:solidFill>
                  <a:srgbClr val="439297"/>
                </a:solidFill>
                <a:effectLst/>
                <a:uLnTx/>
                <a:uFillTx/>
                <a:latin typeface="Sons Condensed Extrabold"/>
                <a:ea typeface="Inter"/>
                <a:cs typeface="Inter" panose="020B0502030000000004" pitchFamily="34" charset="0"/>
              </a:rPr>
              <a:t>40-80%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Inter"/>
                <a:ea typeface="Inter"/>
                <a:cs typeface="Inter" panose="020B0502030000000004" pitchFamily="34" charset="0"/>
              </a:rPr>
              <a:t>Unused Data,</a:t>
            </a:r>
            <a:br>
              <a:rPr kumimoji="0" lang="en-US" sz="1800" b="0" i="0" u="none" strike="noStrike" kern="1200" cap="none" spc="0" normalizeH="0" baseline="0" noProof="0" dirty="0">
                <a:ln>
                  <a:noFill/>
                </a:ln>
                <a:solidFill>
                  <a:srgbClr val="212121"/>
                </a:solidFill>
                <a:effectLst/>
                <a:uLnTx/>
                <a:uFillTx/>
                <a:latin typeface="Inter"/>
                <a:ea typeface="Inter"/>
                <a:cs typeface="Inter" panose="020B0502030000000004" pitchFamily="34" charset="0"/>
              </a:rPr>
            </a:br>
            <a:r>
              <a:rPr kumimoji="0" lang="en-US" sz="1800" b="0" i="0" u="none" strike="noStrike" kern="1200" cap="none" spc="0" normalizeH="0" baseline="0" noProof="0" dirty="0">
                <a:ln>
                  <a:noFill/>
                </a:ln>
                <a:solidFill>
                  <a:srgbClr val="212121"/>
                </a:solidFill>
                <a:effectLst/>
                <a:uLnTx/>
                <a:uFillTx/>
                <a:latin typeface="Inter"/>
                <a:ea typeface="Inter"/>
                <a:cs typeface="Inter" panose="020B0502030000000004" pitchFamily="34" charset="0"/>
              </a:rPr>
              <a:t>(depends on Industry)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FF">
                    <a:lumMod val="75000"/>
                  </a:srgbClr>
                </a:solidFill>
                <a:effectLst/>
                <a:uLnTx/>
                <a:uFillTx/>
                <a:latin typeface="Inter"/>
                <a:ea typeface="Inter"/>
                <a:cs typeface="Inter" panose="020B0502030000000004" pitchFamily="34" charset="0"/>
                <a:hlinkClick r:id="rId4">
                  <a:extLst>
                    <a:ext uri="{A12FA001-AC4F-418D-AE19-62706E023703}">
                      <ahyp:hlinkClr xmlns:ahyp="http://schemas.microsoft.com/office/drawing/2018/hyperlinkcolor" val="tx"/>
                    </a:ext>
                  </a:extLst>
                </a:hlinkClick>
              </a:rPr>
              <a:t>Wharton School of the University of Pennsylvania</a:t>
            </a:r>
            <a:endParaRPr kumimoji="0" lang="en-US" sz="1100" b="0" i="0" u="none" strike="noStrike" kern="1200" cap="none" spc="0" normalizeH="0" baseline="0" noProof="0" dirty="0">
              <a:ln>
                <a:noFill/>
              </a:ln>
              <a:solidFill>
                <a:srgbClr val="FFFFFF">
                  <a:lumMod val="75000"/>
                </a:srgbClr>
              </a:solidFill>
              <a:effectLst/>
              <a:uLnTx/>
              <a:uFillTx/>
              <a:latin typeface="Inter"/>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a:ea typeface="Inter"/>
              <a:cs typeface="Inter" panose="020B0502030000000004" pitchFamily="34" charset="0"/>
            </a:endParaRPr>
          </a:p>
        </p:txBody>
      </p:sp>
      <p:sp>
        <p:nvSpPr>
          <p:cNvPr id="6" name="TextBox 5">
            <a:extLst>
              <a:ext uri="{FF2B5EF4-FFF2-40B4-BE49-F238E27FC236}">
                <a16:creationId xmlns:a16="http://schemas.microsoft.com/office/drawing/2014/main" id="{8582B50E-C890-B4F4-A26C-F9CF82F66D5D}"/>
              </a:ext>
            </a:extLst>
          </p:cNvPr>
          <p:cNvSpPr txBox="1"/>
          <p:nvPr/>
        </p:nvSpPr>
        <p:spPr>
          <a:xfrm>
            <a:off x="8619291" y="2776506"/>
            <a:ext cx="3572709" cy="13696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800" b="1" i="0" u="none" strike="noStrike" kern="1200" cap="none" spc="0" normalizeH="0" baseline="0" noProof="0" dirty="0">
                <a:ln>
                  <a:noFill/>
                </a:ln>
                <a:solidFill>
                  <a:srgbClr val="96BDBD"/>
                </a:solidFill>
                <a:effectLst/>
                <a:uLnTx/>
                <a:uFillTx/>
                <a:latin typeface="Sons Condensed Extrabold"/>
                <a:ea typeface="Inter"/>
                <a:cs typeface="Inter" panose="020B0502030000000004" pitchFamily="34" charset="0"/>
              </a:rPr>
              <a:t>9%</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Inter"/>
                <a:ea typeface="Inter"/>
                <a:cs typeface="Inter" panose="020B0502030000000004" pitchFamily="34" charset="0"/>
              </a:rPr>
              <a:t>Unstructured, Needs Interpretation</a:t>
            </a:r>
          </a:p>
        </p:txBody>
      </p:sp>
    </p:spTree>
    <p:extLst>
      <p:ext uri="{BB962C8B-B14F-4D97-AF65-F5344CB8AC3E}">
        <p14:creationId xmlns:p14="http://schemas.microsoft.com/office/powerpoint/2010/main" val="1870208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a:extLst>
              <a:ext uri="{FF2B5EF4-FFF2-40B4-BE49-F238E27FC236}">
                <a16:creationId xmlns:a16="http://schemas.microsoft.com/office/drawing/2014/main" id="{D625D84E-E002-D0AD-2F86-FF5E4CBF99C5}"/>
              </a:ext>
            </a:extLst>
          </p:cNvPr>
          <p:cNvSpPr/>
          <p:nvPr/>
        </p:nvSpPr>
        <p:spPr>
          <a:xfrm>
            <a:off x="-1845" y="1527695"/>
            <a:ext cx="3716172" cy="4851394"/>
          </a:xfrm>
          <a:prstGeom prst="rect">
            <a:avLst/>
          </a:pr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 name="Title 3">
            <a:extLst>
              <a:ext uri="{FF2B5EF4-FFF2-40B4-BE49-F238E27FC236}">
                <a16:creationId xmlns:a16="http://schemas.microsoft.com/office/drawing/2014/main" id="{9F9DA244-D1ED-4F61-8569-4D98751DB8AD}"/>
              </a:ext>
            </a:extLst>
          </p:cNvPr>
          <p:cNvSpPr>
            <a:spLocks noGrp="1"/>
          </p:cNvSpPr>
          <p:nvPr>
            <p:ph type="title"/>
          </p:nvPr>
        </p:nvSpPr>
        <p:spPr>
          <a:xfrm>
            <a:off x="419100" y="419101"/>
            <a:ext cx="9578915" cy="457020"/>
          </a:xfrm>
        </p:spPr>
        <p:txBody>
          <a:bodyPr/>
          <a:lstStyle/>
          <a:p>
            <a:r>
              <a:rPr lang="en-US" dirty="0"/>
              <a:t>Siloed Context and Lack of Ownership</a:t>
            </a:r>
            <a:br>
              <a:rPr lang="en-US" dirty="0"/>
            </a:br>
            <a:r>
              <a:rPr lang="en-US" dirty="0">
                <a:solidFill>
                  <a:schemeClr val="tx2"/>
                </a:solidFill>
              </a:rPr>
              <a:t>Who owns Data Normalization?</a:t>
            </a:r>
            <a:br>
              <a:rPr lang="en-US" dirty="0">
                <a:solidFill>
                  <a:schemeClr val="tx2"/>
                </a:solidFill>
              </a:rPr>
            </a:br>
            <a:endParaRPr lang="en-US" dirty="0">
              <a:solidFill>
                <a:schemeClr val="tx2"/>
              </a:solidFill>
            </a:endParaRPr>
          </a:p>
        </p:txBody>
      </p:sp>
      <p:sp>
        <p:nvSpPr>
          <p:cNvPr id="2" name="Slide Number Placeholder 1">
            <a:extLst>
              <a:ext uri="{FF2B5EF4-FFF2-40B4-BE49-F238E27FC236}">
                <a16:creationId xmlns:a16="http://schemas.microsoft.com/office/drawing/2014/main" id="{538F3807-DDE7-4565-A18E-77724C64A4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14" name="TextBox 13"/>
          <p:cNvSpPr txBox="1">
            <a:spLocks/>
          </p:cNvSpPr>
          <p:nvPr/>
        </p:nvSpPr>
        <p:spPr>
          <a:xfrm>
            <a:off x="419099" y="2426588"/>
            <a:ext cx="2597929"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Lack of Production Context</a:t>
            </a:r>
          </a:p>
        </p:txBody>
      </p:sp>
      <p:sp>
        <p:nvSpPr>
          <p:cNvPr id="15" name="TextBox 14"/>
          <p:cNvSpPr txBox="1">
            <a:spLocks/>
          </p:cNvSpPr>
          <p:nvPr/>
        </p:nvSpPr>
        <p:spPr>
          <a:xfrm>
            <a:off x="419099" y="3377438"/>
            <a:ext cx="2597929" cy="92333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Translation of Business vs Production, mostly based on situation</a:t>
            </a:r>
          </a:p>
        </p:txBody>
      </p:sp>
      <p:sp>
        <p:nvSpPr>
          <p:cNvPr id="16" name="TextBox 15"/>
          <p:cNvSpPr txBox="1">
            <a:spLocks/>
          </p:cNvSpPr>
          <p:nvPr/>
        </p:nvSpPr>
        <p:spPr>
          <a:xfrm>
            <a:off x="419099" y="4882286"/>
            <a:ext cx="2597929"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Need to know Business context</a:t>
            </a:r>
          </a:p>
        </p:txBody>
      </p:sp>
      <p:grpSp>
        <p:nvGrpSpPr>
          <p:cNvPr id="176" name="Group 175">
            <a:extLst>
              <a:ext uri="{FF2B5EF4-FFF2-40B4-BE49-F238E27FC236}">
                <a16:creationId xmlns:a16="http://schemas.microsoft.com/office/drawing/2014/main" id="{B99A745C-B406-3A28-7536-2467D05220AF}"/>
              </a:ext>
            </a:extLst>
          </p:cNvPr>
          <p:cNvGrpSpPr/>
          <p:nvPr/>
        </p:nvGrpSpPr>
        <p:grpSpPr>
          <a:xfrm>
            <a:off x="4827484" y="1571559"/>
            <a:ext cx="6547927" cy="4485647"/>
            <a:chOff x="4661410" y="1463440"/>
            <a:chExt cx="6547927" cy="4485647"/>
          </a:xfrm>
        </p:grpSpPr>
        <p:pic>
          <p:nvPicPr>
            <p:cNvPr id="6" name="Picture 5">
              <a:extLst>
                <a:ext uri="{FF2B5EF4-FFF2-40B4-BE49-F238E27FC236}">
                  <a16:creationId xmlns:a16="http://schemas.microsoft.com/office/drawing/2014/main" id="{9D14E6F5-0BEA-3B9B-DFD5-2027E9B67C0F}"/>
                </a:ext>
              </a:extLst>
            </p:cNvPr>
            <p:cNvPicPr>
              <a:picLocks noChangeAspect="1"/>
            </p:cNvPicPr>
            <p:nvPr/>
          </p:nvPicPr>
          <p:blipFill>
            <a:blip r:embed="rId3"/>
            <a:stretch>
              <a:fillRect/>
            </a:stretch>
          </p:blipFill>
          <p:spPr>
            <a:xfrm>
              <a:off x="7177745" y="4599551"/>
              <a:ext cx="1515258" cy="981502"/>
            </a:xfrm>
            <a:prstGeom prst="rect">
              <a:avLst/>
            </a:prstGeom>
          </p:spPr>
        </p:pic>
        <p:sp>
          <p:nvSpPr>
            <p:cNvPr id="7" name="TextBox 6">
              <a:extLst>
                <a:ext uri="{FF2B5EF4-FFF2-40B4-BE49-F238E27FC236}">
                  <a16:creationId xmlns:a16="http://schemas.microsoft.com/office/drawing/2014/main" id="{39BEAD46-45D4-DBF4-3A0A-4B51C22056D1}"/>
                </a:ext>
              </a:extLst>
            </p:cNvPr>
            <p:cNvSpPr txBox="1">
              <a:spLocks/>
            </p:cNvSpPr>
            <p:nvPr/>
          </p:nvSpPr>
          <p:spPr>
            <a:xfrm>
              <a:off x="7618554" y="5579394"/>
              <a:ext cx="631904" cy="2539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5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PLANT</a:t>
              </a:r>
            </a:p>
          </p:txBody>
        </p:sp>
        <p:sp>
          <p:nvSpPr>
            <p:cNvPr id="8" name="TextBox 7">
              <a:extLst>
                <a:ext uri="{FF2B5EF4-FFF2-40B4-BE49-F238E27FC236}">
                  <a16:creationId xmlns:a16="http://schemas.microsoft.com/office/drawing/2014/main" id="{BE292541-F477-AE40-E5D5-1CAA30B1DC92}"/>
                </a:ext>
              </a:extLst>
            </p:cNvPr>
            <p:cNvSpPr txBox="1">
              <a:spLocks/>
            </p:cNvSpPr>
            <p:nvPr/>
          </p:nvSpPr>
          <p:spPr>
            <a:xfrm>
              <a:off x="7290626" y="1880046"/>
              <a:ext cx="1003801" cy="2539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5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ENTERPRISE</a:t>
              </a:r>
            </a:p>
          </p:txBody>
        </p:sp>
        <p:pic>
          <p:nvPicPr>
            <p:cNvPr id="10" name="Picture 9">
              <a:extLst>
                <a:ext uri="{FF2B5EF4-FFF2-40B4-BE49-F238E27FC236}">
                  <a16:creationId xmlns:a16="http://schemas.microsoft.com/office/drawing/2014/main" id="{2C204B18-F9D8-EC85-B724-5418AF90DC94}"/>
                </a:ext>
              </a:extLst>
            </p:cNvPr>
            <p:cNvPicPr>
              <a:picLocks noChangeAspect="1"/>
            </p:cNvPicPr>
            <p:nvPr/>
          </p:nvPicPr>
          <p:blipFill>
            <a:blip r:embed="rId4"/>
            <a:stretch>
              <a:fillRect/>
            </a:stretch>
          </p:blipFill>
          <p:spPr>
            <a:xfrm>
              <a:off x="7422988" y="2078981"/>
              <a:ext cx="1023036" cy="1107486"/>
            </a:xfrm>
            <a:prstGeom prst="rect">
              <a:avLst/>
            </a:prstGeom>
          </p:spPr>
        </p:pic>
        <p:sp>
          <p:nvSpPr>
            <p:cNvPr id="11" name="TextBox 10">
              <a:extLst>
                <a:ext uri="{FF2B5EF4-FFF2-40B4-BE49-F238E27FC236}">
                  <a16:creationId xmlns:a16="http://schemas.microsoft.com/office/drawing/2014/main" id="{82705D75-1EB7-CB77-F28B-E08B1979CE9F}"/>
                </a:ext>
              </a:extLst>
            </p:cNvPr>
            <p:cNvSpPr txBox="1">
              <a:spLocks/>
            </p:cNvSpPr>
            <p:nvPr/>
          </p:nvSpPr>
          <p:spPr>
            <a:xfrm>
              <a:off x="8528836" y="3600540"/>
              <a:ext cx="2011680" cy="6617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Engineer/IT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Ease of integration configuration and management of product data across the plant.</a:t>
              </a:r>
            </a:p>
          </p:txBody>
        </p:sp>
        <p:sp>
          <p:nvSpPr>
            <p:cNvPr id="12" name="TextBox 11">
              <a:extLst>
                <a:ext uri="{FF2B5EF4-FFF2-40B4-BE49-F238E27FC236}">
                  <a16:creationId xmlns:a16="http://schemas.microsoft.com/office/drawing/2014/main" id="{96AB5866-D37D-0994-5D5A-95294ED5C8A2}"/>
                </a:ext>
              </a:extLst>
            </p:cNvPr>
            <p:cNvSpPr txBox="1">
              <a:spLocks/>
            </p:cNvSpPr>
            <p:nvPr/>
          </p:nvSpPr>
          <p:spPr>
            <a:xfrm>
              <a:off x="4661410" y="1921789"/>
              <a:ext cx="201168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Enterprise planner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Improved on time delivery through better visibility into plant performance and production execution correlations plant manager.</a:t>
              </a:r>
            </a:p>
          </p:txBody>
        </p:sp>
        <p:sp>
          <p:nvSpPr>
            <p:cNvPr id="13" name="TextBox 12">
              <a:extLst>
                <a:ext uri="{FF2B5EF4-FFF2-40B4-BE49-F238E27FC236}">
                  <a16:creationId xmlns:a16="http://schemas.microsoft.com/office/drawing/2014/main" id="{7CAB49BD-0CB6-5DF7-F8C0-98931A0F3A94}"/>
                </a:ext>
              </a:extLst>
            </p:cNvPr>
            <p:cNvSpPr txBox="1">
              <a:spLocks/>
            </p:cNvSpPr>
            <p:nvPr/>
          </p:nvSpPr>
          <p:spPr>
            <a:xfrm>
              <a:off x="9085415" y="1975649"/>
              <a:ext cx="2011680" cy="6617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Product/Compliance/Quality office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Faster time to market via a connected product data network enabling faster NPI and product improvement decisions.</a:t>
              </a:r>
            </a:p>
          </p:txBody>
        </p:sp>
        <p:sp>
          <p:nvSpPr>
            <p:cNvPr id="17" name="TextBox 16">
              <a:extLst>
                <a:ext uri="{FF2B5EF4-FFF2-40B4-BE49-F238E27FC236}">
                  <a16:creationId xmlns:a16="http://schemas.microsoft.com/office/drawing/2014/main" id="{99C666F8-DEE2-E9C0-58AF-5F1DE1922C4A}"/>
                </a:ext>
              </a:extLst>
            </p:cNvPr>
            <p:cNvSpPr txBox="1">
              <a:spLocks/>
            </p:cNvSpPr>
            <p:nvPr/>
          </p:nvSpPr>
          <p:spPr>
            <a:xfrm>
              <a:off x="5778963" y="3600540"/>
              <a:ext cx="2011680" cy="8771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Plant manager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Improved operational agility and production execution resulting from enhanced production visibility across assets and sites gained from production variances. </a:t>
              </a:r>
            </a:p>
          </p:txBody>
        </p:sp>
        <p:sp>
          <p:nvSpPr>
            <p:cNvPr id="20" name="TextBox 19">
              <a:extLst>
                <a:ext uri="{FF2B5EF4-FFF2-40B4-BE49-F238E27FC236}">
                  <a16:creationId xmlns:a16="http://schemas.microsoft.com/office/drawing/2014/main" id="{77CABD97-94F5-BD07-C392-3F041DA51639}"/>
                </a:ext>
              </a:extLst>
            </p:cNvPr>
            <p:cNvSpPr txBox="1">
              <a:spLocks/>
            </p:cNvSpPr>
            <p:nvPr/>
          </p:nvSpPr>
          <p:spPr>
            <a:xfrm>
              <a:off x="4740760" y="5214442"/>
              <a:ext cx="2011680" cy="6617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Plant operator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Changeover and production improvements driven by improved consistency of batch performance information and insights.</a:t>
              </a:r>
            </a:p>
          </p:txBody>
        </p:sp>
        <p:sp>
          <p:nvSpPr>
            <p:cNvPr id="21" name="TextBox 20">
              <a:extLst>
                <a:ext uri="{FF2B5EF4-FFF2-40B4-BE49-F238E27FC236}">
                  <a16:creationId xmlns:a16="http://schemas.microsoft.com/office/drawing/2014/main" id="{A3061580-2578-178D-310E-773640A9D726}"/>
                </a:ext>
              </a:extLst>
            </p:cNvPr>
            <p:cNvSpPr txBox="1">
              <a:spLocks/>
            </p:cNvSpPr>
            <p:nvPr/>
          </p:nvSpPr>
          <p:spPr>
            <a:xfrm>
              <a:off x="9197657" y="5214443"/>
              <a:ext cx="2011680" cy="6617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Plant QA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Increased spec compliance as a result of better traceability into production variances.</a:t>
              </a:r>
            </a:p>
          </p:txBody>
        </p:sp>
        <p:grpSp>
          <p:nvGrpSpPr>
            <p:cNvPr id="23" name="Group 22">
              <a:extLst>
                <a:ext uri="{FF2B5EF4-FFF2-40B4-BE49-F238E27FC236}">
                  <a16:creationId xmlns:a16="http://schemas.microsoft.com/office/drawing/2014/main" id="{38448158-D20C-00DF-DE9C-B91182D6CEA6}"/>
                </a:ext>
              </a:extLst>
            </p:cNvPr>
            <p:cNvGrpSpPr/>
            <p:nvPr/>
          </p:nvGrpSpPr>
          <p:grpSpPr>
            <a:xfrm>
              <a:off x="9176870" y="1505422"/>
              <a:ext cx="278660" cy="485243"/>
              <a:chOff x="8797168" y="2728843"/>
              <a:chExt cx="324483" cy="565037"/>
            </a:xfrm>
          </p:grpSpPr>
          <p:sp>
            <p:nvSpPr>
              <p:cNvPr id="25" name="Freeform: Shape 24">
                <a:extLst>
                  <a:ext uri="{FF2B5EF4-FFF2-40B4-BE49-F238E27FC236}">
                    <a16:creationId xmlns:a16="http://schemas.microsoft.com/office/drawing/2014/main" id="{6925ECBA-E0E6-B87C-7438-43D823E15B19}"/>
                  </a:ext>
                </a:extLst>
              </p:cNvPr>
              <p:cNvSpPr/>
              <p:nvPr/>
            </p:nvSpPr>
            <p:spPr>
              <a:xfrm>
                <a:off x="8994436" y="2950530"/>
                <a:ext cx="127215" cy="342315"/>
              </a:xfrm>
              <a:custGeom>
                <a:avLst/>
                <a:gdLst>
                  <a:gd name="connsiteX0" fmla="*/ 120159 w 127215"/>
                  <a:gd name="connsiteY0" fmla="*/ 342316 h 342315"/>
                  <a:gd name="connsiteX1" fmla="*/ 113102 w 127215"/>
                  <a:gd name="connsiteY1" fmla="*/ 335258 h 342315"/>
                  <a:gd name="connsiteX2" fmla="*/ 113102 w 127215"/>
                  <a:gd name="connsiteY2" fmla="*/ 66666 h 342315"/>
                  <a:gd name="connsiteX3" fmla="*/ 7057 w 127215"/>
                  <a:gd name="connsiteY3" fmla="*/ 66666 h 342315"/>
                  <a:gd name="connsiteX4" fmla="*/ 0 w 127215"/>
                  <a:gd name="connsiteY4" fmla="*/ 59609 h 342315"/>
                  <a:gd name="connsiteX5" fmla="*/ 0 w 127215"/>
                  <a:gd name="connsiteY5" fmla="*/ 7057 h 342315"/>
                  <a:gd name="connsiteX6" fmla="*/ 7057 w 127215"/>
                  <a:gd name="connsiteY6" fmla="*/ 0 h 342315"/>
                  <a:gd name="connsiteX7" fmla="*/ 14114 w 127215"/>
                  <a:gd name="connsiteY7" fmla="*/ 7057 h 342315"/>
                  <a:gd name="connsiteX8" fmla="*/ 14114 w 127215"/>
                  <a:gd name="connsiteY8" fmla="*/ 52552 h 342315"/>
                  <a:gd name="connsiteX9" fmla="*/ 120159 w 127215"/>
                  <a:gd name="connsiteY9" fmla="*/ 52552 h 342315"/>
                  <a:gd name="connsiteX10" fmla="*/ 127216 w 127215"/>
                  <a:gd name="connsiteY10" fmla="*/ 59609 h 342315"/>
                  <a:gd name="connsiteX11" fmla="*/ 127216 w 127215"/>
                  <a:gd name="connsiteY11" fmla="*/ 335258 h 342315"/>
                  <a:gd name="connsiteX12" fmla="*/ 120159 w 127215"/>
                  <a:gd name="connsiteY12" fmla="*/ 342316 h 34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215" h="342315">
                    <a:moveTo>
                      <a:pt x="120159" y="342316"/>
                    </a:moveTo>
                    <a:cubicBezTo>
                      <a:pt x="116254" y="342316"/>
                      <a:pt x="113102" y="339163"/>
                      <a:pt x="113102" y="335258"/>
                    </a:cubicBezTo>
                    <a:lnTo>
                      <a:pt x="113102" y="66666"/>
                    </a:lnTo>
                    <a:lnTo>
                      <a:pt x="7057" y="66666"/>
                    </a:lnTo>
                    <a:cubicBezTo>
                      <a:pt x="3152" y="66666"/>
                      <a:pt x="0" y="63514"/>
                      <a:pt x="0" y="59609"/>
                    </a:cubicBezTo>
                    <a:lnTo>
                      <a:pt x="0" y="7057"/>
                    </a:lnTo>
                    <a:cubicBezTo>
                      <a:pt x="0" y="3152"/>
                      <a:pt x="3152" y="0"/>
                      <a:pt x="7057" y="0"/>
                    </a:cubicBezTo>
                    <a:cubicBezTo>
                      <a:pt x="10962" y="0"/>
                      <a:pt x="14114" y="3152"/>
                      <a:pt x="14114" y="7057"/>
                    </a:cubicBezTo>
                    <a:lnTo>
                      <a:pt x="14114" y="52552"/>
                    </a:lnTo>
                    <a:lnTo>
                      <a:pt x="120159" y="52552"/>
                    </a:lnTo>
                    <a:cubicBezTo>
                      <a:pt x="124063" y="52552"/>
                      <a:pt x="127216" y="55704"/>
                      <a:pt x="127216" y="59609"/>
                    </a:cubicBezTo>
                    <a:lnTo>
                      <a:pt x="127216" y="335258"/>
                    </a:lnTo>
                    <a:cubicBezTo>
                      <a:pt x="127216" y="339163"/>
                      <a:pt x="124063" y="342316"/>
                      <a:pt x="120159" y="342316"/>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26" name="Freeform: Shape 25">
                <a:extLst>
                  <a:ext uri="{FF2B5EF4-FFF2-40B4-BE49-F238E27FC236}">
                    <a16:creationId xmlns:a16="http://schemas.microsoft.com/office/drawing/2014/main" id="{32593C25-FC1B-D318-2656-E795C7475855}"/>
                  </a:ext>
                </a:extLst>
              </p:cNvPr>
              <p:cNvSpPr/>
              <p:nvPr/>
            </p:nvSpPr>
            <p:spPr>
              <a:xfrm>
                <a:off x="8797168" y="2948930"/>
                <a:ext cx="324296" cy="344950"/>
              </a:xfrm>
              <a:custGeom>
                <a:avLst/>
                <a:gdLst>
                  <a:gd name="connsiteX0" fmla="*/ 317239 w 324296"/>
                  <a:gd name="connsiteY0" fmla="*/ 344950 h 344950"/>
                  <a:gd name="connsiteX1" fmla="*/ 7057 w 324296"/>
                  <a:gd name="connsiteY1" fmla="*/ 344950 h 344950"/>
                  <a:gd name="connsiteX2" fmla="*/ 0 w 324296"/>
                  <a:gd name="connsiteY2" fmla="*/ 337893 h 344950"/>
                  <a:gd name="connsiteX3" fmla="*/ 0 w 324296"/>
                  <a:gd name="connsiteY3" fmla="*/ 63043 h 344950"/>
                  <a:gd name="connsiteX4" fmla="*/ 7057 w 324296"/>
                  <a:gd name="connsiteY4" fmla="*/ 55986 h 344950"/>
                  <a:gd name="connsiteX5" fmla="*/ 117195 w 324296"/>
                  <a:gd name="connsiteY5" fmla="*/ 55986 h 344950"/>
                  <a:gd name="connsiteX6" fmla="*/ 117195 w 324296"/>
                  <a:gd name="connsiteY6" fmla="*/ 7057 h 344950"/>
                  <a:gd name="connsiteX7" fmla="*/ 124252 w 324296"/>
                  <a:gd name="connsiteY7" fmla="*/ 0 h 344950"/>
                  <a:gd name="connsiteX8" fmla="*/ 131309 w 324296"/>
                  <a:gd name="connsiteY8" fmla="*/ 7057 h 344950"/>
                  <a:gd name="connsiteX9" fmla="*/ 131309 w 324296"/>
                  <a:gd name="connsiteY9" fmla="*/ 63043 h 344950"/>
                  <a:gd name="connsiteX10" fmla="*/ 124252 w 324296"/>
                  <a:gd name="connsiteY10" fmla="*/ 70100 h 344950"/>
                  <a:gd name="connsiteX11" fmla="*/ 14114 w 324296"/>
                  <a:gd name="connsiteY11" fmla="*/ 70100 h 344950"/>
                  <a:gd name="connsiteX12" fmla="*/ 14114 w 324296"/>
                  <a:gd name="connsiteY12" fmla="*/ 330836 h 344950"/>
                  <a:gd name="connsiteX13" fmla="*/ 317239 w 324296"/>
                  <a:gd name="connsiteY13" fmla="*/ 330836 h 344950"/>
                  <a:gd name="connsiteX14" fmla="*/ 324296 w 324296"/>
                  <a:gd name="connsiteY14" fmla="*/ 337893 h 344950"/>
                  <a:gd name="connsiteX15" fmla="*/ 317239 w 324296"/>
                  <a:gd name="connsiteY15" fmla="*/ 344950 h 34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296" h="344950">
                    <a:moveTo>
                      <a:pt x="317239" y="344950"/>
                    </a:moveTo>
                    <a:lnTo>
                      <a:pt x="7057" y="344950"/>
                    </a:lnTo>
                    <a:cubicBezTo>
                      <a:pt x="3152" y="344950"/>
                      <a:pt x="0" y="341798"/>
                      <a:pt x="0" y="337893"/>
                    </a:cubicBezTo>
                    <a:lnTo>
                      <a:pt x="0" y="63043"/>
                    </a:lnTo>
                    <a:cubicBezTo>
                      <a:pt x="0" y="59138"/>
                      <a:pt x="3152" y="55986"/>
                      <a:pt x="7057" y="55986"/>
                    </a:cubicBezTo>
                    <a:lnTo>
                      <a:pt x="117195" y="55986"/>
                    </a:lnTo>
                    <a:lnTo>
                      <a:pt x="117195" y="7057"/>
                    </a:lnTo>
                    <a:cubicBezTo>
                      <a:pt x="117195" y="3152"/>
                      <a:pt x="120347" y="0"/>
                      <a:pt x="124252" y="0"/>
                    </a:cubicBezTo>
                    <a:cubicBezTo>
                      <a:pt x="128157" y="0"/>
                      <a:pt x="131309" y="3152"/>
                      <a:pt x="131309" y="7057"/>
                    </a:cubicBezTo>
                    <a:lnTo>
                      <a:pt x="131309" y="63043"/>
                    </a:lnTo>
                    <a:cubicBezTo>
                      <a:pt x="131309" y="66948"/>
                      <a:pt x="128157" y="70100"/>
                      <a:pt x="124252" y="70100"/>
                    </a:cubicBezTo>
                    <a:lnTo>
                      <a:pt x="14114" y="70100"/>
                    </a:lnTo>
                    <a:lnTo>
                      <a:pt x="14114" y="330836"/>
                    </a:lnTo>
                    <a:lnTo>
                      <a:pt x="317239" y="330836"/>
                    </a:lnTo>
                    <a:cubicBezTo>
                      <a:pt x="321144" y="330836"/>
                      <a:pt x="324296" y="333988"/>
                      <a:pt x="324296" y="337893"/>
                    </a:cubicBezTo>
                    <a:cubicBezTo>
                      <a:pt x="324296" y="341798"/>
                      <a:pt x="321144" y="344950"/>
                      <a:pt x="317239" y="344950"/>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27" name="Freeform: Shape 26">
                <a:extLst>
                  <a:ext uri="{FF2B5EF4-FFF2-40B4-BE49-F238E27FC236}">
                    <a16:creationId xmlns:a16="http://schemas.microsoft.com/office/drawing/2014/main" id="{370E32C2-8F85-0390-9AB7-29AA21D0F0CB}"/>
                  </a:ext>
                </a:extLst>
              </p:cNvPr>
              <p:cNvSpPr/>
              <p:nvPr/>
            </p:nvSpPr>
            <p:spPr>
              <a:xfrm>
                <a:off x="8914422" y="3004882"/>
                <a:ext cx="54360" cy="63453"/>
              </a:xfrm>
              <a:custGeom>
                <a:avLst/>
                <a:gdLst>
                  <a:gd name="connsiteX0" fmla="*/ 47317 w 54360"/>
                  <a:gd name="connsiteY0" fmla="*/ 63454 h 63453"/>
                  <a:gd name="connsiteX1" fmla="*/ 41859 w 54360"/>
                  <a:gd name="connsiteY1" fmla="*/ 60866 h 63453"/>
                  <a:gd name="connsiteX2" fmla="*/ 1587 w 54360"/>
                  <a:gd name="connsiteY2" fmla="*/ 11514 h 63453"/>
                  <a:gd name="connsiteX3" fmla="*/ 2575 w 54360"/>
                  <a:gd name="connsiteY3" fmla="*/ 1587 h 63453"/>
                  <a:gd name="connsiteX4" fmla="*/ 12502 w 54360"/>
                  <a:gd name="connsiteY4" fmla="*/ 2575 h 63453"/>
                  <a:gd name="connsiteX5" fmla="*/ 52774 w 54360"/>
                  <a:gd name="connsiteY5" fmla="*/ 51927 h 63453"/>
                  <a:gd name="connsiteX6" fmla="*/ 51786 w 54360"/>
                  <a:gd name="connsiteY6" fmla="*/ 61854 h 63453"/>
                  <a:gd name="connsiteX7" fmla="*/ 47317 w 54360"/>
                  <a:gd name="connsiteY7" fmla="*/ 63454 h 6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60" h="63453">
                    <a:moveTo>
                      <a:pt x="47317" y="63454"/>
                    </a:moveTo>
                    <a:cubicBezTo>
                      <a:pt x="45293" y="63454"/>
                      <a:pt x="43224" y="62560"/>
                      <a:pt x="41859" y="60866"/>
                    </a:cubicBezTo>
                    <a:lnTo>
                      <a:pt x="1587" y="11514"/>
                    </a:lnTo>
                    <a:cubicBezTo>
                      <a:pt x="-860" y="8503"/>
                      <a:pt x="-436" y="4033"/>
                      <a:pt x="2575" y="1587"/>
                    </a:cubicBezTo>
                    <a:cubicBezTo>
                      <a:pt x="5586" y="-860"/>
                      <a:pt x="10055" y="-436"/>
                      <a:pt x="12502" y="2575"/>
                    </a:cubicBezTo>
                    <a:lnTo>
                      <a:pt x="52774" y="51927"/>
                    </a:lnTo>
                    <a:cubicBezTo>
                      <a:pt x="55221" y="54938"/>
                      <a:pt x="54797" y="59408"/>
                      <a:pt x="51786" y="61854"/>
                    </a:cubicBezTo>
                    <a:cubicBezTo>
                      <a:pt x="50469" y="62936"/>
                      <a:pt x="48869" y="63454"/>
                      <a:pt x="47317" y="63454"/>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28" name="Freeform: Shape 27">
                <a:extLst>
                  <a:ext uri="{FF2B5EF4-FFF2-40B4-BE49-F238E27FC236}">
                    <a16:creationId xmlns:a16="http://schemas.microsoft.com/office/drawing/2014/main" id="{05FF2825-A692-0FA9-F3CD-D45A8D6CDFF5}"/>
                  </a:ext>
                </a:extLst>
              </p:cNvPr>
              <p:cNvSpPr/>
              <p:nvPr/>
            </p:nvSpPr>
            <p:spPr>
              <a:xfrm>
                <a:off x="8954768" y="3003074"/>
                <a:ext cx="53743" cy="65262"/>
              </a:xfrm>
              <a:custGeom>
                <a:avLst/>
                <a:gdLst>
                  <a:gd name="connsiteX0" fmla="*/ 7065 w 53743"/>
                  <a:gd name="connsiteY0" fmla="*/ 65262 h 65262"/>
                  <a:gd name="connsiteX1" fmla="*/ 2736 w 53743"/>
                  <a:gd name="connsiteY1" fmla="*/ 63804 h 65262"/>
                  <a:gd name="connsiteX2" fmla="*/ 1466 w 53743"/>
                  <a:gd name="connsiteY2" fmla="*/ 53924 h 65262"/>
                  <a:gd name="connsiteX3" fmla="*/ 41127 w 53743"/>
                  <a:gd name="connsiteY3" fmla="*/ 2736 h 65262"/>
                  <a:gd name="connsiteX4" fmla="*/ 51007 w 53743"/>
                  <a:gd name="connsiteY4" fmla="*/ 1466 h 65262"/>
                  <a:gd name="connsiteX5" fmla="*/ 52277 w 53743"/>
                  <a:gd name="connsiteY5" fmla="*/ 11346 h 65262"/>
                  <a:gd name="connsiteX6" fmla="*/ 12616 w 53743"/>
                  <a:gd name="connsiteY6" fmla="*/ 62533 h 65262"/>
                  <a:gd name="connsiteX7" fmla="*/ 7018 w 53743"/>
                  <a:gd name="connsiteY7" fmla="*/ 65262 h 6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43" h="65262">
                    <a:moveTo>
                      <a:pt x="7065" y="65262"/>
                    </a:moveTo>
                    <a:cubicBezTo>
                      <a:pt x="5559" y="65262"/>
                      <a:pt x="4054" y="64792"/>
                      <a:pt x="2736" y="63804"/>
                    </a:cubicBezTo>
                    <a:cubicBezTo>
                      <a:pt x="-368" y="61404"/>
                      <a:pt x="-886" y="56982"/>
                      <a:pt x="1466" y="53924"/>
                    </a:cubicBezTo>
                    <a:lnTo>
                      <a:pt x="41127" y="2736"/>
                    </a:lnTo>
                    <a:cubicBezTo>
                      <a:pt x="43527" y="-369"/>
                      <a:pt x="47949" y="-886"/>
                      <a:pt x="51007" y="1466"/>
                    </a:cubicBezTo>
                    <a:cubicBezTo>
                      <a:pt x="54112" y="3865"/>
                      <a:pt x="54630" y="8288"/>
                      <a:pt x="52277" y="11346"/>
                    </a:cubicBezTo>
                    <a:lnTo>
                      <a:pt x="12616" y="62533"/>
                    </a:lnTo>
                    <a:cubicBezTo>
                      <a:pt x="11205" y="64321"/>
                      <a:pt x="9135" y="65262"/>
                      <a:pt x="7018" y="65262"/>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29" name="Freeform: Shape 28">
                <a:extLst>
                  <a:ext uri="{FF2B5EF4-FFF2-40B4-BE49-F238E27FC236}">
                    <a16:creationId xmlns:a16="http://schemas.microsoft.com/office/drawing/2014/main" id="{064D44CE-1ECF-A7DD-19D7-AAFD3E3D09A9}"/>
                  </a:ext>
                </a:extLst>
              </p:cNvPr>
              <p:cNvSpPr/>
              <p:nvPr/>
            </p:nvSpPr>
            <p:spPr>
              <a:xfrm>
                <a:off x="8954258" y="3054222"/>
                <a:ext cx="14114" cy="237259"/>
              </a:xfrm>
              <a:custGeom>
                <a:avLst/>
                <a:gdLst>
                  <a:gd name="connsiteX0" fmla="*/ 7057 w 14114"/>
                  <a:gd name="connsiteY0" fmla="*/ 237259 h 237259"/>
                  <a:gd name="connsiteX1" fmla="*/ 0 w 14114"/>
                  <a:gd name="connsiteY1" fmla="*/ 230202 h 237259"/>
                  <a:gd name="connsiteX2" fmla="*/ 0 w 14114"/>
                  <a:gd name="connsiteY2" fmla="*/ 7057 h 237259"/>
                  <a:gd name="connsiteX3" fmla="*/ 7057 w 14114"/>
                  <a:gd name="connsiteY3" fmla="*/ 0 h 237259"/>
                  <a:gd name="connsiteX4" fmla="*/ 14114 w 14114"/>
                  <a:gd name="connsiteY4" fmla="*/ 7057 h 237259"/>
                  <a:gd name="connsiteX5" fmla="*/ 14114 w 14114"/>
                  <a:gd name="connsiteY5" fmla="*/ 230202 h 237259"/>
                  <a:gd name="connsiteX6" fmla="*/ 7057 w 14114"/>
                  <a:gd name="connsiteY6" fmla="*/ 237259 h 23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7259">
                    <a:moveTo>
                      <a:pt x="7057" y="237259"/>
                    </a:moveTo>
                    <a:cubicBezTo>
                      <a:pt x="3152" y="237259"/>
                      <a:pt x="0" y="234107"/>
                      <a:pt x="0" y="230202"/>
                    </a:cubicBezTo>
                    <a:lnTo>
                      <a:pt x="0" y="7057"/>
                    </a:lnTo>
                    <a:cubicBezTo>
                      <a:pt x="0" y="3152"/>
                      <a:pt x="3152" y="0"/>
                      <a:pt x="7057" y="0"/>
                    </a:cubicBezTo>
                    <a:cubicBezTo>
                      <a:pt x="10962" y="0"/>
                      <a:pt x="14114" y="3152"/>
                      <a:pt x="14114" y="7057"/>
                    </a:cubicBezTo>
                    <a:lnTo>
                      <a:pt x="14114" y="230202"/>
                    </a:lnTo>
                    <a:cubicBezTo>
                      <a:pt x="14114" y="234107"/>
                      <a:pt x="10962" y="237259"/>
                      <a:pt x="7057" y="237259"/>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0" name="Freeform: Shape 29">
                <a:extLst>
                  <a:ext uri="{FF2B5EF4-FFF2-40B4-BE49-F238E27FC236}">
                    <a16:creationId xmlns:a16="http://schemas.microsoft.com/office/drawing/2014/main" id="{16CFD8D2-5BE9-45D4-802D-753B4CA21E1D}"/>
                  </a:ext>
                </a:extLst>
              </p:cNvPr>
              <p:cNvSpPr/>
              <p:nvPr/>
            </p:nvSpPr>
            <p:spPr>
              <a:xfrm>
                <a:off x="8849108" y="2728843"/>
                <a:ext cx="228743" cy="288305"/>
              </a:xfrm>
              <a:custGeom>
                <a:avLst/>
                <a:gdLst>
                  <a:gd name="connsiteX0" fmla="*/ 221686 w 228743"/>
                  <a:gd name="connsiteY0" fmla="*/ 288305 h 288305"/>
                  <a:gd name="connsiteX1" fmla="*/ 214629 w 228743"/>
                  <a:gd name="connsiteY1" fmla="*/ 281248 h 288305"/>
                  <a:gd name="connsiteX2" fmla="*/ 214629 w 228743"/>
                  <a:gd name="connsiteY2" fmla="*/ 133944 h 288305"/>
                  <a:gd name="connsiteX3" fmla="*/ 114371 w 228743"/>
                  <a:gd name="connsiteY3" fmla="*/ 14114 h 288305"/>
                  <a:gd name="connsiteX4" fmla="*/ 14114 w 228743"/>
                  <a:gd name="connsiteY4" fmla="*/ 133944 h 288305"/>
                  <a:gd name="connsiteX5" fmla="*/ 14114 w 228743"/>
                  <a:gd name="connsiteY5" fmla="*/ 280590 h 288305"/>
                  <a:gd name="connsiteX6" fmla="*/ 7057 w 228743"/>
                  <a:gd name="connsiteY6" fmla="*/ 287647 h 288305"/>
                  <a:gd name="connsiteX7" fmla="*/ 0 w 228743"/>
                  <a:gd name="connsiteY7" fmla="*/ 280590 h 288305"/>
                  <a:gd name="connsiteX8" fmla="*/ 0 w 228743"/>
                  <a:gd name="connsiteY8" fmla="*/ 133944 h 288305"/>
                  <a:gd name="connsiteX9" fmla="*/ 114371 w 228743"/>
                  <a:gd name="connsiteY9" fmla="*/ 0 h 288305"/>
                  <a:gd name="connsiteX10" fmla="*/ 228743 w 228743"/>
                  <a:gd name="connsiteY10" fmla="*/ 133944 h 288305"/>
                  <a:gd name="connsiteX11" fmla="*/ 228743 w 228743"/>
                  <a:gd name="connsiteY11" fmla="*/ 281248 h 288305"/>
                  <a:gd name="connsiteX12" fmla="*/ 221686 w 228743"/>
                  <a:gd name="connsiteY12" fmla="*/ 288305 h 28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743" h="288305">
                    <a:moveTo>
                      <a:pt x="221686" y="288305"/>
                    </a:moveTo>
                    <a:cubicBezTo>
                      <a:pt x="217781" y="288305"/>
                      <a:pt x="214629" y="285153"/>
                      <a:pt x="214629" y="281248"/>
                    </a:cubicBezTo>
                    <a:lnTo>
                      <a:pt x="214629" y="133944"/>
                    </a:lnTo>
                    <a:cubicBezTo>
                      <a:pt x="214629" y="79275"/>
                      <a:pt x="197222" y="14114"/>
                      <a:pt x="114371" y="14114"/>
                    </a:cubicBezTo>
                    <a:cubicBezTo>
                      <a:pt x="31521" y="14114"/>
                      <a:pt x="14114" y="79275"/>
                      <a:pt x="14114" y="133944"/>
                    </a:cubicBezTo>
                    <a:lnTo>
                      <a:pt x="14114" y="280590"/>
                    </a:lnTo>
                    <a:cubicBezTo>
                      <a:pt x="14114" y="284495"/>
                      <a:pt x="10962" y="287647"/>
                      <a:pt x="7057" y="287647"/>
                    </a:cubicBezTo>
                    <a:cubicBezTo>
                      <a:pt x="3152" y="287647"/>
                      <a:pt x="0" y="284495"/>
                      <a:pt x="0" y="280590"/>
                    </a:cubicBezTo>
                    <a:lnTo>
                      <a:pt x="0" y="133944"/>
                    </a:lnTo>
                    <a:cubicBezTo>
                      <a:pt x="0" y="47565"/>
                      <a:pt x="40602" y="0"/>
                      <a:pt x="114371" y="0"/>
                    </a:cubicBezTo>
                    <a:cubicBezTo>
                      <a:pt x="188142" y="0"/>
                      <a:pt x="228743" y="47565"/>
                      <a:pt x="228743" y="133944"/>
                    </a:cubicBezTo>
                    <a:lnTo>
                      <a:pt x="228743" y="281248"/>
                    </a:lnTo>
                    <a:cubicBezTo>
                      <a:pt x="228743" y="285153"/>
                      <a:pt x="225591" y="288305"/>
                      <a:pt x="221686" y="28830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1" name="Freeform: Shape 30">
                <a:extLst>
                  <a:ext uri="{FF2B5EF4-FFF2-40B4-BE49-F238E27FC236}">
                    <a16:creationId xmlns:a16="http://schemas.microsoft.com/office/drawing/2014/main" id="{9A107C2E-728D-014D-8025-16116FB549A4}"/>
                  </a:ext>
                </a:extLst>
              </p:cNvPr>
              <p:cNvSpPr/>
              <p:nvPr/>
            </p:nvSpPr>
            <p:spPr>
              <a:xfrm>
                <a:off x="8876066" y="2764084"/>
                <a:ext cx="174874" cy="210393"/>
              </a:xfrm>
              <a:custGeom>
                <a:avLst/>
                <a:gdLst>
                  <a:gd name="connsiteX0" fmla="*/ 87414 w 174874"/>
                  <a:gd name="connsiteY0" fmla="*/ 210393 h 210393"/>
                  <a:gd name="connsiteX1" fmla="*/ 0 w 174874"/>
                  <a:gd name="connsiteY1" fmla="*/ 98703 h 210393"/>
                  <a:gd name="connsiteX2" fmla="*/ 34909 w 174874"/>
                  <a:gd name="connsiteY2" fmla="*/ 1268 h 210393"/>
                  <a:gd name="connsiteX3" fmla="*/ 44742 w 174874"/>
                  <a:gd name="connsiteY3" fmla="*/ 2962 h 210393"/>
                  <a:gd name="connsiteX4" fmla="*/ 43048 w 174874"/>
                  <a:gd name="connsiteY4" fmla="*/ 12795 h 210393"/>
                  <a:gd name="connsiteX5" fmla="*/ 14161 w 174874"/>
                  <a:gd name="connsiteY5" fmla="*/ 98703 h 210393"/>
                  <a:gd name="connsiteX6" fmla="*/ 87461 w 174874"/>
                  <a:gd name="connsiteY6" fmla="*/ 196279 h 210393"/>
                  <a:gd name="connsiteX7" fmla="*/ 160807 w 174874"/>
                  <a:gd name="connsiteY7" fmla="*/ 98703 h 210393"/>
                  <a:gd name="connsiteX8" fmla="*/ 159772 w 174874"/>
                  <a:gd name="connsiteY8" fmla="*/ 74380 h 210393"/>
                  <a:gd name="connsiteX9" fmla="*/ 166123 w 174874"/>
                  <a:gd name="connsiteY9" fmla="*/ 66711 h 210393"/>
                  <a:gd name="connsiteX10" fmla="*/ 173792 w 174874"/>
                  <a:gd name="connsiteY10" fmla="*/ 73062 h 210393"/>
                  <a:gd name="connsiteX11" fmla="*/ 174874 w 174874"/>
                  <a:gd name="connsiteY11" fmla="*/ 98703 h 210393"/>
                  <a:gd name="connsiteX12" fmla="*/ 87414 w 174874"/>
                  <a:gd name="connsiteY12" fmla="*/ 210393 h 21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874" h="210393">
                    <a:moveTo>
                      <a:pt x="87414" y="210393"/>
                    </a:moveTo>
                    <a:cubicBezTo>
                      <a:pt x="39190" y="210393"/>
                      <a:pt x="0" y="160288"/>
                      <a:pt x="0" y="98703"/>
                    </a:cubicBezTo>
                    <a:cubicBezTo>
                      <a:pt x="0" y="67417"/>
                      <a:pt x="3623" y="23286"/>
                      <a:pt x="34909" y="1268"/>
                    </a:cubicBezTo>
                    <a:cubicBezTo>
                      <a:pt x="38108" y="-943"/>
                      <a:pt x="42483" y="-190"/>
                      <a:pt x="44742" y="2962"/>
                    </a:cubicBezTo>
                    <a:cubicBezTo>
                      <a:pt x="47000" y="6161"/>
                      <a:pt x="46200" y="10536"/>
                      <a:pt x="43048" y="12795"/>
                    </a:cubicBezTo>
                    <a:cubicBezTo>
                      <a:pt x="23335" y="26674"/>
                      <a:pt x="14161" y="53961"/>
                      <a:pt x="14161" y="98703"/>
                    </a:cubicBezTo>
                    <a:cubicBezTo>
                      <a:pt x="14161" y="152525"/>
                      <a:pt x="47047" y="196279"/>
                      <a:pt x="87461" y="196279"/>
                    </a:cubicBezTo>
                    <a:cubicBezTo>
                      <a:pt x="127874" y="196279"/>
                      <a:pt x="160807" y="152525"/>
                      <a:pt x="160807" y="98703"/>
                    </a:cubicBezTo>
                    <a:cubicBezTo>
                      <a:pt x="160807" y="89764"/>
                      <a:pt x="160478" y="81813"/>
                      <a:pt x="159772" y="74380"/>
                    </a:cubicBezTo>
                    <a:cubicBezTo>
                      <a:pt x="159396" y="70475"/>
                      <a:pt x="162266" y="67040"/>
                      <a:pt x="166123" y="66711"/>
                    </a:cubicBezTo>
                    <a:cubicBezTo>
                      <a:pt x="170029" y="66288"/>
                      <a:pt x="173463" y="69204"/>
                      <a:pt x="173792" y="73062"/>
                    </a:cubicBezTo>
                    <a:cubicBezTo>
                      <a:pt x="174545" y="80919"/>
                      <a:pt x="174874" y="89341"/>
                      <a:pt x="174874" y="98703"/>
                    </a:cubicBezTo>
                    <a:cubicBezTo>
                      <a:pt x="174874" y="160288"/>
                      <a:pt x="135637" y="210393"/>
                      <a:pt x="87414" y="210393"/>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2" name="Freeform: Shape 31">
                <a:extLst>
                  <a:ext uri="{FF2B5EF4-FFF2-40B4-BE49-F238E27FC236}">
                    <a16:creationId xmlns:a16="http://schemas.microsoft.com/office/drawing/2014/main" id="{21CC6F16-7268-07EC-D725-A021B018A863}"/>
                  </a:ext>
                </a:extLst>
              </p:cNvPr>
              <p:cNvSpPr/>
              <p:nvPr/>
            </p:nvSpPr>
            <p:spPr>
              <a:xfrm>
                <a:off x="8908355" y="2763127"/>
                <a:ext cx="141456" cy="81735"/>
              </a:xfrm>
              <a:custGeom>
                <a:avLst/>
                <a:gdLst>
                  <a:gd name="connsiteX0" fmla="*/ 134399 w 141456"/>
                  <a:gd name="connsiteY0" fmla="*/ 81735 h 81735"/>
                  <a:gd name="connsiteX1" fmla="*/ 409 w 141456"/>
                  <a:gd name="connsiteY1" fmla="*/ 9377 h 81735"/>
                  <a:gd name="connsiteX2" fmla="*/ 4738 w 141456"/>
                  <a:gd name="connsiteY2" fmla="*/ 390 h 81735"/>
                  <a:gd name="connsiteX3" fmla="*/ 13723 w 141456"/>
                  <a:gd name="connsiteY3" fmla="*/ 4719 h 81735"/>
                  <a:gd name="connsiteX4" fmla="*/ 134399 w 141456"/>
                  <a:gd name="connsiteY4" fmla="*/ 67621 h 81735"/>
                  <a:gd name="connsiteX5" fmla="*/ 141457 w 141456"/>
                  <a:gd name="connsiteY5" fmla="*/ 74678 h 81735"/>
                  <a:gd name="connsiteX6" fmla="*/ 134399 w 141456"/>
                  <a:gd name="connsiteY6" fmla="*/ 81735 h 8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456" h="81735">
                    <a:moveTo>
                      <a:pt x="134399" y="81735"/>
                    </a:moveTo>
                    <a:cubicBezTo>
                      <a:pt x="27132" y="81735"/>
                      <a:pt x="1444" y="12341"/>
                      <a:pt x="409" y="9377"/>
                    </a:cubicBezTo>
                    <a:cubicBezTo>
                      <a:pt x="-908" y="5707"/>
                      <a:pt x="1068" y="1661"/>
                      <a:pt x="4738" y="390"/>
                    </a:cubicBezTo>
                    <a:cubicBezTo>
                      <a:pt x="8407" y="-880"/>
                      <a:pt x="12453" y="1049"/>
                      <a:pt x="13723" y="4719"/>
                    </a:cubicBezTo>
                    <a:cubicBezTo>
                      <a:pt x="14665" y="7259"/>
                      <a:pt x="37576" y="67621"/>
                      <a:pt x="134399" y="67621"/>
                    </a:cubicBezTo>
                    <a:cubicBezTo>
                      <a:pt x="138305" y="67621"/>
                      <a:pt x="141457" y="70773"/>
                      <a:pt x="141457" y="74678"/>
                    </a:cubicBezTo>
                    <a:cubicBezTo>
                      <a:pt x="141457" y="78583"/>
                      <a:pt x="138305" y="81735"/>
                      <a:pt x="134399" y="8173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3" name="Freeform: Shape 32">
                <a:extLst>
                  <a:ext uri="{FF2B5EF4-FFF2-40B4-BE49-F238E27FC236}">
                    <a16:creationId xmlns:a16="http://schemas.microsoft.com/office/drawing/2014/main" id="{F6011278-651A-CC81-9134-45E8DAA44A78}"/>
                  </a:ext>
                </a:extLst>
              </p:cNvPr>
              <p:cNvSpPr/>
              <p:nvPr/>
            </p:nvSpPr>
            <p:spPr>
              <a:xfrm>
                <a:off x="9018619"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1"/>
                      <a:pt x="8422" y="0"/>
                      <a:pt x="18819" y="0"/>
                    </a:cubicBezTo>
                    <a:cubicBezTo>
                      <a:pt x="29217" y="0"/>
                      <a:pt x="37638" y="8421"/>
                      <a:pt x="37638" y="18819"/>
                    </a:cubicBezTo>
                  </a:path>
                </a:pathLst>
              </a:custGeom>
              <a:solidFill>
                <a:srgbClr val="C6D92C"/>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34" name="Group 33">
              <a:extLst>
                <a:ext uri="{FF2B5EF4-FFF2-40B4-BE49-F238E27FC236}">
                  <a16:creationId xmlns:a16="http://schemas.microsoft.com/office/drawing/2014/main" id="{912CB050-5EF2-29AE-5752-822B7B37078D}"/>
                </a:ext>
              </a:extLst>
            </p:cNvPr>
            <p:cNvGrpSpPr/>
            <p:nvPr/>
          </p:nvGrpSpPr>
          <p:grpSpPr>
            <a:xfrm>
              <a:off x="9292826" y="4753688"/>
              <a:ext cx="279307" cy="482979"/>
              <a:chOff x="7980240" y="2730961"/>
              <a:chExt cx="325237" cy="562401"/>
            </a:xfrm>
          </p:grpSpPr>
          <p:sp>
            <p:nvSpPr>
              <p:cNvPr id="35" name="Freeform: Shape 34">
                <a:extLst>
                  <a:ext uri="{FF2B5EF4-FFF2-40B4-BE49-F238E27FC236}">
                    <a16:creationId xmlns:a16="http://schemas.microsoft.com/office/drawing/2014/main" id="{CDAD8595-A616-1B1D-4A61-330A0DF6779D}"/>
                  </a:ext>
                </a:extLst>
              </p:cNvPr>
              <p:cNvSpPr/>
              <p:nvPr/>
            </p:nvSpPr>
            <p:spPr>
              <a:xfrm>
                <a:off x="8178027" y="2947566"/>
                <a:ext cx="127450" cy="344714"/>
              </a:xfrm>
              <a:custGeom>
                <a:avLst/>
                <a:gdLst>
                  <a:gd name="connsiteX0" fmla="*/ 120394 w 127450"/>
                  <a:gd name="connsiteY0" fmla="*/ 344715 h 344714"/>
                  <a:gd name="connsiteX1" fmla="*/ 113337 w 127450"/>
                  <a:gd name="connsiteY1" fmla="*/ 337658 h 344714"/>
                  <a:gd name="connsiteX2" fmla="*/ 113337 w 127450"/>
                  <a:gd name="connsiteY2" fmla="*/ 68407 h 344714"/>
                  <a:gd name="connsiteX3" fmla="*/ 7057 w 127450"/>
                  <a:gd name="connsiteY3" fmla="*/ 68407 h 344714"/>
                  <a:gd name="connsiteX4" fmla="*/ 0 w 127450"/>
                  <a:gd name="connsiteY4" fmla="*/ 61350 h 344714"/>
                  <a:gd name="connsiteX5" fmla="*/ 0 w 127450"/>
                  <a:gd name="connsiteY5" fmla="*/ 7057 h 344714"/>
                  <a:gd name="connsiteX6" fmla="*/ 7057 w 127450"/>
                  <a:gd name="connsiteY6" fmla="*/ 0 h 344714"/>
                  <a:gd name="connsiteX7" fmla="*/ 14114 w 127450"/>
                  <a:gd name="connsiteY7" fmla="*/ 7057 h 344714"/>
                  <a:gd name="connsiteX8" fmla="*/ 14114 w 127450"/>
                  <a:gd name="connsiteY8" fmla="*/ 54293 h 344714"/>
                  <a:gd name="connsiteX9" fmla="*/ 120394 w 127450"/>
                  <a:gd name="connsiteY9" fmla="*/ 54293 h 344714"/>
                  <a:gd name="connsiteX10" fmla="*/ 127451 w 127450"/>
                  <a:gd name="connsiteY10" fmla="*/ 61350 h 344714"/>
                  <a:gd name="connsiteX11" fmla="*/ 127451 w 127450"/>
                  <a:gd name="connsiteY11" fmla="*/ 337658 h 344714"/>
                  <a:gd name="connsiteX12" fmla="*/ 120394 w 127450"/>
                  <a:gd name="connsiteY12" fmla="*/ 344715 h 34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450" h="344714">
                    <a:moveTo>
                      <a:pt x="120394" y="344715"/>
                    </a:moveTo>
                    <a:cubicBezTo>
                      <a:pt x="116489" y="344715"/>
                      <a:pt x="113337" y="341563"/>
                      <a:pt x="113337" y="337658"/>
                    </a:cubicBezTo>
                    <a:lnTo>
                      <a:pt x="113337" y="68407"/>
                    </a:lnTo>
                    <a:lnTo>
                      <a:pt x="7057" y="68407"/>
                    </a:lnTo>
                    <a:cubicBezTo>
                      <a:pt x="3152" y="68407"/>
                      <a:pt x="0" y="65254"/>
                      <a:pt x="0" y="61350"/>
                    </a:cubicBezTo>
                    <a:lnTo>
                      <a:pt x="0" y="7057"/>
                    </a:lnTo>
                    <a:cubicBezTo>
                      <a:pt x="0" y="3152"/>
                      <a:pt x="3152" y="0"/>
                      <a:pt x="7057" y="0"/>
                    </a:cubicBezTo>
                    <a:cubicBezTo>
                      <a:pt x="10962" y="0"/>
                      <a:pt x="14114" y="3152"/>
                      <a:pt x="14114" y="7057"/>
                    </a:cubicBezTo>
                    <a:lnTo>
                      <a:pt x="14114" y="54293"/>
                    </a:lnTo>
                    <a:lnTo>
                      <a:pt x="120394" y="54293"/>
                    </a:lnTo>
                    <a:cubicBezTo>
                      <a:pt x="124298" y="54293"/>
                      <a:pt x="127451" y="57445"/>
                      <a:pt x="127451" y="61350"/>
                    </a:cubicBezTo>
                    <a:lnTo>
                      <a:pt x="127451" y="337658"/>
                    </a:lnTo>
                    <a:cubicBezTo>
                      <a:pt x="127451" y="341563"/>
                      <a:pt x="124298" y="344715"/>
                      <a:pt x="120394" y="34471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6" name="Freeform: Shape 35">
                <a:extLst>
                  <a:ext uri="{FF2B5EF4-FFF2-40B4-BE49-F238E27FC236}">
                    <a16:creationId xmlns:a16="http://schemas.microsoft.com/office/drawing/2014/main" id="{F0610E23-8D80-BE1A-1110-190126A24730}"/>
                  </a:ext>
                </a:extLst>
              </p:cNvPr>
              <p:cNvSpPr/>
              <p:nvPr/>
            </p:nvSpPr>
            <p:spPr>
              <a:xfrm>
                <a:off x="7980240" y="2947613"/>
                <a:ext cx="323684" cy="345749"/>
              </a:xfrm>
              <a:custGeom>
                <a:avLst/>
                <a:gdLst>
                  <a:gd name="connsiteX0" fmla="*/ 316628 w 323684"/>
                  <a:gd name="connsiteY0" fmla="*/ 345750 h 345749"/>
                  <a:gd name="connsiteX1" fmla="*/ 7057 w 323684"/>
                  <a:gd name="connsiteY1" fmla="*/ 345750 h 345749"/>
                  <a:gd name="connsiteX2" fmla="*/ 0 w 323684"/>
                  <a:gd name="connsiteY2" fmla="*/ 338693 h 345749"/>
                  <a:gd name="connsiteX3" fmla="*/ 0 w 323684"/>
                  <a:gd name="connsiteY3" fmla="*/ 63184 h 345749"/>
                  <a:gd name="connsiteX4" fmla="*/ 7057 w 323684"/>
                  <a:gd name="connsiteY4" fmla="*/ 56127 h 345749"/>
                  <a:gd name="connsiteX5" fmla="*/ 117477 w 323684"/>
                  <a:gd name="connsiteY5" fmla="*/ 56127 h 345749"/>
                  <a:gd name="connsiteX6" fmla="*/ 117477 w 323684"/>
                  <a:gd name="connsiteY6" fmla="*/ 7057 h 345749"/>
                  <a:gd name="connsiteX7" fmla="*/ 124534 w 323684"/>
                  <a:gd name="connsiteY7" fmla="*/ 0 h 345749"/>
                  <a:gd name="connsiteX8" fmla="*/ 131591 w 323684"/>
                  <a:gd name="connsiteY8" fmla="*/ 7057 h 345749"/>
                  <a:gd name="connsiteX9" fmla="*/ 131591 w 323684"/>
                  <a:gd name="connsiteY9" fmla="*/ 63184 h 345749"/>
                  <a:gd name="connsiteX10" fmla="*/ 124534 w 323684"/>
                  <a:gd name="connsiteY10" fmla="*/ 70241 h 345749"/>
                  <a:gd name="connsiteX11" fmla="*/ 14114 w 323684"/>
                  <a:gd name="connsiteY11" fmla="*/ 70241 h 345749"/>
                  <a:gd name="connsiteX12" fmla="*/ 14114 w 323684"/>
                  <a:gd name="connsiteY12" fmla="*/ 331636 h 345749"/>
                  <a:gd name="connsiteX13" fmla="*/ 316628 w 323684"/>
                  <a:gd name="connsiteY13" fmla="*/ 331636 h 345749"/>
                  <a:gd name="connsiteX14" fmla="*/ 323685 w 323684"/>
                  <a:gd name="connsiteY14" fmla="*/ 338693 h 345749"/>
                  <a:gd name="connsiteX15" fmla="*/ 316628 w 323684"/>
                  <a:gd name="connsiteY15" fmla="*/ 345750 h 34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684" h="345749">
                    <a:moveTo>
                      <a:pt x="316628" y="345750"/>
                    </a:moveTo>
                    <a:lnTo>
                      <a:pt x="7057" y="345750"/>
                    </a:lnTo>
                    <a:cubicBezTo>
                      <a:pt x="3152" y="345750"/>
                      <a:pt x="0" y="342598"/>
                      <a:pt x="0" y="338693"/>
                    </a:cubicBezTo>
                    <a:lnTo>
                      <a:pt x="0" y="63184"/>
                    </a:lnTo>
                    <a:cubicBezTo>
                      <a:pt x="0" y="59280"/>
                      <a:pt x="3152" y="56127"/>
                      <a:pt x="7057" y="56127"/>
                    </a:cubicBezTo>
                    <a:lnTo>
                      <a:pt x="117477" y="56127"/>
                    </a:lnTo>
                    <a:lnTo>
                      <a:pt x="117477" y="7057"/>
                    </a:lnTo>
                    <a:cubicBezTo>
                      <a:pt x="117477" y="3152"/>
                      <a:pt x="120629" y="0"/>
                      <a:pt x="124534" y="0"/>
                    </a:cubicBezTo>
                    <a:cubicBezTo>
                      <a:pt x="128439" y="0"/>
                      <a:pt x="131591" y="3152"/>
                      <a:pt x="131591" y="7057"/>
                    </a:cubicBezTo>
                    <a:lnTo>
                      <a:pt x="131591" y="63184"/>
                    </a:lnTo>
                    <a:cubicBezTo>
                      <a:pt x="131591" y="67089"/>
                      <a:pt x="128439" y="70241"/>
                      <a:pt x="124534" y="70241"/>
                    </a:cubicBezTo>
                    <a:lnTo>
                      <a:pt x="14114" y="70241"/>
                    </a:lnTo>
                    <a:lnTo>
                      <a:pt x="14114" y="331636"/>
                    </a:lnTo>
                    <a:lnTo>
                      <a:pt x="316628" y="331636"/>
                    </a:lnTo>
                    <a:cubicBezTo>
                      <a:pt x="320533" y="331636"/>
                      <a:pt x="323685" y="334788"/>
                      <a:pt x="323685" y="338693"/>
                    </a:cubicBezTo>
                    <a:cubicBezTo>
                      <a:pt x="323685" y="342598"/>
                      <a:pt x="320533" y="345750"/>
                      <a:pt x="316628" y="345750"/>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7" name="Freeform: Shape 36">
                <a:extLst>
                  <a:ext uri="{FF2B5EF4-FFF2-40B4-BE49-F238E27FC236}">
                    <a16:creationId xmlns:a16="http://schemas.microsoft.com/office/drawing/2014/main" id="{B2A55426-9A5E-708A-0637-E7C2BA4A7BDE}"/>
                  </a:ext>
                </a:extLst>
              </p:cNvPr>
              <p:cNvSpPr/>
              <p:nvPr/>
            </p:nvSpPr>
            <p:spPr>
              <a:xfrm>
                <a:off x="8097730" y="3003753"/>
                <a:ext cx="54454" cy="63547"/>
              </a:xfrm>
              <a:custGeom>
                <a:avLst/>
                <a:gdLst>
                  <a:gd name="connsiteX0" fmla="*/ 47411 w 54454"/>
                  <a:gd name="connsiteY0" fmla="*/ 63548 h 63547"/>
                  <a:gd name="connsiteX1" fmla="*/ 41953 w 54454"/>
                  <a:gd name="connsiteY1" fmla="*/ 60960 h 63547"/>
                  <a:gd name="connsiteX2" fmla="*/ 1587 w 54454"/>
                  <a:gd name="connsiteY2" fmla="*/ 11514 h 63547"/>
                  <a:gd name="connsiteX3" fmla="*/ 2575 w 54454"/>
                  <a:gd name="connsiteY3" fmla="*/ 1587 h 63547"/>
                  <a:gd name="connsiteX4" fmla="*/ 12502 w 54454"/>
                  <a:gd name="connsiteY4" fmla="*/ 2575 h 63547"/>
                  <a:gd name="connsiteX5" fmla="*/ 52868 w 54454"/>
                  <a:gd name="connsiteY5" fmla="*/ 52021 h 63547"/>
                  <a:gd name="connsiteX6" fmla="*/ 51880 w 54454"/>
                  <a:gd name="connsiteY6" fmla="*/ 61948 h 63547"/>
                  <a:gd name="connsiteX7" fmla="*/ 47411 w 54454"/>
                  <a:gd name="connsiteY7" fmla="*/ 63548 h 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54" h="63547">
                    <a:moveTo>
                      <a:pt x="47411" y="63548"/>
                    </a:moveTo>
                    <a:cubicBezTo>
                      <a:pt x="45387" y="63548"/>
                      <a:pt x="43318" y="62654"/>
                      <a:pt x="41953" y="60960"/>
                    </a:cubicBezTo>
                    <a:lnTo>
                      <a:pt x="1587" y="11514"/>
                    </a:lnTo>
                    <a:cubicBezTo>
                      <a:pt x="-860" y="8503"/>
                      <a:pt x="-436" y="4033"/>
                      <a:pt x="2575" y="1587"/>
                    </a:cubicBezTo>
                    <a:cubicBezTo>
                      <a:pt x="5586" y="-860"/>
                      <a:pt x="10055" y="-436"/>
                      <a:pt x="12502" y="2575"/>
                    </a:cubicBezTo>
                    <a:lnTo>
                      <a:pt x="52868" y="52021"/>
                    </a:lnTo>
                    <a:cubicBezTo>
                      <a:pt x="55314" y="55032"/>
                      <a:pt x="54891" y="59502"/>
                      <a:pt x="51880" y="61948"/>
                    </a:cubicBezTo>
                    <a:cubicBezTo>
                      <a:pt x="50563" y="63030"/>
                      <a:pt x="49010" y="63548"/>
                      <a:pt x="47411" y="63548"/>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8" name="Freeform: Shape 37">
                <a:extLst>
                  <a:ext uri="{FF2B5EF4-FFF2-40B4-BE49-F238E27FC236}">
                    <a16:creationId xmlns:a16="http://schemas.microsoft.com/office/drawing/2014/main" id="{9B32C723-6E75-CF97-5CE6-4F2E4EA58ABF}"/>
                  </a:ext>
                </a:extLst>
              </p:cNvPr>
              <p:cNvSpPr/>
              <p:nvPr/>
            </p:nvSpPr>
            <p:spPr>
              <a:xfrm>
                <a:off x="8138217" y="3001945"/>
                <a:ext cx="53884" cy="65356"/>
              </a:xfrm>
              <a:custGeom>
                <a:avLst/>
                <a:gdLst>
                  <a:gd name="connsiteX0" fmla="*/ 7065 w 53884"/>
                  <a:gd name="connsiteY0" fmla="*/ 65356 h 65356"/>
                  <a:gd name="connsiteX1" fmla="*/ 2737 w 53884"/>
                  <a:gd name="connsiteY1" fmla="*/ 63898 h 65356"/>
                  <a:gd name="connsiteX2" fmla="*/ 1466 w 53884"/>
                  <a:gd name="connsiteY2" fmla="*/ 54018 h 65356"/>
                  <a:gd name="connsiteX3" fmla="*/ 41268 w 53884"/>
                  <a:gd name="connsiteY3" fmla="*/ 2736 h 65356"/>
                  <a:gd name="connsiteX4" fmla="*/ 51148 w 53884"/>
                  <a:gd name="connsiteY4" fmla="*/ 1466 h 65356"/>
                  <a:gd name="connsiteX5" fmla="*/ 52418 w 53884"/>
                  <a:gd name="connsiteY5" fmla="*/ 11346 h 65356"/>
                  <a:gd name="connsiteX6" fmla="*/ 12616 w 53884"/>
                  <a:gd name="connsiteY6" fmla="*/ 62627 h 65356"/>
                  <a:gd name="connsiteX7" fmla="*/ 7017 w 53884"/>
                  <a:gd name="connsiteY7" fmla="*/ 65356 h 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4" h="65356">
                    <a:moveTo>
                      <a:pt x="7065" y="65356"/>
                    </a:moveTo>
                    <a:cubicBezTo>
                      <a:pt x="5559" y="65356"/>
                      <a:pt x="4053" y="64886"/>
                      <a:pt x="2737" y="63898"/>
                    </a:cubicBezTo>
                    <a:cubicBezTo>
                      <a:pt x="-369" y="61498"/>
                      <a:pt x="-886" y="57076"/>
                      <a:pt x="1466" y="54018"/>
                    </a:cubicBezTo>
                    <a:lnTo>
                      <a:pt x="41268" y="2736"/>
                    </a:lnTo>
                    <a:cubicBezTo>
                      <a:pt x="43667" y="-369"/>
                      <a:pt x="48090" y="-886"/>
                      <a:pt x="51148" y="1466"/>
                    </a:cubicBezTo>
                    <a:cubicBezTo>
                      <a:pt x="54253" y="3866"/>
                      <a:pt x="54770" y="8288"/>
                      <a:pt x="52418" y="11346"/>
                    </a:cubicBezTo>
                    <a:lnTo>
                      <a:pt x="12616" y="62627"/>
                    </a:lnTo>
                    <a:cubicBezTo>
                      <a:pt x="11205" y="64415"/>
                      <a:pt x="9135" y="65356"/>
                      <a:pt x="7017" y="65356"/>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9" name="Freeform: Shape 38">
                <a:extLst>
                  <a:ext uri="{FF2B5EF4-FFF2-40B4-BE49-F238E27FC236}">
                    <a16:creationId xmlns:a16="http://schemas.microsoft.com/office/drawing/2014/main" id="{B7733998-34B7-356B-0318-34F4A9B7277D}"/>
                  </a:ext>
                </a:extLst>
              </p:cNvPr>
              <p:cNvSpPr/>
              <p:nvPr/>
            </p:nvSpPr>
            <p:spPr>
              <a:xfrm>
                <a:off x="8061114" y="2815901"/>
                <a:ext cx="165841" cy="155141"/>
              </a:xfrm>
              <a:custGeom>
                <a:avLst/>
                <a:gdLst>
                  <a:gd name="connsiteX0" fmla="*/ 83038 w 165841"/>
                  <a:gd name="connsiteY0" fmla="*/ 155141 h 155141"/>
                  <a:gd name="connsiteX1" fmla="*/ 82662 w 165841"/>
                  <a:gd name="connsiteY1" fmla="*/ 155141 h 155141"/>
                  <a:gd name="connsiteX2" fmla="*/ 0 w 165841"/>
                  <a:gd name="connsiteY2" fmla="*/ 49144 h 155141"/>
                  <a:gd name="connsiteX3" fmla="*/ 3952 w 165841"/>
                  <a:gd name="connsiteY3" fmla="*/ 5578 h 155141"/>
                  <a:gd name="connsiteX4" fmla="*/ 12327 w 165841"/>
                  <a:gd name="connsiteY4" fmla="*/ 168 h 155141"/>
                  <a:gd name="connsiteX5" fmla="*/ 17737 w 165841"/>
                  <a:gd name="connsiteY5" fmla="*/ 8542 h 155141"/>
                  <a:gd name="connsiteX6" fmla="*/ 14114 w 165841"/>
                  <a:gd name="connsiteY6" fmla="*/ 49097 h 155141"/>
                  <a:gd name="connsiteX7" fmla="*/ 82944 w 165841"/>
                  <a:gd name="connsiteY7" fmla="*/ 140980 h 155141"/>
                  <a:gd name="connsiteX8" fmla="*/ 151774 w 165841"/>
                  <a:gd name="connsiteY8" fmla="*/ 49097 h 155141"/>
                  <a:gd name="connsiteX9" fmla="*/ 148246 w 165841"/>
                  <a:gd name="connsiteY9" fmla="*/ 9013 h 155141"/>
                  <a:gd name="connsiteX10" fmla="*/ 153656 w 165841"/>
                  <a:gd name="connsiteY10" fmla="*/ 638 h 155141"/>
                  <a:gd name="connsiteX11" fmla="*/ 162031 w 165841"/>
                  <a:gd name="connsiteY11" fmla="*/ 6049 h 155141"/>
                  <a:gd name="connsiteX12" fmla="*/ 165841 w 165841"/>
                  <a:gd name="connsiteY12" fmla="*/ 49050 h 155141"/>
                  <a:gd name="connsiteX13" fmla="*/ 83180 w 165841"/>
                  <a:gd name="connsiteY13" fmla="*/ 155047 h 155141"/>
                  <a:gd name="connsiteX14" fmla="*/ 83038 w 165841"/>
                  <a:gd name="connsiteY14" fmla="*/ 155047 h 15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41" h="155141">
                    <a:moveTo>
                      <a:pt x="83038" y="155141"/>
                    </a:moveTo>
                    <a:lnTo>
                      <a:pt x="82662" y="155141"/>
                    </a:lnTo>
                    <a:cubicBezTo>
                      <a:pt x="37027" y="154859"/>
                      <a:pt x="0" y="107436"/>
                      <a:pt x="0" y="49144"/>
                    </a:cubicBezTo>
                    <a:cubicBezTo>
                      <a:pt x="0" y="32066"/>
                      <a:pt x="1270" y="17810"/>
                      <a:pt x="3952" y="5578"/>
                    </a:cubicBezTo>
                    <a:cubicBezTo>
                      <a:pt x="4799" y="1767"/>
                      <a:pt x="8516" y="-679"/>
                      <a:pt x="12327" y="168"/>
                    </a:cubicBezTo>
                    <a:cubicBezTo>
                      <a:pt x="16137" y="1015"/>
                      <a:pt x="18537" y="4731"/>
                      <a:pt x="17737" y="8542"/>
                    </a:cubicBezTo>
                    <a:cubicBezTo>
                      <a:pt x="15290" y="19787"/>
                      <a:pt x="14114" y="33054"/>
                      <a:pt x="14114" y="49097"/>
                    </a:cubicBezTo>
                    <a:cubicBezTo>
                      <a:pt x="14114" y="99720"/>
                      <a:pt x="44977" y="140886"/>
                      <a:pt x="82944" y="140980"/>
                    </a:cubicBezTo>
                    <a:cubicBezTo>
                      <a:pt x="120912" y="140886"/>
                      <a:pt x="151774" y="99720"/>
                      <a:pt x="151774" y="49097"/>
                    </a:cubicBezTo>
                    <a:cubicBezTo>
                      <a:pt x="151774" y="33242"/>
                      <a:pt x="150598" y="20163"/>
                      <a:pt x="148246" y="9013"/>
                    </a:cubicBezTo>
                    <a:cubicBezTo>
                      <a:pt x="147446" y="5202"/>
                      <a:pt x="149846" y="1438"/>
                      <a:pt x="153656" y="638"/>
                    </a:cubicBezTo>
                    <a:cubicBezTo>
                      <a:pt x="157467" y="-161"/>
                      <a:pt x="161231" y="2238"/>
                      <a:pt x="162031" y="6049"/>
                    </a:cubicBezTo>
                    <a:cubicBezTo>
                      <a:pt x="164619" y="18140"/>
                      <a:pt x="165841" y="32254"/>
                      <a:pt x="165841" y="49050"/>
                    </a:cubicBezTo>
                    <a:cubicBezTo>
                      <a:pt x="165841" y="107341"/>
                      <a:pt x="128769" y="154765"/>
                      <a:pt x="83180" y="155047"/>
                    </a:cubicBezTo>
                    <a:lnTo>
                      <a:pt x="83038" y="155047"/>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0" name="Freeform: Shape 39">
                <a:extLst>
                  <a:ext uri="{FF2B5EF4-FFF2-40B4-BE49-F238E27FC236}">
                    <a16:creationId xmlns:a16="http://schemas.microsoft.com/office/drawing/2014/main" id="{B9A4B88F-2D13-F4AA-5C20-244B739EA1E4}"/>
                  </a:ext>
                </a:extLst>
              </p:cNvPr>
              <p:cNvSpPr/>
              <p:nvPr/>
            </p:nvSpPr>
            <p:spPr>
              <a:xfrm>
                <a:off x="8032462" y="2811976"/>
                <a:ext cx="220745" cy="14114"/>
              </a:xfrm>
              <a:custGeom>
                <a:avLst/>
                <a:gdLst>
                  <a:gd name="connsiteX0" fmla="*/ 213689 w 220745"/>
                  <a:gd name="connsiteY0" fmla="*/ 14114 h 14114"/>
                  <a:gd name="connsiteX1" fmla="*/ 7057 w 220745"/>
                  <a:gd name="connsiteY1" fmla="*/ 14114 h 14114"/>
                  <a:gd name="connsiteX2" fmla="*/ 0 w 220745"/>
                  <a:gd name="connsiteY2" fmla="*/ 7057 h 14114"/>
                  <a:gd name="connsiteX3" fmla="*/ 7057 w 220745"/>
                  <a:gd name="connsiteY3" fmla="*/ 0 h 14114"/>
                  <a:gd name="connsiteX4" fmla="*/ 213689 w 220745"/>
                  <a:gd name="connsiteY4" fmla="*/ 0 h 14114"/>
                  <a:gd name="connsiteX5" fmla="*/ 220746 w 220745"/>
                  <a:gd name="connsiteY5" fmla="*/ 7057 h 14114"/>
                  <a:gd name="connsiteX6" fmla="*/ 213689 w 220745"/>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745" h="14114">
                    <a:moveTo>
                      <a:pt x="213689" y="14114"/>
                    </a:moveTo>
                    <a:lnTo>
                      <a:pt x="7057" y="14114"/>
                    </a:lnTo>
                    <a:cubicBezTo>
                      <a:pt x="3152" y="14114"/>
                      <a:pt x="0" y="10962"/>
                      <a:pt x="0" y="7057"/>
                    </a:cubicBezTo>
                    <a:cubicBezTo>
                      <a:pt x="0" y="3152"/>
                      <a:pt x="3152" y="0"/>
                      <a:pt x="7057" y="0"/>
                    </a:cubicBezTo>
                    <a:lnTo>
                      <a:pt x="213689" y="0"/>
                    </a:lnTo>
                    <a:cubicBezTo>
                      <a:pt x="217593" y="0"/>
                      <a:pt x="220746" y="3152"/>
                      <a:pt x="220746" y="7057"/>
                    </a:cubicBezTo>
                    <a:cubicBezTo>
                      <a:pt x="220746" y="10962"/>
                      <a:pt x="217593" y="14114"/>
                      <a:pt x="213689" y="14114"/>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1" name="Freeform: Shape 40">
                <a:extLst>
                  <a:ext uri="{FF2B5EF4-FFF2-40B4-BE49-F238E27FC236}">
                    <a16:creationId xmlns:a16="http://schemas.microsoft.com/office/drawing/2014/main" id="{B9DBF075-3299-967D-2A73-08CC727737B8}"/>
                  </a:ext>
                </a:extLst>
              </p:cNvPr>
              <p:cNvSpPr/>
              <p:nvPr/>
            </p:nvSpPr>
            <p:spPr>
              <a:xfrm>
                <a:off x="8055751" y="2730961"/>
                <a:ext cx="175768" cy="94941"/>
              </a:xfrm>
              <a:custGeom>
                <a:avLst/>
                <a:gdLst>
                  <a:gd name="connsiteX0" fmla="*/ 168711 w 175768"/>
                  <a:gd name="connsiteY0" fmla="*/ 94941 h 94941"/>
                  <a:gd name="connsiteX1" fmla="*/ 161654 w 175768"/>
                  <a:gd name="connsiteY1" fmla="*/ 87884 h 94941"/>
                  <a:gd name="connsiteX2" fmla="*/ 87884 w 175768"/>
                  <a:gd name="connsiteY2" fmla="*/ 14114 h 94941"/>
                  <a:gd name="connsiteX3" fmla="*/ 14114 w 175768"/>
                  <a:gd name="connsiteY3" fmla="*/ 87884 h 94941"/>
                  <a:gd name="connsiteX4" fmla="*/ 7057 w 175768"/>
                  <a:gd name="connsiteY4" fmla="*/ 94941 h 94941"/>
                  <a:gd name="connsiteX5" fmla="*/ 0 w 175768"/>
                  <a:gd name="connsiteY5" fmla="*/ 87884 h 94941"/>
                  <a:gd name="connsiteX6" fmla="*/ 87884 w 175768"/>
                  <a:gd name="connsiteY6" fmla="*/ 0 h 94941"/>
                  <a:gd name="connsiteX7" fmla="*/ 175768 w 175768"/>
                  <a:gd name="connsiteY7" fmla="*/ 87884 h 94941"/>
                  <a:gd name="connsiteX8" fmla="*/ 168711 w 175768"/>
                  <a:gd name="connsiteY8" fmla="*/ 94941 h 9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68" h="94941">
                    <a:moveTo>
                      <a:pt x="168711" y="94941"/>
                    </a:moveTo>
                    <a:cubicBezTo>
                      <a:pt x="164806" y="94941"/>
                      <a:pt x="161654" y="91789"/>
                      <a:pt x="161654" y="87884"/>
                    </a:cubicBezTo>
                    <a:cubicBezTo>
                      <a:pt x="161654" y="38249"/>
                      <a:pt x="137519" y="14114"/>
                      <a:pt x="87884" y="14114"/>
                    </a:cubicBezTo>
                    <a:cubicBezTo>
                      <a:pt x="38249" y="14114"/>
                      <a:pt x="14114" y="38249"/>
                      <a:pt x="14114" y="87884"/>
                    </a:cubicBezTo>
                    <a:cubicBezTo>
                      <a:pt x="14114" y="91789"/>
                      <a:pt x="10962" y="94941"/>
                      <a:pt x="7057" y="94941"/>
                    </a:cubicBezTo>
                    <a:cubicBezTo>
                      <a:pt x="3152" y="94941"/>
                      <a:pt x="0" y="91789"/>
                      <a:pt x="0" y="87884"/>
                    </a:cubicBezTo>
                    <a:cubicBezTo>
                      <a:pt x="0" y="30393"/>
                      <a:pt x="30392" y="0"/>
                      <a:pt x="87884" y="0"/>
                    </a:cubicBezTo>
                    <a:cubicBezTo>
                      <a:pt x="145375" y="0"/>
                      <a:pt x="175768" y="30393"/>
                      <a:pt x="175768" y="87884"/>
                    </a:cubicBezTo>
                    <a:cubicBezTo>
                      <a:pt x="175768" y="91789"/>
                      <a:pt x="172616" y="94941"/>
                      <a:pt x="168711" y="94941"/>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2" name="Freeform: Shape 41">
                <a:extLst>
                  <a:ext uri="{FF2B5EF4-FFF2-40B4-BE49-F238E27FC236}">
                    <a16:creationId xmlns:a16="http://schemas.microsoft.com/office/drawing/2014/main" id="{6BFAC1CA-7749-60D3-A66B-796163BDA32A}"/>
                  </a:ext>
                </a:extLst>
              </p:cNvPr>
              <p:cNvSpPr/>
              <p:nvPr/>
            </p:nvSpPr>
            <p:spPr>
              <a:xfrm>
                <a:off x="8167959" y="2737359"/>
                <a:ext cx="14114" cy="38061"/>
              </a:xfrm>
              <a:custGeom>
                <a:avLst/>
                <a:gdLst>
                  <a:gd name="connsiteX0" fmla="*/ 7057 w 14114"/>
                  <a:gd name="connsiteY0" fmla="*/ 38061 h 38061"/>
                  <a:gd name="connsiteX1" fmla="*/ 0 w 14114"/>
                  <a:gd name="connsiteY1" fmla="*/ 31004 h 38061"/>
                  <a:gd name="connsiteX2" fmla="*/ 0 w 14114"/>
                  <a:gd name="connsiteY2" fmla="*/ 7057 h 38061"/>
                  <a:gd name="connsiteX3" fmla="*/ 7057 w 14114"/>
                  <a:gd name="connsiteY3" fmla="*/ 0 h 38061"/>
                  <a:gd name="connsiteX4" fmla="*/ 14114 w 14114"/>
                  <a:gd name="connsiteY4" fmla="*/ 7057 h 38061"/>
                  <a:gd name="connsiteX5" fmla="*/ 14114 w 14114"/>
                  <a:gd name="connsiteY5" fmla="*/ 31004 h 38061"/>
                  <a:gd name="connsiteX6" fmla="*/ 7057 w 14114"/>
                  <a:gd name="connsiteY6" fmla="*/ 38061 h 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8061">
                    <a:moveTo>
                      <a:pt x="7057" y="38061"/>
                    </a:moveTo>
                    <a:cubicBezTo>
                      <a:pt x="3152" y="38061"/>
                      <a:pt x="0" y="34909"/>
                      <a:pt x="0" y="31004"/>
                    </a:cubicBezTo>
                    <a:lnTo>
                      <a:pt x="0" y="7057"/>
                    </a:lnTo>
                    <a:cubicBezTo>
                      <a:pt x="0" y="3152"/>
                      <a:pt x="3152" y="0"/>
                      <a:pt x="7057" y="0"/>
                    </a:cubicBezTo>
                    <a:cubicBezTo>
                      <a:pt x="10962" y="0"/>
                      <a:pt x="14114" y="3152"/>
                      <a:pt x="14114" y="7057"/>
                    </a:cubicBezTo>
                    <a:lnTo>
                      <a:pt x="14114" y="31004"/>
                    </a:lnTo>
                    <a:cubicBezTo>
                      <a:pt x="14114" y="34909"/>
                      <a:pt x="10962" y="38061"/>
                      <a:pt x="7057" y="38061"/>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3" name="Freeform: Shape 42">
                <a:extLst>
                  <a:ext uri="{FF2B5EF4-FFF2-40B4-BE49-F238E27FC236}">
                    <a16:creationId xmlns:a16="http://schemas.microsoft.com/office/drawing/2014/main" id="{F802ADCD-1FD9-B7D9-2DBB-DC7A1565A5FB}"/>
                  </a:ext>
                </a:extLst>
              </p:cNvPr>
              <p:cNvSpPr/>
              <p:nvPr/>
            </p:nvSpPr>
            <p:spPr>
              <a:xfrm>
                <a:off x="8137707" y="2731008"/>
                <a:ext cx="14114" cy="44412"/>
              </a:xfrm>
              <a:custGeom>
                <a:avLst/>
                <a:gdLst>
                  <a:gd name="connsiteX0" fmla="*/ 7057 w 14114"/>
                  <a:gd name="connsiteY0" fmla="*/ 44413 h 44412"/>
                  <a:gd name="connsiteX1" fmla="*/ 0 w 14114"/>
                  <a:gd name="connsiteY1" fmla="*/ 37355 h 44412"/>
                  <a:gd name="connsiteX2" fmla="*/ 0 w 14114"/>
                  <a:gd name="connsiteY2" fmla="*/ 7057 h 44412"/>
                  <a:gd name="connsiteX3" fmla="*/ 7057 w 14114"/>
                  <a:gd name="connsiteY3" fmla="*/ 0 h 44412"/>
                  <a:gd name="connsiteX4" fmla="*/ 14114 w 14114"/>
                  <a:gd name="connsiteY4" fmla="*/ 7057 h 44412"/>
                  <a:gd name="connsiteX5" fmla="*/ 14114 w 14114"/>
                  <a:gd name="connsiteY5" fmla="*/ 37355 h 44412"/>
                  <a:gd name="connsiteX6" fmla="*/ 7057 w 14114"/>
                  <a:gd name="connsiteY6" fmla="*/ 44413 h 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4412">
                    <a:moveTo>
                      <a:pt x="7057" y="44413"/>
                    </a:moveTo>
                    <a:cubicBezTo>
                      <a:pt x="3152" y="44413"/>
                      <a:pt x="0" y="41260"/>
                      <a:pt x="0" y="37355"/>
                    </a:cubicBezTo>
                    <a:lnTo>
                      <a:pt x="0" y="7057"/>
                    </a:lnTo>
                    <a:cubicBezTo>
                      <a:pt x="0" y="3152"/>
                      <a:pt x="3152" y="0"/>
                      <a:pt x="7057" y="0"/>
                    </a:cubicBezTo>
                    <a:cubicBezTo>
                      <a:pt x="10962" y="0"/>
                      <a:pt x="14114" y="3152"/>
                      <a:pt x="14114" y="7057"/>
                    </a:cubicBezTo>
                    <a:lnTo>
                      <a:pt x="14114" y="37355"/>
                    </a:lnTo>
                    <a:cubicBezTo>
                      <a:pt x="14114" y="41260"/>
                      <a:pt x="10962" y="44413"/>
                      <a:pt x="7057" y="44413"/>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4" name="Freeform: Shape 43">
                <a:extLst>
                  <a:ext uri="{FF2B5EF4-FFF2-40B4-BE49-F238E27FC236}">
                    <a16:creationId xmlns:a16="http://schemas.microsoft.com/office/drawing/2014/main" id="{518F1358-B856-F416-5162-0C7F9BC7F9EA}"/>
                  </a:ext>
                </a:extLst>
              </p:cNvPr>
              <p:cNvSpPr/>
              <p:nvPr/>
            </p:nvSpPr>
            <p:spPr>
              <a:xfrm>
                <a:off x="8107409" y="2737359"/>
                <a:ext cx="14114" cy="38061"/>
              </a:xfrm>
              <a:custGeom>
                <a:avLst/>
                <a:gdLst>
                  <a:gd name="connsiteX0" fmla="*/ 7057 w 14114"/>
                  <a:gd name="connsiteY0" fmla="*/ 38061 h 38061"/>
                  <a:gd name="connsiteX1" fmla="*/ 0 w 14114"/>
                  <a:gd name="connsiteY1" fmla="*/ 31004 h 38061"/>
                  <a:gd name="connsiteX2" fmla="*/ 0 w 14114"/>
                  <a:gd name="connsiteY2" fmla="*/ 7057 h 38061"/>
                  <a:gd name="connsiteX3" fmla="*/ 7057 w 14114"/>
                  <a:gd name="connsiteY3" fmla="*/ 0 h 38061"/>
                  <a:gd name="connsiteX4" fmla="*/ 14114 w 14114"/>
                  <a:gd name="connsiteY4" fmla="*/ 7057 h 38061"/>
                  <a:gd name="connsiteX5" fmla="*/ 14114 w 14114"/>
                  <a:gd name="connsiteY5" fmla="*/ 31004 h 38061"/>
                  <a:gd name="connsiteX6" fmla="*/ 7057 w 14114"/>
                  <a:gd name="connsiteY6" fmla="*/ 38061 h 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8061">
                    <a:moveTo>
                      <a:pt x="7057" y="38061"/>
                    </a:moveTo>
                    <a:cubicBezTo>
                      <a:pt x="3152" y="38061"/>
                      <a:pt x="0" y="34909"/>
                      <a:pt x="0" y="31004"/>
                    </a:cubicBezTo>
                    <a:lnTo>
                      <a:pt x="0" y="7057"/>
                    </a:lnTo>
                    <a:cubicBezTo>
                      <a:pt x="0" y="3152"/>
                      <a:pt x="3152" y="0"/>
                      <a:pt x="7057" y="0"/>
                    </a:cubicBezTo>
                    <a:cubicBezTo>
                      <a:pt x="10962" y="0"/>
                      <a:pt x="14114" y="3152"/>
                      <a:pt x="14114" y="7057"/>
                    </a:cubicBezTo>
                    <a:lnTo>
                      <a:pt x="14114" y="31004"/>
                    </a:lnTo>
                    <a:cubicBezTo>
                      <a:pt x="14114" y="34909"/>
                      <a:pt x="10962" y="38061"/>
                      <a:pt x="7057" y="38061"/>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5" name="Freeform: Shape 44">
                <a:extLst>
                  <a:ext uri="{FF2B5EF4-FFF2-40B4-BE49-F238E27FC236}">
                    <a16:creationId xmlns:a16="http://schemas.microsoft.com/office/drawing/2014/main" id="{CAA7A15C-C9F0-8F01-6DA2-323F6256AA61}"/>
                  </a:ext>
                </a:extLst>
              </p:cNvPr>
              <p:cNvSpPr/>
              <p:nvPr/>
            </p:nvSpPr>
            <p:spPr>
              <a:xfrm>
                <a:off x="8136625" y="3051634"/>
                <a:ext cx="14114" cy="237541"/>
              </a:xfrm>
              <a:custGeom>
                <a:avLst/>
                <a:gdLst>
                  <a:gd name="connsiteX0" fmla="*/ 7057 w 14114"/>
                  <a:gd name="connsiteY0" fmla="*/ 237542 h 237541"/>
                  <a:gd name="connsiteX1" fmla="*/ 0 w 14114"/>
                  <a:gd name="connsiteY1" fmla="*/ 230485 h 237541"/>
                  <a:gd name="connsiteX2" fmla="*/ 0 w 14114"/>
                  <a:gd name="connsiteY2" fmla="*/ 7057 h 237541"/>
                  <a:gd name="connsiteX3" fmla="*/ 7057 w 14114"/>
                  <a:gd name="connsiteY3" fmla="*/ 0 h 237541"/>
                  <a:gd name="connsiteX4" fmla="*/ 14114 w 14114"/>
                  <a:gd name="connsiteY4" fmla="*/ 7057 h 237541"/>
                  <a:gd name="connsiteX5" fmla="*/ 14114 w 14114"/>
                  <a:gd name="connsiteY5" fmla="*/ 230485 h 237541"/>
                  <a:gd name="connsiteX6" fmla="*/ 7057 w 14114"/>
                  <a:gd name="connsiteY6" fmla="*/ 237542 h 23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7541">
                    <a:moveTo>
                      <a:pt x="7057" y="237542"/>
                    </a:moveTo>
                    <a:cubicBezTo>
                      <a:pt x="3152" y="237542"/>
                      <a:pt x="0" y="234389"/>
                      <a:pt x="0" y="230485"/>
                    </a:cubicBezTo>
                    <a:lnTo>
                      <a:pt x="0" y="7057"/>
                    </a:lnTo>
                    <a:cubicBezTo>
                      <a:pt x="0" y="3152"/>
                      <a:pt x="3152" y="0"/>
                      <a:pt x="7057" y="0"/>
                    </a:cubicBezTo>
                    <a:cubicBezTo>
                      <a:pt x="10962" y="0"/>
                      <a:pt x="14114" y="3152"/>
                      <a:pt x="14114" y="7057"/>
                    </a:cubicBezTo>
                    <a:lnTo>
                      <a:pt x="14114" y="230485"/>
                    </a:lnTo>
                    <a:cubicBezTo>
                      <a:pt x="14114" y="234389"/>
                      <a:pt x="10962" y="237542"/>
                      <a:pt x="7057" y="237542"/>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6" name="Freeform: Shape 45">
                <a:extLst>
                  <a:ext uri="{FF2B5EF4-FFF2-40B4-BE49-F238E27FC236}">
                    <a16:creationId xmlns:a16="http://schemas.microsoft.com/office/drawing/2014/main" id="{D06248D9-B9A7-6187-59B8-4641A5AF76E4}"/>
                  </a:ext>
                </a:extLst>
              </p:cNvPr>
              <p:cNvSpPr/>
              <p:nvPr/>
            </p:nvSpPr>
            <p:spPr>
              <a:xfrm>
                <a:off x="8202068"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solidFill>
                <a:srgbClr val="C6D92C"/>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47" name="Group 46">
              <a:extLst>
                <a:ext uri="{FF2B5EF4-FFF2-40B4-BE49-F238E27FC236}">
                  <a16:creationId xmlns:a16="http://schemas.microsoft.com/office/drawing/2014/main" id="{61B26C8E-9DC4-2D01-FE60-307AB572EF6D}"/>
                </a:ext>
              </a:extLst>
            </p:cNvPr>
            <p:cNvGrpSpPr/>
            <p:nvPr/>
          </p:nvGrpSpPr>
          <p:grpSpPr>
            <a:xfrm>
              <a:off x="5875701" y="3146491"/>
              <a:ext cx="287226" cy="481802"/>
              <a:chOff x="7154938" y="2730308"/>
              <a:chExt cx="334458" cy="561031"/>
            </a:xfrm>
          </p:grpSpPr>
          <p:sp>
            <p:nvSpPr>
              <p:cNvPr id="48" name="Freeform: Shape 47">
                <a:extLst>
                  <a:ext uri="{FF2B5EF4-FFF2-40B4-BE49-F238E27FC236}">
                    <a16:creationId xmlns:a16="http://schemas.microsoft.com/office/drawing/2014/main" id="{84B1505E-1FDD-433A-A8FC-3C8D6823BD7A}"/>
                  </a:ext>
                </a:extLst>
              </p:cNvPr>
              <p:cNvSpPr/>
              <p:nvPr/>
            </p:nvSpPr>
            <p:spPr>
              <a:xfrm>
                <a:off x="7239717" y="2807447"/>
                <a:ext cx="91647" cy="157950"/>
              </a:xfrm>
              <a:custGeom>
                <a:avLst/>
                <a:gdLst>
                  <a:gd name="connsiteX0" fmla="*/ 84591 w 91647"/>
                  <a:gd name="connsiteY0" fmla="*/ 157950 h 157950"/>
                  <a:gd name="connsiteX1" fmla="*/ 0 w 91647"/>
                  <a:gd name="connsiteY1" fmla="*/ 49977 h 157950"/>
                  <a:gd name="connsiteX2" fmla="*/ 4046 w 91647"/>
                  <a:gd name="connsiteY2" fmla="*/ 5564 h 157950"/>
                  <a:gd name="connsiteX3" fmla="*/ 12421 w 91647"/>
                  <a:gd name="connsiteY3" fmla="*/ 154 h 157950"/>
                  <a:gd name="connsiteX4" fmla="*/ 17831 w 91647"/>
                  <a:gd name="connsiteY4" fmla="*/ 8528 h 157950"/>
                  <a:gd name="connsiteX5" fmla="*/ 14114 w 91647"/>
                  <a:gd name="connsiteY5" fmla="*/ 49930 h 157950"/>
                  <a:gd name="connsiteX6" fmla="*/ 84591 w 91647"/>
                  <a:gd name="connsiteY6" fmla="*/ 143789 h 157950"/>
                  <a:gd name="connsiteX7" fmla="*/ 91648 w 91647"/>
                  <a:gd name="connsiteY7" fmla="*/ 150846 h 157950"/>
                  <a:gd name="connsiteX8" fmla="*/ 84591 w 91647"/>
                  <a:gd name="connsiteY8" fmla="*/ 157903 h 1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47" h="157950">
                    <a:moveTo>
                      <a:pt x="84591" y="157950"/>
                    </a:moveTo>
                    <a:cubicBezTo>
                      <a:pt x="37920" y="157950"/>
                      <a:pt x="0" y="109491"/>
                      <a:pt x="0" y="49977"/>
                    </a:cubicBezTo>
                    <a:cubicBezTo>
                      <a:pt x="0" y="32569"/>
                      <a:pt x="1317" y="18032"/>
                      <a:pt x="4046" y="5564"/>
                    </a:cubicBezTo>
                    <a:cubicBezTo>
                      <a:pt x="4893" y="1753"/>
                      <a:pt x="8657" y="-646"/>
                      <a:pt x="12421" y="154"/>
                    </a:cubicBezTo>
                    <a:cubicBezTo>
                      <a:pt x="16232" y="1000"/>
                      <a:pt x="18631" y="4717"/>
                      <a:pt x="17831" y="8528"/>
                    </a:cubicBezTo>
                    <a:cubicBezTo>
                      <a:pt x="15337" y="20008"/>
                      <a:pt x="14114" y="33557"/>
                      <a:pt x="14114" y="49930"/>
                    </a:cubicBezTo>
                    <a:cubicBezTo>
                      <a:pt x="14114" y="101682"/>
                      <a:pt x="45730" y="143789"/>
                      <a:pt x="84591" y="143789"/>
                    </a:cubicBezTo>
                    <a:cubicBezTo>
                      <a:pt x="88496" y="143789"/>
                      <a:pt x="91648" y="146941"/>
                      <a:pt x="91648" y="150846"/>
                    </a:cubicBezTo>
                    <a:cubicBezTo>
                      <a:pt x="91648" y="154751"/>
                      <a:pt x="88496" y="157903"/>
                      <a:pt x="84591" y="157903"/>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9" name="Freeform: Shape 48">
                <a:extLst>
                  <a:ext uri="{FF2B5EF4-FFF2-40B4-BE49-F238E27FC236}">
                    <a16:creationId xmlns:a16="http://schemas.microsoft.com/office/drawing/2014/main" id="{9D933FA2-44E2-311E-E1BC-2D9E31872830}"/>
                  </a:ext>
                </a:extLst>
              </p:cNvPr>
              <p:cNvSpPr/>
              <p:nvPr/>
            </p:nvSpPr>
            <p:spPr>
              <a:xfrm>
                <a:off x="7316969" y="2807964"/>
                <a:ext cx="91647" cy="157432"/>
              </a:xfrm>
              <a:custGeom>
                <a:avLst/>
                <a:gdLst>
                  <a:gd name="connsiteX0" fmla="*/ 7057 w 91647"/>
                  <a:gd name="connsiteY0" fmla="*/ 157433 h 157432"/>
                  <a:gd name="connsiteX1" fmla="*/ 0 w 91647"/>
                  <a:gd name="connsiteY1" fmla="*/ 150375 h 157432"/>
                  <a:gd name="connsiteX2" fmla="*/ 7057 w 91647"/>
                  <a:gd name="connsiteY2" fmla="*/ 143318 h 157432"/>
                  <a:gd name="connsiteX3" fmla="*/ 77534 w 91647"/>
                  <a:gd name="connsiteY3" fmla="*/ 49459 h 157432"/>
                  <a:gd name="connsiteX4" fmla="*/ 73958 w 91647"/>
                  <a:gd name="connsiteY4" fmla="*/ 8528 h 157432"/>
                  <a:gd name="connsiteX5" fmla="*/ 79369 w 91647"/>
                  <a:gd name="connsiteY5" fmla="*/ 154 h 157432"/>
                  <a:gd name="connsiteX6" fmla="*/ 87743 w 91647"/>
                  <a:gd name="connsiteY6" fmla="*/ 5564 h 157432"/>
                  <a:gd name="connsiteX7" fmla="*/ 91648 w 91647"/>
                  <a:gd name="connsiteY7" fmla="*/ 49412 h 157432"/>
                  <a:gd name="connsiteX8" fmla="*/ 7057 w 91647"/>
                  <a:gd name="connsiteY8" fmla="*/ 157385 h 15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47" h="157432">
                    <a:moveTo>
                      <a:pt x="7057" y="157433"/>
                    </a:moveTo>
                    <a:cubicBezTo>
                      <a:pt x="3152" y="157433"/>
                      <a:pt x="0" y="154280"/>
                      <a:pt x="0" y="150375"/>
                    </a:cubicBezTo>
                    <a:cubicBezTo>
                      <a:pt x="0" y="146470"/>
                      <a:pt x="3152" y="143318"/>
                      <a:pt x="7057" y="143318"/>
                    </a:cubicBezTo>
                    <a:cubicBezTo>
                      <a:pt x="45918" y="143318"/>
                      <a:pt x="77534" y="101211"/>
                      <a:pt x="77534" y="49459"/>
                    </a:cubicBezTo>
                    <a:cubicBezTo>
                      <a:pt x="77534" y="33275"/>
                      <a:pt x="76358" y="19866"/>
                      <a:pt x="73958" y="8528"/>
                    </a:cubicBezTo>
                    <a:cubicBezTo>
                      <a:pt x="73158" y="4717"/>
                      <a:pt x="75558" y="953"/>
                      <a:pt x="79369" y="154"/>
                    </a:cubicBezTo>
                    <a:cubicBezTo>
                      <a:pt x="83179" y="-646"/>
                      <a:pt x="86943" y="1753"/>
                      <a:pt x="87743" y="5564"/>
                    </a:cubicBezTo>
                    <a:cubicBezTo>
                      <a:pt x="90378" y="17890"/>
                      <a:pt x="91648" y="32240"/>
                      <a:pt x="91648" y="49412"/>
                    </a:cubicBezTo>
                    <a:cubicBezTo>
                      <a:pt x="91648" y="108974"/>
                      <a:pt x="53681" y="157385"/>
                      <a:pt x="7057" y="15738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50" name="Freeform: Shape 49">
                <a:extLst>
                  <a:ext uri="{FF2B5EF4-FFF2-40B4-BE49-F238E27FC236}">
                    <a16:creationId xmlns:a16="http://schemas.microsoft.com/office/drawing/2014/main" id="{F2EB44D0-4709-DE5C-4677-2791204014E4}"/>
                  </a:ext>
                </a:extLst>
              </p:cNvPr>
              <p:cNvSpPr/>
              <p:nvPr/>
            </p:nvSpPr>
            <p:spPr>
              <a:xfrm>
                <a:off x="7358558" y="2935757"/>
                <a:ext cx="130838" cy="354500"/>
              </a:xfrm>
              <a:custGeom>
                <a:avLst/>
                <a:gdLst>
                  <a:gd name="connsiteX0" fmla="*/ 123781 w 130838"/>
                  <a:gd name="connsiteY0" fmla="*/ 354501 h 354500"/>
                  <a:gd name="connsiteX1" fmla="*/ 116724 w 130838"/>
                  <a:gd name="connsiteY1" fmla="*/ 347444 h 354500"/>
                  <a:gd name="connsiteX2" fmla="*/ 116724 w 130838"/>
                  <a:gd name="connsiteY2" fmla="*/ 70006 h 354500"/>
                  <a:gd name="connsiteX3" fmla="*/ 7057 w 130838"/>
                  <a:gd name="connsiteY3" fmla="*/ 70006 h 354500"/>
                  <a:gd name="connsiteX4" fmla="*/ 0 w 130838"/>
                  <a:gd name="connsiteY4" fmla="*/ 62949 h 354500"/>
                  <a:gd name="connsiteX5" fmla="*/ 0 w 130838"/>
                  <a:gd name="connsiteY5" fmla="*/ 7057 h 354500"/>
                  <a:gd name="connsiteX6" fmla="*/ 7057 w 130838"/>
                  <a:gd name="connsiteY6" fmla="*/ 0 h 354500"/>
                  <a:gd name="connsiteX7" fmla="*/ 14114 w 130838"/>
                  <a:gd name="connsiteY7" fmla="*/ 7057 h 354500"/>
                  <a:gd name="connsiteX8" fmla="*/ 14114 w 130838"/>
                  <a:gd name="connsiteY8" fmla="*/ 55892 h 354500"/>
                  <a:gd name="connsiteX9" fmla="*/ 123781 w 130838"/>
                  <a:gd name="connsiteY9" fmla="*/ 55892 h 354500"/>
                  <a:gd name="connsiteX10" fmla="*/ 130839 w 130838"/>
                  <a:gd name="connsiteY10" fmla="*/ 62949 h 354500"/>
                  <a:gd name="connsiteX11" fmla="*/ 130839 w 130838"/>
                  <a:gd name="connsiteY11" fmla="*/ 347444 h 354500"/>
                  <a:gd name="connsiteX12" fmla="*/ 123781 w 130838"/>
                  <a:gd name="connsiteY12" fmla="*/ 354501 h 3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38" h="354500">
                    <a:moveTo>
                      <a:pt x="123781" y="354501"/>
                    </a:moveTo>
                    <a:cubicBezTo>
                      <a:pt x="119876" y="354501"/>
                      <a:pt x="116724" y="351349"/>
                      <a:pt x="116724" y="347444"/>
                    </a:cubicBezTo>
                    <a:lnTo>
                      <a:pt x="116724" y="70006"/>
                    </a:lnTo>
                    <a:lnTo>
                      <a:pt x="7057" y="70006"/>
                    </a:lnTo>
                    <a:cubicBezTo>
                      <a:pt x="3152" y="70006"/>
                      <a:pt x="0" y="66854"/>
                      <a:pt x="0" y="62949"/>
                    </a:cubicBezTo>
                    <a:lnTo>
                      <a:pt x="0" y="7057"/>
                    </a:lnTo>
                    <a:cubicBezTo>
                      <a:pt x="0" y="3152"/>
                      <a:pt x="3152" y="0"/>
                      <a:pt x="7057" y="0"/>
                    </a:cubicBezTo>
                    <a:cubicBezTo>
                      <a:pt x="10962" y="0"/>
                      <a:pt x="14114" y="3152"/>
                      <a:pt x="14114" y="7057"/>
                    </a:cubicBezTo>
                    <a:lnTo>
                      <a:pt x="14114" y="55892"/>
                    </a:lnTo>
                    <a:lnTo>
                      <a:pt x="123781" y="55892"/>
                    </a:lnTo>
                    <a:cubicBezTo>
                      <a:pt x="127686" y="55892"/>
                      <a:pt x="130839" y="59044"/>
                      <a:pt x="130839" y="62949"/>
                    </a:cubicBezTo>
                    <a:lnTo>
                      <a:pt x="130839" y="347444"/>
                    </a:lnTo>
                    <a:cubicBezTo>
                      <a:pt x="130839" y="351349"/>
                      <a:pt x="127686" y="354501"/>
                      <a:pt x="123781" y="354501"/>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51" name="Freeform: Shape 50">
                <a:extLst>
                  <a:ext uri="{FF2B5EF4-FFF2-40B4-BE49-F238E27FC236}">
                    <a16:creationId xmlns:a16="http://schemas.microsoft.com/office/drawing/2014/main" id="{193BE0DD-73D6-155C-7CE1-C8C5D2C8A942}"/>
                  </a:ext>
                </a:extLst>
              </p:cNvPr>
              <p:cNvSpPr/>
              <p:nvPr/>
            </p:nvSpPr>
            <p:spPr>
              <a:xfrm>
                <a:off x="7154938" y="2935710"/>
                <a:ext cx="334411" cy="355629"/>
              </a:xfrm>
              <a:custGeom>
                <a:avLst/>
                <a:gdLst>
                  <a:gd name="connsiteX0" fmla="*/ 327355 w 334411"/>
                  <a:gd name="connsiteY0" fmla="*/ 355630 h 355629"/>
                  <a:gd name="connsiteX1" fmla="*/ 7057 w 334411"/>
                  <a:gd name="connsiteY1" fmla="*/ 355630 h 355629"/>
                  <a:gd name="connsiteX2" fmla="*/ 0 w 334411"/>
                  <a:gd name="connsiteY2" fmla="*/ 348573 h 355629"/>
                  <a:gd name="connsiteX3" fmla="*/ 0 w 334411"/>
                  <a:gd name="connsiteY3" fmla="*/ 64878 h 355629"/>
                  <a:gd name="connsiteX4" fmla="*/ 7057 w 334411"/>
                  <a:gd name="connsiteY4" fmla="*/ 57821 h 355629"/>
                  <a:gd name="connsiteX5" fmla="*/ 120959 w 334411"/>
                  <a:gd name="connsiteY5" fmla="*/ 57821 h 355629"/>
                  <a:gd name="connsiteX6" fmla="*/ 120959 w 334411"/>
                  <a:gd name="connsiteY6" fmla="*/ 7057 h 355629"/>
                  <a:gd name="connsiteX7" fmla="*/ 128016 w 334411"/>
                  <a:gd name="connsiteY7" fmla="*/ 0 h 355629"/>
                  <a:gd name="connsiteX8" fmla="*/ 135073 w 334411"/>
                  <a:gd name="connsiteY8" fmla="*/ 7057 h 355629"/>
                  <a:gd name="connsiteX9" fmla="*/ 135073 w 334411"/>
                  <a:gd name="connsiteY9" fmla="*/ 64878 h 355629"/>
                  <a:gd name="connsiteX10" fmla="*/ 128016 w 334411"/>
                  <a:gd name="connsiteY10" fmla="*/ 71935 h 355629"/>
                  <a:gd name="connsiteX11" fmla="*/ 14114 w 334411"/>
                  <a:gd name="connsiteY11" fmla="*/ 71935 h 355629"/>
                  <a:gd name="connsiteX12" fmla="*/ 14114 w 334411"/>
                  <a:gd name="connsiteY12" fmla="*/ 341516 h 355629"/>
                  <a:gd name="connsiteX13" fmla="*/ 327355 w 334411"/>
                  <a:gd name="connsiteY13" fmla="*/ 341516 h 355629"/>
                  <a:gd name="connsiteX14" fmla="*/ 334412 w 334411"/>
                  <a:gd name="connsiteY14" fmla="*/ 348573 h 355629"/>
                  <a:gd name="connsiteX15" fmla="*/ 327355 w 334411"/>
                  <a:gd name="connsiteY15" fmla="*/ 355630 h 35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411" h="355629">
                    <a:moveTo>
                      <a:pt x="327355" y="355630"/>
                    </a:moveTo>
                    <a:lnTo>
                      <a:pt x="7057" y="355630"/>
                    </a:lnTo>
                    <a:cubicBezTo>
                      <a:pt x="3152" y="355630"/>
                      <a:pt x="0" y="352478"/>
                      <a:pt x="0" y="348573"/>
                    </a:cubicBezTo>
                    <a:lnTo>
                      <a:pt x="0" y="64878"/>
                    </a:lnTo>
                    <a:cubicBezTo>
                      <a:pt x="0" y="60973"/>
                      <a:pt x="3152" y="57821"/>
                      <a:pt x="7057" y="57821"/>
                    </a:cubicBezTo>
                    <a:lnTo>
                      <a:pt x="120959" y="57821"/>
                    </a:lnTo>
                    <a:lnTo>
                      <a:pt x="120959" y="7057"/>
                    </a:lnTo>
                    <a:cubicBezTo>
                      <a:pt x="120959" y="3152"/>
                      <a:pt x="124111" y="0"/>
                      <a:pt x="128016" y="0"/>
                    </a:cubicBezTo>
                    <a:cubicBezTo>
                      <a:pt x="131921" y="0"/>
                      <a:pt x="135073" y="3152"/>
                      <a:pt x="135073" y="7057"/>
                    </a:cubicBezTo>
                    <a:lnTo>
                      <a:pt x="135073" y="64878"/>
                    </a:lnTo>
                    <a:cubicBezTo>
                      <a:pt x="135073" y="68783"/>
                      <a:pt x="131921" y="71935"/>
                      <a:pt x="128016" y="71935"/>
                    </a:cubicBezTo>
                    <a:lnTo>
                      <a:pt x="14114" y="71935"/>
                    </a:lnTo>
                    <a:lnTo>
                      <a:pt x="14114" y="341516"/>
                    </a:lnTo>
                    <a:lnTo>
                      <a:pt x="327355" y="341516"/>
                    </a:lnTo>
                    <a:cubicBezTo>
                      <a:pt x="331260" y="341516"/>
                      <a:pt x="334412" y="344668"/>
                      <a:pt x="334412" y="348573"/>
                    </a:cubicBezTo>
                    <a:cubicBezTo>
                      <a:pt x="334412" y="352478"/>
                      <a:pt x="331260" y="355630"/>
                      <a:pt x="327355" y="355630"/>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52" name="Freeform: Shape 51">
                <a:extLst>
                  <a:ext uri="{FF2B5EF4-FFF2-40B4-BE49-F238E27FC236}">
                    <a16:creationId xmlns:a16="http://schemas.microsoft.com/office/drawing/2014/main" id="{3CCE6F6E-F99A-9BFF-F7CE-2D1652E8D134}"/>
                  </a:ext>
                </a:extLst>
              </p:cNvPr>
              <p:cNvSpPr/>
              <p:nvPr/>
            </p:nvSpPr>
            <p:spPr>
              <a:xfrm>
                <a:off x="7275909" y="2993591"/>
                <a:ext cx="55678" cy="65006"/>
              </a:xfrm>
              <a:custGeom>
                <a:avLst/>
                <a:gdLst>
                  <a:gd name="connsiteX0" fmla="*/ 48634 w 55678"/>
                  <a:gd name="connsiteY0" fmla="*/ 65006 h 65006"/>
                  <a:gd name="connsiteX1" fmla="*/ 43176 w 55678"/>
                  <a:gd name="connsiteY1" fmla="*/ 62419 h 65006"/>
                  <a:gd name="connsiteX2" fmla="*/ 1587 w 55678"/>
                  <a:gd name="connsiteY2" fmla="*/ 11514 h 65006"/>
                  <a:gd name="connsiteX3" fmla="*/ 2575 w 55678"/>
                  <a:gd name="connsiteY3" fmla="*/ 1587 h 65006"/>
                  <a:gd name="connsiteX4" fmla="*/ 12502 w 55678"/>
                  <a:gd name="connsiteY4" fmla="*/ 2575 h 65006"/>
                  <a:gd name="connsiteX5" fmla="*/ 54092 w 55678"/>
                  <a:gd name="connsiteY5" fmla="*/ 53480 h 65006"/>
                  <a:gd name="connsiteX6" fmla="*/ 53103 w 55678"/>
                  <a:gd name="connsiteY6" fmla="*/ 63407 h 65006"/>
                  <a:gd name="connsiteX7" fmla="*/ 48634 w 55678"/>
                  <a:gd name="connsiteY7" fmla="*/ 65006 h 6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78" h="65006">
                    <a:moveTo>
                      <a:pt x="48634" y="65006"/>
                    </a:moveTo>
                    <a:cubicBezTo>
                      <a:pt x="46611" y="65006"/>
                      <a:pt x="44541" y="64113"/>
                      <a:pt x="43176" y="62419"/>
                    </a:cubicBezTo>
                    <a:lnTo>
                      <a:pt x="1587" y="11514"/>
                    </a:lnTo>
                    <a:cubicBezTo>
                      <a:pt x="-860" y="8503"/>
                      <a:pt x="-436" y="4033"/>
                      <a:pt x="2575" y="1587"/>
                    </a:cubicBezTo>
                    <a:cubicBezTo>
                      <a:pt x="5586" y="-860"/>
                      <a:pt x="10056" y="-436"/>
                      <a:pt x="12502" y="2575"/>
                    </a:cubicBezTo>
                    <a:lnTo>
                      <a:pt x="54092" y="53480"/>
                    </a:lnTo>
                    <a:cubicBezTo>
                      <a:pt x="56538" y="56491"/>
                      <a:pt x="56114" y="60960"/>
                      <a:pt x="53103" y="63407"/>
                    </a:cubicBezTo>
                    <a:cubicBezTo>
                      <a:pt x="51786" y="64489"/>
                      <a:pt x="50233" y="65006"/>
                      <a:pt x="48634" y="65006"/>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53" name="Freeform: Shape 52">
                <a:extLst>
                  <a:ext uri="{FF2B5EF4-FFF2-40B4-BE49-F238E27FC236}">
                    <a16:creationId xmlns:a16="http://schemas.microsoft.com/office/drawing/2014/main" id="{99AA5EE2-EB33-34E1-A526-3C037C98DC49}"/>
                  </a:ext>
                </a:extLst>
              </p:cNvPr>
              <p:cNvSpPr/>
              <p:nvPr/>
            </p:nvSpPr>
            <p:spPr>
              <a:xfrm>
                <a:off x="7317619" y="2991688"/>
                <a:ext cx="55060" cy="66909"/>
              </a:xfrm>
              <a:custGeom>
                <a:avLst/>
                <a:gdLst>
                  <a:gd name="connsiteX0" fmla="*/ 7065 w 55060"/>
                  <a:gd name="connsiteY0" fmla="*/ 66909 h 66909"/>
                  <a:gd name="connsiteX1" fmla="*/ 2737 w 55060"/>
                  <a:gd name="connsiteY1" fmla="*/ 65451 h 66909"/>
                  <a:gd name="connsiteX2" fmla="*/ 1466 w 55060"/>
                  <a:gd name="connsiteY2" fmla="*/ 55570 h 66909"/>
                  <a:gd name="connsiteX3" fmla="*/ 42445 w 55060"/>
                  <a:gd name="connsiteY3" fmla="*/ 2737 h 66909"/>
                  <a:gd name="connsiteX4" fmla="*/ 52324 w 55060"/>
                  <a:gd name="connsiteY4" fmla="*/ 1466 h 66909"/>
                  <a:gd name="connsiteX5" fmla="*/ 53595 w 55060"/>
                  <a:gd name="connsiteY5" fmla="*/ 11346 h 66909"/>
                  <a:gd name="connsiteX6" fmla="*/ 12616 w 55060"/>
                  <a:gd name="connsiteY6" fmla="*/ 64180 h 66909"/>
                  <a:gd name="connsiteX7" fmla="*/ 7018 w 55060"/>
                  <a:gd name="connsiteY7" fmla="*/ 66909 h 6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0" h="66909">
                    <a:moveTo>
                      <a:pt x="7065" y="66909"/>
                    </a:moveTo>
                    <a:cubicBezTo>
                      <a:pt x="5559" y="66909"/>
                      <a:pt x="4054" y="66438"/>
                      <a:pt x="2737" y="65451"/>
                    </a:cubicBezTo>
                    <a:cubicBezTo>
                      <a:pt x="-369" y="63051"/>
                      <a:pt x="-886" y="58629"/>
                      <a:pt x="1466" y="55570"/>
                    </a:cubicBezTo>
                    <a:lnTo>
                      <a:pt x="42445" y="2737"/>
                    </a:lnTo>
                    <a:cubicBezTo>
                      <a:pt x="44844" y="-369"/>
                      <a:pt x="49266" y="-886"/>
                      <a:pt x="52324" y="1466"/>
                    </a:cubicBezTo>
                    <a:cubicBezTo>
                      <a:pt x="55429" y="3866"/>
                      <a:pt x="55947" y="8288"/>
                      <a:pt x="53595" y="11346"/>
                    </a:cubicBezTo>
                    <a:lnTo>
                      <a:pt x="12616" y="64180"/>
                    </a:lnTo>
                    <a:cubicBezTo>
                      <a:pt x="11205" y="65968"/>
                      <a:pt x="9135" y="66909"/>
                      <a:pt x="7018" y="66909"/>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54" name="Freeform: Shape 53">
                <a:extLst>
                  <a:ext uri="{FF2B5EF4-FFF2-40B4-BE49-F238E27FC236}">
                    <a16:creationId xmlns:a16="http://schemas.microsoft.com/office/drawing/2014/main" id="{813BAAD9-6C0C-30A4-3E86-EEF51F22C6E2}"/>
                  </a:ext>
                </a:extLst>
              </p:cNvPr>
              <p:cNvSpPr/>
              <p:nvPr/>
            </p:nvSpPr>
            <p:spPr>
              <a:xfrm>
                <a:off x="7228455" y="2730308"/>
                <a:ext cx="187379" cy="104815"/>
              </a:xfrm>
              <a:custGeom>
                <a:avLst/>
                <a:gdLst>
                  <a:gd name="connsiteX0" fmla="*/ 18131 w 187379"/>
                  <a:gd name="connsiteY0" fmla="*/ 104721 h 104815"/>
                  <a:gd name="connsiteX1" fmla="*/ 17378 w 187379"/>
                  <a:gd name="connsiteY1" fmla="*/ 104721 h 104815"/>
                  <a:gd name="connsiteX2" fmla="*/ 11356 w 187379"/>
                  <a:gd name="connsiteY2" fmla="*/ 99734 h 104815"/>
                  <a:gd name="connsiteX3" fmla="*/ 300 w 187379"/>
                  <a:gd name="connsiteY3" fmla="*/ 62567 h 104815"/>
                  <a:gd name="connsiteX4" fmla="*/ 1241 w 187379"/>
                  <a:gd name="connsiteY4" fmla="*/ 56592 h 104815"/>
                  <a:gd name="connsiteX5" fmla="*/ 23682 w 187379"/>
                  <a:gd name="connsiteY5" fmla="*/ 23706 h 104815"/>
                  <a:gd name="connsiteX6" fmla="*/ 25329 w 187379"/>
                  <a:gd name="connsiteY6" fmla="*/ 22012 h 104815"/>
                  <a:gd name="connsiteX7" fmla="*/ 108179 w 187379"/>
                  <a:gd name="connsiteY7" fmla="*/ 1170 h 104815"/>
                  <a:gd name="connsiteX8" fmla="*/ 180679 w 187379"/>
                  <a:gd name="connsiteY8" fmla="*/ 50523 h 104815"/>
                  <a:gd name="connsiteX9" fmla="*/ 181902 w 187379"/>
                  <a:gd name="connsiteY9" fmla="*/ 53393 h 104815"/>
                  <a:gd name="connsiteX10" fmla="*/ 187265 w 187379"/>
                  <a:gd name="connsiteY10" fmla="*/ 83927 h 104815"/>
                  <a:gd name="connsiteX11" fmla="*/ 185713 w 187379"/>
                  <a:gd name="connsiteY11" fmla="*/ 89713 h 104815"/>
                  <a:gd name="connsiteX12" fmla="*/ 180255 w 187379"/>
                  <a:gd name="connsiteY12" fmla="*/ 92207 h 104815"/>
                  <a:gd name="connsiteX13" fmla="*/ 43536 w 187379"/>
                  <a:gd name="connsiteY13" fmla="*/ 65907 h 104815"/>
                  <a:gd name="connsiteX14" fmla="*/ 24294 w 187379"/>
                  <a:gd name="connsiteY14" fmla="*/ 101146 h 104815"/>
                  <a:gd name="connsiteX15" fmla="*/ 18084 w 187379"/>
                  <a:gd name="connsiteY15" fmla="*/ 104815 h 104815"/>
                  <a:gd name="connsiteX16" fmla="*/ 14790 w 187379"/>
                  <a:gd name="connsiteY16" fmla="*/ 61720 h 104815"/>
                  <a:gd name="connsiteX17" fmla="*/ 20059 w 187379"/>
                  <a:gd name="connsiteY17" fmla="*/ 79410 h 104815"/>
                  <a:gd name="connsiteX18" fmla="*/ 35021 w 187379"/>
                  <a:gd name="connsiteY18" fmla="*/ 52075 h 104815"/>
                  <a:gd name="connsiteX19" fmla="*/ 39913 w 187379"/>
                  <a:gd name="connsiteY19" fmla="*/ 48547 h 104815"/>
                  <a:gd name="connsiteX20" fmla="*/ 45748 w 187379"/>
                  <a:gd name="connsiteY20" fmla="*/ 50100 h 104815"/>
                  <a:gd name="connsiteX21" fmla="*/ 171881 w 187379"/>
                  <a:gd name="connsiteY21" fmla="*/ 77857 h 104815"/>
                  <a:gd name="connsiteX22" fmla="*/ 168258 w 187379"/>
                  <a:gd name="connsiteY22" fmla="*/ 57439 h 104815"/>
                  <a:gd name="connsiteX23" fmla="*/ 106109 w 187379"/>
                  <a:gd name="connsiteY23" fmla="*/ 15144 h 104815"/>
                  <a:gd name="connsiteX24" fmla="*/ 34597 w 187379"/>
                  <a:gd name="connsiteY24" fmla="*/ 32739 h 104815"/>
                  <a:gd name="connsiteX25" fmla="*/ 14790 w 187379"/>
                  <a:gd name="connsiteY25" fmla="*/ 61767 h 10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379" h="104815">
                    <a:moveTo>
                      <a:pt x="18131" y="104721"/>
                    </a:moveTo>
                    <a:cubicBezTo>
                      <a:pt x="17895" y="104721"/>
                      <a:pt x="17613" y="104721"/>
                      <a:pt x="17378" y="104721"/>
                    </a:cubicBezTo>
                    <a:cubicBezTo>
                      <a:pt x="14555" y="104439"/>
                      <a:pt x="12156" y="102463"/>
                      <a:pt x="11356" y="99734"/>
                    </a:cubicBezTo>
                    <a:lnTo>
                      <a:pt x="300" y="62567"/>
                    </a:lnTo>
                    <a:cubicBezTo>
                      <a:pt x="-312" y="60544"/>
                      <a:pt x="17" y="58333"/>
                      <a:pt x="1241" y="56592"/>
                    </a:cubicBezTo>
                    <a:lnTo>
                      <a:pt x="23682" y="23706"/>
                    </a:lnTo>
                    <a:cubicBezTo>
                      <a:pt x="24105" y="23047"/>
                      <a:pt x="24670" y="22483"/>
                      <a:pt x="25329" y="22012"/>
                    </a:cubicBezTo>
                    <a:cubicBezTo>
                      <a:pt x="26882" y="20883"/>
                      <a:pt x="63719" y="-5840"/>
                      <a:pt x="108179" y="1170"/>
                    </a:cubicBezTo>
                    <a:cubicBezTo>
                      <a:pt x="136031" y="5593"/>
                      <a:pt x="160449" y="22201"/>
                      <a:pt x="180679" y="50523"/>
                    </a:cubicBezTo>
                    <a:cubicBezTo>
                      <a:pt x="181290" y="51370"/>
                      <a:pt x="181714" y="52358"/>
                      <a:pt x="181902" y="53393"/>
                    </a:cubicBezTo>
                    <a:lnTo>
                      <a:pt x="187265" y="83927"/>
                    </a:lnTo>
                    <a:cubicBezTo>
                      <a:pt x="187642" y="85997"/>
                      <a:pt x="187077" y="88114"/>
                      <a:pt x="185713" y="89713"/>
                    </a:cubicBezTo>
                    <a:cubicBezTo>
                      <a:pt x="184349" y="91313"/>
                      <a:pt x="182467" y="92019"/>
                      <a:pt x="180255" y="92207"/>
                    </a:cubicBezTo>
                    <a:cubicBezTo>
                      <a:pt x="176115" y="92207"/>
                      <a:pt x="84044" y="91078"/>
                      <a:pt x="43536" y="65907"/>
                    </a:cubicBezTo>
                    <a:lnTo>
                      <a:pt x="24294" y="101146"/>
                    </a:lnTo>
                    <a:cubicBezTo>
                      <a:pt x="23071" y="103404"/>
                      <a:pt x="20671" y="104815"/>
                      <a:pt x="18084" y="104815"/>
                    </a:cubicBezTo>
                    <a:close/>
                    <a:moveTo>
                      <a:pt x="14790" y="61720"/>
                    </a:moveTo>
                    <a:lnTo>
                      <a:pt x="20059" y="79410"/>
                    </a:lnTo>
                    <a:lnTo>
                      <a:pt x="35021" y="52075"/>
                    </a:lnTo>
                    <a:cubicBezTo>
                      <a:pt x="36056" y="50241"/>
                      <a:pt x="37843" y="48923"/>
                      <a:pt x="39913" y="48547"/>
                    </a:cubicBezTo>
                    <a:cubicBezTo>
                      <a:pt x="41984" y="48170"/>
                      <a:pt x="44148" y="48735"/>
                      <a:pt x="45748" y="50100"/>
                    </a:cubicBezTo>
                    <a:cubicBezTo>
                      <a:pt x="72094" y="72306"/>
                      <a:pt x="146617" y="76917"/>
                      <a:pt x="171881" y="77857"/>
                    </a:cubicBezTo>
                    <a:lnTo>
                      <a:pt x="168258" y="57439"/>
                    </a:lnTo>
                    <a:cubicBezTo>
                      <a:pt x="150521" y="33162"/>
                      <a:pt x="129633" y="18907"/>
                      <a:pt x="106109" y="15144"/>
                    </a:cubicBezTo>
                    <a:cubicBezTo>
                      <a:pt x="70965" y="9545"/>
                      <a:pt x="40243" y="28928"/>
                      <a:pt x="34597" y="32739"/>
                    </a:cubicBezTo>
                    <a:lnTo>
                      <a:pt x="14790" y="61767"/>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55" name="Freeform: Shape 54">
                <a:extLst>
                  <a:ext uri="{FF2B5EF4-FFF2-40B4-BE49-F238E27FC236}">
                    <a16:creationId xmlns:a16="http://schemas.microsoft.com/office/drawing/2014/main" id="{D3A9219B-0024-B950-4DDF-016DB777A7AC}"/>
                  </a:ext>
                </a:extLst>
              </p:cNvPr>
              <p:cNvSpPr/>
              <p:nvPr/>
            </p:nvSpPr>
            <p:spPr>
              <a:xfrm>
                <a:off x="7317110" y="3040437"/>
                <a:ext cx="14114" cy="248315"/>
              </a:xfrm>
              <a:custGeom>
                <a:avLst/>
                <a:gdLst>
                  <a:gd name="connsiteX0" fmla="*/ 7057 w 14114"/>
                  <a:gd name="connsiteY0" fmla="*/ 248315 h 248315"/>
                  <a:gd name="connsiteX1" fmla="*/ 0 w 14114"/>
                  <a:gd name="connsiteY1" fmla="*/ 241258 h 248315"/>
                  <a:gd name="connsiteX2" fmla="*/ 0 w 14114"/>
                  <a:gd name="connsiteY2" fmla="*/ 7057 h 248315"/>
                  <a:gd name="connsiteX3" fmla="*/ 7057 w 14114"/>
                  <a:gd name="connsiteY3" fmla="*/ 0 h 248315"/>
                  <a:gd name="connsiteX4" fmla="*/ 14114 w 14114"/>
                  <a:gd name="connsiteY4" fmla="*/ 7057 h 248315"/>
                  <a:gd name="connsiteX5" fmla="*/ 14114 w 14114"/>
                  <a:gd name="connsiteY5" fmla="*/ 241258 h 248315"/>
                  <a:gd name="connsiteX6" fmla="*/ 7057 w 14114"/>
                  <a:gd name="connsiteY6" fmla="*/ 248315 h 24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48315">
                    <a:moveTo>
                      <a:pt x="7057" y="248315"/>
                    </a:moveTo>
                    <a:cubicBezTo>
                      <a:pt x="3152" y="248315"/>
                      <a:pt x="0" y="245163"/>
                      <a:pt x="0" y="241258"/>
                    </a:cubicBezTo>
                    <a:lnTo>
                      <a:pt x="0" y="7057"/>
                    </a:lnTo>
                    <a:cubicBezTo>
                      <a:pt x="0" y="3152"/>
                      <a:pt x="3152" y="0"/>
                      <a:pt x="7057" y="0"/>
                    </a:cubicBezTo>
                    <a:cubicBezTo>
                      <a:pt x="10962" y="0"/>
                      <a:pt x="14114" y="3152"/>
                      <a:pt x="14114" y="7057"/>
                    </a:cubicBezTo>
                    <a:lnTo>
                      <a:pt x="14114" y="241258"/>
                    </a:lnTo>
                    <a:cubicBezTo>
                      <a:pt x="14114" y="245163"/>
                      <a:pt x="10962" y="248315"/>
                      <a:pt x="7057" y="24831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56" name="Freeform: Shape 55">
                <a:extLst>
                  <a:ext uri="{FF2B5EF4-FFF2-40B4-BE49-F238E27FC236}">
                    <a16:creationId xmlns:a16="http://schemas.microsoft.com/office/drawing/2014/main" id="{E43CFB61-650C-0B61-BCF1-498ED40425A2}"/>
                  </a:ext>
                </a:extLst>
              </p:cNvPr>
              <p:cNvSpPr/>
              <p:nvPr/>
            </p:nvSpPr>
            <p:spPr>
              <a:xfrm>
                <a:off x="7385563"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1"/>
                      <a:pt x="8422" y="0"/>
                      <a:pt x="18819" y="0"/>
                    </a:cubicBezTo>
                    <a:cubicBezTo>
                      <a:pt x="29217" y="0"/>
                      <a:pt x="37638" y="8421"/>
                      <a:pt x="37638" y="18819"/>
                    </a:cubicBezTo>
                  </a:path>
                </a:pathLst>
              </a:custGeom>
              <a:solidFill>
                <a:srgbClr val="C6D92C"/>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57" name="Group 56">
              <a:extLst>
                <a:ext uri="{FF2B5EF4-FFF2-40B4-BE49-F238E27FC236}">
                  <a16:creationId xmlns:a16="http://schemas.microsoft.com/office/drawing/2014/main" id="{6970B6E5-DC5C-423F-637C-AB6FFEF3D542}"/>
                </a:ext>
              </a:extLst>
            </p:cNvPr>
            <p:cNvGrpSpPr/>
            <p:nvPr/>
          </p:nvGrpSpPr>
          <p:grpSpPr>
            <a:xfrm>
              <a:off x="8630702" y="3146491"/>
              <a:ext cx="413648" cy="480556"/>
              <a:chOff x="6241046" y="2733219"/>
              <a:chExt cx="481669" cy="559579"/>
            </a:xfrm>
          </p:grpSpPr>
          <p:sp>
            <p:nvSpPr>
              <p:cNvPr id="58" name="Freeform: Shape 57">
                <a:extLst>
                  <a:ext uri="{FF2B5EF4-FFF2-40B4-BE49-F238E27FC236}">
                    <a16:creationId xmlns:a16="http://schemas.microsoft.com/office/drawing/2014/main" id="{BBC95EF2-6FE7-7207-65BE-CAA680DAA446}"/>
                  </a:ext>
                </a:extLst>
              </p:cNvPr>
              <p:cNvSpPr/>
              <p:nvPr/>
            </p:nvSpPr>
            <p:spPr>
              <a:xfrm>
                <a:off x="6474635" y="2809893"/>
                <a:ext cx="91130" cy="156914"/>
              </a:xfrm>
              <a:custGeom>
                <a:avLst/>
                <a:gdLst>
                  <a:gd name="connsiteX0" fmla="*/ 84073 w 91130"/>
                  <a:gd name="connsiteY0" fmla="*/ 156915 h 156914"/>
                  <a:gd name="connsiteX1" fmla="*/ 0 w 91130"/>
                  <a:gd name="connsiteY1" fmla="*/ 49647 h 156914"/>
                  <a:gd name="connsiteX2" fmla="*/ 3999 w 91130"/>
                  <a:gd name="connsiteY2" fmla="*/ 5564 h 156914"/>
                  <a:gd name="connsiteX3" fmla="*/ 12373 w 91130"/>
                  <a:gd name="connsiteY3" fmla="*/ 154 h 156914"/>
                  <a:gd name="connsiteX4" fmla="*/ 17784 w 91130"/>
                  <a:gd name="connsiteY4" fmla="*/ 8528 h 156914"/>
                  <a:gd name="connsiteX5" fmla="*/ 14114 w 91130"/>
                  <a:gd name="connsiteY5" fmla="*/ 49647 h 156914"/>
                  <a:gd name="connsiteX6" fmla="*/ 84073 w 91130"/>
                  <a:gd name="connsiteY6" fmla="*/ 142801 h 156914"/>
                  <a:gd name="connsiteX7" fmla="*/ 91130 w 91130"/>
                  <a:gd name="connsiteY7" fmla="*/ 149858 h 156914"/>
                  <a:gd name="connsiteX8" fmla="*/ 84073 w 91130"/>
                  <a:gd name="connsiteY8" fmla="*/ 156915 h 15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30" h="156914">
                    <a:moveTo>
                      <a:pt x="84073" y="156915"/>
                    </a:moveTo>
                    <a:cubicBezTo>
                      <a:pt x="37732" y="156915"/>
                      <a:pt x="0" y="108786"/>
                      <a:pt x="0" y="49647"/>
                    </a:cubicBezTo>
                    <a:cubicBezTo>
                      <a:pt x="0" y="32334"/>
                      <a:pt x="1317" y="17937"/>
                      <a:pt x="3999" y="5564"/>
                    </a:cubicBezTo>
                    <a:cubicBezTo>
                      <a:pt x="4846" y="1753"/>
                      <a:pt x="8563" y="-646"/>
                      <a:pt x="12373" y="154"/>
                    </a:cubicBezTo>
                    <a:cubicBezTo>
                      <a:pt x="16184" y="1000"/>
                      <a:pt x="18584" y="4717"/>
                      <a:pt x="17784" y="8528"/>
                    </a:cubicBezTo>
                    <a:cubicBezTo>
                      <a:pt x="15290" y="19914"/>
                      <a:pt x="14114" y="33369"/>
                      <a:pt x="14114" y="49647"/>
                    </a:cubicBezTo>
                    <a:cubicBezTo>
                      <a:pt x="14114" y="101023"/>
                      <a:pt x="45495" y="142801"/>
                      <a:pt x="84073" y="142801"/>
                    </a:cubicBezTo>
                    <a:cubicBezTo>
                      <a:pt x="87978" y="142801"/>
                      <a:pt x="91130" y="145953"/>
                      <a:pt x="91130" y="149858"/>
                    </a:cubicBezTo>
                    <a:cubicBezTo>
                      <a:pt x="91130" y="153763"/>
                      <a:pt x="87978" y="156915"/>
                      <a:pt x="84073" y="15691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59" name="Freeform: Shape 58">
                <a:extLst>
                  <a:ext uri="{FF2B5EF4-FFF2-40B4-BE49-F238E27FC236}">
                    <a16:creationId xmlns:a16="http://schemas.microsoft.com/office/drawing/2014/main" id="{D7E935F9-91CC-AE75-E48C-7F85C8239F11}"/>
                  </a:ext>
                </a:extLst>
              </p:cNvPr>
              <p:cNvSpPr/>
              <p:nvPr/>
            </p:nvSpPr>
            <p:spPr>
              <a:xfrm>
                <a:off x="6551369" y="2810411"/>
                <a:ext cx="91130" cy="156397"/>
              </a:xfrm>
              <a:custGeom>
                <a:avLst/>
                <a:gdLst>
                  <a:gd name="connsiteX0" fmla="*/ 7057 w 91130"/>
                  <a:gd name="connsiteY0" fmla="*/ 156398 h 156397"/>
                  <a:gd name="connsiteX1" fmla="*/ 0 w 91130"/>
                  <a:gd name="connsiteY1" fmla="*/ 149340 h 156397"/>
                  <a:gd name="connsiteX2" fmla="*/ 7057 w 91130"/>
                  <a:gd name="connsiteY2" fmla="*/ 142283 h 156397"/>
                  <a:gd name="connsiteX3" fmla="*/ 77016 w 91130"/>
                  <a:gd name="connsiteY3" fmla="*/ 49130 h 156397"/>
                  <a:gd name="connsiteX4" fmla="*/ 73441 w 91130"/>
                  <a:gd name="connsiteY4" fmla="*/ 8528 h 156397"/>
                  <a:gd name="connsiteX5" fmla="*/ 78851 w 91130"/>
                  <a:gd name="connsiteY5" fmla="*/ 154 h 156397"/>
                  <a:gd name="connsiteX6" fmla="*/ 87226 w 91130"/>
                  <a:gd name="connsiteY6" fmla="*/ 5564 h 156397"/>
                  <a:gd name="connsiteX7" fmla="*/ 91130 w 91130"/>
                  <a:gd name="connsiteY7" fmla="*/ 49130 h 156397"/>
                  <a:gd name="connsiteX8" fmla="*/ 7057 w 91130"/>
                  <a:gd name="connsiteY8" fmla="*/ 156398 h 15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30" h="156397">
                    <a:moveTo>
                      <a:pt x="7057" y="156398"/>
                    </a:moveTo>
                    <a:cubicBezTo>
                      <a:pt x="3152" y="156398"/>
                      <a:pt x="0" y="153245"/>
                      <a:pt x="0" y="149340"/>
                    </a:cubicBezTo>
                    <a:cubicBezTo>
                      <a:pt x="0" y="145435"/>
                      <a:pt x="3152" y="142283"/>
                      <a:pt x="7057" y="142283"/>
                    </a:cubicBezTo>
                    <a:cubicBezTo>
                      <a:pt x="45636" y="142283"/>
                      <a:pt x="77016" y="100505"/>
                      <a:pt x="77016" y="49130"/>
                    </a:cubicBezTo>
                    <a:cubicBezTo>
                      <a:pt x="77016" y="33087"/>
                      <a:pt x="75840" y="19819"/>
                      <a:pt x="73441" y="8528"/>
                    </a:cubicBezTo>
                    <a:cubicBezTo>
                      <a:pt x="72641" y="4717"/>
                      <a:pt x="75040" y="953"/>
                      <a:pt x="78851" y="154"/>
                    </a:cubicBezTo>
                    <a:cubicBezTo>
                      <a:pt x="82662" y="-646"/>
                      <a:pt x="86426" y="1753"/>
                      <a:pt x="87226" y="5564"/>
                    </a:cubicBezTo>
                    <a:cubicBezTo>
                      <a:pt x="89860" y="17843"/>
                      <a:pt x="91130" y="32052"/>
                      <a:pt x="91130" y="49130"/>
                    </a:cubicBezTo>
                    <a:cubicBezTo>
                      <a:pt x="91130" y="108268"/>
                      <a:pt x="53446" y="156398"/>
                      <a:pt x="7057" y="156398"/>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0" name="Freeform: Shape 59">
                <a:extLst>
                  <a:ext uri="{FF2B5EF4-FFF2-40B4-BE49-F238E27FC236}">
                    <a16:creationId xmlns:a16="http://schemas.microsoft.com/office/drawing/2014/main" id="{DA3D2F3A-0250-EF9A-BBBF-CF457A89E8F4}"/>
                  </a:ext>
                </a:extLst>
              </p:cNvPr>
              <p:cNvSpPr/>
              <p:nvPr/>
            </p:nvSpPr>
            <p:spPr>
              <a:xfrm>
                <a:off x="6551981" y="2944084"/>
                <a:ext cx="170734" cy="345420"/>
              </a:xfrm>
              <a:custGeom>
                <a:avLst/>
                <a:gdLst>
                  <a:gd name="connsiteX0" fmla="*/ 0 w 170734"/>
                  <a:gd name="connsiteY0" fmla="*/ 345421 h 345420"/>
                  <a:gd name="connsiteX1" fmla="*/ 0 w 170734"/>
                  <a:gd name="connsiteY1" fmla="*/ 331306 h 345420"/>
                  <a:gd name="connsiteX2" fmla="*/ 156620 w 170734"/>
                  <a:gd name="connsiteY2" fmla="*/ 331212 h 345420"/>
                  <a:gd name="connsiteX3" fmla="*/ 156620 w 170734"/>
                  <a:gd name="connsiteY3" fmla="*/ 62855 h 345420"/>
                  <a:gd name="connsiteX4" fmla="*/ 47800 w 170734"/>
                  <a:gd name="connsiteY4" fmla="*/ 62855 h 345420"/>
                  <a:gd name="connsiteX5" fmla="*/ 40743 w 170734"/>
                  <a:gd name="connsiteY5" fmla="*/ 55798 h 345420"/>
                  <a:gd name="connsiteX6" fmla="*/ 40743 w 170734"/>
                  <a:gd name="connsiteY6" fmla="*/ 0 h 345420"/>
                  <a:gd name="connsiteX7" fmla="*/ 54857 w 170734"/>
                  <a:gd name="connsiteY7" fmla="*/ 0 h 345420"/>
                  <a:gd name="connsiteX8" fmla="*/ 54857 w 170734"/>
                  <a:gd name="connsiteY8" fmla="*/ 48741 h 345420"/>
                  <a:gd name="connsiteX9" fmla="*/ 163677 w 170734"/>
                  <a:gd name="connsiteY9" fmla="*/ 48741 h 345420"/>
                  <a:gd name="connsiteX10" fmla="*/ 170734 w 170734"/>
                  <a:gd name="connsiteY10" fmla="*/ 55798 h 345420"/>
                  <a:gd name="connsiteX11" fmla="*/ 170734 w 170734"/>
                  <a:gd name="connsiteY11" fmla="*/ 338270 h 345420"/>
                  <a:gd name="connsiteX12" fmla="*/ 163677 w 170734"/>
                  <a:gd name="connsiteY12" fmla="*/ 345327 h 345420"/>
                  <a:gd name="connsiteX13" fmla="*/ 0 w 170734"/>
                  <a:gd name="connsiteY13" fmla="*/ 345421 h 3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734" h="345420">
                    <a:moveTo>
                      <a:pt x="0" y="345421"/>
                    </a:moveTo>
                    <a:lnTo>
                      <a:pt x="0" y="331306"/>
                    </a:lnTo>
                    <a:cubicBezTo>
                      <a:pt x="0" y="331306"/>
                      <a:pt x="156620" y="331212"/>
                      <a:pt x="156620" y="331212"/>
                    </a:cubicBezTo>
                    <a:lnTo>
                      <a:pt x="156620" y="62855"/>
                    </a:lnTo>
                    <a:lnTo>
                      <a:pt x="47800" y="62855"/>
                    </a:lnTo>
                    <a:cubicBezTo>
                      <a:pt x="43895" y="62855"/>
                      <a:pt x="40743" y="59703"/>
                      <a:pt x="40743" y="55798"/>
                    </a:cubicBezTo>
                    <a:lnTo>
                      <a:pt x="40743" y="0"/>
                    </a:lnTo>
                    <a:lnTo>
                      <a:pt x="54857" y="0"/>
                    </a:lnTo>
                    <a:lnTo>
                      <a:pt x="54857" y="48741"/>
                    </a:lnTo>
                    <a:lnTo>
                      <a:pt x="163677" y="48741"/>
                    </a:lnTo>
                    <a:cubicBezTo>
                      <a:pt x="167582" y="48741"/>
                      <a:pt x="170734" y="51893"/>
                      <a:pt x="170734" y="55798"/>
                    </a:cubicBezTo>
                    <a:lnTo>
                      <a:pt x="170734" y="338270"/>
                    </a:lnTo>
                    <a:cubicBezTo>
                      <a:pt x="170734" y="342174"/>
                      <a:pt x="167582" y="345327"/>
                      <a:pt x="163677" y="345327"/>
                    </a:cubicBezTo>
                    <a:lnTo>
                      <a:pt x="0" y="345421"/>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1" name="Freeform: Shape 60">
                <a:extLst>
                  <a:ext uri="{FF2B5EF4-FFF2-40B4-BE49-F238E27FC236}">
                    <a16:creationId xmlns:a16="http://schemas.microsoft.com/office/drawing/2014/main" id="{D87ADF4F-2243-813C-3385-62BB3B763655}"/>
                  </a:ext>
                </a:extLst>
              </p:cNvPr>
              <p:cNvSpPr/>
              <p:nvPr/>
            </p:nvSpPr>
            <p:spPr>
              <a:xfrm>
                <a:off x="6390515" y="2943990"/>
                <a:ext cx="134225" cy="153232"/>
              </a:xfrm>
              <a:custGeom>
                <a:avLst/>
                <a:gdLst>
                  <a:gd name="connsiteX0" fmla="*/ 14114 w 134225"/>
                  <a:gd name="connsiteY0" fmla="*/ 153233 h 153232"/>
                  <a:gd name="connsiteX1" fmla="*/ 0 w 134225"/>
                  <a:gd name="connsiteY1" fmla="*/ 153233 h 153232"/>
                  <a:gd name="connsiteX2" fmla="*/ 0 w 134225"/>
                  <a:gd name="connsiteY2" fmla="*/ 57727 h 153232"/>
                  <a:gd name="connsiteX3" fmla="*/ 7057 w 134225"/>
                  <a:gd name="connsiteY3" fmla="*/ 50670 h 153232"/>
                  <a:gd name="connsiteX4" fmla="*/ 120112 w 134225"/>
                  <a:gd name="connsiteY4" fmla="*/ 50670 h 153232"/>
                  <a:gd name="connsiteX5" fmla="*/ 120112 w 134225"/>
                  <a:gd name="connsiteY5" fmla="*/ 0 h 153232"/>
                  <a:gd name="connsiteX6" fmla="*/ 134226 w 134225"/>
                  <a:gd name="connsiteY6" fmla="*/ 0 h 153232"/>
                  <a:gd name="connsiteX7" fmla="*/ 134226 w 134225"/>
                  <a:gd name="connsiteY7" fmla="*/ 57727 h 153232"/>
                  <a:gd name="connsiteX8" fmla="*/ 127169 w 134225"/>
                  <a:gd name="connsiteY8" fmla="*/ 64784 h 153232"/>
                  <a:gd name="connsiteX9" fmla="*/ 14114 w 134225"/>
                  <a:gd name="connsiteY9" fmla="*/ 64784 h 153232"/>
                  <a:gd name="connsiteX10" fmla="*/ 14114 w 134225"/>
                  <a:gd name="connsiteY10" fmla="*/ 153233 h 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25" h="153232">
                    <a:moveTo>
                      <a:pt x="14114" y="153233"/>
                    </a:moveTo>
                    <a:lnTo>
                      <a:pt x="0" y="153233"/>
                    </a:lnTo>
                    <a:lnTo>
                      <a:pt x="0" y="57727"/>
                    </a:lnTo>
                    <a:cubicBezTo>
                      <a:pt x="0" y="53822"/>
                      <a:pt x="3152" y="50670"/>
                      <a:pt x="7057" y="50670"/>
                    </a:cubicBezTo>
                    <a:lnTo>
                      <a:pt x="120112" y="50670"/>
                    </a:lnTo>
                    <a:lnTo>
                      <a:pt x="120112" y="0"/>
                    </a:lnTo>
                    <a:lnTo>
                      <a:pt x="134226" y="0"/>
                    </a:lnTo>
                    <a:lnTo>
                      <a:pt x="134226" y="57727"/>
                    </a:lnTo>
                    <a:cubicBezTo>
                      <a:pt x="134226" y="61632"/>
                      <a:pt x="131074" y="64784"/>
                      <a:pt x="127169" y="64784"/>
                    </a:cubicBezTo>
                    <a:lnTo>
                      <a:pt x="14114" y="64784"/>
                    </a:lnTo>
                    <a:lnTo>
                      <a:pt x="14114" y="153233"/>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2" name="Freeform: Shape 61">
                <a:extLst>
                  <a:ext uri="{FF2B5EF4-FFF2-40B4-BE49-F238E27FC236}">
                    <a16:creationId xmlns:a16="http://schemas.microsoft.com/office/drawing/2014/main" id="{B060C2E8-7C0A-384F-C578-7B3C32832949}"/>
                  </a:ext>
                </a:extLst>
              </p:cNvPr>
              <p:cNvSpPr/>
              <p:nvPr/>
            </p:nvSpPr>
            <p:spPr>
              <a:xfrm>
                <a:off x="6510639" y="2994673"/>
                <a:ext cx="55348" cy="64676"/>
              </a:xfrm>
              <a:custGeom>
                <a:avLst/>
                <a:gdLst>
                  <a:gd name="connsiteX0" fmla="*/ 48305 w 55348"/>
                  <a:gd name="connsiteY0" fmla="*/ 64677 h 64676"/>
                  <a:gd name="connsiteX1" fmla="*/ 42847 w 55348"/>
                  <a:gd name="connsiteY1" fmla="*/ 62089 h 64676"/>
                  <a:gd name="connsiteX2" fmla="*/ 1587 w 55348"/>
                  <a:gd name="connsiteY2" fmla="*/ 11514 h 64676"/>
                  <a:gd name="connsiteX3" fmla="*/ 2575 w 55348"/>
                  <a:gd name="connsiteY3" fmla="*/ 1587 h 64676"/>
                  <a:gd name="connsiteX4" fmla="*/ 12502 w 55348"/>
                  <a:gd name="connsiteY4" fmla="*/ 2575 h 64676"/>
                  <a:gd name="connsiteX5" fmla="*/ 53762 w 55348"/>
                  <a:gd name="connsiteY5" fmla="*/ 53150 h 64676"/>
                  <a:gd name="connsiteX6" fmla="*/ 52774 w 55348"/>
                  <a:gd name="connsiteY6" fmla="*/ 63077 h 64676"/>
                  <a:gd name="connsiteX7" fmla="*/ 48305 w 55348"/>
                  <a:gd name="connsiteY7" fmla="*/ 64677 h 6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48" h="64676">
                    <a:moveTo>
                      <a:pt x="48305" y="64677"/>
                    </a:moveTo>
                    <a:cubicBezTo>
                      <a:pt x="46281" y="64677"/>
                      <a:pt x="44212" y="63783"/>
                      <a:pt x="42847" y="62089"/>
                    </a:cubicBezTo>
                    <a:lnTo>
                      <a:pt x="1587" y="11514"/>
                    </a:lnTo>
                    <a:cubicBezTo>
                      <a:pt x="-860" y="8503"/>
                      <a:pt x="-436" y="4033"/>
                      <a:pt x="2575" y="1587"/>
                    </a:cubicBezTo>
                    <a:cubicBezTo>
                      <a:pt x="5586" y="-860"/>
                      <a:pt x="10055" y="-436"/>
                      <a:pt x="12502" y="2575"/>
                    </a:cubicBezTo>
                    <a:lnTo>
                      <a:pt x="53762" y="53150"/>
                    </a:lnTo>
                    <a:cubicBezTo>
                      <a:pt x="56209" y="56161"/>
                      <a:pt x="55785" y="60631"/>
                      <a:pt x="52774" y="63077"/>
                    </a:cubicBezTo>
                    <a:cubicBezTo>
                      <a:pt x="51457" y="64159"/>
                      <a:pt x="49904" y="64677"/>
                      <a:pt x="48305" y="64677"/>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3" name="Freeform: Shape 62">
                <a:extLst>
                  <a:ext uri="{FF2B5EF4-FFF2-40B4-BE49-F238E27FC236}">
                    <a16:creationId xmlns:a16="http://schemas.microsoft.com/office/drawing/2014/main" id="{D92B42CE-4555-0595-58D1-75C796245493}"/>
                  </a:ext>
                </a:extLst>
              </p:cNvPr>
              <p:cNvSpPr/>
              <p:nvPr/>
            </p:nvSpPr>
            <p:spPr>
              <a:xfrm>
                <a:off x="6552020" y="2992818"/>
                <a:ext cx="54731" cy="66532"/>
              </a:xfrm>
              <a:custGeom>
                <a:avLst/>
                <a:gdLst>
                  <a:gd name="connsiteX0" fmla="*/ 7065 w 54731"/>
                  <a:gd name="connsiteY0" fmla="*/ 66532 h 66532"/>
                  <a:gd name="connsiteX1" fmla="*/ 2737 w 54731"/>
                  <a:gd name="connsiteY1" fmla="*/ 65074 h 66532"/>
                  <a:gd name="connsiteX2" fmla="*/ 1466 w 54731"/>
                  <a:gd name="connsiteY2" fmla="*/ 55194 h 66532"/>
                  <a:gd name="connsiteX3" fmla="*/ 42115 w 54731"/>
                  <a:gd name="connsiteY3" fmla="*/ 2736 h 66532"/>
                  <a:gd name="connsiteX4" fmla="*/ 51995 w 54731"/>
                  <a:gd name="connsiteY4" fmla="*/ 1466 h 66532"/>
                  <a:gd name="connsiteX5" fmla="*/ 53265 w 54731"/>
                  <a:gd name="connsiteY5" fmla="*/ 11346 h 66532"/>
                  <a:gd name="connsiteX6" fmla="*/ 12616 w 54731"/>
                  <a:gd name="connsiteY6" fmla="*/ 63804 h 66532"/>
                  <a:gd name="connsiteX7" fmla="*/ 7018 w 54731"/>
                  <a:gd name="connsiteY7" fmla="*/ 66532 h 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31" h="66532">
                    <a:moveTo>
                      <a:pt x="7065" y="66532"/>
                    </a:moveTo>
                    <a:cubicBezTo>
                      <a:pt x="5559" y="66532"/>
                      <a:pt x="4054" y="66062"/>
                      <a:pt x="2737" y="65074"/>
                    </a:cubicBezTo>
                    <a:cubicBezTo>
                      <a:pt x="-369" y="62675"/>
                      <a:pt x="-886" y="58252"/>
                      <a:pt x="1466" y="55194"/>
                    </a:cubicBezTo>
                    <a:lnTo>
                      <a:pt x="42115" y="2736"/>
                    </a:lnTo>
                    <a:cubicBezTo>
                      <a:pt x="44514" y="-369"/>
                      <a:pt x="48937" y="-886"/>
                      <a:pt x="51995" y="1466"/>
                    </a:cubicBezTo>
                    <a:cubicBezTo>
                      <a:pt x="55100" y="3866"/>
                      <a:pt x="55618" y="8288"/>
                      <a:pt x="53265" y="11346"/>
                    </a:cubicBezTo>
                    <a:lnTo>
                      <a:pt x="12616" y="63804"/>
                    </a:lnTo>
                    <a:cubicBezTo>
                      <a:pt x="11205" y="65591"/>
                      <a:pt x="9135" y="66532"/>
                      <a:pt x="7018" y="66532"/>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4" name="Freeform: Shape 63">
                <a:extLst>
                  <a:ext uri="{FF2B5EF4-FFF2-40B4-BE49-F238E27FC236}">
                    <a16:creationId xmlns:a16="http://schemas.microsoft.com/office/drawing/2014/main" id="{2CAD63D6-A477-4F85-7951-FCA2F088BC44}"/>
                  </a:ext>
                </a:extLst>
              </p:cNvPr>
              <p:cNvSpPr/>
              <p:nvPr/>
            </p:nvSpPr>
            <p:spPr>
              <a:xfrm>
                <a:off x="6463515" y="2733219"/>
                <a:ext cx="186250" cy="104162"/>
              </a:xfrm>
              <a:custGeom>
                <a:avLst/>
                <a:gdLst>
                  <a:gd name="connsiteX0" fmla="*/ 18037 w 186250"/>
                  <a:gd name="connsiteY0" fmla="*/ 104115 h 104162"/>
                  <a:gd name="connsiteX1" fmla="*/ 17284 w 186250"/>
                  <a:gd name="connsiteY1" fmla="*/ 104115 h 104162"/>
                  <a:gd name="connsiteX2" fmla="*/ 11262 w 186250"/>
                  <a:gd name="connsiteY2" fmla="*/ 99128 h 104162"/>
                  <a:gd name="connsiteX3" fmla="*/ 300 w 186250"/>
                  <a:gd name="connsiteY3" fmla="*/ 62196 h 104162"/>
                  <a:gd name="connsiteX4" fmla="*/ 1241 w 186250"/>
                  <a:gd name="connsiteY4" fmla="*/ 56221 h 104162"/>
                  <a:gd name="connsiteX5" fmla="*/ 23541 w 186250"/>
                  <a:gd name="connsiteY5" fmla="*/ 23570 h 104162"/>
                  <a:gd name="connsiteX6" fmla="*/ 25188 w 186250"/>
                  <a:gd name="connsiteY6" fmla="*/ 21876 h 104162"/>
                  <a:gd name="connsiteX7" fmla="*/ 107520 w 186250"/>
                  <a:gd name="connsiteY7" fmla="*/ 1176 h 104162"/>
                  <a:gd name="connsiteX8" fmla="*/ 179550 w 186250"/>
                  <a:gd name="connsiteY8" fmla="*/ 50199 h 104162"/>
                  <a:gd name="connsiteX9" fmla="*/ 180773 w 186250"/>
                  <a:gd name="connsiteY9" fmla="*/ 53069 h 104162"/>
                  <a:gd name="connsiteX10" fmla="*/ 186136 w 186250"/>
                  <a:gd name="connsiteY10" fmla="*/ 83367 h 104162"/>
                  <a:gd name="connsiteX11" fmla="*/ 184584 w 186250"/>
                  <a:gd name="connsiteY11" fmla="*/ 89154 h 104162"/>
                  <a:gd name="connsiteX12" fmla="*/ 179126 w 186250"/>
                  <a:gd name="connsiteY12" fmla="*/ 91648 h 104162"/>
                  <a:gd name="connsiteX13" fmla="*/ 43395 w 186250"/>
                  <a:gd name="connsiteY13" fmla="*/ 65536 h 104162"/>
                  <a:gd name="connsiteX14" fmla="*/ 24294 w 186250"/>
                  <a:gd name="connsiteY14" fmla="*/ 100492 h 104162"/>
                  <a:gd name="connsiteX15" fmla="*/ 18084 w 186250"/>
                  <a:gd name="connsiteY15" fmla="*/ 104162 h 104162"/>
                  <a:gd name="connsiteX16" fmla="*/ 14790 w 186250"/>
                  <a:gd name="connsiteY16" fmla="*/ 61349 h 104162"/>
                  <a:gd name="connsiteX17" fmla="*/ 19966 w 186250"/>
                  <a:gd name="connsiteY17" fmla="*/ 78804 h 104162"/>
                  <a:gd name="connsiteX18" fmla="*/ 34738 w 186250"/>
                  <a:gd name="connsiteY18" fmla="*/ 51751 h 104162"/>
                  <a:gd name="connsiteX19" fmla="*/ 39631 w 186250"/>
                  <a:gd name="connsiteY19" fmla="*/ 48223 h 104162"/>
                  <a:gd name="connsiteX20" fmla="*/ 45465 w 186250"/>
                  <a:gd name="connsiteY20" fmla="*/ 49775 h 104162"/>
                  <a:gd name="connsiteX21" fmla="*/ 170611 w 186250"/>
                  <a:gd name="connsiteY21" fmla="*/ 77298 h 104162"/>
                  <a:gd name="connsiteX22" fmla="*/ 167035 w 186250"/>
                  <a:gd name="connsiteY22" fmla="*/ 57115 h 104162"/>
                  <a:gd name="connsiteX23" fmla="*/ 105356 w 186250"/>
                  <a:gd name="connsiteY23" fmla="*/ 15149 h 104162"/>
                  <a:gd name="connsiteX24" fmla="*/ 34409 w 186250"/>
                  <a:gd name="connsiteY24" fmla="*/ 32603 h 104162"/>
                  <a:gd name="connsiteX25" fmla="*/ 14743 w 186250"/>
                  <a:gd name="connsiteY25" fmla="*/ 61396 h 10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250" h="104162">
                    <a:moveTo>
                      <a:pt x="18037" y="104115"/>
                    </a:moveTo>
                    <a:cubicBezTo>
                      <a:pt x="17802" y="104115"/>
                      <a:pt x="17519" y="104115"/>
                      <a:pt x="17284" y="104115"/>
                    </a:cubicBezTo>
                    <a:cubicBezTo>
                      <a:pt x="14461" y="103833"/>
                      <a:pt x="12062" y="101857"/>
                      <a:pt x="11262" y="99128"/>
                    </a:cubicBezTo>
                    <a:lnTo>
                      <a:pt x="300" y="62196"/>
                    </a:lnTo>
                    <a:cubicBezTo>
                      <a:pt x="-312" y="60173"/>
                      <a:pt x="18" y="57962"/>
                      <a:pt x="1241" y="56221"/>
                    </a:cubicBezTo>
                    <a:lnTo>
                      <a:pt x="23541" y="23570"/>
                    </a:lnTo>
                    <a:cubicBezTo>
                      <a:pt x="23965" y="22911"/>
                      <a:pt x="24529" y="22347"/>
                      <a:pt x="25188" y="21876"/>
                    </a:cubicBezTo>
                    <a:cubicBezTo>
                      <a:pt x="26740" y="20747"/>
                      <a:pt x="63249" y="-5834"/>
                      <a:pt x="107520" y="1176"/>
                    </a:cubicBezTo>
                    <a:cubicBezTo>
                      <a:pt x="135231" y="5551"/>
                      <a:pt x="159461" y="22065"/>
                      <a:pt x="179550" y="50199"/>
                    </a:cubicBezTo>
                    <a:cubicBezTo>
                      <a:pt x="180161" y="51046"/>
                      <a:pt x="180585" y="52034"/>
                      <a:pt x="180773" y="53069"/>
                    </a:cubicBezTo>
                    <a:lnTo>
                      <a:pt x="186136" y="83367"/>
                    </a:lnTo>
                    <a:cubicBezTo>
                      <a:pt x="186513" y="85437"/>
                      <a:pt x="185948" y="87554"/>
                      <a:pt x="184584" y="89154"/>
                    </a:cubicBezTo>
                    <a:cubicBezTo>
                      <a:pt x="183219" y="90754"/>
                      <a:pt x="181243" y="91648"/>
                      <a:pt x="179126" y="91648"/>
                    </a:cubicBezTo>
                    <a:cubicBezTo>
                      <a:pt x="175033" y="91648"/>
                      <a:pt x="83668" y="90518"/>
                      <a:pt x="43395" y="65536"/>
                    </a:cubicBezTo>
                    <a:lnTo>
                      <a:pt x="24294" y="100492"/>
                    </a:lnTo>
                    <a:cubicBezTo>
                      <a:pt x="23071" y="102751"/>
                      <a:pt x="20671" y="104162"/>
                      <a:pt x="18084" y="104162"/>
                    </a:cubicBezTo>
                    <a:close/>
                    <a:moveTo>
                      <a:pt x="14790" y="61349"/>
                    </a:moveTo>
                    <a:lnTo>
                      <a:pt x="19966" y="78804"/>
                    </a:lnTo>
                    <a:lnTo>
                      <a:pt x="34738" y="51751"/>
                    </a:lnTo>
                    <a:cubicBezTo>
                      <a:pt x="35773" y="49916"/>
                      <a:pt x="37561" y="48599"/>
                      <a:pt x="39631" y="48223"/>
                    </a:cubicBezTo>
                    <a:cubicBezTo>
                      <a:pt x="41701" y="47847"/>
                      <a:pt x="43866" y="48411"/>
                      <a:pt x="45465" y="49775"/>
                    </a:cubicBezTo>
                    <a:cubicBezTo>
                      <a:pt x="71576" y="71794"/>
                      <a:pt x="145441" y="76357"/>
                      <a:pt x="170611" y="77298"/>
                    </a:cubicBezTo>
                    <a:lnTo>
                      <a:pt x="167035" y="57115"/>
                    </a:lnTo>
                    <a:cubicBezTo>
                      <a:pt x="149440" y="33027"/>
                      <a:pt x="128692" y="18865"/>
                      <a:pt x="105356" y="15149"/>
                    </a:cubicBezTo>
                    <a:cubicBezTo>
                      <a:pt x="70588" y="9597"/>
                      <a:pt x="40008" y="28839"/>
                      <a:pt x="34409" y="32603"/>
                    </a:cubicBezTo>
                    <a:lnTo>
                      <a:pt x="14743" y="61396"/>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5" name="Freeform: Shape 64">
                <a:extLst>
                  <a:ext uri="{FF2B5EF4-FFF2-40B4-BE49-F238E27FC236}">
                    <a16:creationId xmlns:a16="http://schemas.microsoft.com/office/drawing/2014/main" id="{CEA46E47-2ADE-370B-F8F3-7284B7CEA3D6}"/>
                  </a:ext>
                </a:extLst>
              </p:cNvPr>
              <p:cNvSpPr/>
              <p:nvPr/>
            </p:nvSpPr>
            <p:spPr>
              <a:xfrm>
                <a:off x="6551463" y="3045236"/>
                <a:ext cx="14678" cy="244269"/>
              </a:xfrm>
              <a:custGeom>
                <a:avLst/>
                <a:gdLst>
                  <a:gd name="connsiteX0" fmla="*/ 7622 w 14678"/>
                  <a:gd name="connsiteY0" fmla="*/ 244269 h 244269"/>
                  <a:gd name="connsiteX1" fmla="*/ 565 w 14678"/>
                  <a:gd name="connsiteY1" fmla="*/ 237212 h 244269"/>
                  <a:gd name="connsiteX2" fmla="*/ 0 w 14678"/>
                  <a:gd name="connsiteY2" fmla="*/ 7057 h 244269"/>
                  <a:gd name="connsiteX3" fmla="*/ 7057 w 14678"/>
                  <a:gd name="connsiteY3" fmla="*/ 0 h 244269"/>
                  <a:gd name="connsiteX4" fmla="*/ 7057 w 14678"/>
                  <a:gd name="connsiteY4" fmla="*/ 0 h 244269"/>
                  <a:gd name="connsiteX5" fmla="*/ 14114 w 14678"/>
                  <a:gd name="connsiteY5" fmla="*/ 7057 h 244269"/>
                  <a:gd name="connsiteX6" fmla="*/ 14679 w 14678"/>
                  <a:gd name="connsiteY6" fmla="*/ 237212 h 244269"/>
                  <a:gd name="connsiteX7" fmla="*/ 7622 w 14678"/>
                  <a:gd name="connsiteY7" fmla="*/ 244269 h 244269"/>
                  <a:gd name="connsiteX8" fmla="*/ 7622 w 14678"/>
                  <a:gd name="connsiteY8" fmla="*/ 244269 h 24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 h="244269">
                    <a:moveTo>
                      <a:pt x="7622" y="244269"/>
                    </a:moveTo>
                    <a:cubicBezTo>
                      <a:pt x="3717" y="244269"/>
                      <a:pt x="565" y="241117"/>
                      <a:pt x="565" y="237212"/>
                    </a:cubicBezTo>
                    <a:lnTo>
                      <a:pt x="0" y="7057"/>
                    </a:lnTo>
                    <a:cubicBezTo>
                      <a:pt x="0" y="3152"/>
                      <a:pt x="3152" y="0"/>
                      <a:pt x="7057" y="0"/>
                    </a:cubicBezTo>
                    <a:lnTo>
                      <a:pt x="7057" y="0"/>
                    </a:lnTo>
                    <a:cubicBezTo>
                      <a:pt x="10962" y="0"/>
                      <a:pt x="14114" y="3152"/>
                      <a:pt x="14114" y="7057"/>
                    </a:cubicBezTo>
                    <a:lnTo>
                      <a:pt x="14679" y="237212"/>
                    </a:lnTo>
                    <a:cubicBezTo>
                      <a:pt x="14679" y="241117"/>
                      <a:pt x="11527" y="244269"/>
                      <a:pt x="7622" y="244269"/>
                    </a:cubicBezTo>
                    <a:lnTo>
                      <a:pt x="7622" y="244269"/>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6" name="Freeform: Shape 65">
                <a:extLst>
                  <a:ext uri="{FF2B5EF4-FFF2-40B4-BE49-F238E27FC236}">
                    <a16:creationId xmlns:a16="http://schemas.microsoft.com/office/drawing/2014/main" id="{56EE9138-065B-667A-B8CA-4AB76043ECFF}"/>
                  </a:ext>
                </a:extLst>
              </p:cNvPr>
              <p:cNvSpPr/>
              <p:nvPr/>
            </p:nvSpPr>
            <p:spPr>
              <a:xfrm>
                <a:off x="6262735" y="3119147"/>
                <a:ext cx="239329" cy="141564"/>
              </a:xfrm>
              <a:custGeom>
                <a:avLst/>
                <a:gdLst>
                  <a:gd name="connsiteX0" fmla="*/ 232272 w 239329"/>
                  <a:gd name="connsiteY0" fmla="*/ 141565 h 141564"/>
                  <a:gd name="connsiteX1" fmla="*/ 225215 w 239329"/>
                  <a:gd name="connsiteY1" fmla="*/ 134508 h 141564"/>
                  <a:gd name="connsiteX2" fmla="*/ 225215 w 239329"/>
                  <a:gd name="connsiteY2" fmla="*/ 14114 h 141564"/>
                  <a:gd name="connsiteX3" fmla="*/ 14114 w 239329"/>
                  <a:gd name="connsiteY3" fmla="*/ 14114 h 141564"/>
                  <a:gd name="connsiteX4" fmla="*/ 14114 w 239329"/>
                  <a:gd name="connsiteY4" fmla="*/ 134508 h 141564"/>
                  <a:gd name="connsiteX5" fmla="*/ 7057 w 239329"/>
                  <a:gd name="connsiteY5" fmla="*/ 141565 h 141564"/>
                  <a:gd name="connsiteX6" fmla="*/ 0 w 239329"/>
                  <a:gd name="connsiteY6" fmla="*/ 134508 h 141564"/>
                  <a:gd name="connsiteX7" fmla="*/ 0 w 239329"/>
                  <a:gd name="connsiteY7" fmla="*/ 7057 h 141564"/>
                  <a:gd name="connsiteX8" fmla="*/ 7057 w 239329"/>
                  <a:gd name="connsiteY8" fmla="*/ 0 h 141564"/>
                  <a:gd name="connsiteX9" fmla="*/ 232272 w 239329"/>
                  <a:gd name="connsiteY9" fmla="*/ 0 h 141564"/>
                  <a:gd name="connsiteX10" fmla="*/ 239329 w 239329"/>
                  <a:gd name="connsiteY10" fmla="*/ 7057 h 141564"/>
                  <a:gd name="connsiteX11" fmla="*/ 239329 w 239329"/>
                  <a:gd name="connsiteY11" fmla="*/ 134508 h 141564"/>
                  <a:gd name="connsiteX12" fmla="*/ 232272 w 239329"/>
                  <a:gd name="connsiteY12" fmla="*/ 141565 h 14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329" h="141564">
                    <a:moveTo>
                      <a:pt x="232272" y="141565"/>
                    </a:moveTo>
                    <a:cubicBezTo>
                      <a:pt x="228367" y="141565"/>
                      <a:pt x="225215" y="138413"/>
                      <a:pt x="225215" y="134508"/>
                    </a:cubicBezTo>
                    <a:lnTo>
                      <a:pt x="225215" y="14114"/>
                    </a:lnTo>
                    <a:lnTo>
                      <a:pt x="14114" y="14114"/>
                    </a:lnTo>
                    <a:lnTo>
                      <a:pt x="14114" y="134508"/>
                    </a:lnTo>
                    <a:cubicBezTo>
                      <a:pt x="14114" y="138413"/>
                      <a:pt x="10962" y="141565"/>
                      <a:pt x="7057" y="141565"/>
                    </a:cubicBezTo>
                    <a:cubicBezTo>
                      <a:pt x="3152" y="141565"/>
                      <a:pt x="0" y="138413"/>
                      <a:pt x="0" y="134508"/>
                    </a:cubicBezTo>
                    <a:lnTo>
                      <a:pt x="0" y="7057"/>
                    </a:lnTo>
                    <a:cubicBezTo>
                      <a:pt x="0" y="3152"/>
                      <a:pt x="3152" y="0"/>
                      <a:pt x="7057" y="0"/>
                    </a:cubicBezTo>
                    <a:lnTo>
                      <a:pt x="232272" y="0"/>
                    </a:lnTo>
                    <a:cubicBezTo>
                      <a:pt x="236177" y="0"/>
                      <a:pt x="239329" y="3152"/>
                      <a:pt x="239329" y="7057"/>
                    </a:cubicBezTo>
                    <a:lnTo>
                      <a:pt x="239329" y="134508"/>
                    </a:lnTo>
                    <a:cubicBezTo>
                      <a:pt x="239329" y="138413"/>
                      <a:pt x="236177" y="141565"/>
                      <a:pt x="232272" y="14156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7" name="Freeform: Shape 66">
                <a:extLst>
                  <a:ext uri="{FF2B5EF4-FFF2-40B4-BE49-F238E27FC236}">
                    <a16:creationId xmlns:a16="http://schemas.microsoft.com/office/drawing/2014/main" id="{C849CE77-99BF-53E0-360F-B68B58651184}"/>
                  </a:ext>
                </a:extLst>
              </p:cNvPr>
              <p:cNvSpPr/>
              <p:nvPr/>
            </p:nvSpPr>
            <p:spPr>
              <a:xfrm>
                <a:off x="6241046" y="3249515"/>
                <a:ext cx="282706" cy="43283"/>
              </a:xfrm>
              <a:custGeom>
                <a:avLst/>
                <a:gdLst>
                  <a:gd name="connsiteX0" fmla="*/ 275649 w 282706"/>
                  <a:gd name="connsiteY0" fmla="*/ 43283 h 43283"/>
                  <a:gd name="connsiteX1" fmla="*/ 7057 w 282706"/>
                  <a:gd name="connsiteY1" fmla="*/ 43283 h 43283"/>
                  <a:gd name="connsiteX2" fmla="*/ 0 w 282706"/>
                  <a:gd name="connsiteY2" fmla="*/ 36226 h 43283"/>
                  <a:gd name="connsiteX3" fmla="*/ 0 w 282706"/>
                  <a:gd name="connsiteY3" fmla="*/ 7057 h 43283"/>
                  <a:gd name="connsiteX4" fmla="*/ 7057 w 282706"/>
                  <a:gd name="connsiteY4" fmla="*/ 0 h 43283"/>
                  <a:gd name="connsiteX5" fmla="*/ 275649 w 282706"/>
                  <a:gd name="connsiteY5" fmla="*/ 0 h 43283"/>
                  <a:gd name="connsiteX6" fmla="*/ 282707 w 282706"/>
                  <a:gd name="connsiteY6" fmla="*/ 7057 h 43283"/>
                  <a:gd name="connsiteX7" fmla="*/ 282707 w 282706"/>
                  <a:gd name="connsiteY7" fmla="*/ 36226 h 43283"/>
                  <a:gd name="connsiteX8" fmla="*/ 275649 w 282706"/>
                  <a:gd name="connsiteY8" fmla="*/ 43283 h 43283"/>
                  <a:gd name="connsiteX9" fmla="*/ 14114 w 282706"/>
                  <a:gd name="connsiteY9" fmla="*/ 29169 h 43283"/>
                  <a:gd name="connsiteX10" fmla="*/ 268592 w 282706"/>
                  <a:gd name="connsiteY10" fmla="*/ 29169 h 43283"/>
                  <a:gd name="connsiteX11" fmla="*/ 268592 w 282706"/>
                  <a:gd name="connsiteY11" fmla="*/ 14114 h 43283"/>
                  <a:gd name="connsiteX12" fmla="*/ 14114 w 282706"/>
                  <a:gd name="connsiteY12" fmla="*/ 14114 h 43283"/>
                  <a:gd name="connsiteX13" fmla="*/ 14114 w 282706"/>
                  <a:gd name="connsiteY13" fmla="*/ 29169 h 4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706" h="43283">
                    <a:moveTo>
                      <a:pt x="275649" y="43283"/>
                    </a:moveTo>
                    <a:lnTo>
                      <a:pt x="7057" y="43283"/>
                    </a:lnTo>
                    <a:cubicBezTo>
                      <a:pt x="3152" y="43283"/>
                      <a:pt x="0" y="40131"/>
                      <a:pt x="0" y="36226"/>
                    </a:cubicBezTo>
                    <a:lnTo>
                      <a:pt x="0" y="7057"/>
                    </a:lnTo>
                    <a:cubicBezTo>
                      <a:pt x="0" y="3152"/>
                      <a:pt x="3152" y="0"/>
                      <a:pt x="7057" y="0"/>
                    </a:cubicBezTo>
                    <a:lnTo>
                      <a:pt x="275649" y="0"/>
                    </a:lnTo>
                    <a:cubicBezTo>
                      <a:pt x="279554" y="0"/>
                      <a:pt x="282707" y="3152"/>
                      <a:pt x="282707" y="7057"/>
                    </a:cubicBezTo>
                    <a:lnTo>
                      <a:pt x="282707" y="36226"/>
                    </a:lnTo>
                    <a:cubicBezTo>
                      <a:pt x="282707" y="40131"/>
                      <a:pt x="279554" y="43283"/>
                      <a:pt x="275649" y="43283"/>
                    </a:cubicBezTo>
                    <a:close/>
                    <a:moveTo>
                      <a:pt x="14114" y="29169"/>
                    </a:moveTo>
                    <a:lnTo>
                      <a:pt x="268592" y="29169"/>
                    </a:lnTo>
                    <a:lnTo>
                      <a:pt x="268592" y="14114"/>
                    </a:lnTo>
                    <a:lnTo>
                      <a:pt x="14114" y="14114"/>
                    </a:lnTo>
                    <a:lnTo>
                      <a:pt x="14114" y="29169"/>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8" name="Freeform: Shape 67">
                <a:extLst>
                  <a:ext uri="{FF2B5EF4-FFF2-40B4-BE49-F238E27FC236}">
                    <a16:creationId xmlns:a16="http://schemas.microsoft.com/office/drawing/2014/main" id="{D0FC7190-2FA5-3E1D-877E-AC0088D4484C}"/>
                  </a:ext>
                </a:extLst>
              </p:cNvPr>
              <p:cNvSpPr/>
              <p:nvPr/>
            </p:nvSpPr>
            <p:spPr>
              <a:xfrm>
                <a:off x="6617941"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solidFill>
                <a:srgbClr val="C6D92C"/>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69" name="Group 68">
              <a:extLst>
                <a:ext uri="{FF2B5EF4-FFF2-40B4-BE49-F238E27FC236}">
                  <a16:creationId xmlns:a16="http://schemas.microsoft.com/office/drawing/2014/main" id="{6479612E-B17B-F7CE-9A98-629E91B3EDCF}"/>
                </a:ext>
              </a:extLst>
            </p:cNvPr>
            <p:cNvGrpSpPr/>
            <p:nvPr/>
          </p:nvGrpSpPr>
          <p:grpSpPr>
            <a:xfrm>
              <a:off x="4846448" y="4753290"/>
              <a:ext cx="299872" cy="481408"/>
              <a:chOff x="2224260" y="3549621"/>
              <a:chExt cx="349185" cy="560571"/>
            </a:xfrm>
          </p:grpSpPr>
          <p:sp>
            <p:nvSpPr>
              <p:cNvPr id="70" name="Freeform: Shape 69">
                <a:extLst>
                  <a:ext uri="{FF2B5EF4-FFF2-40B4-BE49-F238E27FC236}">
                    <a16:creationId xmlns:a16="http://schemas.microsoft.com/office/drawing/2014/main" id="{D09DD351-E1A3-0EB9-F05F-AC9AB4507514}"/>
                  </a:ext>
                </a:extLst>
              </p:cNvPr>
              <p:cNvSpPr/>
              <p:nvPr/>
            </p:nvSpPr>
            <p:spPr>
              <a:xfrm>
                <a:off x="2224260" y="3901730"/>
                <a:ext cx="77393" cy="208462"/>
              </a:xfrm>
              <a:custGeom>
                <a:avLst/>
                <a:gdLst>
                  <a:gd name="connsiteX0" fmla="*/ 51187 w 77392"/>
                  <a:gd name="connsiteY0" fmla="*/ 208463 h 208462"/>
                  <a:gd name="connsiteX1" fmla="*/ 47282 w 77392"/>
                  <a:gd name="connsiteY1" fmla="*/ 207286 h 208462"/>
                  <a:gd name="connsiteX2" fmla="*/ 44130 w 77392"/>
                  <a:gd name="connsiteY2" fmla="*/ 201405 h 208462"/>
                  <a:gd name="connsiteX3" fmla="*/ 44130 w 77392"/>
                  <a:gd name="connsiteY3" fmla="*/ 177412 h 208462"/>
                  <a:gd name="connsiteX4" fmla="*/ 33262 w 77392"/>
                  <a:gd name="connsiteY4" fmla="*/ 177412 h 208462"/>
                  <a:gd name="connsiteX5" fmla="*/ 33262 w 77392"/>
                  <a:gd name="connsiteY5" fmla="*/ 201405 h 208462"/>
                  <a:gd name="connsiteX6" fmla="*/ 30110 w 77392"/>
                  <a:gd name="connsiteY6" fmla="*/ 207286 h 208462"/>
                  <a:gd name="connsiteX7" fmla="*/ 23430 w 77392"/>
                  <a:gd name="connsiteY7" fmla="*/ 207851 h 208462"/>
                  <a:gd name="connsiteX8" fmla="*/ 0 w 77392"/>
                  <a:gd name="connsiteY8" fmla="*/ 172283 h 208462"/>
                  <a:gd name="connsiteX9" fmla="*/ 18348 w 77392"/>
                  <a:gd name="connsiteY9" fmla="*/ 139397 h 208462"/>
                  <a:gd name="connsiteX10" fmla="*/ 18348 w 77392"/>
                  <a:gd name="connsiteY10" fmla="*/ 69062 h 208462"/>
                  <a:gd name="connsiteX11" fmla="*/ 0 w 77392"/>
                  <a:gd name="connsiteY11" fmla="*/ 36176 h 208462"/>
                  <a:gd name="connsiteX12" fmla="*/ 25264 w 77392"/>
                  <a:gd name="connsiteY12" fmla="*/ 608 h 208462"/>
                  <a:gd name="connsiteX13" fmla="*/ 31945 w 77392"/>
                  <a:gd name="connsiteY13" fmla="*/ 1173 h 208462"/>
                  <a:gd name="connsiteX14" fmla="*/ 35097 w 77392"/>
                  <a:gd name="connsiteY14" fmla="*/ 7053 h 208462"/>
                  <a:gd name="connsiteX15" fmla="*/ 35097 w 77392"/>
                  <a:gd name="connsiteY15" fmla="*/ 31048 h 208462"/>
                  <a:gd name="connsiteX16" fmla="*/ 44130 w 77392"/>
                  <a:gd name="connsiteY16" fmla="*/ 31048 h 208462"/>
                  <a:gd name="connsiteX17" fmla="*/ 44130 w 77392"/>
                  <a:gd name="connsiteY17" fmla="*/ 7053 h 208462"/>
                  <a:gd name="connsiteX18" fmla="*/ 47282 w 77392"/>
                  <a:gd name="connsiteY18" fmla="*/ 1173 h 208462"/>
                  <a:gd name="connsiteX19" fmla="*/ 53963 w 77392"/>
                  <a:gd name="connsiteY19" fmla="*/ 608 h 208462"/>
                  <a:gd name="connsiteX20" fmla="*/ 77393 w 77392"/>
                  <a:gd name="connsiteY20" fmla="*/ 36176 h 208462"/>
                  <a:gd name="connsiteX21" fmla="*/ 59044 w 77392"/>
                  <a:gd name="connsiteY21" fmla="*/ 69062 h 208462"/>
                  <a:gd name="connsiteX22" fmla="*/ 59044 w 77392"/>
                  <a:gd name="connsiteY22" fmla="*/ 139397 h 208462"/>
                  <a:gd name="connsiteX23" fmla="*/ 77393 w 77392"/>
                  <a:gd name="connsiteY23" fmla="*/ 172283 h 208462"/>
                  <a:gd name="connsiteX24" fmla="*/ 53963 w 77392"/>
                  <a:gd name="connsiteY24" fmla="*/ 207851 h 208462"/>
                  <a:gd name="connsiteX25" fmla="*/ 51187 w 77392"/>
                  <a:gd name="connsiteY25" fmla="*/ 208416 h 208462"/>
                  <a:gd name="connsiteX26" fmla="*/ 20983 w 77392"/>
                  <a:gd name="connsiteY26" fmla="*/ 20509 h 208462"/>
                  <a:gd name="connsiteX27" fmla="*/ 14114 w 77392"/>
                  <a:gd name="connsiteY27" fmla="*/ 36223 h 208462"/>
                  <a:gd name="connsiteX28" fmla="*/ 28369 w 77392"/>
                  <a:gd name="connsiteY28" fmla="*/ 58523 h 208462"/>
                  <a:gd name="connsiteX29" fmla="*/ 32463 w 77392"/>
                  <a:gd name="connsiteY29" fmla="*/ 64922 h 208462"/>
                  <a:gd name="connsiteX30" fmla="*/ 32463 w 77392"/>
                  <a:gd name="connsiteY30" fmla="*/ 143632 h 208462"/>
                  <a:gd name="connsiteX31" fmla="*/ 28369 w 77392"/>
                  <a:gd name="connsiteY31" fmla="*/ 150030 h 208462"/>
                  <a:gd name="connsiteX32" fmla="*/ 14114 w 77392"/>
                  <a:gd name="connsiteY32" fmla="*/ 172330 h 208462"/>
                  <a:gd name="connsiteX33" fmla="*/ 19148 w 77392"/>
                  <a:gd name="connsiteY33" fmla="*/ 187244 h 208462"/>
                  <a:gd name="connsiteX34" fmla="*/ 19148 w 77392"/>
                  <a:gd name="connsiteY34" fmla="*/ 170354 h 208462"/>
                  <a:gd name="connsiteX35" fmla="*/ 26205 w 77392"/>
                  <a:gd name="connsiteY35" fmla="*/ 163297 h 208462"/>
                  <a:gd name="connsiteX36" fmla="*/ 51187 w 77392"/>
                  <a:gd name="connsiteY36" fmla="*/ 163297 h 208462"/>
                  <a:gd name="connsiteX37" fmla="*/ 58244 w 77392"/>
                  <a:gd name="connsiteY37" fmla="*/ 170354 h 208462"/>
                  <a:gd name="connsiteX38" fmla="*/ 58244 w 77392"/>
                  <a:gd name="connsiteY38" fmla="*/ 187244 h 208462"/>
                  <a:gd name="connsiteX39" fmla="*/ 63278 w 77392"/>
                  <a:gd name="connsiteY39" fmla="*/ 172330 h 208462"/>
                  <a:gd name="connsiteX40" fmla="*/ 49023 w 77392"/>
                  <a:gd name="connsiteY40" fmla="*/ 150030 h 208462"/>
                  <a:gd name="connsiteX41" fmla="*/ 44930 w 77392"/>
                  <a:gd name="connsiteY41" fmla="*/ 143632 h 208462"/>
                  <a:gd name="connsiteX42" fmla="*/ 44930 w 77392"/>
                  <a:gd name="connsiteY42" fmla="*/ 64922 h 208462"/>
                  <a:gd name="connsiteX43" fmla="*/ 49023 w 77392"/>
                  <a:gd name="connsiteY43" fmla="*/ 58523 h 208462"/>
                  <a:gd name="connsiteX44" fmla="*/ 63278 w 77392"/>
                  <a:gd name="connsiteY44" fmla="*/ 36223 h 208462"/>
                  <a:gd name="connsiteX45" fmla="*/ 58244 w 77392"/>
                  <a:gd name="connsiteY45" fmla="*/ 21309 h 208462"/>
                  <a:gd name="connsiteX46" fmla="*/ 58244 w 77392"/>
                  <a:gd name="connsiteY46" fmla="*/ 38199 h 208462"/>
                  <a:gd name="connsiteX47" fmla="*/ 50152 w 77392"/>
                  <a:gd name="connsiteY47" fmla="*/ 45162 h 208462"/>
                  <a:gd name="connsiteX48" fmla="*/ 49117 w 77392"/>
                  <a:gd name="connsiteY48" fmla="*/ 45256 h 208462"/>
                  <a:gd name="connsiteX49" fmla="*/ 28087 w 77392"/>
                  <a:gd name="connsiteY49" fmla="*/ 45256 h 208462"/>
                  <a:gd name="connsiteX50" fmla="*/ 21030 w 77392"/>
                  <a:gd name="connsiteY50" fmla="*/ 38199 h 208462"/>
                  <a:gd name="connsiteX51" fmla="*/ 21030 w 77392"/>
                  <a:gd name="connsiteY51" fmla="*/ 20556 h 20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392" h="208462">
                    <a:moveTo>
                      <a:pt x="51187" y="208463"/>
                    </a:moveTo>
                    <a:cubicBezTo>
                      <a:pt x="49823" y="208463"/>
                      <a:pt x="48459" y="208086"/>
                      <a:pt x="47282" y="207286"/>
                    </a:cubicBezTo>
                    <a:cubicBezTo>
                      <a:pt x="45306" y="205969"/>
                      <a:pt x="44130" y="203758"/>
                      <a:pt x="44130" y="201405"/>
                    </a:cubicBezTo>
                    <a:lnTo>
                      <a:pt x="44130" y="177412"/>
                    </a:lnTo>
                    <a:lnTo>
                      <a:pt x="33262" y="177412"/>
                    </a:lnTo>
                    <a:lnTo>
                      <a:pt x="33262" y="201405"/>
                    </a:lnTo>
                    <a:cubicBezTo>
                      <a:pt x="33262" y="203758"/>
                      <a:pt x="32086" y="206016"/>
                      <a:pt x="30110" y="207286"/>
                    </a:cubicBezTo>
                    <a:cubicBezTo>
                      <a:pt x="28134" y="208604"/>
                      <a:pt x="25641" y="208792"/>
                      <a:pt x="23430" y="207851"/>
                    </a:cubicBezTo>
                    <a:cubicBezTo>
                      <a:pt x="9221" y="201735"/>
                      <a:pt x="0" y="187762"/>
                      <a:pt x="0" y="172283"/>
                    </a:cubicBezTo>
                    <a:cubicBezTo>
                      <a:pt x="0" y="158828"/>
                      <a:pt x="7057" y="146360"/>
                      <a:pt x="18348" y="139397"/>
                    </a:cubicBezTo>
                    <a:lnTo>
                      <a:pt x="18348" y="69062"/>
                    </a:lnTo>
                    <a:cubicBezTo>
                      <a:pt x="7057" y="62052"/>
                      <a:pt x="0" y="49631"/>
                      <a:pt x="0" y="36176"/>
                    </a:cubicBezTo>
                    <a:cubicBezTo>
                      <a:pt x="0" y="19098"/>
                      <a:pt x="12703" y="6019"/>
                      <a:pt x="25264" y="608"/>
                    </a:cubicBezTo>
                    <a:cubicBezTo>
                      <a:pt x="27429" y="-333"/>
                      <a:pt x="29969" y="-98"/>
                      <a:pt x="31945" y="1173"/>
                    </a:cubicBezTo>
                    <a:cubicBezTo>
                      <a:pt x="33921" y="2490"/>
                      <a:pt x="35097" y="4701"/>
                      <a:pt x="35097" y="7053"/>
                    </a:cubicBezTo>
                    <a:lnTo>
                      <a:pt x="35097" y="31048"/>
                    </a:lnTo>
                    <a:lnTo>
                      <a:pt x="44130" y="31048"/>
                    </a:lnTo>
                    <a:lnTo>
                      <a:pt x="44130" y="7053"/>
                    </a:lnTo>
                    <a:cubicBezTo>
                      <a:pt x="44130" y="4701"/>
                      <a:pt x="45306" y="2443"/>
                      <a:pt x="47282" y="1173"/>
                    </a:cubicBezTo>
                    <a:cubicBezTo>
                      <a:pt x="49258" y="-145"/>
                      <a:pt x="51752" y="-380"/>
                      <a:pt x="53963" y="608"/>
                    </a:cubicBezTo>
                    <a:cubicBezTo>
                      <a:pt x="68171" y="6724"/>
                      <a:pt x="77393" y="20697"/>
                      <a:pt x="77393" y="36176"/>
                    </a:cubicBezTo>
                    <a:cubicBezTo>
                      <a:pt x="77393" y="49631"/>
                      <a:pt x="70336" y="62099"/>
                      <a:pt x="59044" y="69062"/>
                    </a:cubicBezTo>
                    <a:lnTo>
                      <a:pt x="59044" y="139397"/>
                    </a:lnTo>
                    <a:cubicBezTo>
                      <a:pt x="70336" y="146407"/>
                      <a:pt x="77393" y="158875"/>
                      <a:pt x="77393" y="172283"/>
                    </a:cubicBezTo>
                    <a:cubicBezTo>
                      <a:pt x="77393" y="187762"/>
                      <a:pt x="68218" y="201735"/>
                      <a:pt x="53963" y="207851"/>
                    </a:cubicBezTo>
                    <a:cubicBezTo>
                      <a:pt x="53069" y="208227"/>
                      <a:pt x="52128" y="208416"/>
                      <a:pt x="51187" y="208416"/>
                    </a:cubicBezTo>
                    <a:close/>
                    <a:moveTo>
                      <a:pt x="20983" y="20509"/>
                    </a:moveTo>
                    <a:cubicBezTo>
                      <a:pt x="16984" y="24696"/>
                      <a:pt x="14114" y="30107"/>
                      <a:pt x="14114" y="36223"/>
                    </a:cubicBezTo>
                    <a:cubicBezTo>
                      <a:pt x="14114" y="45774"/>
                      <a:pt x="19713" y="54524"/>
                      <a:pt x="28369" y="58523"/>
                    </a:cubicBezTo>
                    <a:cubicBezTo>
                      <a:pt x="30863" y="59699"/>
                      <a:pt x="32463" y="62193"/>
                      <a:pt x="32463" y="64922"/>
                    </a:cubicBezTo>
                    <a:lnTo>
                      <a:pt x="32463" y="143632"/>
                    </a:lnTo>
                    <a:cubicBezTo>
                      <a:pt x="32463" y="146360"/>
                      <a:pt x="30863" y="148854"/>
                      <a:pt x="28369" y="150030"/>
                    </a:cubicBezTo>
                    <a:cubicBezTo>
                      <a:pt x="19713" y="154029"/>
                      <a:pt x="14114" y="162827"/>
                      <a:pt x="14114" y="172330"/>
                    </a:cubicBezTo>
                    <a:cubicBezTo>
                      <a:pt x="14114" y="177835"/>
                      <a:pt x="15949" y="183057"/>
                      <a:pt x="19148" y="187244"/>
                    </a:cubicBezTo>
                    <a:lnTo>
                      <a:pt x="19148" y="170354"/>
                    </a:lnTo>
                    <a:cubicBezTo>
                      <a:pt x="19148" y="166449"/>
                      <a:pt x="22300" y="163297"/>
                      <a:pt x="26205" y="163297"/>
                    </a:cubicBezTo>
                    <a:lnTo>
                      <a:pt x="51187" y="163297"/>
                    </a:lnTo>
                    <a:cubicBezTo>
                      <a:pt x="55092" y="163297"/>
                      <a:pt x="58244" y="166449"/>
                      <a:pt x="58244" y="170354"/>
                    </a:cubicBezTo>
                    <a:lnTo>
                      <a:pt x="58244" y="187244"/>
                    </a:lnTo>
                    <a:cubicBezTo>
                      <a:pt x="61444" y="183057"/>
                      <a:pt x="63278" y="177835"/>
                      <a:pt x="63278" y="172330"/>
                    </a:cubicBezTo>
                    <a:cubicBezTo>
                      <a:pt x="63278" y="162780"/>
                      <a:pt x="57680" y="154029"/>
                      <a:pt x="49023" y="150030"/>
                    </a:cubicBezTo>
                    <a:cubicBezTo>
                      <a:pt x="46530" y="148854"/>
                      <a:pt x="44930" y="146360"/>
                      <a:pt x="44930" y="143632"/>
                    </a:cubicBezTo>
                    <a:lnTo>
                      <a:pt x="44930" y="64922"/>
                    </a:lnTo>
                    <a:cubicBezTo>
                      <a:pt x="44930" y="62193"/>
                      <a:pt x="46530" y="59652"/>
                      <a:pt x="49023" y="58523"/>
                    </a:cubicBezTo>
                    <a:cubicBezTo>
                      <a:pt x="57680" y="54524"/>
                      <a:pt x="63278" y="45774"/>
                      <a:pt x="63278" y="36223"/>
                    </a:cubicBezTo>
                    <a:cubicBezTo>
                      <a:pt x="63278" y="30718"/>
                      <a:pt x="61444" y="25496"/>
                      <a:pt x="58244" y="21309"/>
                    </a:cubicBezTo>
                    <a:lnTo>
                      <a:pt x="58244" y="38199"/>
                    </a:lnTo>
                    <a:cubicBezTo>
                      <a:pt x="58244" y="42433"/>
                      <a:pt x="54245" y="45820"/>
                      <a:pt x="50152" y="45162"/>
                    </a:cubicBezTo>
                    <a:cubicBezTo>
                      <a:pt x="49823" y="45209"/>
                      <a:pt x="49447" y="45256"/>
                      <a:pt x="49117" y="45256"/>
                    </a:cubicBezTo>
                    <a:lnTo>
                      <a:pt x="28087" y="45256"/>
                    </a:lnTo>
                    <a:cubicBezTo>
                      <a:pt x="24182" y="45256"/>
                      <a:pt x="21030" y="42104"/>
                      <a:pt x="21030" y="38199"/>
                    </a:cubicBezTo>
                    <a:lnTo>
                      <a:pt x="21030" y="20556"/>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1" name="Freeform: Shape 70">
                <a:extLst>
                  <a:ext uri="{FF2B5EF4-FFF2-40B4-BE49-F238E27FC236}">
                    <a16:creationId xmlns:a16="http://schemas.microsoft.com/office/drawing/2014/main" id="{0D5D9057-A308-8927-58BE-9412EB770E1F}"/>
                  </a:ext>
                </a:extLst>
              </p:cNvPr>
              <p:cNvSpPr/>
              <p:nvPr/>
            </p:nvSpPr>
            <p:spPr>
              <a:xfrm>
                <a:off x="2447924" y="3762468"/>
                <a:ext cx="125521" cy="339021"/>
              </a:xfrm>
              <a:custGeom>
                <a:avLst/>
                <a:gdLst>
                  <a:gd name="connsiteX0" fmla="*/ 118465 w 125521"/>
                  <a:gd name="connsiteY0" fmla="*/ 339022 h 339022"/>
                  <a:gd name="connsiteX1" fmla="*/ 111408 w 125521"/>
                  <a:gd name="connsiteY1" fmla="*/ 331965 h 339022"/>
                  <a:gd name="connsiteX2" fmla="*/ 111408 w 125521"/>
                  <a:gd name="connsiteY2" fmla="*/ 67466 h 339022"/>
                  <a:gd name="connsiteX3" fmla="*/ 7057 w 125521"/>
                  <a:gd name="connsiteY3" fmla="*/ 67466 h 339022"/>
                  <a:gd name="connsiteX4" fmla="*/ 0 w 125521"/>
                  <a:gd name="connsiteY4" fmla="*/ 60408 h 339022"/>
                  <a:gd name="connsiteX5" fmla="*/ 0 w 125521"/>
                  <a:gd name="connsiteY5" fmla="*/ 7057 h 339022"/>
                  <a:gd name="connsiteX6" fmla="*/ 7057 w 125521"/>
                  <a:gd name="connsiteY6" fmla="*/ 0 h 339022"/>
                  <a:gd name="connsiteX7" fmla="*/ 14114 w 125521"/>
                  <a:gd name="connsiteY7" fmla="*/ 7057 h 339022"/>
                  <a:gd name="connsiteX8" fmla="*/ 14114 w 125521"/>
                  <a:gd name="connsiteY8" fmla="*/ 53351 h 339022"/>
                  <a:gd name="connsiteX9" fmla="*/ 118465 w 125521"/>
                  <a:gd name="connsiteY9" fmla="*/ 53351 h 339022"/>
                  <a:gd name="connsiteX10" fmla="*/ 125522 w 125521"/>
                  <a:gd name="connsiteY10" fmla="*/ 60408 h 339022"/>
                  <a:gd name="connsiteX11" fmla="*/ 125522 w 125521"/>
                  <a:gd name="connsiteY11" fmla="*/ 331965 h 339022"/>
                  <a:gd name="connsiteX12" fmla="*/ 118465 w 125521"/>
                  <a:gd name="connsiteY12" fmla="*/ 339022 h 33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521" h="339022">
                    <a:moveTo>
                      <a:pt x="118465" y="339022"/>
                    </a:moveTo>
                    <a:cubicBezTo>
                      <a:pt x="114560" y="339022"/>
                      <a:pt x="111408" y="335870"/>
                      <a:pt x="111408" y="331965"/>
                    </a:cubicBezTo>
                    <a:lnTo>
                      <a:pt x="111408" y="67466"/>
                    </a:lnTo>
                    <a:lnTo>
                      <a:pt x="7057" y="67466"/>
                    </a:lnTo>
                    <a:cubicBezTo>
                      <a:pt x="3152" y="67466"/>
                      <a:pt x="0" y="64313"/>
                      <a:pt x="0" y="60408"/>
                    </a:cubicBezTo>
                    <a:lnTo>
                      <a:pt x="0" y="7057"/>
                    </a:lnTo>
                    <a:cubicBezTo>
                      <a:pt x="0" y="3152"/>
                      <a:pt x="3152" y="0"/>
                      <a:pt x="7057" y="0"/>
                    </a:cubicBezTo>
                    <a:cubicBezTo>
                      <a:pt x="10962" y="0"/>
                      <a:pt x="14114" y="3152"/>
                      <a:pt x="14114" y="7057"/>
                    </a:cubicBezTo>
                    <a:lnTo>
                      <a:pt x="14114" y="53351"/>
                    </a:lnTo>
                    <a:lnTo>
                      <a:pt x="118465" y="53351"/>
                    </a:lnTo>
                    <a:cubicBezTo>
                      <a:pt x="122370" y="53351"/>
                      <a:pt x="125522" y="56504"/>
                      <a:pt x="125522" y="60408"/>
                    </a:cubicBezTo>
                    <a:lnTo>
                      <a:pt x="125522" y="331965"/>
                    </a:lnTo>
                    <a:cubicBezTo>
                      <a:pt x="125522" y="335870"/>
                      <a:pt x="122370" y="339022"/>
                      <a:pt x="118465" y="339022"/>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2" name="Freeform: Shape 71">
                <a:extLst>
                  <a:ext uri="{FF2B5EF4-FFF2-40B4-BE49-F238E27FC236}">
                    <a16:creationId xmlns:a16="http://schemas.microsoft.com/office/drawing/2014/main" id="{8C670C1A-0200-D5F9-91A8-8DD049ABD155}"/>
                  </a:ext>
                </a:extLst>
              </p:cNvPr>
              <p:cNvSpPr/>
              <p:nvPr/>
            </p:nvSpPr>
            <p:spPr>
              <a:xfrm>
                <a:off x="2316376" y="4088409"/>
                <a:ext cx="255561" cy="14114"/>
              </a:xfrm>
              <a:custGeom>
                <a:avLst/>
                <a:gdLst>
                  <a:gd name="connsiteX0" fmla="*/ 248503 w 255560"/>
                  <a:gd name="connsiteY0" fmla="*/ 14114 h 14114"/>
                  <a:gd name="connsiteX1" fmla="*/ 7057 w 255560"/>
                  <a:gd name="connsiteY1" fmla="*/ 14114 h 14114"/>
                  <a:gd name="connsiteX2" fmla="*/ 0 w 255560"/>
                  <a:gd name="connsiteY2" fmla="*/ 7057 h 14114"/>
                  <a:gd name="connsiteX3" fmla="*/ 7057 w 255560"/>
                  <a:gd name="connsiteY3" fmla="*/ 0 h 14114"/>
                  <a:gd name="connsiteX4" fmla="*/ 248503 w 255560"/>
                  <a:gd name="connsiteY4" fmla="*/ 0 h 14114"/>
                  <a:gd name="connsiteX5" fmla="*/ 255560 w 255560"/>
                  <a:gd name="connsiteY5" fmla="*/ 7057 h 14114"/>
                  <a:gd name="connsiteX6" fmla="*/ 248503 w 255560"/>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560" h="14114">
                    <a:moveTo>
                      <a:pt x="248503" y="14114"/>
                    </a:moveTo>
                    <a:lnTo>
                      <a:pt x="7057" y="14114"/>
                    </a:lnTo>
                    <a:cubicBezTo>
                      <a:pt x="3152" y="14114"/>
                      <a:pt x="0" y="10962"/>
                      <a:pt x="0" y="7057"/>
                    </a:cubicBezTo>
                    <a:cubicBezTo>
                      <a:pt x="0" y="3152"/>
                      <a:pt x="3152" y="0"/>
                      <a:pt x="7057" y="0"/>
                    </a:cubicBezTo>
                    <a:lnTo>
                      <a:pt x="248503" y="0"/>
                    </a:lnTo>
                    <a:cubicBezTo>
                      <a:pt x="252408" y="0"/>
                      <a:pt x="255560" y="3152"/>
                      <a:pt x="255560" y="7057"/>
                    </a:cubicBezTo>
                    <a:cubicBezTo>
                      <a:pt x="255560" y="10962"/>
                      <a:pt x="252408" y="14114"/>
                      <a:pt x="248503" y="14114"/>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3" name="Freeform: Shape 72">
                <a:extLst>
                  <a:ext uri="{FF2B5EF4-FFF2-40B4-BE49-F238E27FC236}">
                    <a16:creationId xmlns:a16="http://schemas.microsoft.com/office/drawing/2014/main" id="{1990A7B5-DB5C-1DC5-FA0B-938F74775BAA}"/>
                  </a:ext>
                </a:extLst>
              </p:cNvPr>
              <p:cNvSpPr/>
              <p:nvPr/>
            </p:nvSpPr>
            <p:spPr>
              <a:xfrm>
                <a:off x="2253567" y="3762419"/>
                <a:ext cx="129568" cy="127543"/>
              </a:xfrm>
              <a:custGeom>
                <a:avLst/>
                <a:gdLst>
                  <a:gd name="connsiteX0" fmla="*/ 7057 w 129567"/>
                  <a:gd name="connsiteY0" fmla="*/ 127545 h 127544"/>
                  <a:gd name="connsiteX1" fmla="*/ 0 w 129567"/>
                  <a:gd name="connsiteY1" fmla="*/ 120488 h 127544"/>
                  <a:gd name="connsiteX2" fmla="*/ 0 w 129567"/>
                  <a:gd name="connsiteY2" fmla="*/ 62243 h 127544"/>
                  <a:gd name="connsiteX3" fmla="*/ 7057 w 129567"/>
                  <a:gd name="connsiteY3" fmla="*/ 55186 h 127544"/>
                  <a:gd name="connsiteX4" fmla="*/ 115454 w 129567"/>
                  <a:gd name="connsiteY4" fmla="*/ 55186 h 127544"/>
                  <a:gd name="connsiteX5" fmla="*/ 115454 w 129567"/>
                  <a:gd name="connsiteY5" fmla="*/ 7057 h 127544"/>
                  <a:gd name="connsiteX6" fmla="*/ 122511 w 129567"/>
                  <a:gd name="connsiteY6" fmla="*/ 0 h 127544"/>
                  <a:gd name="connsiteX7" fmla="*/ 129568 w 129567"/>
                  <a:gd name="connsiteY7" fmla="*/ 7057 h 127544"/>
                  <a:gd name="connsiteX8" fmla="*/ 129568 w 129567"/>
                  <a:gd name="connsiteY8" fmla="*/ 62243 h 127544"/>
                  <a:gd name="connsiteX9" fmla="*/ 122511 w 129567"/>
                  <a:gd name="connsiteY9" fmla="*/ 69300 h 127544"/>
                  <a:gd name="connsiteX10" fmla="*/ 14114 w 129567"/>
                  <a:gd name="connsiteY10" fmla="*/ 69300 h 127544"/>
                  <a:gd name="connsiteX11" fmla="*/ 14114 w 129567"/>
                  <a:gd name="connsiteY11" fmla="*/ 120488 h 127544"/>
                  <a:gd name="connsiteX12" fmla="*/ 7057 w 129567"/>
                  <a:gd name="connsiteY12" fmla="*/ 127545 h 12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567" h="127544">
                    <a:moveTo>
                      <a:pt x="7057" y="127545"/>
                    </a:moveTo>
                    <a:cubicBezTo>
                      <a:pt x="3152" y="127545"/>
                      <a:pt x="0" y="124393"/>
                      <a:pt x="0" y="120488"/>
                    </a:cubicBezTo>
                    <a:lnTo>
                      <a:pt x="0" y="62243"/>
                    </a:lnTo>
                    <a:cubicBezTo>
                      <a:pt x="0" y="58339"/>
                      <a:pt x="3152" y="55186"/>
                      <a:pt x="7057" y="55186"/>
                    </a:cubicBezTo>
                    <a:lnTo>
                      <a:pt x="115454" y="55186"/>
                    </a:lnTo>
                    <a:lnTo>
                      <a:pt x="115454" y="7057"/>
                    </a:lnTo>
                    <a:cubicBezTo>
                      <a:pt x="115454" y="3152"/>
                      <a:pt x="118606" y="0"/>
                      <a:pt x="122511" y="0"/>
                    </a:cubicBezTo>
                    <a:cubicBezTo>
                      <a:pt x="126416" y="0"/>
                      <a:pt x="129568" y="3152"/>
                      <a:pt x="129568" y="7057"/>
                    </a:cubicBezTo>
                    <a:lnTo>
                      <a:pt x="129568" y="62243"/>
                    </a:lnTo>
                    <a:cubicBezTo>
                      <a:pt x="129568" y="66148"/>
                      <a:pt x="126416" y="69300"/>
                      <a:pt x="122511" y="69300"/>
                    </a:cubicBezTo>
                    <a:lnTo>
                      <a:pt x="14114" y="69300"/>
                    </a:lnTo>
                    <a:lnTo>
                      <a:pt x="14114" y="120488"/>
                    </a:lnTo>
                    <a:cubicBezTo>
                      <a:pt x="14114" y="124393"/>
                      <a:pt x="10962" y="127545"/>
                      <a:pt x="7057" y="12754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4" name="Freeform: Shape 73">
                <a:extLst>
                  <a:ext uri="{FF2B5EF4-FFF2-40B4-BE49-F238E27FC236}">
                    <a16:creationId xmlns:a16="http://schemas.microsoft.com/office/drawing/2014/main" id="{252EA83E-1C24-BB3C-81DC-2D4C2FA66B3F}"/>
                  </a:ext>
                </a:extLst>
              </p:cNvPr>
              <p:cNvSpPr/>
              <p:nvPr/>
            </p:nvSpPr>
            <p:spPr>
              <a:xfrm>
                <a:off x="2369035" y="3817665"/>
                <a:ext cx="53750" cy="62700"/>
              </a:xfrm>
              <a:custGeom>
                <a:avLst/>
                <a:gdLst>
                  <a:gd name="connsiteX0" fmla="*/ 46705 w 53749"/>
                  <a:gd name="connsiteY0" fmla="*/ 62701 h 62701"/>
                  <a:gd name="connsiteX1" fmla="*/ 41248 w 53749"/>
                  <a:gd name="connsiteY1" fmla="*/ 60113 h 62701"/>
                  <a:gd name="connsiteX2" fmla="*/ 1587 w 53749"/>
                  <a:gd name="connsiteY2" fmla="*/ 11514 h 62701"/>
                  <a:gd name="connsiteX3" fmla="*/ 2575 w 53749"/>
                  <a:gd name="connsiteY3" fmla="*/ 1587 h 62701"/>
                  <a:gd name="connsiteX4" fmla="*/ 12502 w 53749"/>
                  <a:gd name="connsiteY4" fmla="*/ 2575 h 62701"/>
                  <a:gd name="connsiteX5" fmla="*/ 52162 w 53749"/>
                  <a:gd name="connsiteY5" fmla="*/ 51174 h 62701"/>
                  <a:gd name="connsiteX6" fmla="*/ 51174 w 53749"/>
                  <a:gd name="connsiteY6" fmla="*/ 61101 h 62701"/>
                  <a:gd name="connsiteX7" fmla="*/ 46705 w 53749"/>
                  <a:gd name="connsiteY7" fmla="*/ 62701 h 6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49" h="62701">
                    <a:moveTo>
                      <a:pt x="46705" y="62701"/>
                    </a:moveTo>
                    <a:cubicBezTo>
                      <a:pt x="44635" y="62701"/>
                      <a:pt x="42612" y="61807"/>
                      <a:pt x="41248" y="60113"/>
                    </a:cubicBezTo>
                    <a:lnTo>
                      <a:pt x="1587" y="11514"/>
                    </a:lnTo>
                    <a:cubicBezTo>
                      <a:pt x="-860" y="8503"/>
                      <a:pt x="-436" y="4033"/>
                      <a:pt x="2575" y="1587"/>
                    </a:cubicBezTo>
                    <a:cubicBezTo>
                      <a:pt x="5586" y="-860"/>
                      <a:pt x="10055" y="-436"/>
                      <a:pt x="12502" y="2575"/>
                    </a:cubicBezTo>
                    <a:lnTo>
                      <a:pt x="52162" y="51174"/>
                    </a:lnTo>
                    <a:cubicBezTo>
                      <a:pt x="54609" y="54185"/>
                      <a:pt x="54185" y="58655"/>
                      <a:pt x="51174" y="61101"/>
                    </a:cubicBezTo>
                    <a:cubicBezTo>
                      <a:pt x="49857" y="62184"/>
                      <a:pt x="48305" y="62701"/>
                      <a:pt x="46705" y="62701"/>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5" name="Freeform: Shape 74">
                <a:extLst>
                  <a:ext uri="{FF2B5EF4-FFF2-40B4-BE49-F238E27FC236}">
                    <a16:creationId xmlns:a16="http://schemas.microsoft.com/office/drawing/2014/main" id="{445E253E-F5D8-6F6E-9BAB-4CFB16D95410}"/>
                  </a:ext>
                </a:extLst>
              </p:cNvPr>
              <p:cNvSpPr/>
              <p:nvPr/>
            </p:nvSpPr>
            <p:spPr>
              <a:xfrm>
                <a:off x="2408831" y="3815856"/>
                <a:ext cx="53150" cy="64509"/>
              </a:xfrm>
              <a:custGeom>
                <a:avLst/>
                <a:gdLst>
                  <a:gd name="connsiteX0" fmla="*/ 7050 w 53150"/>
                  <a:gd name="connsiteY0" fmla="*/ 64509 h 64509"/>
                  <a:gd name="connsiteX1" fmla="*/ 2722 w 53150"/>
                  <a:gd name="connsiteY1" fmla="*/ 63051 h 64509"/>
                  <a:gd name="connsiteX2" fmla="*/ 1452 w 53150"/>
                  <a:gd name="connsiteY2" fmla="*/ 53171 h 64509"/>
                  <a:gd name="connsiteX3" fmla="*/ 40548 w 53150"/>
                  <a:gd name="connsiteY3" fmla="*/ 2736 h 64509"/>
                  <a:gd name="connsiteX4" fmla="*/ 50428 w 53150"/>
                  <a:gd name="connsiteY4" fmla="*/ 1466 h 64509"/>
                  <a:gd name="connsiteX5" fmla="*/ 51698 w 53150"/>
                  <a:gd name="connsiteY5" fmla="*/ 11346 h 64509"/>
                  <a:gd name="connsiteX6" fmla="*/ 12602 w 53150"/>
                  <a:gd name="connsiteY6" fmla="*/ 61781 h 64509"/>
                  <a:gd name="connsiteX7" fmla="*/ 7003 w 53150"/>
                  <a:gd name="connsiteY7" fmla="*/ 64509 h 6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50" h="64509">
                    <a:moveTo>
                      <a:pt x="7050" y="64509"/>
                    </a:moveTo>
                    <a:cubicBezTo>
                      <a:pt x="5545" y="64509"/>
                      <a:pt x="3992" y="64039"/>
                      <a:pt x="2722" y="63051"/>
                    </a:cubicBezTo>
                    <a:cubicBezTo>
                      <a:pt x="-336" y="60652"/>
                      <a:pt x="-901" y="56229"/>
                      <a:pt x="1452" y="53171"/>
                    </a:cubicBezTo>
                    <a:lnTo>
                      <a:pt x="40548" y="2736"/>
                    </a:lnTo>
                    <a:cubicBezTo>
                      <a:pt x="42948" y="-369"/>
                      <a:pt x="47370" y="-886"/>
                      <a:pt x="50428" y="1466"/>
                    </a:cubicBezTo>
                    <a:cubicBezTo>
                      <a:pt x="53486" y="3866"/>
                      <a:pt x="54051" y="8288"/>
                      <a:pt x="51698" y="11346"/>
                    </a:cubicBezTo>
                    <a:lnTo>
                      <a:pt x="12602" y="61781"/>
                    </a:lnTo>
                    <a:cubicBezTo>
                      <a:pt x="11191" y="63568"/>
                      <a:pt x="9121" y="64509"/>
                      <a:pt x="7003" y="64509"/>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6" name="Freeform: Shape 75">
                <a:extLst>
                  <a:ext uri="{FF2B5EF4-FFF2-40B4-BE49-F238E27FC236}">
                    <a16:creationId xmlns:a16="http://schemas.microsoft.com/office/drawing/2014/main" id="{8B51F6A1-BC4B-FC7D-A5EB-7676F9F813D9}"/>
                  </a:ext>
                </a:extLst>
              </p:cNvPr>
              <p:cNvSpPr/>
              <p:nvPr/>
            </p:nvSpPr>
            <p:spPr>
              <a:xfrm>
                <a:off x="2333030" y="3633073"/>
                <a:ext cx="163206" cy="152680"/>
              </a:xfrm>
              <a:custGeom>
                <a:avLst/>
                <a:gdLst>
                  <a:gd name="connsiteX0" fmla="*/ 81768 w 163206"/>
                  <a:gd name="connsiteY0" fmla="*/ 152681 h 152680"/>
                  <a:gd name="connsiteX1" fmla="*/ 81392 w 163206"/>
                  <a:gd name="connsiteY1" fmla="*/ 152681 h 152680"/>
                  <a:gd name="connsiteX2" fmla="*/ 0 w 163206"/>
                  <a:gd name="connsiteY2" fmla="*/ 48377 h 152680"/>
                  <a:gd name="connsiteX3" fmla="*/ 3858 w 163206"/>
                  <a:gd name="connsiteY3" fmla="*/ 5564 h 152680"/>
                  <a:gd name="connsiteX4" fmla="*/ 12232 w 163206"/>
                  <a:gd name="connsiteY4" fmla="*/ 154 h 152680"/>
                  <a:gd name="connsiteX5" fmla="*/ 17643 w 163206"/>
                  <a:gd name="connsiteY5" fmla="*/ 8528 h 152680"/>
                  <a:gd name="connsiteX6" fmla="*/ 14067 w 163206"/>
                  <a:gd name="connsiteY6" fmla="*/ 48330 h 152680"/>
                  <a:gd name="connsiteX7" fmla="*/ 81580 w 163206"/>
                  <a:gd name="connsiteY7" fmla="*/ 138520 h 152680"/>
                  <a:gd name="connsiteX8" fmla="*/ 149093 w 163206"/>
                  <a:gd name="connsiteY8" fmla="*/ 48330 h 152680"/>
                  <a:gd name="connsiteX9" fmla="*/ 145658 w 163206"/>
                  <a:gd name="connsiteY9" fmla="*/ 8952 h 152680"/>
                  <a:gd name="connsiteX10" fmla="*/ 151069 w 163206"/>
                  <a:gd name="connsiteY10" fmla="*/ 577 h 152680"/>
                  <a:gd name="connsiteX11" fmla="*/ 159443 w 163206"/>
                  <a:gd name="connsiteY11" fmla="*/ 5988 h 152680"/>
                  <a:gd name="connsiteX12" fmla="*/ 163207 w 163206"/>
                  <a:gd name="connsiteY12" fmla="*/ 48283 h 152680"/>
                  <a:gd name="connsiteX13" fmla="*/ 81815 w 163206"/>
                  <a:gd name="connsiteY13" fmla="*/ 152587 h 152680"/>
                  <a:gd name="connsiteX14" fmla="*/ 81674 w 163206"/>
                  <a:gd name="connsiteY14" fmla="*/ 152587 h 15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206" h="152680">
                    <a:moveTo>
                      <a:pt x="81768" y="152681"/>
                    </a:moveTo>
                    <a:lnTo>
                      <a:pt x="81392" y="152681"/>
                    </a:lnTo>
                    <a:cubicBezTo>
                      <a:pt x="36462" y="152446"/>
                      <a:pt x="0" y="105728"/>
                      <a:pt x="0" y="48377"/>
                    </a:cubicBezTo>
                    <a:cubicBezTo>
                      <a:pt x="0" y="31581"/>
                      <a:pt x="1270" y="17561"/>
                      <a:pt x="3858" y="5564"/>
                    </a:cubicBezTo>
                    <a:cubicBezTo>
                      <a:pt x="4705" y="1753"/>
                      <a:pt x="8469" y="-646"/>
                      <a:pt x="12232" y="154"/>
                    </a:cubicBezTo>
                    <a:cubicBezTo>
                      <a:pt x="16043" y="1001"/>
                      <a:pt x="18443" y="4717"/>
                      <a:pt x="17643" y="8528"/>
                    </a:cubicBezTo>
                    <a:cubicBezTo>
                      <a:pt x="15243" y="19537"/>
                      <a:pt x="14067" y="32569"/>
                      <a:pt x="14067" y="48330"/>
                    </a:cubicBezTo>
                    <a:cubicBezTo>
                      <a:pt x="14067" y="98012"/>
                      <a:pt x="44366" y="138425"/>
                      <a:pt x="81580" y="138520"/>
                    </a:cubicBezTo>
                    <a:cubicBezTo>
                      <a:pt x="118841" y="138425"/>
                      <a:pt x="149093" y="98012"/>
                      <a:pt x="149093" y="48330"/>
                    </a:cubicBezTo>
                    <a:cubicBezTo>
                      <a:pt x="149093" y="32758"/>
                      <a:pt x="147963" y="19914"/>
                      <a:pt x="145658" y="8952"/>
                    </a:cubicBezTo>
                    <a:cubicBezTo>
                      <a:pt x="144858" y="5141"/>
                      <a:pt x="147258" y="1377"/>
                      <a:pt x="151069" y="577"/>
                    </a:cubicBezTo>
                    <a:cubicBezTo>
                      <a:pt x="154879" y="-223"/>
                      <a:pt x="158643" y="2177"/>
                      <a:pt x="159443" y="5988"/>
                    </a:cubicBezTo>
                    <a:cubicBezTo>
                      <a:pt x="161984" y="17891"/>
                      <a:pt x="163207" y="31722"/>
                      <a:pt x="163207" y="48283"/>
                    </a:cubicBezTo>
                    <a:cubicBezTo>
                      <a:pt x="163207" y="105634"/>
                      <a:pt x="126745" y="152304"/>
                      <a:pt x="81815" y="152587"/>
                    </a:cubicBezTo>
                    <a:lnTo>
                      <a:pt x="81674" y="152587"/>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7" name="Freeform: Shape 76">
                <a:extLst>
                  <a:ext uri="{FF2B5EF4-FFF2-40B4-BE49-F238E27FC236}">
                    <a16:creationId xmlns:a16="http://schemas.microsoft.com/office/drawing/2014/main" id="{CEAB9178-E9BD-AD9E-4B69-969F7F531D09}"/>
                  </a:ext>
                </a:extLst>
              </p:cNvPr>
              <p:cNvSpPr/>
              <p:nvPr/>
            </p:nvSpPr>
            <p:spPr>
              <a:xfrm>
                <a:off x="2304897" y="3629181"/>
                <a:ext cx="217170" cy="14114"/>
              </a:xfrm>
              <a:custGeom>
                <a:avLst/>
                <a:gdLst>
                  <a:gd name="connsiteX0" fmla="*/ 210113 w 217169"/>
                  <a:gd name="connsiteY0" fmla="*/ 14114 h 14114"/>
                  <a:gd name="connsiteX1" fmla="*/ 7057 w 217169"/>
                  <a:gd name="connsiteY1" fmla="*/ 14114 h 14114"/>
                  <a:gd name="connsiteX2" fmla="*/ 0 w 217169"/>
                  <a:gd name="connsiteY2" fmla="*/ 7057 h 14114"/>
                  <a:gd name="connsiteX3" fmla="*/ 7057 w 217169"/>
                  <a:gd name="connsiteY3" fmla="*/ 0 h 14114"/>
                  <a:gd name="connsiteX4" fmla="*/ 210113 w 217169"/>
                  <a:gd name="connsiteY4" fmla="*/ 0 h 14114"/>
                  <a:gd name="connsiteX5" fmla="*/ 217170 w 217169"/>
                  <a:gd name="connsiteY5" fmla="*/ 7057 h 14114"/>
                  <a:gd name="connsiteX6" fmla="*/ 210113 w 217169"/>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69" h="14114">
                    <a:moveTo>
                      <a:pt x="210113" y="14114"/>
                    </a:moveTo>
                    <a:lnTo>
                      <a:pt x="7057" y="14114"/>
                    </a:lnTo>
                    <a:cubicBezTo>
                      <a:pt x="3152" y="14114"/>
                      <a:pt x="0" y="10962"/>
                      <a:pt x="0" y="7057"/>
                    </a:cubicBezTo>
                    <a:cubicBezTo>
                      <a:pt x="0" y="3152"/>
                      <a:pt x="3152" y="0"/>
                      <a:pt x="7057" y="0"/>
                    </a:cubicBezTo>
                    <a:lnTo>
                      <a:pt x="210113" y="0"/>
                    </a:lnTo>
                    <a:cubicBezTo>
                      <a:pt x="214018" y="0"/>
                      <a:pt x="217170" y="3152"/>
                      <a:pt x="217170" y="7057"/>
                    </a:cubicBezTo>
                    <a:cubicBezTo>
                      <a:pt x="217170" y="10962"/>
                      <a:pt x="214018" y="14114"/>
                      <a:pt x="210113" y="14114"/>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8" name="Freeform: Shape 77">
                <a:extLst>
                  <a:ext uri="{FF2B5EF4-FFF2-40B4-BE49-F238E27FC236}">
                    <a16:creationId xmlns:a16="http://schemas.microsoft.com/office/drawing/2014/main" id="{9E18187C-C29D-27E1-139A-49BD660937C8}"/>
                  </a:ext>
                </a:extLst>
              </p:cNvPr>
              <p:cNvSpPr/>
              <p:nvPr/>
            </p:nvSpPr>
            <p:spPr>
              <a:xfrm>
                <a:off x="2327768" y="3549624"/>
                <a:ext cx="172946" cy="93529"/>
              </a:xfrm>
              <a:custGeom>
                <a:avLst/>
                <a:gdLst>
                  <a:gd name="connsiteX0" fmla="*/ 165888 w 172945"/>
                  <a:gd name="connsiteY0" fmla="*/ 93530 h 93529"/>
                  <a:gd name="connsiteX1" fmla="*/ 158831 w 172945"/>
                  <a:gd name="connsiteY1" fmla="*/ 86473 h 93529"/>
                  <a:gd name="connsiteX2" fmla="*/ 86473 w 172945"/>
                  <a:gd name="connsiteY2" fmla="*/ 14114 h 93529"/>
                  <a:gd name="connsiteX3" fmla="*/ 14114 w 172945"/>
                  <a:gd name="connsiteY3" fmla="*/ 86473 h 93529"/>
                  <a:gd name="connsiteX4" fmla="*/ 7057 w 172945"/>
                  <a:gd name="connsiteY4" fmla="*/ 93530 h 93529"/>
                  <a:gd name="connsiteX5" fmla="*/ 0 w 172945"/>
                  <a:gd name="connsiteY5" fmla="*/ 86473 h 93529"/>
                  <a:gd name="connsiteX6" fmla="*/ 86473 w 172945"/>
                  <a:gd name="connsiteY6" fmla="*/ 0 h 93529"/>
                  <a:gd name="connsiteX7" fmla="*/ 172946 w 172945"/>
                  <a:gd name="connsiteY7" fmla="*/ 86473 h 93529"/>
                  <a:gd name="connsiteX8" fmla="*/ 165888 w 172945"/>
                  <a:gd name="connsiteY8" fmla="*/ 93530 h 9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945" h="93529">
                    <a:moveTo>
                      <a:pt x="165888" y="93530"/>
                    </a:moveTo>
                    <a:cubicBezTo>
                      <a:pt x="161984" y="93530"/>
                      <a:pt x="158831" y="90378"/>
                      <a:pt x="158831" y="86473"/>
                    </a:cubicBezTo>
                    <a:cubicBezTo>
                      <a:pt x="158831" y="37779"/>
                      <a:pt x="135167" y="14114"/>
                      <a:pt x="86473" y="14114"/>
                    </a:cubicBezTo>
                    <a:cubicBezTo>
                      <a:pt x="37779" y="14114"/>
                      <a:pt x="14114" y="37779"/>
                      <a:pt x="14114" y="86473"/>
                    </a:cubicBezTo>
                    <a:cubicBezTo>
                      <a:pt x="14114" y="90378"/>
                      <a:pt x="10962" y="93530"/>
                      <a:pt x="7057" y="93530"/>
                    </a:cubicBezTo>
                    <a:cubicBezTo>
                      <a:pt x="3152" y="93530"/>
                      <a:pt x="0" y="90378"/>
                      <a:pt x="0" y="86473"/>
                    </a:cubicBezTo>
                    <a:cubicBezTo>
                      <a:pt x="0" y="29875"/>
                      <a:pt x="29922" y="0"/>
                      <a:pt x="86473" y="0"/>
                    </a:cubicBezTo>
                    <a:cubicBezTo>
                      <a:pt x="143023" y="0"/>
                      <a:pt x="172946" y="29922"/>
                      <a:pt x="172946" y="86473"/>
                    </a:cubicBezTo>
                    <a:cubicBezTo>
                      <a:pt x="172946" y="90378"/>
                      <a:pt x="169793" y="93530"/>
                      <a:pt x="165888" y="93530"/>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9" name="Freeform: Shape 78">
                <a:extLst>
                  <a:ext uri="{FF2B5EF4-FFF2-40B4-BE49-F238E27FC236}">
                    <a16:creationId xmlns:a16="http://schemas.microsoft.com/office/drawing/2014/main" id="{82C6CFBC-A610-A979-04AC-6248E9CDEC52}"/>
                  </a:ext>
                </a:extLst>
              </p:cNvPr>
              <p:cNvSpPr/>
              <p:nvPr/>
            </p:nvSpPr>
            <p:spPr>
              <a:xfrm>
                <a:off x="2438047" y="3555881"/>
                <a:ext cx="14114" cy="37637"/>
              </a:xfrm>
              <a:custGeom>
                <a:avLst/>
                <a:gdLst>
                  <a:gd name="connsiteX0" fmla="*/ 7057 w 14114"/>
                  <a:gd name="connsiteY0" fmla="*/ 37638 h 37637"/>
                  <a:gd name="connsiteX1" fmla="*/ 0 w 14114"/>
                  <a:gd name="connsiteY1" fmla="*/ 30581 h 37637"/>
                  <a:gd name="connsiteX2" fmla="*/ 0 w 14114"/>
                  <a:gd name="connsiteY2" fmla="*/ 7057 h 37637"/>
                  <a:gd name="connsiteX3" fmla="*/ 7057 w 14114"/>
                  <a:gd name="connsiteY3" fmla="*/ 0 h 37637"/>
                  <a:gd name="connsiteX4" fmla="*/ 14114 w 14114"/>
                  <a:gd name="connsiteY4" fmla="*/ 7057 h 37637"/>
                  <a:gd name="connsiteX5" fmla="*/ 14114 w 14114"/>
                  <a:gd name="connsiteY5" fmla="*/ 30581 h 37637"/>
                  <a:gd name="connsiteX6" fmla="*/ 7057 w 14114"/>
                  <a:gd name="connsiteY6" fmla="*/ 37638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637">
                    <a:moveTo>
                      <a:pt x="7057" y="37638"/>
                    </a:moveTo>
                    <a:cubicBezTo>
                      <a:pt x="3152" y="37638"/>
                      <a:pt x="0" y="34486"/>
                      <a:pt x="0" y="30581"/>
                    </a:cubicBezTo>
                    <a:lnTo>
                      <a:pt x="0" y="7057"/>
                    </a:lnTo>
                    <a:cubicBezTo>
                      <a:pt x="0" y="3152"/>
                      <a:pt x="3152" y="0"/>
                      <a:pt x="7057" y="0"/>
                    </a:cubicBezTo>
                    <a:cubicBezTo>
                      <a:pt x="10962" y="0"/>
                      <a:pt x="14114" y="3152"/>
                      <a:pt x="14114" y="7057"/>
                    </a:cubicBezTo>
                    <a:lnTo>
                      <a:pt x="14114" y="30581"/>
                    </a:lnTo>
                    <a:cubicBezTo>
                      <a:pt x="14114" y="34486"/>
                      <a:pt x="10962" y="37638"/>
                      <a:pt x="7057" y="37638"/>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80" name="Freeform: Shape 79">
                <a:extLst>
                  <a:ext uri="{FF2B5EF4-FFF2-40B4-BE49-F238E27FC236}">
                    <a16:creationId xmlns:a16="http://schemas.microsoft.com/office/drawing/2014/main" id="{E11FF726-6587-6A79-25DE-AB8CF59FE35C}"/>
                  </a:ext>
                </a:extLst>
              </p:cNvPr>
              <p:cNvSpPr/>
              <p:nvPr/>
            </p:nvSpPr>
            <p:spPr>
              <a:xfrm>
                <a:off x="2408312" y="3549621"/>
                <a:ext cx="14114" cy="43894"/>
              </a:xfrm>
              <a:custGeom>
                <a:avLst/>
                <a:gdLst>
                  <a:gd name="connsiteX0" fmla="*/ 7057 w 14114"/>
                  <a:gd name="connsiteY0" fmla="*/ 43895 h 43894"/>
                  <a:gd name="connsiteX1" fmla="*/ 0 w 14114"/>
                  <a:gd name="connsiteY1" fmla="*/ 36838 h 43894"/>
                  <a:gd name="connsiteX2" fmla="*/ 0 w 14114"/>
                  <a:gd name="connsiteY2" fmla="*/ 7057 h 43894"/>
                  <a:gd name="connsiteX3" fmla="*/ 7057 w 14114"/>
                  <a:gd name="connsiteY3" fmla="*/ 0 h 43894"/>
                  <a:gd name="connsiteX4" fmla="*/ 14114 w 14114"/>
                  <a:gd name="connsiteY4" fmla="*/ 7057 h 43894"/>
                  <a:gd name="connsiteX5" fmla="*/ 14114 w 14114"/>
                  <a:gd name="connsiteY5" fmla="*/ 36838 h 43894"/>
                  <a:gd name="connsiteX6" fmla="*/ 7057 w 14114"/>
                  <a:gd name="connsiteY6" fmla="*/ 43895 h 4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43894">
                    <a:moveTo>
                      <a:pt x="7057" y="43895"/>
                    </a:moveTo>
                    <a:cubicBezTo>
                      <a:pt x="3152" y="43895"/>
                      <a:pt x="0" y="40743"/>
                      <a:pt x="0" y="36838"/>
                    </a:cubicBezTo>
                    <a:lnTo>
                      <a:pt x="0" y="7057"/>
                    </a:lnTo>
                    <a:cubicBezTo>
                      <a:pt x="0" y="3152"/>
                      <a:pt x="3152" y="0"/>
                      <a:pt x="7057" y="0"/>
                    </a:cubicBezTo>
                    <a:cubicBezTo>
                      <a:pt x="10962" y="0"/>
                      <a:pt x="14114" y="3152"/>
                      <a:pt x="14114" y="7057"/>
                    </a:cubicBezTo>
                    <a:lnTo>
                      <a:pt x="14114" y="36838"/>
                    </a:lnTo>
                    <a:cubicBezTo>
                      <a:pt x="14114" y="40743"/>
                      <a:pt x="10962" y="43895"/>
                      <a:pt x="7057" y="4389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81" name="Freeform: Shape 80">
                <a:extLst>
                  <a:ext uri="{FF2B5EF4-FFF2-40B4-BE49-F238E27FC236}">
                    <a16:creationId xmlns:a16="http://schemas.microsoft.com/office/drawing/2014/main" id="{1819DBE9-F20F-80F8-FD19-365797574139}"/>
                  </a:ext>
                </a:extLst>
              </p:cNvPr>
              <p:cNvSpPr/>
              <p:nvPr/>
            </p:nvSpPr>
            <p:spPr>
              <a:xfrm>
                <a:off x="2378527" y="3555878"/>
                <a:ext cx="14114" cy="37637"/>
              </a:xfrm>
              <a:custGeom>
                <a:avLst/>
                <a:gdLst>
                  <a:gd name="connsiteX0" fmla="*/ 7057 w 14114"/>
                  <a:gd name="connsiteY0" fmla="*/ 37638 h 37637"/>
                  <a:gd name="connsiteX1" fmla="*/ 0 w 14114"/>
                  <a:gd name="connsiteY1" fmla="*/ 30581 h 37637"/>
                  <a:gd name="connsiteX2" fmla="*/ 0 w 14114"/>
                  <a:gd name="connsiteY2" fmla="*/ 7057 h 37637"/>
                  <a:gd name="connsiteX3" fmla="*/ 7057 w 14114"/>
                  <a:gd name="connsiteY3" fmla="*/ 0 h 37637"/>
                  <a:gd name="connsiteX4" fmla="*/ 14114 w 14114"/>
                  <a:gd name="connsiteY4" fmla="*/ 7057 h 37637"/>
                  <a:gd name="connsiteX5" fmla="*/ 14114 w 14114"/>
                  <a:gd name="connsiteY5" fmla="*/ 30581 h 37637"/>
                  <a:gd name="connsiteX6" fmla="*/ 7057 w 14114"/>
                  <a:gd name="connsiteY6" fmla="*/ 37638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37637">
                    <a:moveTo>
                      <a:pt x="7057" y="37638"/>
                    </a:moveTo>
                    <a:cubicBezTo>
                      <a:pt x="3152" y="37638"/>
                      <a:pt x="0" y="34486"/>
                      <a:pt x="0" y="30581"/>
                    </a:cubicBezTo>
                    <a:lnTo>
                      <a:pt x="0" y="7057"/>
                    </a:lnTo>
                    <a:cubicBezTo>
                      <a:pt x="0" y="3152"/>
                      <a:pt x="3152" y="0"/>
                      <a:pt x="7057" y="0"/>
                    </a:cubicBezTo>
                    <a:cubicBezTo>
                      <a:pt x="10962" y="0"/>
                      <a:pt x="14114" y="3152"/>
                      <a:pt x="14114" y="7057"/>
                    </a:cubicBezTo>
                    <a:lnTo>
                      <a:pt x="14114" y="30581"/>
                    </a:lnTo>
                    <a:cubicBezTo>
                      <a:pt x="14114" y="34486"/>
                      <a:pt x="10962" y="37638"/>
                      <a:pt x="7057" y="37638"/>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82" name="Freeform: Shape 81">
                <a:extLst>
                  <a:ext uri="{FF2B5EF4-FFF2-40B4-BE49-F238E27FC236}">
                    <a16:creationId xmlns:a16="http://schemas.microsoft.com/office/drawing/2014/main" id="{2DAF653F-6984-1708-EDF1-6218A805C87A}"/>
                  </a:ext>
                </a:extLst>
              </p:cNvPr>
              <p:cNvSpPr/>
              <p:nvPr/>
            </p:nvSpPr>
            <p:spPr>
              <a:xfrm>
                <a:off x="2407260" y="3864742"/>
                <a:ext cx="14114" cy="233682"/>
              </a:xfrm>
              <a:custGeom>
                <a:avLst/>
                <a:gdLst>
                  <a:gd name="connsiteX0" fmla="*/ 7057 w 14114"/>
                  <a:gd name="connsiteY0" fmla="*/ 233683 h 233683"/>
                  <a:gd name="connsiteX1" fmla="*/ 0 w 14114"/>
                  <a:gd name="connsiteY1" fmla="*/ 226626 h 233683"/>
                  <a:gd name="connsiteX2" fmla="*/ 0 w 14114"/>
                  <a:gd name="connsiteY2" fmla="*/ 7057 h 233683"/>
                  <a:gd name="connsiteX3" fmla="*/ 7057 w 14114"/>
                  <a:gd name="connsiteY3" fmla="*/ 0 h 233683"/>
                  <a:gd name="connsiteX4" fmla="*/ 14114 w 14114"/>
                  <a:gd name="connsiteY4" fmla="*/ 7057 h 233683"/>
                  <a:gd name="connsiteX5" fmla="*/ 14114 w 14114"/>
                  <a:gd name="connsiteY5" fmla="*/ 226626 h 233683"/>
                  <a:gd name="connsiteX6" fmla="*/ 7057 w 14114"/>
                  <a:gd name="connsiteY6" fmla="*/ 233683 h 23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33683">
                    <a:moveTo>
                      <a:pt x="7057" y="233683"/>
                    </a:moveTo>
                    <a:cubicBezTo>
                      <a:pt x="3152" y="233683"/>
                      <a:pt x="0" y="230531"/>
                      <a:pt x="0" y="226626"/>
                    </a:cubicBezTo>
                    <a:lnTo>
                      <a:pt x="0" y="7057"/>
                    </a:lnTo>
                    <a:cubicBezTo>
                      <a:pt x="0" y="3152"/>
                      <a:pt x="3152" y="0"/>
                      <a:pt x="7057" y="0"/>
                    </a:cubicBezTo>
                    <a:cubicBezTo>
                      <a:pt x="10962" y="0"/>
                      <a:pt x="14114" y="3152"/>
                      <a:pt x="14114" y="7057"/>
                    </a:cubicBezTo>
                    <a:lnTo>
                      <a:pt x="14114" y="226626"/>
                    </a:lnTo>
                    <a:cubicBezTo>
                      <a:pt x="14114" y="230531"/>
                      <a:pt x="10962" y="233683"/>
                      <a:pt x="7057" y="233683"/>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83" name="Freeform: Shape 82">
                <a:extLst>
                  <a:ext uri="{FF2B5EF4-FFF2-40B4-BE49-F238E27FC236}">
                    <a16:creationId xmlns:a16="http://schemas.microsoft.com/office/drawing/2014/main" id="{11272439-8819-56F6-37B1-4932086BBBEA}"/>
                  </a:ext>
                </a:extLst>
              </p:cNvPr>
              <p:cNvSpPr/>
              <p:nvPr/>
            </p:nvSpPr>
            <p:spPr>
              <a:xfrm>
                <a:off x="2473035" y="3894673"/>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2"/>
                      <a:pt x="8421" y="0"/>
                      <a:pt x="18819" y="0"/>
                    </a:cubicBezTo>
                    <a:cubicBezTo>
                      <a:pt x="29216" y="0"/>
                      <a:pt x="37638" y="8422"/>
                      <a:pt x="37638" y="18819"/>
                    </a:cubicBezTo>
                  </a:path>
                </a:pathLst>
              </a:custGeom>
              <a:solidFill>
                <a:srgbClr val="C6D92C"/>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101" name="Group 100">
              <a:extLst>
                <a:ext uri="{FF2B5EF4-FFF2-40B4-BE49-F238E27FC236}">
                  <a16:creationId xmlns:a16="http://schemas.microsoft.com/office/drawing/2014/main" id="{4BB7D708-2FB8-0BE4-50CC-D0AFA71A37E9}"/>
                </a:ext>
              </a:extLst>
            </p:cNvPr>
            <p:cNvGrpSpPr/>
            <p:nvPr/>
          </p:nvGrpSpPr>
          <p:grpSpPr>
            <a:xfrm>
              <a:off x="4764349" y="1463440"/>
              <a:ext cx="287226" cy="481802"/>
              <a:chOff x="7154938" y="2730308"/>
              <a:chExt cx="334458" cy="561031"/>
            </a:xfrm>
          </p:grpSpPr>
          <p:sp>
            <p:nvSpPr>
              <p:cNvPr id="102" name="Freeform: Shape 101">
                <a:extLst>
                  <a:ext uri="{FF2B5EF4-FFF2-40B4-BE49-F238E27FC236}">
                    <a16:creationId xmlns:a16="http://schemas.microsoft.com/office/drawing/2014/main" id="{AACE39FB-F675-FBB0-DA9A-A137A838CE57}"/>
                  </a:ext>
                </a:extLst>
              </p:cNvPr>
              <p:cNvSpPr/>
              <p:nvPr/>
            </p:nvSpPr>
            <p:spPr>
              <a:xfrm>
                <a:off x="7239717" y="2807447"/>
                <a:ext cx="91647" cy="157950"/>
              </a:xfrm>
              <a:custGeom>
                <a:avLst/>
                <a:gdLst>
                  <a:gd name="connsiteX0" fmla="*/ 84591 w 91647"/>
                  <a:gd name="connsiteY0" fmla="*/ 157950 h 157950"/>
                  <a:gd name="connsiteX1" fmla="*/ 0 w 91647"/>
                  <a:gd name="connsiteY1" fmla="*/ 49977 h 157950"/>
                  <a:gd name="connsiteX2" fmla="*/ 4046 w 91647"/>
                  <a:gd name="connsiteY2" fmla="*/ 5564 h 157950"/>
                  <a:gd name="connsiteX3" fmla="*/ 12421 w 91647"/>
                  <a:gd name="connsiteY3" fmla="*/ 154 h 157950"/>
                  <a:gd name="connsiteX4" fmla="*/ 17831 w 91647"/>
                  <a:gd name="connsiteY4" fmla="*/ 8528 h 157950"/>
                  <a:gd name="connsiteX5" fmla="*/ 14114 w 91647"/>
                  <a:gd name="connsiteY5" fmla="*/ 49930 h 157950"/>
                  <a:gd name="connsiteX6" fmla="*/ 84591 w 91647"/>
                  <a:gd name="connsiteY6" fmla="*/ 143789 h 157950"/>
                  <a:gd name="connsiteX7" fmla="*/ 91648 w 91647"/>
                  <a:gd name="connsiteY7" fmla="*/ 150846 h 157950"/>
                  <a:gd name="connsiteX8" fmla="*/ 84591 w 91647"/>
                  <a:gd name="connsiteY8" fmla="*/ 157903 h 1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47" h="157950">
                    <a:moveTo>
                      <a:pt x="84591" y="157950"/>
                    </a:moveTo>
                    <a:cubicBezTo>
                      <a:pt x="37920" y="157950"/>
                      <a:pt x="0" y="109491"/>
                      <a:pt x="0" y="49977"/>
                    </a:cubicBezTo>
                    <a:cubicBezTo>
                      <a:pt x="0" y="32569"/>
                      <a:pt x="1317" y="18032"/>
                      <a:pt x="4046" y="5564"/>
                    </a:cubicBezTo>
                    <a:cubicBezTo>
                      <a:pt x="4893" y="1753"/>
                      <a:pt x="8657" y="-646"/>
                      <a:pt x="12421" y="154"/>
                    </a:cubicBezTo>
                    <a:cubicBezTo>
                      <a:pt x="16232" y="1000"/>
                      <a:pt x="18631" y="4717"/>
                      <a:pt x="17831" y="8528"/>
                    </a:cubicBezTo>
                    <a:cubicBezTo>
                      <a:pt x="15337" y="20008"/>
                      <a:pt x="14114" y="33557"/>
                      <a:pt x="14114" y="49930"/>
                    </a:cubicBezTo>
                    <a:cubicBezTo>
                      <a:pt x="14114" y="101682"/>
                      <a:pt x="45730" y="143789"/>
                      <a:pt x="84591" y="143789"/>
                    </a:cubicBezTo>
                    <a:cubicBezTo>
                      <a:pt x="88496" y="143789"/>
                      <a:pt x="91648" y="146941"/>
                      <a:pt x="91648" y="150846"/>
                    </a:cubicBezTo>
                    <a:cubicBezTo>
                      <a:pt x="91648" y="154751"/>
                      <a:pt x="88496" y="157903"/>
                      <a:pt x="84591" y="157903"/>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03" name="Freeform: Shape 102">
                <a:extLst>
                  <a:ext uri="{FF2B5EF4-FFF2-40B4-BE49-F238E27FC236}">
                    <a16:creationId xmlns:a16="http://schemas.microsoft.com/office/drawing/2014/main" id="{EAD51A48-8FF8-5172-8793-69CA4A451BE8}"/>
                  </a:ext>
                </a:extLst>
              </p:cNvPr>
              <p:cNvSpPr/>
              <p:nvPr/>
            </p:nvSpPr>
            <p:spPr>
              <a:xfrm>
                <a:off x="7316969" y="2807964"/>
                <a:ext cx="91647" cy="157432"/>
              </a:xfrm>
              <a:custGeom>
                <a:avLst/>
                <a:gdLst>
                  <a:gd name="connsiteX0" fmla="*/ 7057 w 91647"/>
                  <a:gd name="connsiteY0" fmla="*/ 157433 h 157432"/>
                  <a:gd name="connsiteX1" fmla="*/ 0 w 91647"/>
                  <a:gd name="connsiteY1" fmla="*/ 150375 h 157432"/>
                  <a:gd name="connsiteX2" fmla="*/ 7057 w 91647"/>
                  <a:gd name="connsiteY2" fmla="*/ 143318 h 157432"/>
                  <a:gd name="connsiteX3" fmla="*/ 77534 w 91647"/>
                  <a:gd name="connsiteY3" fmla="*/ 49459 h 157432"/>
                  <a:gd name="connsiteX4" fmla="*/ 73958 w 91647"/>
                  <a:gd name="connsiteY4" fmla="*/ 8528 h 157432"/>
                  <a:gd name="connsiteX5" fmla="*/ 79369 w 91647"/>
                  <a:gd name="connsiteY5" fmla="*/ 154 h 157432"/>
                  <a:gd name="connsiteX6" fmla="*/ 87743 w 91647"/>
                  <a:gd name="connsiteY6" fmla="*/ 5564 h 157432"/>
                  <a:gd name="connsiteX7" fmla="*/ 91648 w 91647"/>
                  <a:gd name="connsiteY7" fmla="*/ 49412 h 157432"/>
                  <a:gd name="connsiteX8" fmla="*/ 7057 w 91647"/>
                  <a:gd name="connsiteY8" fmla="*/ 157385 h 15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47" h="157432">
                    <a:moveTo>
                      <a:pt x="7057" y="157433"/>
                    </a:moveTo>
                    <a:cubicBezTo>
                      <a:pt x="3152" y="157433"/>
                      <a:pt x="0" y="154280"/>
                      <a:pt x="0" y="150375"/>
                    </a:cubicBezTo>
                    <a:cubicBezTo>
                      <a:pt x="0" y="146470"/>
                      <a:pt x="3152" y="143318"/>
                      <a:pt x="7057" y="143318"/>
                    </a:cubicBezTo>
                    <a:cubicBezTo>
                      <a:pt x="45918" y="143318"/>
                      <a:pt x="77534" y="101211"/>
                      <a:pt x="77534" y="49459"/>
                    </a:cubicBezTo>
                    <a:cubicBezTo>
                      <a:pt x="77534" y="33275"/>
                      <a:pt x="76358" y="19866"/>
                      <a:pt x="73958" y="8528"/>
                    </a:cubicBezTo>
                    <a:cubicBezTo>
                      <a:pt x="73158" y="4717"/>
                      <a:pt x="75558" y="953"/>
                      <a:pt x="79369" y="154"/>
                    </a:cubicBezTo>
                    <a:cubicBezTo>
                      <a:pt x="83179" y="-646"/>
                      <a:pt x="86943" y="1753"/>
                      <a:pt x="87743" y="5564"/>
                    </a:cubicBezTo>
                    <a:cubicBezTo>
                      <a:pt x="90378" y="17890"/>
                      <a:pt x="91648" y="32240"/>
                      <a:pt x="91648" y="49412"/>
                    </a:cubicBezTo>
                    <a:cubicBezTo>
                      <a:pt x="91648" y="108974"/>
                      <a:pt x="53681" y="157385"/>
                      <a:pt x="7057" y="15738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04" name="Freeform: Shape 103">
                <a:extLst>
                  <a:ext uri="{FF2B5EF4-FFF2-40B4-BE49-F238E27FC236}">
                    <a16:creationId xmlns:a16="http://schemas.microsoft.com/office/drawing/2014/main" id="{0027F3D8-CF0A-6878-D641-A9C2713C31CF}"/>
                  </a:ext>
                </a:extLst>
              </p:cNvPr>
              <p:cNvSpPr/>
              <p:nvPr/>
            </p:nvSpPr>
            <p:spPr>
              <a:xfrm>
                <a:off x="7358558" y="2935757"/>
                <a:ext cx="130838" cy="354500"/>
              </a:xfrm>
              <a:custGeom>
                <a:avLst/>
                <a:gdLst>
                  <a:gd name="connsiteX0" fmla="*/ 123781 w 130838"/>
                  <a:gd name="connsiteY0" fmla="*/ 354501 h 354500"/>
                  <a:gd name="connsiteX1" fmla="*/ 116724 w 130838"/>
                  <a:gd name="connsiteY1" fmla="*/ 347444 h 354500"/>
                  <a:gd name="connsiteX2" fmla="*/ 116724 w 130838"/>
                  <a:gd name="connsiteY2" fmla="*/ 70006 h 354500"/>
                  <a:gd name="connsiteX3" fmla="*/ 7057 w 130838"/>
                  <a:gd name="connsiteY3" fmla="*/ 70006 h 354500"/>
                  <a:gd name="connsiteX4" fmla="*/ 0 w 130838"/>
                  <a:gd name="connsiteY4" fmla="*/ 62949 h 354500"/>
                  <a:gd name="connsiteX5" fmla="*/ 0 w 130838"/>
                  <a:gd name="connsiteY5" fmla="*/ 7057 h 354500"/>
                  <a:gd name="connsiteX6" fmla="*/ 7057 w 130838"/>
                  <a:gd name="connsiteY6" fmla="*/ 0 h 354500"/>
                  <a:gd name="connsiteX7" fmla="*/ 14114 w 130838"/>
                  <a:gd name="connsiteY7" fmla="*/ 7057 h 354500"/>
                  <a:gd name="connsiteX8" fmla="*/ 14114 w 130838"/>
                  <a:gd name="connsiteY8" fmla="*/ 55892 h 354500"/>
                  <a:gd name="connsiteX9" fmla="*/ 123781 w 130838"/>
                  <a:gd name="connsiteY9" fmla="*/ 55892 h 354500"/>
                  <a:gd name="connsiteX10" fmla="*/ 130839 w 130838"/>
                  <a:gd name="connsiteY10" fmla="*/ 62949 h 354500"/>
                  <a:gd name="connsiteX11" fmla="*/ 130839 w 130838"/>
                  <a:gd name="connsiteY11" fmla="*/ 347444 h 354500"/>
                  <a:gd name="connsiteX12" fmla="*/ 123781 w 130838"/>
                  <a:gd name="connsiteY12" fmla="*/ 354501 h 3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38" h="354500">
                    <a:moveTo>
                      <a:pt x="123781" y="354501"/>
                    </a:moveTo>
                    <a:cubicBezTo>
                      <a:pt x="119876" y="354501"/>
                      <a:pt x="116724" y="351349"/>
                      <a:pt x="116724" y="347444"/>
                    </a:cubicBezTo>
                    <a:lnTo>
                      <a:pt x="116724" y="70006"/>
                    </a:lnTo>
                    <a:lnTo>
                      <a:pt x="7057" y="70006"/>
                    </a:lnTo>
                    <a:cubicBezTo>
                      <a:pt x="3152" y="70006"/>
                      <a:pt x="0" y="66854"/>
                      <a:pt x="0" y="62949"/>
                    </a:cubicBezTo>
                    <a:lnTo>
                      <a:pt x="0" y="7057"/>
                    </a:lnTo>
                    <a:cubicBezTo>
                      <a:pt x="0" y="3152"/>
                      <a:pt x="3152" y="0"/>
                      <a:pt x="7057" y="0"/>
                    </a:cubicBezTo>
                    <a:cubicBezTo>
                      <a:pt x="10962" y="0"/>
                      <a:pt x="14114" y="3152"/>
                      <a:pt x="14114" y="7057"/>
                    </a:cubicBezTo>
                    <a:lnTo>
                      <a:pt x="14114" y="55892"/>
                    </a:lnTo>
                    <a:lnTo>
                      <a:pt x="123781" y="55892"/>
                    </a:lnTo>
                    <a:cubicBezTo>
                      <a:pt x="127686" y="55892"/>
                      <a:pt x="130839" y="59044"/>
                      <a:pt x="130839" y="62949"/>
                    </a:cubicBezTo>
                    <a:lnTo>
                      <a:pt x="130839" y="347444"/>
                    </a:lnTo>
                    <a:cubicBezTo>
                      <a:pt x="130839" y="351349"/>
                      <a:pt x="127686" y="354501"/>
                      <a:pt x="123781" y="354501"/>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05" name="Freeform: Shape 104">
                <a:extLst>
                  <a:ext uri="{FF2B5EF4-FFF2-40B4-BE49-F238E27FC236}">
                    <a16:creationId xmlns:a16="http://schemas.microsoft.com/office/drawing/2014/main" id="{3326AC03-F2F2-E943-9A2A-734FD4915B95}"/>
                  </a:ext>
                </a:extLst>
              </p:cNvPr>
              <p:cNvSpPr/>
              <p:nvPr/>
            </p:nvSpPr>
            <p:spPr>
              <a:xfrm>
                <a:off x="7154938" y="2935710"/>
                <a:ext cx="334411" cy="355629"/>
              </a:xfrm>
              <a:custGeom>
                <a:avLst/>
                <a:gdLst>
                  <a:gd name="connsiteX0" fmla="*/ 327355 w 334411"/>
                  <a:gd name="connsiteY0" fmla="*/ 355630 h 355629"/>
                  <a:gd name="connsiteX1" fmla="*/ 7057 w 334411"/>
                  <a:gd name="connsiteY1" fmla="*/ 355630 h 355629"/>
                  <a:gd name="connsiteX2" fmla="*/ 0 w 334411"/>
                  <a:gd name="connsiteY2" fmla="*/ 348573 h 355629"/>
                  <a:gd name="connsiteX3" fmla="*/ 0 w 334411"/>
                  <a:gd name="connsiteY3" fmla="*/ 64878 h 355629"/>
                  <a:gd name="connsiteX4" fmla="*/ 7057 w 334411"/>
                  <a:gd name="connsiteY4" fmla="*/ 57821 h 355629"/>
                  <a:gd name="connsiteX5" fmla="*/ 120959 w 334411"/>
                  <a:gd name="connsiteY5" fmla="*/ 57821 h 355629"/>
                  <a:gd name="connsiteX6" fmla="*/ 120959 w 334411"/>
                  <a:gd name="connsiteY6" fmla="*/ 7057 h 355629"/>
                  <a:gd name="connsiteX7" fmla="*/ 128016 w 334411"/>
                  <a:gd name="connsiteY7" fmla="*/ 0 h 355629"/>
                  <a:gd name="connsiteX8" fmla="*/ 135073 w 334411"/>
                  <a:gd name="connsiteY8" fmla="*/ 7057 h 355629"/>
                  <a:gd name="connsiteX9" fmla="*/ 135073 w 334411"/>
                  <a:gd name="connsiteY9" fmla="*/ 64878 h 355629"/>
                  <a:gd name="connsiteX10" fmla="*/ 128016 w 334411"/>
                  <a:gd name="connsiteY10" fmla="*/ 71935 h 355629"/>
                  <a:gd name="connsiteX11" fmla="*/ 14114 w 334411"/>
                  <a:gd name="connsiteY11" fmla="*/ 71935 h 355629"/>
                  <a:gd name="connsiteX12" fmla="*/ 14114 w 334411"/>
                  <a:gd name="connsiteY12" fmla="*/ 341516 h 355629"/>
                  <a:gd name="connsiteX13" fmla="*/ 327355 w 334411"/>
                  <a:gd name="connsiteY13" fmla="*/ 341516 h 355629"/>
                  <a:gd name="connsiteX14" fmla="*/ 334412 w 334411"/>
                  <a:gd name="connsiteY14" fmla="*/ 348573 h 355629"/>
                  <a:gd name="connsiteX15" fmla="*/ 327355 w 334411"/>
                  <a:gd name="connsiteY15" fmla="*/ 355630 h 35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411" h="355629">
                    <a:moveTo>
                      <a:pt x="327355" y="355630"/>
                    </a:moveTo>
                    <a:lnTo>
                      <a:pt x="7057" y="355630"/>
                    </a:lnTo>
                    <a:cubicBezTo>
                      <a:pt x="3152" y="355630"/>
                      <a:pt x="0" y="352478"/>
                      <a:pt x="0" y="348573"/>
                    </a:cubicBezTo>
                    <a:lnTo>
                      <a:pt x="0" y="64878"/>
                    </a:lnTo>
                    <a:cubicBezTo>
                      <a:pt x="0" y="60973"/>
                      <a:pt x="3152" y="57821"/>
                      <a:pt x="7057" y="57821"/>
                    </a:cubicBezTo>
                    <a:lnTo>
                      <a:pt x="120959" y="57821"/>
                    </a:lnTo>
                    <a:lnTo>
                      <a:pt x="120959" y="7057"/>
                    </a:lnTo>
                    <a:cubicBezTo>
                      <a:pt x="120959" y="3152"/>
                      <a:pt x="124111" y="0"/>
                      <a:pt x="128016" y="0"/>
                    </a:cubicBezTo>
                    <a:cubicBezTo>
                      <a:pt x="131921" y="0"/>
                      <a:pt x="135073" y="3152"/>
                      <a:pt x="135073" y="7057"/>
                    </a:cubicBezTo>
                    <a:lnTo>
                      <a:pt x="135073" y="64878"/>
                    </a:lnTo>
                    <a:cubicBezTo>
                      <a:pt x="135073" y="68783"/>
                      <a:pt x="131921" y="71935"/>
                      <a:pt x="128016" y="71935"/>
                    </a:cubicBezTo>
                    <a:lnTo>
                      <a:pt x="14114" y="71935"/>
                    </a:lnTo>
                    <a:lnTo>
                      <a:pt x="14114" y="341516"/>
                    </a:lnTo>
                    <a:lnTo>
                      <a:pt x="327355" y="341516"/>
                    </a:lnTo>
                    <a:cubicBezTo>
                      <a:pt x="331260" y="341516"/>
                      <a:pt x="334412" y="344668"/>
                      <a:pt x="334412" y="348573"/>
                    </a:cubicBezTo>
                    <a:cubicBezTo>
                      <a:pt x="334412" y="352478"/>
                      <a:pt x="331260" y="355630"/>
                      <a:pt x="327355" y="355630"/>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06" name="Freeform: Shape 105">
                <a:extLst>
                  <a:ext uri="{FF2B5EF4-FFF2-40B4-BE49-F238E27FC236}">
                    <a16:creationId xmlns:a16="http://schemas.microsoft.com/office/drawing/2014/main" id="{09BEBE47-D4B6-6094-2DCA-3FD3F7330D7B}"/>
                  </a:ext>
                </a:extLst>
              </p:cNvPr>
              <p:cNvSpPr/>
              <p:nvPr/>
            </p:nvSpPr>
            <p:spPr>
              <a:xfrm>
                <a:off x="7275909" y="2993591"/>
                <a:ext cx="55678" cy="65006"/>
              </a:xfrm>
              <a:custGeom>
                <a:avLst/>
                <a:gdLst>
                  <a:gd name="connsiteX0" fmla="*/ 48634 w 55678"/>
                  <a:gd name="connsiteY0" fmla="*/ 65006 h 65006"/>
                  <a:gd name="connsiteX1" fmla="*/ 43176 w 55678"/>
                  <a:gd name="connsiteY1" fmla="*/ 62419 h 65006"/>
                  <a:gd name="connsiteX2" fmla="*/ 1587 w 55678"/>
                  <a:gd name="connsiteY2" fmla="*/ 11514 h 65006"/>
                  <a:gd name="connsiteX3" fmla="*/ 2575 w 55678"/>
                  <a:gd name="connsiteY3" fmla="*/ 1587 h 65006"/>
                  <a:gd name="connsiteX4" fmla="*/ 12502 w 55678"/>
                  <a:gd name="connsiteY4" fmla="*/ 2575 h 65006"/>
                  <a:gd name="connsiteX5" fmla="*/ 54092 w 55678"/>
                  <a:gd name="connsiteY5" fmla="*/ 53480 h 65006"/>
                  <a:gd name="connsiteX6" fmla="*/ 53103 w 55678"/>
                  <a:gd name="connsiteY6" fmla="*/ 63407 h 65006"/>
                  <a:gd name="connsiteX7" fmla="*/ 48634 w 55678"/>
                  <a:gd name="connsiteY7" fmla="*/ 65006 h 6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78" h="65006">
                    <a:moveTo>
                      <a:pt x="48634" y="65006"/>
                    </a:moveTo>
                    <a:cubicBezTo>
                      <a:pt x="46611" y="65006"/>
                      <a:pt x="44541" y="64113"/>
                      <a:pt x="43176" y="62419"/>
                    </a:cubicBezTo>
                    <a:lnTo>
                      <a:pt x="1587" y="11514"/>
                    </a:lnTo>
                    <a:cubicBezTo>
                      <a:pt x="-860" y="8503"/>
                      <a:pt x="-436" y="4033"/>
                      <a:pt x="2575" y="1587"/>
                    </a:cubicBezTo>
                    <a:cubicBezTo>
                      <a:pt x="5586" y="-860"/>
                      <a:pt x="10056" y="-436"/>
                      <a:pt x="12502" y="2575"/>
                    </a:cubicBezTo>
                    <a:lnTo>
                      <a:pt x="54092" y="53480"/>
                    </a:lnTo>
                    <a:cubicBezTo>
                      <a:pt x="56538" y="56491"/>
                      <a:pt x="56114" y="60960"/>
                      <a:pt x="53103" y="63407"/>
                    </a:cubicBezTo>
                    <a:cubicBezTo>
                      <a:pt x="51786" y="64489"/>
                      <a:pt x="50233" y="65006"/>
                      <a:pt x="48634" y="65006"/>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07" name="Freeform: Shape 106">
                <a:extLst>
                  <a:ext uri="{FF2B5EF4-FFF2-40B4-BE49-F238E27FC236}">
                    <a16:creationId xmlns:a16="http://schemas.microsoft.com/office/drawing/2014/main" id="{50724F95-9AED-8B1D-5163-F1F33BCA5EBB}"/>
                  </a:ext>
                </a:extLst>
              </p:cNvPr>
              <p:cNvSpPr/>
              <p:nvPr/>
            </p:nvSpPr>
            <p:spPr>
              <a:xfrm>
                <a:off x="7317619" y="2991688"/>
                <a:ext cx="55060" cy="66909"/>
              </a:xfrm>
              <a:custGeom>
                <a:avLst/>
                <a:gdLst>
                  <a:gd name="connsiteX0" fmla="*/ 7065 w 55060"/>
                  <a:gd name="connsiteY0" fmla="*/ 66909 h 66909"/>
                  <a:gd name="connsiteX1" fmla="*/ 2737 w 55060"/>
                  <a:gd name="connsiteY1" fmla="*/ 65451 h 66909"/>
                  <a:gd name="connsiteX2" fmla="*/ 1466 w 55060"/>
                  <a:gd name="connsiteY2" fmla="*/ 55570 h 66909"/>
                  <a:gd name="connsiteX3" fmla="*/ 42445 w 55060"/>
                  <a:gd name="connsiteY3" fmla="*/ 2737 h 66909"/>
                  <a:gd name="connsiteX4" fmla="*/ 52324 w 55060"/>
                  <a:gd name="connsiteY4" fmla="*/ 1466 h 66909"/>
                  <a:gd name="connsiteX5" fmla="*/ 53595 w 55060"/>
                  <a:gd name="connsiteY5" fmla="*/ 11346 h 66909"/>
                  <a:gd name="connsiteX6" fmla="*/ 12616 w 55060"/>
                  <a:gd name="connsiteY6" fmla="*/ 64180 h 66909"/>
                  <a:gd name="connsiteX7" fmla="*/ 7018 w 55060"/>
                  <a:gd name="connsiteY7" fmla="*/ 66909 h 6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0" h="66909">
                    <a:moveTo>
                      <a:pt x="7065" y="66909"/>
                    </a:moveTo>
                    <a:cubicBezTo>
                      <a:pt x="5559" y="66909"/>
                      <a:pt x="4054" y="66438"/>
                      <a:pt x="2737" y="65451"/>
                    </a:cubicBezTo>
                    <a:cubicBezTo>
                      <a:pt x="-369" y="63051"/>
                      <a:pt x="-886" y="58629"/>
                      <a:pt x="1466" y="55570"/>
                    </a:cubicBezTo>
                    <a:lnTo>
                      <a:pt x="42445" y="2737"/>
                    </a:lnTo>
                    <a:cubicBezTo>
                      <a:pt x="44844" y="-369"/>
                      <a:pt x="49266" y="-886"/>
                      <a:pt x="52324" y="1466"/>
                    </a:cubicBezTo>
                    <a:cubicBezTo>
                      <a:pt x="55429" y="3866"/>
                      <a:pt x="55947" y="8288"/>
                      <a:pt x="53595" y="11346"/>
                    </a:cubicBezTo>
                    <a:lnTo>
                      <a:pt x="12616" y="64180"/>
                    </a:lnTo>
                    <a:cubicBezTo>
                      <a:pt x="11205" y="65968"/>
                      <a:pt x="9135" y="66909"/>
                      <a:pt x="7018" y="66909"/>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08" name="Freeform: Shape 107">
                <a:extLst>
                  <a:ext uri="{FF2B5EF4-FFF2-40B4-BE49-F238E27FC236}">
                    <a16:creationId xmlns:a16="http://schemas.microsoft.com/office/drawing/2014/main" id="{C93133F8-4D8A-D3EC-7A20-23C706E33DDD}"/>
                  </a:ext>
                </a:extLst>
              </p:cNvPr>
              <p:cNvSpPr/>
              <p:nvPr/>
            </p:nvSpPr>
            <p:spPr>
              <a:xfrm>
                <a:off x="7228455" y="2730308"/>
                <a:ext cx="187379" cy="104815"/>
              </a:xfrm>
              <a:custGeom>
                <a:avLst/>
                <a:gdLst>
                  <a:gd name="connsiteX0" fmla="*/ 18131 w 187379"/>
                  <a:gd name="connsiteY0" fmla="*/ 104721 h 104815"/>
                  <a:gd name="connsiteX1" fmla="*/ 17378 w 187379"/>
                  <a:gd name="connsiteY1" fmla="*/ 104721 h 104815"/>
                  <a:gd name="connsiteX2" fmla="*/ 11356 w 187379"/>
                  <a:gd name="connsiteY2" fmla="*/ 99734 h 104815"/>
                  <a:gd name="connsiteX3" fmla="*/ 300 w 187379"/>
                  <a:gd name="connsiteY3" fmla="*/ 62567 h 104815"/>
                  <a:gd name="connsiteX4" fmla="*/ 1241 w 187379"/>
                  <a:gd name="connsiteY4" fmla="*/ 56592 h 104815"/>
                  <a:gd name="connsiteX5" fmla="*/ 23682 w 187379"/>
                  <a:gd name="connsiteY5" fmla="*/ 23706 h 104815"/>
                  <a:gd name="connsiteX6" fmla="*/ 25329 w 187379"/>
                  <a:gd name="connsiteY6" fmla="*/ 22012 h 104815"/>
                  <a:gd name="connsiteX7" fmla="*/ 108179 w 187379"/>
                  <a:gd name="connsiteY7" fmla="*/ 1170 h 104815"/>
                  <a:gd name="connsiteX8" fmla="*/ 180679 w 187379"/>
                  <a:gd name="connsiteY8" fmla="*/ 50523 h 104815"/>
                  <a:gd name="connsiteX9" fmla="*/ 181902 w 187379"/>
                  <a:gd name="connsiteY9" fmla="*/ 53393 h 104815"/>
                  <a:gd name="connsiteX10" fmla="*/ 187265 w 187379"/>
                  <a:gd name="connsiteY10" fmla="*/ 83927 h 104815"/>
                  <a:gd name="connsiteX11" fmla="*/ 185713 w 187379"/>
                  <a:gd name="connsiteY11" fmla="*/ 89713 h 104815"/>
                  <a:gd name="connsiteX12" fmla="*/ 180255 w 187379"/>
                  <a:gd name="connsiteY12" fmla="*/ 92207 h 104815"/>
                  <a:gd name="connsiteX13" fmla="*/ 43536 w 187379"/>
                  <a:gd name="connsiteY13" fmla="*/ 65907 h 104815"/>
                  <a:gd name="connsiteX14" fmla="*/ 24294 w 187379"/>
                  <a:gd name="connsiteY14" fmla="*/ 101146 h 104815"/>
                  <a:gd name="connsiteX15" fmla="*/ 18084 w 187379"/>
                  <a:gd name="connsiteY15" fmla="*/ 104815 h 104815"/>
                  <a:gd name="connsiteX16" fmla="*/ 14790 w 187379"/>
                  <a:gd name="connsiteY16" fmla="*/ 61720 h 104815"/>
                  <a:gd name="connsiteX17" fmla="*/ 20059 w 187379"/>
                  <a:gd name="connsiteY17" fmla="*/ 79410 h 104815"/>
                  <a:gd name="connsiteX18" fmla="*/ 35021 w 187379"/>
                  <a:gd name="connsiteY18" fmla="*/ 52075 h 104815"/>
                  <a:gd name="connsiteX19" fmla="*/ 39913 w 187379"/>
                  <a:gd name="connsiteY19" fmla="*/ 48547 h 104815"/>
                  <a:gd name="connsiteX20" fmla="*/ 45748 w 187379"/>
                  <a:gd name="connsiteY20" fmla="*/ 50100 h 104815"/>
                  <a:gd name="connsiteX21" fmla="*/ 171881 w 187379"/>
                  <a:gd name="connsiteY21" fmla="*/ 77857 h 104815"/>
                  <a:gd name="connsiteX22" fmla="*/ 168258 w 187379"/>
                  <a:gd name="connsiteY22" fmla="*/ 57439 h 104815"/>
                  <a:gd name="connsiteX23" fmla="*/ 106109 w 187379"/>
                  <a:gd name="connsiteY23" fmla="*/ 15144 h 104815"/>
                  <a:gd name="connsiteX24" fmla="*/ 34597 w 187379"/>
                  <a:gd name="connsiteY24" fmla="*/ 32739 h 104815"/>
                  <a:gd name="connsiteX25" fmla="*/ 14790 w 187379"/>
                  <a:gd name="connsiteY25" fmla="*/ 61767 h 10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379" h="104815">
                    <a:moveTo>
                      <a:pt x="18131" y="104721"/>
                    </a:moveTo>
                    <a:cubicBezTo>
                      <a:pt x="17895" y="104721"/>
                      <a:pt x="17613" y="104721"/>
                      <a:pt x="17378" y="104721"/>
                    </a:cubicBezTo>
                    <a:cubicBezTo>
                      <a:pt x="14555" y="104439"/>
                      <a:pt x="12156" y="102463"/>
                      <a:pt x="11356" y="99734"/>
                    </a:cubicBezTo>
                    <a:lnTo>
                      <a:pt x="300" y="62567"/>
                    </a:lnTo>
                    <a:cubicBezTo>
                      <a:pt x="-312" y="60544"/>
                      <a:pt x="17" y="58333"/>
                      <a:pt x="1241" y="56592"/>
                    </a:cubicBezTo>
                    <a:lnTo>
                      <a:pt x="23682" y="23706"/>
                    </a:lnTo>
                    <a:cubicBezTo>
                      <a:pt x="24105" y="23047"/>
                      <a:pt x="24670" y="22483"/>
                      <a:pt x="25329" y="22012"/>
                    </a:cubicBezTo>
                    <a:cubicBezTo>
                      <a:pt x="26882" y="20883"/>
                      <a:pt x="63719" y="-5840"/>
                      <a:pt x="108179" y="1170"/>
                    </a:cubicBezTo>
                    <a:cubicBezTo>
                      <a:pt x="136031" y="5593"/>
                      <a:pt x="160449" y="22201"/>
                      <a:pt x="180679" y="50523"/>
                    </a:cubicBezTo>
                    <a:cubicBezTo>
                      <a:pt x="181290" y="51370"/>
                      <a:pt x="181714" y="52358"/>
                      <a:pt x="181902" y="53393"/>
                    </a:cubicBezTo>
                    <a:lnTo>
                      <a:pt x="187265" y="83927"/>
                    </a:lnTo>
                    <a:cubicBezTo>
                      <a:pt x="187642" y="85997"/>
                      <a:pt x="187077" y="88114"/>
                      <a:pt x="185713" y="89713"/>
                    </a:cubicBezTo>
                    <a:cubicBezTo>
                      <a:pt x="184349" y="91313"/>
                      <a:pt x="182467" y="92019"/>
                      <a:pt x="180255" y="92207"/>
                    </a:cubicBezTo>
                    <a:cubicBezTo>
                      <a:pt x="176115" y="92207"/>
                      <a:pt x="84044" y="91078"/>
                      <a:pt x="43536" y="65907"/>
                    </a:cubicBezTo>
                    <a:lnTo>
                      <a:pt x="24294" y="101146"/>
                    </a:lnTo>
                    <a:cubicBezTo>
                      <a:pt x="23071" y="103404"/>
                      <a:pt x="20671" y="104815"/>
                      <a:pt x="18084" y="104815"/>
                    </a:cubicBezTo>
                    <a:close/>
                    <a:moveTo>
                      <a:pt x="14790" y="61720"/>
                    </a:moveTo>
                    <a:lnTo>
                      <a:pt x="20059" y="79410"/>
                    </a:lnTo>
                    <a:lnTo>
                      <a:pt x="35021" y="52075"/>
                    </a:lnTo>
                    <a:cubicBezTo>
                      <a:pt x="36056" y="50241"/>
                      <a:pt x="37843" y="48923"/>
                      <a:pt x="39913" y="48547"/>
                    </a:cubicBezTo>
                    <a:cubicBezTo>
                      <a:pt x="41984" y="48170"/>
                      <a:pt x="44148" y="48735"/>
                      <a:pt x="45748" y="50100"/>
                    </a:cubicBezTo>
                    <a:cubicBezTo>
                      <a:pt x="72094" y="72306"/>
                      <a:pt x="146617" y="76917"/>
                      <a:pt x="171881" y="77857"/>
                    </a:cubicBezTo>
                    <a:lnTo>
                      <a:pt x="168258" y="57439"/>
                    </a:lnTo>
                    <a:cubicBezTo>
                      <a:pt x="150521" y="33162"/>
                      <a:pt x="129633" y="18907"/>
                      <a:pt x="106109" y="15144"/>
                    </a:cubicBezTo>
                    <a:cubicBezTo>
                      <a:pt x="70965" y="9545"/>
                      <a:pt x="40243" y="28928"/>
                      <a:pt x="34597" y="32739"/>
                    </a:cubicBezTo>
                    <a:lnTo>
                      <a:pt x="14790" y="61767"/>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09" name="Freeform: Shape 108">
                <a:extLst>
                  <a:ext uri="{FF2B5EF4-FFF2-40B4-BE49-F238E27FC236}">
                    <a16:creationId xmlns:a16="http://schemas.microsoft.com/office/drawing/2014/main" id="{203D2B6E-4BCE-856D-1C1B-7765B7FA2559}"/>
                  </a:ext>
                </a:extLst>
              </p:cNvPr>
              <p:cNvSpPr/>
              <p:nvPr/>
            </p:nvSpPr>
            <p:spPr>
              <a:xfrm>
                <a:off x="7317110" y="3040437"/>
                <a:ext cx="14114" cy="248315"/>
              </a:xfrm>
              <a:custGeom>
                <a:avLst/>
                <a:gdLst>
                  <a:gd name="connsiteX0" fmla="*/ 7057 w 14114"/>
                  <a:gd name="connsiteY0" fmla="*/ 248315 h 248315"/>
                  <a:gd name="connsiteX1" fmla="*/ 0 w 14114"/>
                  <a:gd name="connsiteY1" fmla="*/ 241258 h 248315"/>
                  <a:gd name="connsiteX2" fmla="*/ 0 w 14114"/>
                  <a:gd name="connsiteY2" fmla="*/ 7057 h 248315"/>
                  <a:gd name="connsiteX3" fmla="*/ 7057 w 14114"/>
                  <a:gd name="connsiteY3" fmla="*/ 0 h 248315"/>
                  <a:gd name="connsiteX4" fmla="*/ 14114 w 14114"/>
                  <a:gd name="connsiteY4" fmla="*/ 7057 h 248315"/>
                  <a:gd name="connsiteX5" fmla="*/ 14114 w 14114"/>
                  <a:gd name="connsiteY5" fmla="*/ 241258 h 248315"/>
                  <a:gd name="connsiteX6" fmla="*/ 7057 w 14114"/>
                  <a:gd name="connsiteY6" fmla="*/ 248315 h 24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48315">
                    <a:moveTo>
                      <a:pt x="7057" y="248315"/>
                    </a:moveTo>
                    <a:cubicBezTo>
                      <a:pt x="3152" y="248315"/>
                      <a:pt x="0" y="245163"/>
                      <a:pt x="0" y="241258"/>
                    </a:cubicBezTo>
                    <a:lnTo>
                      <a:pt x="0" y="7057"/>
                    </a:lnTo>
                    <a:cubicBezTo>
                      <a:pt x="0" y="3152"/>
                      <a:pt x="3152" y="0"/>
                      <a:pt x="7057" y="0"/>
                    </a:cubicBezTo>
                    <a:cubicBezTo>
                      <a:pt x="10962" y="0"/>
                      <a:pt x="14114" y="3152"/>
                      <a:pt x="14114" y="7057"/>
                    </a:cubicBezTo>
                    <a:lnTo>
                      <a:pt x="14114" y="241258"/>
                    </a:lnTo>
                    <a:cubicBezTo>
                      <a:pt x="14114" y="245163"/>
                      <a:pt x="10962" y="248315"/>
                      <a:pt x="7057" y="24831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10" name="Freeform: Shape 109">
                <a:extLst>
                  <a:ext uri="{FF2B5EF4-FFF2-40B4-BE49-F238E27FC236}">
                    <a16:creationId xmlns:a16="http://schemas.microsoft.com/office/drawing/2014/main" id="{3C599E95-E046-5771-B2F0-54A16DC77FC8}"/>
                  </a:ext>
                </a:extLst>
              </p:cNvPr>
              <p:cNvSpPr/>
              <p:nvPr/>
            </p:nvSpPr>
            <p:spPr>
              <a:xfrm>
                <a:off x="7385563" y="3078875"/>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7" y="37638"/>
                      <a:pt x="18819" y="37638"/>
                    </a:cubicBezTo>
                    <a:cubicBezTo>
                      <a:pt x="8422" y="37638"/>
                      <a:pt x="0" y="29216"/>
                      <a:pt x="0" y="18819"/>
                    </a:cubicBezTo>
                    <a:cubicBezTo>
                      <a:pt x="0" y="8421"/>
                      <a:pt x="8422" y="0"/>
                      <a:pt x="18819" y="0"/>
                    </a:cubicBezTo>
                    <a:cubicBezTo>
                      <a:pt x="29217" y="0"/>
                      <a:pt x="37638" y="8421"/>
                      <a:pt x="37638" y="18819"/>
                    </a:cubicBezTo>
                  </a:path>
                </a:pathLst>
              </a:custGeom>
              <a:solidFill>
                <a:srgbClr val="C6D92C"/>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166" name="Group 165">
              <a:extLst>
                <a:ext uri="{FF2B5EF4-FFF2-40B4-BE49-F238E27FC236}">
                  <a16:creationId xmlns:a16="http://schemas.microsoft.com/office/drawing/2014/main" id="{494236E5-7C2C-CA5E-9048-6F0F53B2B1E3}"/>
                </a:ext>
              </a:extLst>
            </p:cNvPr>
            <p:cNvGrpSpPr/>
            <p:nvPr/>
          </p:nvGrpSpPr>
          <p:grpSpPr>
            <a:xfrm flipV="1">
              <a:off x="5007927" y="5824167"/>
              <a:ext cx="4478184" cy="124920"/>
              <a:chOff x="3028723" y="6658854"/>
              <a:chExt cx="4478184" cy="124920"/>
            </a:xfrm>
            <a:solidFill>
              <a:schemeClr val="bg1"/>
            </a:solidFill>
          </p:grpSpPr>
          <p:cxnSp>
            <p:nvCxnSpPr>
              <p:cNvPr id="118" name="Connector: Elbow 117">
                <a:extLst>
                  <a:ext uri="{FF2B5EF4-FFF2-40B4-BE49-F238E27FC236}">
                    <a16:creationId xmlns:a16="http://schemas.microsoft.com/office/drawing/2014/main" id="{B37C1E6C-0F86-B349-B25E-2CF2B9CF4A56}"/>
                  </a:ext>
                </a:extLst>
              </p:cNvPr>
              <p:cNvCxnSpPr>
                <a:cxnSpLocks/>
                <a:stCxn id="123" idx="0"/>
                <a:endCxn id="125" idx="0"/>
              </p:cNvCxnSpPr>
              <p:nvPr/>
            </p:nvCxnSpPr>
            <p:spPr>
              <a:xfrm rot="16200000" flipH="1">
                <a:off x="5243362" y="4482222"/>
                <a:ext cx="48905" cy="4402170"/>
              </a:xfrm>
              <a:prstGeom prst="bentConnector3">
                <a:avLst>
                  <a:gd name="adj1" fmla="val -467437"/>
                </a:avLst>
              </a:prstGeom>
              <a:grpFill/>
              <a:ln w="12700">
                <a:solidFill>
                  <a:srgbClr val="FF84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5181DD6-4F97-8A9C-EEE6-0131A9378E96}"/>
                  </a:ext>
                </a:extLst>
              </p:cNvPr>
              <p:cNvSpPr/>
              <p:nvPr/>
            </p:nvSpPr>
            <p:spPr>
              <a:xfrm>
                <a:off x="3028723" y="6658855"/>
                <a:ext cx="76014" cy="760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25" name="Oval 124">
                <a:extLst>
                  <a:ext uri="{FF2B5EF4-FFF2-40B4-BE49-F238E27FC236}">
                    <a16:creationId xmlns:a16="http://schemas.microsoft.com/office/drawing/2014/main" id="{71A8F72F-E993-4F69-92A8-156A75C1C5B5}"/>
                  </a:ext>
                </a:extLst>
              </p:cNvPr>
              <p:cNvSpPr/>
              <p:nvPr/>
            </p:nvSpPr>
            <p:spPr>
              <a:xfrm>
                <a:off x="7430893" y="6707760"/>
                <a:ext cx="76014" cy="760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sp>
          <p:nvSpPr>
            <p:cNvPr id="128" name="Oval 127">
              <a:extLst>
                <a:ext uri="{FF2B5EF4-FFF2-40B4-BE49-F238E27FC236}">
                  <a16:creationId xmlns:a16="http://schemas.microsoft.com/office/drawing/2014/main" id="{E9E93FD2-37B8-C7E8-ED09-01A7C0F46DD7}"/>
                </a:ext>
              </a:extLst>
            </p:cNvPr>
            <p:cNvSpPr/>
            <p:nvPr/>
          </p:nvSpPr>
          <p:spPr>
            <a:xfrm>
              <a:off x="8862223" y="3039611"/>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29" name="Oval 128">
              <a:extLst>
                <a:ext uri="{FF2B5EF4-FFF2-40B4-BE49-F238E27FC236}">
                  <a16:creationId xmlns:a16="http://schemas.microsoft.com/office/drawing/2014/main" id="{50B4B7DE-67CF-3AC5-F6DC-B2CE9A667B06}"/>
                </a:ext>
              </a:extLst>
            </p:cNvPr>
            <p:cNvSpPr/>
            <p:nvPr/>
          </p:nvSpPr>
          <p:spPr>
            <a:xfrm>
              <a:off x="10473340" y="2632636"/>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cxnSp>
          <p:nvCxnSpPr>
            <p:cNvPr id="130" name="Connector: Elbow 129">
              <a:extLst>
                <a:ext uri="{FF2B5EF4-FFF2-40B4-BE49-F238E27FC236}">
                  <a16:creationId xmlns:a16="http://schemas.microsoft.com/office/drawing/2014/main" id="{3B2A7B7C-E149-27A4-C5D0-52C0B8ECD2F8}"/>
                </a:ext>
              </a:extLst>
            </p:cNvPr>
            <p:cNvCxnSpPr>
              <a:cxnSpLocks/>
              <a:stCxn id="128" idx="0"/>
              <a:endCxn id="131" idx="4"/>
            </p:cNvCxnSpPr>
            <p:nvPr/>
          </p:nvCxnSpPr>
          <p:spPr>
            <a:xfrm rot="5400000" flipH="1" flipV="1">
              <a:off x="8942421" y="2666460"/>
              <a:ext cx="330961" cy="415343"/>
            </a:xfrm>
            <a:prstGeom prst="bentConnector3">
              <a:avLst>
                <a:gd name="adj1" fmla="val 50000"/>
              </a:avLst>
            </a:prstGeom>
            <a:ln w="12700">
              <a:solidFill>
                <a:srgbClr val="FF84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468712C1-B2E6-117B-07C6-923C9F9A2700}"/>
                </a:ext>
              </a:extLst>
            </p:cNvPr>
            <p:cNvSpPr/>
            <p:nvPr/>
          </p:nvSpPr>
          <p:spPr>
            <a:xfrm>
              <a:off x="9277566" y="2632636"/>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cxnSp>
          <p:nvCxnSpPr>
            <p:cNvPr id="137" name="Straight Arrow Connector 136">
              <a:extLst>
                <a:ext uri="{FF2B5EF4-FFF2-40B4-BE49-F238E27FC236}">
                  <a16:creationId xmlns:a16="http://schemas.microsoft.com/office/drawing/2014/main" id="{AA631F40-245B-9680-FA71-A395547FC776}"/>
                </a:ext>
              </a:extLst>
            </p:cNvPr>
            <p:cNvCxnSpPr>
              <a:cxnSpLocks/>
              <a:stCxn id="140" idx="2"/>
              <a:endCxn id="141" idx="6"/>
            </p:cNvCxnSpPr>
            <p:nvPr/>
          </p:nvCxnSpPr>
          <p:spPr>
            <a:xfrm flipH="1">
              <a:off x="6294421" y="3484521"/>
              <a:ext cx="2218261" cy="0"/>
            </a:xfrm>
            <a:prstGeom prst="straightConnector1">
              <a:avLst/>
            </a:prstGeom>
            <a:ln w="12700">
              <a:solidFill>
                <a:srgbClr val="FF84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 name="Oval 139">
              <a:extLst>
                <a:ext uri="{FF2B5EF4-FFF2-40B4-BE49-F238E27FC236}">
                  <a16:creationId xmlns:a16="http://schemas.microsoft.com/office/drawing/2014/main" id="{6D89AA0C-9305-8D4D-CD05-C00E6E39FE7B}"/>
                </a:ext>
              </a:extLst>
            </p:cNvPr>
            <p:cNvSpPr/>
            <p:nvPr/>
          </p:nvSpPr>
          <p:spPr>
            <a:xfrm>
              <a:off x="8512682" y="3446514"/>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41" name="Oval 140">
              <a:extLst>
                <a:ext uri="{FF2B5EF4-FFF2-40B4-BE49-F238E27FC236}">
                  <a16:creationId xmlns:a16="http://schemas.microsoft.com/office/drawing/2014/main" id="{5AA570B7-4656-0BD2-3C15-EB181662AA2B}"/>
                </a:ext>
              </a:extLst>
            </p:cNvPr>
            <p:cNvSpPr/>
            <p:nvPr/>
          </p:nvSpPr>
          <p:spPr>
            <a:xfrm>
              <a:off x="6218407" y="3446514"/>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45" name="Oval 144">
              <a:extLst>
                <a:ext uri="{FF2B5EF4-FFF2-40B4-BE49-F238E27FC236}">
                  <a16:creationId xmlns:a16="http://schemas.microsoft.com/office/drawing/2014/main" id="{3A43A90F-6629-CC8D-32B8-942D3025BBA9}"/>
                </a:ext>
              </a:extLst>
            </p:cNvPr>
            <p:cNvSpPr/>
            <p:nvPr/>
          </p:nvSpPr>
          <p:spPr>
            <a:xfrm>
              <a:off x="5704954" y="3446514"/>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cxnSp>
          <p:nvCxnSpPr>
            <p:cNvPr id="146" name="Connector: Elbow 145">
              <a:extLst>
                <a:ext uri="{FF2B5EF4-FFF2-40B4-BE49-F238E27FC236}">
                  <a16:creationId xmlns:a16="http://schemas.microsoft.com/office/drawing/2014/main" id="{B1C088B0-51B6-345D-DB63-3CCE85B94E77}"/>
                </a:ext>
              </a:extLst>
            </p:cNvPr>
            <p:cNvCxnSpPr>
              <a:cxnSpLocks/>
              <a:stCxn id="149" idx="4"/>
              <a:endCxn id="145" idx="2"/>
            </p:cNvCxnSpPr>
            <p:nvPr/>
          </p:nvCxnSpPr>
          <p:spPr>
            <a:xfrm rot="16200000" flipH="1">
              <a:off x="4956554" y="2736120"/>
              <a:ext cx="697949" cy="798851"/>
            </a:xfrm>
            <a:prstGeom prst="bentConnector2">
              <a:avLst/>
            </a:prstGeom>
            <a:ln w="12700">
              <a:solidFill>
                <a:srgbClr val="FF84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A312B894-847B-BCA7-EF68-41193C1FBE7B}"/>
                </a:ext>
              </a:extLst>
            </p:cNvPr>
            <p:cNvSpPr/>
            <p:nvPr/>
          </p:nvSpPr>
          <p:spPr>
            <a:xfrm>
              <a:off x="4868096" y="2710558"/>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52" name="Oval 151">
              <a:extLst>
                <a:ext uri="{FF2B5EF4-FFF2-40B4-BE49-F238E27FC236}">
                  <a16:creationId xmlns:a16="http://schemas.microsoft.com/office/drawing/2014/main" id="{37463B2D-726E-1391-92E9-B6B589A51CE7}"/>
                </a:ext>
              </a:extLst>
            </p:cNvPr>
            <p:cNvSpPr/>
            <p:nvPr/>
          </p:nvSpPr>
          <p:spPr>
            <a:xfrm>
              <a:off x="9625259" y="5111611"/>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cxnSp>
          <p:nvCxnSpPr>
            <p:cNvPr id="153" name="Connector: Elbow 152">
              <a:extLst>
                <a:ext uri="{FF2B5EF4-FFF2-40B4-BE49-F238E27FC236}">
                  <a16:creationId xmlns:a16="http://schemas.microsoft.com/office/drawing/2014/main" id="{D9A2BE91-1550-5FCC-1E3A-C90385585D7B}"/>
                </a:ext>
              </a:extLst>
            </p:cNvPr>
            <p:cNvCxnSpPr>
              <a:cxnSpLocks/>
              <a:stCxn id="152" idx="6"/>
              <a:endCxn id="129" idx="4"/>
            </p:cNvCxnSpPr>
            <p:nvPr/>
          </p:nvCxnSpPr>
          <p:spPr>
            <a:xfrm flipV="1">
              <a:off x="9701273" y="2708650"/>
              <a:ext cx="810074" cy="2440968"/>
            </a:xfrm>
            <a:prstGeom prst="bentConnector2">
              <a:avLst/>
            </a:prstGeom>
            <a:ln w="12700">
              <a:solidFill>
                <a:srgbClr val="FF84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7" name="Oval 156">
              <a:extLst>
                <a:ext uri="{FF2B5EF4-FFF2-40B4-BE49-F238E27FC236}">
                  <a16:creationId xmlns:a16="http://schemas.microsoft.com/office/drawing/2014/main" id="{A4BD7CB6-E7B0-0A9D-728B-044104BD1344}"/>
                </a:ext>
              </a:extLst>
            </p:cNvPr>
            <p:cNvSpPr/>
            <p:nvPr/>
          </p:nvSpPr>
          <p:spPr>
            <a:xfrm>
              <a:off x="5704954" y="3699643"/>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58" name="Oval 157">
              <a:extLst>
                <a:ext uri="{FF2B5EF4-FFF2-40B4-BE49-F238E27FC236}">
                  <a16:creationId xmlns:a16="http://schemas.microsoft.com/office/drawing/2014/main" id="{0F22173D-480C-EADA-4054-9EF94EE245F1}"/>
                </a:ext>
              </a:extLst>
            </p:cNvPr>
            <p:cNvSpPr/>
            <p:nvPr/>
          </p:nvSpPr>
          <p:spPr>
            <a:xfrm>
              <a:off x="4965597" y="4649871"/>
              <a:ext cx="76014" cy="7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cxnSp>
          <p:nvCxnSpPr>
            <p:cNvPr id="163" name="Connector: Elbow 162">
              <a:extLst>
                <a:ext uri="{FF2B5EF4-FFF2-40B4-BE49-F238E27FC236}">
                  <a16:creationId xmlns:a16="http://schemas.microsoft.com/office/drawing/2014/main" id="{E33479B9-7B65-5D87-30A8-225068BBBCBF}"/>
                </a:ext>
              </a:extLst>
            </p:cNvPr>
            <p:cNvCxnSpPr>
              <a:cxnSpLocks/>
              <a:stCxn id="158" idx="0"/>
              <a:endCxn id="157" idx="2"/>
            </p:cNvCxnSpPr>
            <p:nvPr/>
          </p:nvCxnSpPr>
          <p:spPr>
            <a:xfrm rot="5400000" flipH="1" flipV="1">
              <a:off x="4898169" y="3843086"/>
              <a:ext cx="912221" cy="701350"/>
            </a:xfrm>
            <a:prstGeom prst="bentConnector2">
              <a:avLst/>
            </a:prstGeom>
            <a:ln w="12700">
              <a:solidFill>
                <a:srgbClr val="FF84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3985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0CFB18-171B-545E-091D-FB817B6F9F8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20709"/>
          <a:stretch/>
        </p:blipFill>
        <p:spPr>
          <a:xfrm>
            <a:off x="0" y="13249"/>
            <a:ext cx="12192000" cy="6834812"/>
          </a:xfrm>
          <a:prstGeom prst="rect">
            <a:avLst/>
          </a:prstGeom>
        </p:spPr>
      </p:pic>
      <p:grpSp>
        <p:nvGrpSpPr>
          <p:cNvPr id="7" name="Group 6">
            <a:extLst>
              <a:ext uri="{FF2B5EF4-FFF2-40B4-BE49-F238E27FC236}">
                <a16:creationId xmlns:a16="http://schemas.microsoft.com/office/drawing/2014/main" id="{DFE1F3E9-A8DE-F5E7-73B7-CF49ABAD09CA}"/>
              </a:ext>
            </a:extLst>
          </p:cNvPr>
          <p:cNvGrpSpPr/>
          <p:nvPr/>
        </p:nvGrpSpPr>
        <p:grpSpPr>
          <a:xfrm>
            <a:off x="420973" y="3163166"/>
            <a:ext cx="11344350" cy="2986259"/>
            <a:chOff x="393759" y="3304206"/>
            <a:chExt cx="8900592" cy="2351509"/>
          </a:xfrm>
          <a:solidFill>
            <a:schemeClr val="bg2">
              <a:alpha val="34000"/>
            </a:schemeClr>
          </a:solidFill>
        </p:grpSpPr>
        <p:sp>
          <p:nvSpPr>
            <p:cNvPr id="8" name="Freeform: Shape 7">
              <a:extLst>
                <a:ext uri="{FF2B5EF4-FFF2-40B4-BE49-F238E27FC236}">
                  <a16:creationId xmlns:a16="http://schemas.microsoft.com/office/drawing/2014/main" id="{3C5FDE87-9D9D-65E5-17A1-FFEB961A5115}"/>
                </a:ext>
              </a:extLst>
            </p:cNvPr>
            <p:cNvSpPr/>
            <p:nvPr/>
          </p:nvSpPr>
          <p:spPr>
            <a:xfrm>
              <a:off x="393759" y="3304206"/>
              <a:ext cx="2351510" cy="1175756"/>
            </a:xfrm>
            <a:custGeom>
              <a:avLst/>
              <a:gdLst>
                <a:gd name="connsiteX0" fmla="*/ 1067358 w 2134716"/>
                <a:gd name="connsiteY0" fmla="*/ 0 h 1067359"/>
                <a:gd name="connsiteX1" fmla="*/ 2134716 w 2134716"/>
                <a:gd name="connsiteY1" fmla="*/ 1067358 h 1067359"/>
                <a:gd name="connsiteX2" fmla="*/ 2134716 w 2134716"/>
                <a:gd name="connsiteY2" fmla="*/ 1067359 h 1067359"/>
                <a:gd name="connsiteX3" fmla="*/ 1965433 w 2134716"/>
                <a:gd name="connsiteY3" fmla="*/ 1067359 h 1067359"/>
                <a:gd name="connsiteX4" fmla="*/ 1965433 w 2134716"/>
                <a:gd name="connsiteY4" fmla="*/ 1067358 h 1067359"/>
                <a:gd name="connsiteX5" fmla="*/ 1051920 w 2134716"/>
                <a:gd name="connsiteY5" fmla="*/ 153845 h 1067359"/>
                <a:gd name="connsiteX6" fmla="*/ 138407 w 2134716"/>
                <a:gd name="connsiteY6" fmla="*/ 1067358 h 1067359"/>
                <a:gd name="connsiteX7" fmla="*/ 138407 w 2134716"/>
                <a:gd name="connsiteY7" fmla="*/ 1067359 h 1067359"/>
                <a:gd name="connsiteX8" fmla="*/ 0 w 2134716"/>
                <a:gd name="connsiteY8" fmla="*/ 1067359 h 1067359"/>
                <a:gd name="connsiteX9" fmla="*/ 0 w 2134716"/>
                <a:gd name="connsiteY9" fmla="*/ 1067358 h 1067359"/>
                <a:gd name="connsiteX10" fmla="*/ 1067358 w 2134716"/>
                <a:gd name="connsiteY10" fmla="*/ 0 h 106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4716" h="1067359">
                  <a:moveTo>
                    <a:pt x="1067358" y="0"/>
                  </a:moveTo>
                  <a:cubicBezTo>
                    <a:pt x="1656844" y="0"/>
                    <a:pt x="2134716" y="477872"/>
                    <a:pt x="2134716" y="1067358"/>
                  </a:cubicBezTo>
                  <a:lnTo>
                    <a:pt x="2134716" y="1067359"/>
                  </a:lnTo>
                  <a:lnTo>
                    <a:pt x="1965433" y="1067359"/>
                  </a:lnTo>
                  <a:lnTo>
                    <a:pt x="1965433" y="1067358"/>
                  </a:lnTo>
                  <a:cubicBezTo>
                    <a:pt x="1965433" y="562839"/>
                    <a:pt x="1556439" y="153845"/>
                    <a:pt x="1051920" y="153845"/>
                  </a:cubicBezTo>
                  <a:cubicBezTo>
                    <a:pt x="547401" y="153845"/>
                    <a:pt x="138407" y="562839"/>
                    <a:pt x="138407" y="1067358"/>
                  </a:cubicBezTo>
                  <a:lnTo>
                    <a:pt x="138407" y="1067359"/>
                  </a:lnTo>
                  <a:lnTo>
                    <a:pt x="0" y="1067359"/>
                  </a:lnTo>
                  <a:lnTo>
                    <a:pt x="0" y="1067358"/>
                  </a:lnTo>
                  <a:cubicBezTo>
                    <a:pt x="0" y="477872"/>
                    <a:pt x="477872" y="0"/>
                    <a:pt x="1067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9" name="Freeform: Shape 8">
              <a:extLst>
                <a:ext uri="{FF2B5EF4-FFF2-40B4-BE49-F238E27FC236}">
                  <a16:creationId xmlns:a16="http://schemas.microsoft.com/office/drawing/2014/main" id="{F3C8D948-1961-06A0-0742-BBE64A1E3C3D}"/>
                </a:ext>
              </a:extLst>
            </p:cNvPr>
            <p:cNvSpPr/>
            <p:nvPr/>
          </p:nvSpPr>
          <p:spPr>
            <a:xfrm rot="10800000">
              <a:off x="2565880" y="4479959"/>
              <a:ext cx="2358160" cy="1175756"/>
            </a:xfrm>
            <a:custGeom>
              <a:avLst/>
              <a:gdLst>
                <a:gd name="connsiteX0" fmla="*/ 1067358 w 2134716"/>
                <a:gd name="connsiteY0" fmla="*/ 0 h 1067359"/>
                <a:gd name="connsiteX1" fmla="*/ 2134716 w 2134716"/>
                <a:gd name="connsiteY1" fmla="*/ 1067358 h 1067359"/>
                <a:gd name="connsiteX2" fmla="*/ 2134716 w 2134716"/>
                <a:gd name="connsiteY2" fmla="*/ 1067359 h 1067359"/>
                <a:gd name="connsiteX3" fmla="*/ 1965433 w 2134716"/>
                <a:gd name="connsiteY3" fmla="*/ 1067359 h 1067359"/>
                <a:gd name="connsiteX4" fmla="*/ 1965433 w 2134716"/>
                <a:gd name="connsiteY4" fmla="*/ 1067358 h 1067359"/>
                <a:gd name="connsiteX5" fmla="*/ 1051920 w 2134716"/>
                <a:gd name="connsiteY5" fmla="*/ 153845 h 1067359"/>
                <a:gd name="connsiteX6" fmla="*/ 138407 w 2134716"/>
                <a:gd name="connsiteY6" fmla="*/ 1067358 h 1067359"/>
                <a:gd name="connsiteX7" fmla="*/ 138407 w 2134716"/>
                <a:gd name="connsiteY7" fmla="*/ 1067359 h 1067359"/>
                <a:gd name="connsiteX8" fmla="*/ 0 w 2134716"/>
                <a:gd name="connsiteY8" fmla="*/ 1067359 h 1067359"/>
                <a:gd name="connsiteX9" fmla="*/ 0 w 2134716"/>
                <a:gd name="connsiteY9" fmla="*/ 1067358 h 1067359"/>
                <a:gd name="connsiteX10" fmla="*/ 1067358 w 2134716"/>
                <a:gd name="connsiteY10" fmla="*/ 0 h 106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4716" h="1067359">
                  <a:moveTo>
                    <a:pt x="1067358" y="0"/>
                  </a:moveTo>
                  <a:cubicBezTo>
                    <a:pt x="1656844" y="0"/>
                    <a:pt x="2134716" y="477872"/>
                    <a:pt x="2134716" y="1067358"/>
                  </a:cubicBezTo>
                  <a:lnTo>
                    <a:pt x="2134716" y="1067359"/>
                  </a:lnTo>
                  <a:lnTo>
                    <a:pt x="1965433" y="1067359"/>
                  </a:lnTo>
                  <a:lnTo>
                    <a:pt x="1965433" y="1067358"/>
                  </a:lnTo>
                  <a:cubicBezTo>
                    <a:pt x="1965433" y="562839"/>
                    <a:pt x="1556439" y="153845"/>
                    <a:pt x="1051920" y="153845"/>
                  </a:cubicBezTo>
                  <a:cubicBezTo>
                    <a:pt x="547401" y="153845"/>
                    <a:pt x="138407" y="562839"/>
                    <a:pt x="138407" y="1067358"/>
                  </a:cubicBezTo>
                  <a:lnTo>
                    <a:pt x="138407" y="1067359"/>
                  </a:lnTo>
                  <a:lnTo>
                    <a:pt x="0" y="1067359"/>
                  </a:lnTo>
                  <a:lnTo>
                    <a:pt x="0" y="1067358"/>
                  </a:lnTo>
                  <a:cubicBezTo>
                    <a:pt x="0" y="477872"/>
                    <a:pt x="477872" y="0"/>
                    <a:pt x="1067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0" name="Freeform: Shape 9">
              <a:extLst>
                <a:ext uri="{FF2B5EF4-FFF2-40B4-BE49-F238E27FC236}">
                  <a16:creationId xmlns:a16="http://schemas.microsoft.com/office/drawing/2014/main" id="{BF01BBF9-04D0-6782-49CF-6905978B5E48}"/>
                </a:ext>
              </a:extLst>
            </p:cNvPr>
            <p:cNvSpPr/>
            <p:nvPr/>
          </p:nvSpPr>
          <p:spPr>
            <a:xfrm>
              <a:off x="4771057" y="3304206"/>
              <a:ext cx="2351510" cy="1175756"/>
            </a:xfrm>
            <a:custGeom>
              <a:avLst/>
              <a:gdLst>
                <a:gd name="connsiteX0" fmla="*/ 1067358 w 2134716"/>
                <a:gd name="connsiteY0" fmla="*/ 0 h 1067359"/>
                <a:gd name="connsiteX1" fmla="*/ 2134716 w 2134716"/>
                <a:gd name="connsiteY1" fmla="*/ 1067358 h 1067359"/>
                <a:gd name="connsiteX2" fmla="*/ 2134716 w 2134716"/>
                <a:gd name="connsiteY2" fmla="*/ 1067359 h 1067359"/>
                <a:gd name="connsiteX3" fmla="*/ 1965433 w 2134716"/>
                <a:gd name="connsiteY3" fmla="*/ 1067359 h 1067359"/>
                <a:gd name="connsiteX4" fmla="*/ 1965433 w 2134716"/>
                <a:gd name="connsiteY4" fmla="*/ 1067358 h 1067359"/>
                <a:gd name="connsiteX5" fmla="*/ 1051920 w 2134716"/>
                <a:gd name="connsiteY5" fmla="*/ 153845 h 1067359"/>
                <a:gd name="connsiteX6" fmla="*/ 138407 w 2134716"/>
                <a:gd name="connsiteY6" fmla="*/ 1067358 h 1067359"/>
                <a:gd name="connsiteX7" fmla="*/ 138407 w 2134716"/>
                <a:gd name="connsiteY7" fmla="*/ 1067359 h 1067359"/>
                <a:gd name="connsiteX8" fmla="*/ 0 w 2134716"/>
                <a:gd name="connsiteY8" fmla="*/ 1067359 h 1067359"/>
                <a:gd name="connsiteX9" fmla="*/ 0 w 2134716"/>
                <a:gd name="connsiteY9" fmla="*/ 1067358 h 1067359"/>
                <a:gd name="connsiteX10" fmla="*/ 1067358 w 2134716"/>
                <a:gd name="connsiteY10" fmla="*/ 0 h 106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4716" h="1067359">
                  <a:moveTo>
                    <a:pt x="1067358" y="0"/>
                  </a:moveTo>
                  <a:cubicBezTo>
                    <a:pt x="1656844" y="0"/>
                    <a:pt x="2134716" y="477872"/>
                    <a:pt x="2134716" y="1067358"/>
                  </a:cubicBezTo>
                  <a:lnTo>
                    <a:pt x="2134716" y="1067359"/>
                  </a:lnTo>
                  <a:lnTo>
                    <a:pt x="1965433" y="1067359"/>
                  </a:lnTo>
                  <a:lnTo>
                    <a:pt x="1965433" y="1067358"/>
                  </a:lnTo>
                  <a:cubicBezTo>
                    <a:pt x="1965433" y="562839"/>
                    <a:pt x="1556439" y="153845"/>
                    <a:pt x="1051920" y="153845"/>
                  </a:cubicBezTo>
                  <a:cubicBezTo>
                    <a:pt x="547401" y="153845"/>
                    <a:pt x="138407" y="562839"/>
                    <a:pt x="138407" y="1067358"/>
                  </a:cubicBezTo>
                  <a:lnTo>
                    <a:pt x="138407" y="1067359"/>
                  </a:lnTo>
                  <a:lnTo>
                    <a:pt x="0" y="1067359"/>
                  </a:lnTo>
                  <a:lnTo>
                    <a:pt x="0" y="1067358"/>
                  </a:lnTo>
                  <a:cubicBezTo>
                    <a:pt x="0" y="477872"/>
                    <a:pt x="477872" y="0"/>
                    <a:pt x="1067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2" name="Freeform: Shape 11">
              <a:extLst>
                <a:ext uri="{FF2B5EF4-FFF2-40B4-BE49-F238E27FC236}">
                  <a16:creationId xmlns:a16="http://schemas.microsoft.com/office/drawing/2014/main" id="{AE0C86E2-B865-4ADD-F1EA-2AA124EE3310}"/>
                </a:ext>
              </a:extLst>
            </p:cNvPr>
            <p:cNvSpPr/>
            <p:nvPr/>
          </p:nvSpPr>
          <p:spPr>
            <a:xfrm flipH="1" flipV="1">
              <a:off x="6942841" y="4479959"/>
              <a:ext cx="2351510" cy="1175756"/>
            </a:xfrm>
            <a:custGeom>
              <a:avLst/>
              <a:gdLst>
                <a:gd name="connsiteX0" fmla="*/ 1067358 w 2134716"/>
                <a:gd name="connsiteY0" fmla="*/ 0 h 1067359"/>
                <a:gd name="connsiteX1" fmla="*/ 2134716 w 2134716"/>
                <a:gd name="connsiteY1" fmla="*/ 1067358 h 1067359"/>
                <a:gd name="connsiteX2" fmla="*/ 2134716 w 2134716"/>
                <a:gd name="connsiteY2" fmla="*/ 1067359 h 1067359"/>
                <a:gd name="connsiteX3" fmla="*/ 1965433 w 2134716"/>
                <a:gd name="connsiteY3" fmla="*/ 1067359 h 1067359"/>
                <a:gd name="connsiteX4" fmla="*/ 1965433 w 2134716"/>
                <a:gd name="connsiteY4" fmla="*/ 1067358 h 1067359"/>
                <a:gd name="connsiteX5" fmla="*/ 1051920 w 2134716"/>
                <a:gd name="connsiteY5" fmla="*/ 153845 h 1067359"/>
                <a:gd name="connsiteX6" fmla="*/ 138407 w 2134716"/>
                <a:gd name="connsiteY6" fmla="*/ 1067358 h 1067359"/>
                <a:gd name="connsiteX7" fmla="*/ 138407 w 2134716"/>
                <a:gd name="connsiteY7" fmla="*/ 1067359 h 1067359"/>
                <a:gd name="connsiteX8" fmla="*/ 0 w 2134716"/>
                <a:gd name="connsiteY8" fmla="*/ 1067359 h 1067359"/>
                <a:gd name="connsiteX9" fmla="*/ 0 w 2134716"/>
                <a:gd name="connsiteY9" fmla="*/ 1067358 h 1067359"/>
                <a:gd name="connsiteX10" fmla="*/ 1067358 w 2134716"/>
                <a:gd name="connsiteY10" fmla="*/ 0 h 106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4716" h="1067359">
                  <a:moveTo>
                    <a:pt x="1067358" y="0"/>
                  </a:moveTo>
                  <a:cubicBezTo>
                    <a:pt x="1656844" y="0"/>
                    <a:pt x="2134716" y="477872"/>
                    <a:pt x="2134716" y="1067358"/>
                  </a:cubicBezTo>
                  <a:lnTo>
                    <a:pt x="2134716" y="1067359"/>
                  </a:lnTo>
                  <a:lnTo>
                    <a:pt x="1965433" y="1067359"/>
                  </a:lnTo>
                  <a:lnTo>
                    <a:pt x="1965433" y="1067358"/>
                  </a:lnTo>
                  <a:cubicBezTo>
                    <a:pt x="1965433" y="562839"/>
                    <a:pt x="1556439" y="153845"/>
                    <a:pt x="1051920" y="153845"/>
                  </a:cubicBezTo>
                  <a:cubicBezTo>
                    <a:pt x="547401" y="153845"/>
                    <a:pt x="138407" y="562839"/>
                    <a:pt x="138407" y="1067358"/>
                  </a:cubicBezTo>
                  <a:lnTo>
                    <a:pt x="138407" y="1067359"/>
                  </a:lnTo>
                  <a:lnTo>
                    <a:pt x="0" y="1067359"/>
                  </a:lnTo>
                  <a:lnTo>
                    <a:pt x="0" y="1067358"/>
                  </a:lnTo>
                  <a:cubicBezTo>
                    <a:pt x="0" y="477872"/>
                    <a:pt x="477872" y="0"/>
                    <a:pt x="106735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sp>
        <p:nvSpPr>
          <p:cNvPr id="6" name="Title 5">
            <a:extLst>
              <a:ext uri="{FF2B5EF4-FFF2-40B4-BE49-F238E27FC236}">
                <a16:creationId xmlns:a16="http://schemas.microsoft.com/office/drawing/2014/main" id="{29E46C62-0060-D02E-A4BC-A3F7CB6B0B90}"/>
              </a:ext>
            </a:extLst>
          </p:cNvPr>
          <p:cNvSpPr>
            <a:spLocks noGrp="1"/>
          </p:cNvSpPr>
          <p:nvPr>
            <p:ph type="title"/>
          </p:nvPr>
        </p:nvSpPr>
        <p:spPr/>
        <p:txBody>
          <a:bodyPr/>
          <a:lstStyle/>
          <a:p>
            <a:r>
              <a:rPr lang="en-US" dirty="0">
                <a:solidFill>
                  <a:schemeClr val="bg1"/>
                </a:solidFill>
                <a:latin typeface="Inter"/>
                <a:ea typeface="Inter"/>
              </a:rPr>
              <a:t>Digitization seems to be central to these Outcomes</a:t>
            </a:r>
          </a:p>
        </p:txBody>
      </p:sp>
      <p:sp>
        <p:nvSpPr>
          <p:cNvPr id="2" name="Footer Placeholder 1">
            <a:extLst>
              <a:ext uri="{FF2B5EF4-FFF2-40B4-BE49-F238E27FC236}">
                <a16:creationId xmlns:a16="http://schemas.microsoft.com/office/drawing/2014/main" id="{A520C20B-511D-114E-3581-07A9DBA3CC2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a:ea typeface="Inter"/>
                <a:cs typeface="+mn-cs"/>
              </a:rPr>
              <a:t>© 2024 GE Vernova and/or its affiliates. All rights reserved.</a:t>
            </a:r>
          </a:p>
        </p:txBody>
      </p:sp>
      <p:sp>
        <p:nvSpPr>
          <p:cNvPr id="3" name="Slide Number Placeholder 2">
            <a:extLst>
              <a:ext uri="{FF2B5EF4-FFF2-40B4-BE49-F238E27FC236}">
                <a16:creationId xmlns:a16="http://schemas.microsoft.com/office/drawing/2014/main" id="{5E2500B5-6344-FD2A-455D-E395C304AC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dirty="0" smtClean="0">
                <a:ln>
                  <a:noFill/>
                </a:ln>
                <a:solidFill>
                  <a:srgbClr val="FFFFFF"/>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17" name="Content Placeholder 6">
            <a:extLst>
              <a:ext uri="{FF2B5EF4-FFF2-40B4-BE49-F238E27FC236}">
                <a16:creationId xmlns:a16="http://schemas.microsoft.com/office/drawing/2014/main" id="{25A86AD0-CE24-102F-902C-3E6B6B2143CD}"/>
              </a:ext>
            </a:extLst>
          </p:cNvPr>
          <p:cNvSpPr txBox="1">
            <a:spLocks/>
          </p:cNvSpPr>
          <p:nvPr/>
        </p:nvSpPr>
        <p:spPr>
          <a:xfrm>
            <a:off x="701293" y="2336800"/>
            <a:ext cx="2392970" cy="32613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4625" indent="-17462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Data</a:t>
            </a:r>
            <a:br>
              <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br>
            <a:r>
              <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governance</a:t>
            </a:r>
          </a:p>
          <a:p>
            <a:pPr marL="0" marR="0" lvl="0" indent="0" algn="ctr"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Cross-operations, flexible workflows and persona-based controls for tag unification, consistent, and contextual data management across sites.</a:t>
            </a:r>
          </a:p>
          <a:p>
            <a:pPr marL="0" marR="0" lvl="0" indent="0" algn="ctr"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endPar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endParaRPr>
          </a:p>
        </p:txBody>
      </p:sp>
      <p:sp>
        <p:nvSpPr>
          <p:cNvPr id="18" name="Content Placeholder 11">
            <a:extLst>
              <a:ext uri="{FF2B5EF4-FFF2-40B4-BE49-F238E27FC236}">
                <a16:creationId xmlns:a16="http://schemas.microsoft.com/office/drawing/2014/main" id="{29C55D82-AD78-9F03-BA6F-86BB1AF6DC24}"/>
              </a:ext>
            </a:extLst>
          </p:cNvPr>
          <p:cNvSpPr txBox="1">
            <a:spLocks/>
          </p:cNvSpPr>
          <p:nvPr/>
        </p:nvSpPr>
        <p:spPr>
          <a:xfrm>
            <a:off x="3498922" y="2336800"/>
            <a:ext cx="2392970" cy="32613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4625" indent="-17462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Security</a:t>
            </a:r>
            <a:br>
              <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br>
            <a:r>
              <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measures</a:t>
            </a:r>
          </a:p>
          <a:p>
            <a:pPr marL="0" marR="0" lvl="0" indent="0" algn="ctr"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Highly-visible operations information and remote access may conflict with security measures against increasingly sophisticated attackers.</a:t>
            </a:r>
            <a:endPar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endParaRPr>
          </a:p>
        </p:txBody>
      </p:sp>
      <p:sp>
        <p:nvSpPr>
          <p:cNvPr id="19" name="Content Placeholder 12">
            <a:extLst>
              <a:ext uri="{FF2B5EF4-FFF2-40B4-BE49-F238E27FC236}">
                <a16:creationId xmlns:a16="http://schemas.microsoft.com/office/drawing/2014/main" id="{9099D0EC-43A8-D022-98A5-549535F972A9}"/>
              </a:ext>
            </a:extLst>
          </p:cNvPr>
          <p:cNvSpPr txBox="1">
            <a:spLocks/>
          </p:cNvSpPr>
          <p:nvPr/>
        </p:nvSpPr>
        <p:spPr>
          <a:xfrm>
            <a:off x="6296551" y="2336800"/>
            <a:ext cx="2392970" cy="32613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4625" indent="-17462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Infrastructure upgrades</a:t>
            </a:r>
          </a:p>
          <a:p>
            <a:pPr marL="0" marR="0" lvl="0" indent="0" algn="ctr"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Point-based solutions may hinder operations speed, agility, and production quality – the pace of change has accelerated for innovation. </a:t>
            </a:r>
            <a:endPar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endParaRPr>
          </a:p>
        </p:txBody>
      </p:sp>
      <p:sp>
        <p:nvSpPr>
          <p:cNvPr id="20" name="Content Placeholder 13">
            <a:extLst>
              <a:ext uri="{FF2B5EF4-FFF2-40B4-BE49-F238E27FC236}">
                <a16:creationId xmlns:a16="http://schemas.microsoft.com/office/drawing/2014/main" id="{C3B3532D-C8C1-0E5F-65F6-99789C1F959F}"/>
              </a:ext>
            </a:extLst>
          </p:cNvPr>
          <p:cNvSpPr txBox="1">
            <a:spLocks/>
          </p:cNvSpPr>
          <p:nvPr/>
        </p:nvSpPr>
        <p:spPr>
          <a:xfrm>
            <a:off x="9094180" y="2336800"/>
            <a:ext cx="2392970" cy="35763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4625" indent="-17462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24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Change management / employee training</a:t>
            </a:r>
          </a:p>
          <a:p>
            <a:pPr marL="0" marR="0" lvl="0" indent="0" algn="ctr"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Enterprise-wide communications networks, task management, and performance tracking are key to continuous improvement and competitiveness.</a:t>
            </a:r>
            <a:endParaRPr kumimoji="0" lang="en-US" sz="12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endParaRPr>
          </a:p>
        </p:txBody>
      </p:sp>
    </p:spTree>
    <p:extLst>
      <p:ext uri="{BB962C8B-B14F-4D97-AF65-F5344CB8AC3E}">
        <p14:creationId xmlns:p14="http://schemas.microsoft.com/office/powerpoint/2010/main" val="2124663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816C26AD-6A6D-49C0-9F41-9B4F6821CC67}"/>
              </a:ext>
            </a:extLst>
          </p:cNvPr>
          <p:cNvSpPr txBox="1"/>
          <p:nvPr/>
        </p:nvSpPr>
        <p:spPr>
          <a:xfrm>
            <a:off x="1" y="4657727"/>
            <a:ext cx="12192000" cy="2200274"/>
          </a:xfrm>
          <a:prstGeom prst="rect">
            <a:avLst/>
          </a:prstGeom>
          <a:solidFill>
            <a:schemeClr val="tx1">
              <a:alpha val="37000"/>
            </a:schemeClr>
          </a:solidFill>
          <a:ln>
            <a:noFill/>
          </a:ln>
        </p:spPr>
        <p:txBody>
          <a:bodyPr wrap="square" lIns="0" tIns="0" rIns="0" bIns="0" rtlCol="0">
            <a:noAutofit/>
          </a:bodyPr>
          <a:lstStyle/>
          <a:p>
            <a:pPr marL="0" marR="0" lvl="0" indent="0" algn="l" defTabSz="914400" rtl="0" eaLnBrk="1" fontAlgn="auto" latinLnBrk="0" hangingPunct="1">
              <a:lnSpc>
                <a:spcPts val="18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 name="Oval 3">
            <a:extLst>
              <a:ext uri="{FF2B5EF4-FFF2-40B4-BE49-F238E27FC236}">
                <a16:creationId xmlns:a16="http://schemas.microsoft.com/office/drawing/2014/main" id="{F210B062-AA53-48E0-9CC7-B37A6D11040C}"/>
              </a:ext>
            </a:extLst>
          </p:cNvPr>
          <p:cNvSpPr/>
          <p:nvPr/>
        </p:nvSpPr>
        <p:spPr>
          <a:xfrm>
            <a:off x="4367719" y="4460254"/>
            <a:ext cx="3414409" cy="156608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3" name="Title 2">
            <a:extLst>
              <a:ext uri="{FF2B5EF4-FFF2-40B4-BE49-F238E27FC236}">
                <a16:creationId xmlns:a16="http://schemas.microsoft.com/office/drawing/2014/main" id="{EF06357A-BEBF-4CA7-84C4-5C80AB5078E0}"/>
              </a:ext>
            </a:extLst>
          </p:cNvPr>
          <p:cNvSpPr>
            <a:spLocks noGrp="1"/>
          </p:cNvSpPr>
          <p:nvPr>
            <p:ph type="title"/>
          </p:nvPr>
        </p:nvSpPr>
        <p:spPr>
          <a:xfrm>
            <a:off x="419100" y="419101"/>
            <a:ext cx="9578915" cy="457020"/>
          </a:xfrm>
        </p:spPr>
        <p:txBody>
          <a:bodyPr/>
          <a:lstStyle/>
          <a:p>
            <a:r>
              <a:rPr lang="en-US" dirty="0"/>
              <a:t>Problems customers are trying to solve</a:t>
            </a:r>
          </a:p>
        </p:txBody>
      </p:sp>
      <p:grpSp>
        <p:nvGrpSpPr>
          <p:cNvPr id="6" name="Group 5">
            <a:extLst>
              <a:ext uri="{FF2B5EF4-FFF2-40B4-BE49-F238E27FC236}">
                <a16:creationId xmlns:a16="http://schemas.microsoft.com/office/drawing/2014/main" id="{CB7FDAC6-C76A-8812-DC54-E6D59145F1B8}"/>
              </a:ext>
            </a:extLst>
          </p:cNvPr>
          <p:cNvGrpSpPr/>
          <p:nvPr/>
        </p:nvGrpSpPr>
        <p:grpSpPr>
          <a:xfrm>
            <a:off x="4959302" y="4206552"/>
            <a:ext cx="2273396" cy="1359394"/>
            <a:chOff x="5407605" y="2808192"/>
            <a:chExt cx="561649" cy="335842"/>
          </a:xfrm>
        </p:grpSpPr>
        <p:sp>
          <p:nvSpPr>
            <p:cNvPr id="7" name="Freeform: Shape 6">
              <a:extLst>
                <a:ext uri="{FF2B5EF4-FFF2-40B4-BE49-F238E27FC236}">
                  <a16:creationId xmlns:a16="http://schemas.microsoft.com/office/drawing/2014/main" id="{6CEC9CDC-69D2-1E6A-277E-C114433E04C5}"/>
                </a:ext>
              </a:extLst>
            </p:cNvPr>
            <p:cNvSpPr/>
            <p:nvPr/>
          </p:nvSpPr>
          <p:spPr>
            <a:xfrm>
              <a:off x="5638795" y="2853600"/>
              <a:ext cx="59702" cy="98717"/>
            </a:xfrm>
            <a:custGeom>
              <a:avLst/>
              <a:gdLst>
                <a:gd name="connsiteX0" fmla="*/ 52646 w 59702"/>
                <a:gd name="connsiteY0" fmla="*/ 98718 h 98717"/>
                <a:gd name="connsiteX1" fmla="*/ 0 w 59702"/>
                <a:gd name="connsiteY1" fmla="*/ 32287 h 98717"/>
                <a:gd name="connsiteX2" fmla="*/ 2447 w 59702"/>
                <a:gd name="connsiteY2" fmla="*/ 5564 h 98717"/>
                <a:gd name="connsiteX3" fmla="*/ 10821 w 59702"/>
                <a:gd name="connsiteY3" fmla="*/ 154 h 98717"/>
                <a:gd name="connsiteX4" fmla="*/ 16231 w 59702"/>
                <a:gd name="connsiteY4" fmla="*/ 8528 h 98717"/>
                <a:gd name="connsiteX5" fmla="*/ 14114 w 59702"/>
                <a:gd name="connsiteY5" fmla="*/ 32240 h 98717"/>
                <a:gd name="connsiteX6" fmla="*/ 52646 w 59702"/>
                <a:gd name="connsiteY6" fmla="*/ 84556 h 98717"/>
                <a:gd name="connsiteX7" fmla="*/ 59703 w 59702"/>
                <a:gd name="connsiteY7" fmla="*/ 91613 h 98717"/>
                <a:gd name="connsiteX8" fmla="*/ 52646 w 59702"/>
                <a:gd name="connsiteY8" fmla="*/ 98670 h 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02" h="98717">
                  <a:moveTo>
                    <a:pt x="52646" y="98718"/>
                  </a:moveTo>
                  <a:cubicBezTo>
                    <a:pt x="23618" y="98718"/>
                    <a:pt x="0" y="68937"/>
                    <a:pt x="0" y="32287"/>
                  </a:cubicBezTo>
                  <a:cubicBezTo>
                    <a:pt x="0" y="21843"/>
                    <a:pt x="800" y="13092"/>
                    <a:pt x="2447" y="5564"/>
                  </a:cubicBezTo>
                  <a:cubicBezTo>
                    <a:pt x="3293" y="1753"/>
                    <a:pt x="7057" y="-646"/>
                    <a:pt x="10821" y="154"/>
                  </a:cubicBezTo>
                  <a:cubicBezTo>
                    <a:pt x="14632" y="1000"/>
                    <a:pt x="17031" y="4717"/>
                    <a:pt x="16231" y="8528"/>
                  </a:cubicBezTo>
                  <a:cubicBezTo>
                    <a:pt x="14820" y="15068"/>
                    <a:pt x="14114" y="22830"/>
                    <a:pt x="14114" y="32240"/>
                  </a:cubicBezTo>
                  <a:cubicBezTo>
                    <a:pt x="14114" y="61080"/>
                    <a:pt x="31427" y="84556"/>
                    <a:pt x="52646" y="84556"/>
                  </a:cubicBezTo>
                  <a:cubicBezTo>
                    <a:pt x="56551" y="84556"/>
                    <a:pt x="59703" y="87709"/>
                    <a:pt x="59703" y="91613"/>
                  </a:cubicBezTo>
                  <a:cubicBezTo>
                    <a:pt x="59703" y="95518"/>
                    <a:pt x="56551" y="98670"/>
                    <a:pt x="52646" y="98670"/>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8B3E0D8E-94E0-E4B8-4F24-2E7B05215552}"/>
                </a:ext>
              </a:extLst>
            </p:cNvPr>
            <p:cNvSpPr/>
            <p:nvPr/>
          </p:nvSpPr>
          <p:spPr>
            <a:xfrm>
              <a:off x="5684242" y="2853868"/>
              <a:ext cx="59655" cy="98449"/>
            </a:xfrm>
            <a:custGeom>
              <a:avLst/>
              <a:gdLst>
                <a:gd name="connsiteX0" fmla="*/ 7057 w 59655"/>
                <a:gd name="connsiteY0" fmla="*/ 98449 h 98449"/>
                <a:gd name="connsiteX1" fmla="*/ 0 w 59655"/>
                <a:gd name="connsiteY1" fmla="*/ 91392 h 98449"/>
                <a:gd name="connsiteX2" fmla="*/ 7057 w 59655"/>
                <a:gd name="connsiteY2" fmla="*/ 84335 h 98449"/>
                <a:gd name="connsiteX3" fmla="*/ 45589 w 59655"/>
                <a:gd name="connsiteY3" fmla="*/ 32019 h 98449"/>
                <a:gd name="connsiteX4" fmla="*/ 43519 w 59655"/>
                <a:gd name="connsiteY4" fmla="*/ 8542 h 98449"/>
                <a:gd name="connsiteX5" fmla="*/ 48929 w 59655"/>
                <a:gd name="connsiteY5" fmla="*/ 168 h 98449"/>
                <a:gd name="connsiteX6" fmla="*/ 57303 w 59655"/>
                <a:gd name="connsiteY6" fmla="*/ 5578 h 98449"/>
                <a:gd name="connsiteX7" fmla="*/ 59656 w 59655"/>
                <a:gd name="connsiteY7" fmla="*/ 31972 h 98449"/>
                <a:gd name="connsiteX8" fmla="*/ 7010 w 59655"/>
                <a:gd name="connsiteY8" fmla="*/ 98402 h 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55" h="98449">
                  <a:moveTo>
                    <a:pt x="7057" y="98449"/>
                  </a:moveTo>
                  <a:cubicBezTo>
                    <a:pt x="3152" y="98449"/>
                    <a:pt x="0" y="95297"/>
                    <a:pt x="0" y="91392"/>
                  </a:cubicBezTo>
                  <a:cubicBezTo>
                    <a:pt x="0" y="87487"/>
                    <a:pt x="3152" y="84335"/>
                    <a:pt x="7057" y="84335"/>
                  </a:cubicBezTo>
                  <a:cubicBezTo>
                    <a:pt x="28323" y="84335"/>
                    <a:pt x="45589" y="60859"/>
                    <a:pt x="45589" y="32019"/>
                  </a:cubicBezTo>
                  <a:cubicBezTo>
                    <a:pt x="45589" y="22703"/>
                    <a:pt x="44930" y="15035"/>
                    <a:pt x="43519" y="8542"/>
                  </a:cubicBezTo>
                  <a:cubicBezTo>
                    <a:pt x="42719" y="4731"/>
                    <a:pt x="45118" y="968"/>
                    <a:pt x="48929" y="168"/>
                  </a:cubicBezTo>
                  <a:cubicBezTo>
                    <a:pt x="52740" y="-679"/>
                    <a:pt x="56504" y="1767"/>
                    <a:pt x="57303" y="5578"/>
                  </a:cubicBezTo>
                  <a:cubicBezTo>
                    <a:pt x="58903" y="13012"/>
                    <a:pt x="59656" y="21668"/>
                    <a:pt x="59656" y="31972"/>
                  </a:cubicBezTo>
                  <a:cubicBezTo>
                    <a:pt x="59656" y="68622"/>
                    <a:pt x="36038" y="98402"/>
                    <a:pt x="7010" y="98402"/>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F189CF04-95B0-CD5C-A52D-B5D1F282D10E}"/>
                </a:ext>
              </a:extLst>
            </p:cNvPr>
            <p:cNvSpPr/>
            <p:nvPr/>
          </p:nvSpPr>
          <p:spPr>
            <a:xfrm>
              <a:off x="5588925" y="2929076"/>
              <a:ext cx="202961" cy="214958"/>
            </a:xfrm>
            <a:custGeom>
              <a:avLst/>
              <a:gdLst>
                <a:gd name="connsiteX0" fmla="*/ 7057 w 202961"/>
                <a:gd name="connsiteY0" fmla="*/ 214959 h 214958"/>
                <a:gd name="connsiteX1" fmla="*/ 2070 w 202961"/>
                <a:gd name="connsiteY1" fmla="*/ 212889 h 214958"/>
                <a:gd name="connsiteX2" fmla="*/ 0 w 202961"/>
                <a:gd name="connsiteY2" fmla="*/ 207902 h 214958"/>
                <a:gd name="connsiteX3" fmla="*/ 0 w 202961"/>
                <a:gd name="connsiteY3" fmla="*/ 41072 h 214958"/>
                <a:gd name="connsiteX4" fmla="*/ 7057 w 202961"/>
                <a:gd name="connsiteY4" fmla="*/ 34015 h 214958"/>
                <a:gd name="connsiteX5" fmla="*/ 71136 w 202961"/>
                <a:gd name="connsiteY5" fmla="*/ 34015 h 214958"/>
                <a:gd name="connsiteX6" fmla="*/ 71136 w 202961"/>
                <a:gd name="connsiteY6" fmla="*/ 7057 h 214958"/>
                <a:gd name="connsiteX7" fmla="*/ 78193 w 202961"/>
                <a:gd name="connsiteY7" fmla="*/ 0 h 214958"/>
                <a:gd name="connsiteX8" fmla="*/ 85250 w 202961"/>
                <a:gd name="connsiteY8" fmla="*/ 7057 h 214958"/>
                <a:gd name="connsiteX9" fmla="*/ 85250 w 202961"/>
                <a:gd name="connsiteY9" fmla="*/ 41072 h 214958"/>
                <a:gd name="connsiteX10" fmla="*/ 78193 w 202961"/>
                <a:gd name="connsiteY10" fmla="*/ 48129 h 214958"/>
                <a:gd name="connsiteX11" fmla="*/ 14114 w 202961"/>
                <a:gd name="connsiteY11" fmla="*/ 48129 h 214958"/>
                <a:gd name="connsiteX12" fmla="*/ 14114 w 202961"/>
                <a:gd name="connsiteY12" fmla="*/ 200845 h 214958"/>
                <a:gd name="connsiteX13" fmla="*/ 188848 w 202961"/>
                <a:gd name="connsiteY13" fmla="*/ 200750 h 214958"/>
                <a:gd name="connsiteX14" fmla="*/ 188377 w 202961"/>
                <a:gd name="connsiteY14" fmla="*/ 47000 h 214958"/>
                <a:gd name="connsiteX15" fmla="*/ 126792 w 202961"/>
                <a:gd name="connsiteY15" fmla="*/ 47000 h 214958"/>
                <a:gd name="connsiteX16" fmla="*/ 119735 w 202961"/>
                <a:gd name="connsiteY16" fmla="*/ 39943 h 214958"/>
                <a:gd name="connsiteX17" fmla="*/ 119735 w 202961"/>
                <a:gd name="connsiteY17" fmla="*/ 7057 h 214958"/>
                <a:gd name="connsiteX18" fmla="*/ 126792 w 202961"/>
                <a:gd name="connsiteY18" fmla="*/ 0 h 214958"/>
                <a:gd name="connsiteX19" fmla="*/ 133849 w 202961"/>
                <a:gd name="connsiteY19" fmla="*/ 7057 h 214958"/>
                <a:gd name="connsiteX20" fmla="*/ 133849 w 202961"/>
                <a:gd name="connsiteY20" fmla="*/ 32886 h 214958"/>
                <a:gd name="connsiteX21" fmla="*/ 195434 w 202961"/>
                <a:gd name="connsiteY21" fmla="*/ 32886 h 214958"/>
                <a:gd name="connsiteX22" fmla="*/ 202491 w 202961"/>
                <a:gd name="connsiteY22" fmla="*/ 39943 h 214958"/>
                <a:gd name="connsiteX23" fmla="*/ 202962 w 202961"/>
                <a:gd name="connsiteY23" fmla="*/ 207807 h 214958"/>
                <a:gd name="connsiteX24" fmla="*/ 200892 w 202961"/>
                <a:gd name="connsiteY24" fmla="*/ 212794 h 214958"/>
                <a:gd name="connsiteX25" fmla="*/ 195905 w 202961"/>
                <a:gd name="connsiteY25" fmla="*/ 214865 h 214958"/>
                <a:gd name="connsiteX26" fmla="*/ 7010 w 202961"/>
                <a:gd name="connsiteY26" fmla="*/ 214959 h 214958"/>
                <a:gd name="connsiteX27" fmla="*/ 7010 w 202961"/>
                <a:gd name="connsiteY27" fmla="*/ 214959 h 21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961" h="214958">
                  <a:moveTo>
                    <a:pt x="7057" y="214959"/>
                  </a:moveTo>
                  <a:cubicBezTo>
                    <a:pt x="5175" y="214959"/>
                    <a:pt x="3388" y="214206"/>
                    <a:pt x="2070" y="212889"/>
                  </a:cubicBezTo>
                  <a:cubicBezTo>
                    <a:pt x="753" y="211571"/>
                    <a:pt x="0" y="209784"/>
                    <a:pt x="0" y="207902"/>
                  </a:cubicBezTo>
                  <a:lnTo>
                    <a:pt x="0" y="41072"/>
                  </a:lnTo>
                  <a:cubicBezTo>
                    <a:pt x="0" y="37167"/>
                    <a:pt x="3152" y="34015"/>
                    <a:pt x="7057" y="34015"/>
                  </a:cubicBezTo>
                  <a:lnTo>
                    <a:pt x="71136" y="34015"/>
                  </a:lnTo>
                  <a:lnTo>
                    <a:pt x="71136" y="7057"/>
                  </a:lnTo>
                  <a:cubicBezTo>
                    <a:pt x="71136" y="3152"/>
                    <a:pt x="74288" y="0"/>
                    <a:pt x="78193" y="0"/>
                  </a:cubicBezTo>
                  <a:cubicBezTo>
                    <a:pt x="82097" y="0"/>
                    <a:pt x="85250" y="3152"/>
                    <a:pt x="85250" y="7057"/>
                  </a:cubicBezTo>
                  <a:lnTo>
                    <a:pt x="85250" y="41072"/>
                  </a:lnTo>
                  <a:cubicBezTo>
                    <a:pt x="85250" y="44977"/>
                    <a:pt x="82097" y="48129"/>
                    <a:pt x="78193" y="48129"/>
                  </a:cubicBezTo>
                  <a:lnTo>
                    <a:pt x="14114" y="48129"/>
                  </a:lnTo>
                  <a:lnTo>
                    <a:pt x="14114" y="200845"/>
                  </a:lnTo>
                  <a:lnTo>
                    <a:pt x="188848" y="200750"/>
                  </a:lnTo>
                  <a:lnTo>
                    <a:pt x="188377" y="47000"/>
                  </a:lnTo>
                  <a:lnTo>
                    <a:pt x="126792" y="47000"/>
                  </a:lnTo>
                  <a:cubicBezTo>
                    <a:pt x="122888" y="47000"/>
                    <a:pt x="119735" y="43848"/>
                    <a:pt x="119735" y="39943"/>
                  </a:cubicBezTo>
                  <a:lnTo>
                    <a:pt x="119735" y="7057"/>
                  </a:lnTo>
                  <a:cubicBezTo>
                    <a:pt x="119735" y="3152"/>
                    <a:pt x="122888" y="0"/>
                    <a:pt x="126792" y="0"/>
                  </a:cubicBezTo>
                  <a:cubicBezTo>
                    <a:pt x="130697" y="0"/>
                    <a:pt x="133849" y="3152"/>
                    <a:pt x="133849" y="7057"/>
                  </a:cubicBezTo>
                  <a:lnTo>
                    <a:pt x="133849" y="32886"/>
                  </a:lnTo>
                  <a:lnTo>
                    <a:pt x="195434" y="32886"/>
                  </a:lnTo>
                  <a:cubicBezTo>
                    <a:pt x="199339" y="32886"/>
                    <a:pt x="202491" y="36038"/>
                    <a:pt x="202491" y="39943"/>
                  </a:cubicBezTo>
                  <a:lnTo>
                    <a:pt x="202962" y="207807"/>
                  </a:lnTo>
                  <a:cubicBezTo>
                    <a:pt x="202962" y="209689"/>
                    <a:pt x="202209" y="211477"/>
                    <a:pt x="200892" y="212794"/>
                  </a:cubicBezTo>
                  <a:cubicBezTo>
                    <a:pt x="199574" y="214112"/>
                    <a:pt x="197787" y="214865"/>
                    <a:pt x="195905" y="214865"/>
                  </a:cubicBezTo>
                  <a:lnTo>
                    <a:pt x="7010" y="214959"/>
                  </a:lnTo>
                  <a:lnTo>
                    <a:pt x="7010" y="214959"/>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BAE7E75D-1C9E-7E26-E5EA-D1D18CC4D0E8}"/>
                </a:ext>
              </a:extLst>
            </p:cNvPr>
            <p:cNvSpPr/>
            <p:nvPr/>
          </p:nvSpPr>
          <p:spPr>
            <a:xfrm>
              <a:off x="5660073" y="2963104"/>
              <a:ext cx="38552" cy="44023"/>
            </a:xfrm>
            <a:custGeom>
              <a:avLst/>
              <a:gdLst>
                <a:gd name="connsiteX0" fmla="*/ 31509 w 38552"/>
                <a:gd name="connsiteY0" fmla="*/ 44023 h 44023"/>
                <a:gd name="connsiteX1" fmla="*/ 26051 w 38552"/>
                <a:gd name="connsiteY1" fmla="*/ 41436 h 44023"/>
                <a:gd name="connsiteX2" fmla="*/ 1587 w 38552"/>
                <a:gd name="connsiteY2" fmla="*/ 11514 h 44023"/>
                <a:gd name="connsiteX3" fmla="*/ 2575 w 38552"/>
                <a:gd name="connsiteY3" fmla="*/ 1587 h 44023"/>
                <a:gd name="connsiteX4" fmla="*/ 12502 w 38552"/>
                <a:gd name="connsiteY4" fmla="*/ 2575 h 44023"/>
                <a:gd name="connsiteX5" fmla="*/ 36966 w 38552"/>
                <a:gd name="connsiteY5" fmla="*/ 32497 h 44023"/>
                <a:gd name="connsiteX6" fmla="*/ 35978 w 38552"/>
                <a:gd name="connsiteY6" fmla="*/ 42424 h 44023"/>
                <a:gd name="connsiteX7" fmla="*/ 31509 w 38552"/>
                <a:gd name="connsiteY7" fmla="*/ 44023 h 4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2" h="44023">
                  <a:moveTo>
                    <a:pt x="31509" y="44023"/>
                  </a:moveTo>
                  <a:cubicBezTo>
                    <a:pt x="29439" y="44023"/>
                    <a:pt x="27416" y="43129"/>
                    <a:pt x="26051" y="41436"/>
                  </a:cubicBezTo>
                  <a:lnTo>
                    <a:pt x="1587" y="11514"/>
                  </a:lnTo>
                  <a:cubicBezTo>
                    <a:pt x="-860" y="8503"/>
                    <a:pt x="-436" y="4033"/>
                    <a:pt x="2575" y="1587"/>
                  </a:cubicBezTo>
                  <a:cubicBezTo>
                    <a:pt x="5586" y="-860"/>
                    <a:pt x="10055" y="-436"/>
                    <a:pt x="12502" y="2575"/>
                  </a:cubicBezTo>
                  <a:lnTo>
                    <a:pt x="36966" y="32497"/>
                  </a:lnTo>
                  <a:cubicBezTo>
                    <a:pt x="39413" y="35508"/>
                    <a:pt x="38989" y="39977"/>
                    <a:pt x="35978" y="42424"/>
                  </a:cubicBezTo>
                  <a:cubicBezTo>
                    <a:pt x="34661" y="43506"/>
                    <a:pt x="33108" y="44023"/>
                    <a:pt x="31509" y="44023"/>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35C276AD-B897-164C-0591-A993AFE1108B}"/>
                </a:ext>
              </a:extLst>
            </p:cNvPr>
            <p:cNvSpPr/>
            <p:nvPr/>
          </p:nvSpPr>
          <p:spPr>
            <a:xfrm>
              <a:off x="5684625" y="2962002"/>
              <a:ext cx="38142" cy="45126"/>
            </a:xfrm>
            <a:custGeom>
              <a:avLst/>
              <a:gdLst>
                <a:gd name="connsiteX0" fmla="*/ 7050 w 38142"/>
                <a:gd name="connsiteY0" fmla="*/ 45126 h 45126"/>
                <a:gd name="connsiteX1" fmla="*/ 2722 w 38142"/>
                <a:gd name="connsiteY1" fmla="*/ 43668 h 45126"/>
                <a:gd name="connsiteX2" fmla="*/ 1452 w 38142"/>
                <a:gd name="connsiteY2" fmla="*/ 33788 h 45126"/>
                <a:gd name="connsiteX3" fmla="*/ 25540 w 38142"/>
                <a:gd name="connsiteY3" fmla="*/ 2737 h 45126"/>
                <a:gd name="connsiteX4" fmla="*/ 35420 w 38142"/>
                <a:gd name="connsiteY4" fmla="*/ 1466 h 45126"/>
                <a:gd name="connsiteX5" fmla="*/ 36690 w 38142"/>
                <a:gd name="connsiteY5" fmla="*/ 11346 h 45126"/>
                <a:gd name="connsiteX6" fmla="*/ 12602 w 38142"/>
                <a:gd name="connsiteY6" fmla="*/ 42397 h 45126"/>
                <a:gd name="connsiteX7" fmla="*/ 7003 w 38142"/>
                <a:gd name="connsiteY7" fmla="*/ 45126 h 4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42" h="45126">
                  <a:moveTo>
                    <a:pt x="7050" y="45126"/>
                  </a:moveTo>
                  <a:cubicBezTo>
                    <a:pt x="5545" y="45126"/>
                    <a:pt x="3992" y="44655"/>
                    <a:pt x="2722" y="43668"/>
                  </a:cubicBezTo>
                  <a:cubicBezTo>
                    <a:pt x="-336" y="41268"/>
                    <a:pt x="-901" y="36846"/>
                    <a:pt x="1452" y="33788"/>
                  </a:cubicBezTo>
                  <a:lnTo>
                    <a:pt x="25540" y="2737"/>
                  </a:lnTo>
                  <a:cubicBezTo>
                    <a:pt x="27939" y="-369"/>
                    <a:pt x="32362" y="-886"/>
                    <a:pt x="35420" y="1466"/>
                  </a:cubicBezTo>
                  <a:cubicBezTo>
                    <a:pt x="38478" y="3866"/>
                    <a:pt x="39043" y="8288"/>
                    <a:pt x="36690" y="11346"/>
                  </a:cubicBezTo>
                  <a:lnTo>
                    <a:pt x="12602" y="42397"/>
                  </a:lnTo>
                  <a:cubicBezTo>
                    <a:pt x="11191" y="44185"/>
                    <a:pt x="9121" y="45126"/>
                    <a:pt x="7003" y="45126"/>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80156AD7-1435-8B5E-7436-2B270703B035}"/>
                </a:ext>
              </a:extLst>
            </p:cNvPr>
            <p:cNvSpPr/>
            <p:nvPr/>
          </p:nvSpPr>
          <p:spPr>
            <a:xfrm>
              <a:off x="5632191" y="2808192"/>
              <a:ext cx="116043" cy="67532"/>
            </a:xfrm>
            <a:custGeom>
              <a:avLst/>
              <a:gdLst>
                <a:gd name="connsiteX0" fmla="*/ 13567 w 116043"/>
                <a:gd name="connsiteY0" fmla="*/ 67439 h 67532"/>
                <a:gd name="connsiteX1" fmla="*/ 12062 w 116043"/>
                <a:gd name="connsiteY1" fmla="*/ 67297 h 67532"/>
                <a:gd name="connsiteX2" fmla="*/ 6792 w 116043"/>
                <a:gd name="connsiteY2" fmla="*/ 62404 h 67532"/>
                <a:gd name="connsiteX3" fmla="*/ 300 w 116043"/>
                <a:gd name="connsiteY3" fmla="*/ 40527 h 67532"/>
                <a:gd name="connsiteX4" fmla="*/ 1241 w 116043"/>
                <a:gd name="connsiteY4" fmla="*/ 34553 h 67532"/>
                <a:gd name="connsiteX5" fmla="*/ 14461 w 116043"/>
                <a:gd name="connsiteY5" fmla="*/ 15216 h 67532"/>
                <a:gd name="connsiteX6" fmla="*/ 16108 w 116043"/>
                <a:gd name="connsiteY6" fmla="*/ 13522 h 67532"/>
                <a:gd name="connsiteX7" fmla="*/ 67013 w 116043"/>
                <a:gd name="connsiteY7" fmla="*/ 726 h 67532"/>
                <a:gd name="connsiteX8" fmla="*/ 111567 w 116043"/>
                <a:gd name="connsiteY8" fmla="*/ 30930 h 67532"/>
                <a:gd name="connsiteX9" fmla="*/ 112790 w 116043"/>
                <a:gd name="connsiteY9" fmla="*/ 33800 h 67532"/>
                <a:gd name="connsiteX10" fmla="*/ 115942 w 116043"/>
                <a:gd name="connsiteY10" fmla="*/ 51772 h 67532"/>
                <a:gd name="connsiteX11" fmla="*/ 114531 w 116043"/>
                <a:gd name="connsiteY11" fmla="*/ 57370 h 67532"/>
                <a:gd name="connsiteX12" fmla="*/ 109449 w 116043"/>
                <a:gd name="connsiteY12" fmla="*/ 60052 h 67532"/>
                <a:gd name="connsiteX13" fmla="*/ 32574 w 116043"/>
                <a:gd name="connsiteY13" fmla="*/ 49325 h 67532"/>
                <a:gd name="connsiteX14" fmla="*/ 18884 w 116043"/>
                <a:gd name="connsiteY14" fmla="*/ 65086 h 67532"/>
                <a:gd name="connsiteX15" fmla="*/ 13567 w 116043"/>
                <a:gd name="connsiteY15" fmla="*/ 67533 h 67532"/>
                <a:gd name="connsiteX16" fmla="*/ 31398 w 116043"/>
                <a:gd name="connsiteY16" fmla="*/ 32859 h 67532"/>
                <a:gd name="connsiteX17" fmla="*/ 35962 w 116043"/>
                <a:gd name="connsiteY17" fmla="*/ 34505 h 67532"/>
                <a:gd name="connsiteX18" fmla="*/ 100652 w 116043"/>
                <a:gd name="connsiteY18" fmla="*/ 46267 h 67532"/>
                <a:gd name="connsiteX19" fmla="*/ 99146 w 116043"/>
                <a:gd name="connsiteY19" fmla="*/ 37846 h 67532"/>
                <a:gd name="connsiteX20" fmla="*/ 64802 w 116043"/>
                <a:gd name="connsiteY20" fmla="*/ 14651 h 67532"/>
                <a:gd name="connsiteX21" fmla="*/ 25376 w 116043"/>
                <a:gd name="connsiteY21" fmla="*/ 24249 h 67532"/>
                <a:gd name="connsiteX22" fmla="*/ 14790 w 116043"/>
                <a:gd name="connsiteY22" fmla="*/ 39728 h 67532"/>
                <a:gd name="connsiteX23" fmla="*/ 16672 w 116043"/>
                <a:gd name="connsiteY23" fmla="*/ 46079 h 67532"/>
                <a:gd name="connsiteX24" fmla="*/ 26035 w 116043"/>
                <a:gd name="connsiteY24" fmla="*/ 35305 h 67532"/>
                <a:gd name="connsiteX25" fmla="*/ 31351 w 116043"/>
                <a:gd name="connsiteY25" fmla="*/ 32859 h 6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043" h="67532">
                  <a:moveTo>
                    <a:pt x="13567" y="67439"/>
                  </a:moveTo>
                  <a:cubicBezTo>
                    <a:pt x="13050" y="67439"/>
                    <a:pt x="12579" y="67391"/>
                    <a:pt x="12062" y="67297"/>
                  </a:cubicBezTo>
                  <a:cubicBezTo>
                    <a:pt x="9568" y="66733"/>
                    <a:pt x="7545" y="64898"/>
                    <a:pt x="6792" y="62404"/>
                  </a:cubicBezTo>
                  <a:lnTo>
                    <a:pt x="300" y="40527"/>
                  </a:lnTo>
                  <a:cubicBezTo>
                    <a:pt x="-312" y="38504"/>
                    <a:pt x="18" y="36293"/>
                    <a:pt x="1241" y="34553"/>
                  </a:cubicBezTo>
                  <a:lnTo>
                    <a:pt x="14461" y="15216"/>
                  </a:lnTo>
                  <a:cubicBezTo>
                    <a:pt x="14885" y="14557"/>
                    <a:pt x="15449" y="13993"/>
                    <a:pt x="16108" y="13522"/>
                  </a:cubicBezTo>
                  <a:cubicBezTo>
                    <a:pt x="17049" y="12817"/>
                    <a:pt x="39678" y="-3603"/>
                    <a:pt x="67013" y="726"/>
                  </a:cubicBezTo>
                  <a:cubicBezTo>
                    <a:pt x="84185" y="3454"/>
                    <a:pt x="99193" y="13616"/>
                    <a:pt x="111567" y="30930"/>
                  </a:cubicBezTo>
                  <a:cubicBezTo>
                    <a:pt x="112178" y="31777"/>
                    <a:pt x="112601" y="32765"/>
                    <a:pt x="112790" y="33800"/>
                  </a:cubicBezTo>
                  <a:lnTo>
                    <a:pt x="115942" y="51772"/>
                  </a:lnTo>
                  <a:cubicBezTo>
                    <a:pt x="116271" y="53748"/>
                    <a:pt x="115801" y="55771"/>
                    <a:pt x="114531" y="57370"/>
                  </a:cubicBezTo>
                  <a:cubicBezTo>
                    <a:pt x="113307" y="58970"/>
                    <a:pt x="111425" y="59911"/>
                    <a:pt x="109449" y="60052"/>
                  </a:cubicBezTo>
                  <a:cubicBezTo>
                    <a:pt x="103757" y="60429"/>
                    <a:pt x="56898" y="63063"/>
                    <a:pt x="32574" y="49325"/>
                  </a:cubicBezTo>
                  <a:lnTo>
                    <a:pt x="18884" y="65086"/>
                  </a:lnTo>
                  <a:cubicBezTo>
                    <a:pt x="17519" y="66639"/>
                    <a:pt x="15590" y="67533"/>
                    <a:pt x="13567" y="67533"/>
                  </a:cubicBezTo>
                  <a:close/>
                  <a:moveTo>
                    <a:pt x="31398" y="32859"/>
                  </a:moveTo>
                  <a:cubicBezTo>
                    <a:pt x="32998" y="32859"/>
                    <a:pt x="34597" y="33423"/>
                    <a:pt x="35962" y="34505"/>
                  </a:cubicBezTo>
                  <a:cubicBezTo>
                    <a:pt x="48570" y="45091"/>
                    <a:pt x="81880" y="46644"/>
                    <a:pt x="100652" y="46267"/>
                  </a:cubicBezTo>
                  <a:lnTo>
                    <a:pt x="99146" y="37846"/>
                  </a:lnTo>
                  <a:cubicBezTo>
                    <a:pt x="89266" y="24484"/>
                    <a:pt x="77693" y="16721"/>
                    <a:pt x="64802" y="14651"/>
                  </a:cubicBezTo>
                  <a:cubicBezTo>
                    <a:pt x="45889" y="11641"/>
                    <a:pt x="29328" y="21615"/>
                    <a:pt x="25376" y="24249"/>
                  </a:cubicBezTo>
                  <a:lnTo>
                    <a:pt x="14790" y="39728"/>
                  </a:lnTo>
                  <a:lnTo>
                    <a:pt x="16672" y="46079"/>
                  </a:lnTo>
                  <a:lnTo>
                    <a:pt x="26035" y="35305"/>
                  </a:lnTo>
                  <a:cubicBezTo>
                    <a:pt x="27446" y="33706"/>
                    <a:pt x="29375" y="32859"/>
                    <a:pt x="31351" y="32859"/>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57016531-0DA2-1FB9-DC2C-624D21383844}"/>
                </a:ext>
              </a:extLst>
            </p:cNvPr>
            <p:cNvSpPr/>
            <p:nvPr/>
          </p:nvSpPr>
          <p:spPr>
            <a:xfrm>
              <a:off x="5684289" y="2993014"/>
              <a:ext cx="14114" cy="149562"/>
            </a:xfrm>
            <a:custGeom>
              <a:avLst/>
              <a:gdLst>
                <a:gd name="connsiteX0" fmla="*/ 7057 w 14114"/>
                <a:gd name="connsiteY0" fmla="*/ 149563 h 149562"/>
                <a:gd name="connsiteX1" fmla="*/ 0 w 14114"/>
                <a:gd name="connsiteY1" fmla="*/ 142506 h 149562"/>
                <a:gd name="connsiteX2" fmla="*/ 0 w 14114"/>
                <a:gd name="connsiteY2" fmla="*/ 7057 h 149562"/>
                <a:gd name="connsiteX3" fmla="*/ 7057 w 14114"/>
                <a:gd name="connsiteY3" fmla="*/ 0 h 149562"/>
                <a:gd name="connsiteX4" fmla="*/ 14114 w 14114"/>
                <a:gd name="connsiteY4" fmla="*/ 7057 h 149562"/>
                <a:gd name="connsiteX5" fmla="*/ 14114 w 14114"/>
                <a:gd name="connsiteY5" fmla="*/ 142506 h 149562"/>
                <a:gd name="connsiteX6" fmla="*/ 7057 w 14114"/>
                <a:gd name="connsiteY6"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149562">
                  <a:moveTo>
                    <a:pt x="7057" y="149563"/>
                  </a:moveTo>
                  <a:cubicBezTo>
                    <a:pt x="3152" y="149563"/>
                    <a:pt x="0" y="146411"/>
                    <a:pt x="0" y="142506"/>
                  </a:cubicBezTo>
                  <a:lnTo>
                    <a:pt x="0" y="7057"/>
                  </a:lnTo>
                  <a:cubicBezTo>
                    <a:pt x="0" y="3152"/>
                    <a:pt x="3152" y="0"/>
                    <a:pt x="7057" y="0"/>
                  </a:cubicBezTo>
                  <a:cubicBezTo>
                    <a:pt x="10962" y="0"/>
                    <a:pt x="14114" y="3152"/>
                    <a:pt x="14114" y="7057"/>
                  </a:cubicBezTo>
                  <a:lnTo>
                    <a:pt x="14114" y="142506"/>
                  </a:lnTo>
                  <a:cubicBezTo>
                    <a:pt x="14114" y="146411"/>
                    <a:pt x="10962" y="149563"/>
                    <a:pt x="7057" y="149563"/>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7088CE6-7D2E-0C11-C9C7-BC770956A694}"/>
                </a:ext>
              </a:extLst>
            </p:cNvPr>
            <p:cNvSpPr/>
            <p:nvPr/>
          </p:nvSpPr>
          <p:spPr>
            <a:xfrm>
              <a:off x="5407605" y="2923007"/>
              <a:ext cx="160336" cy="169463"/>
            </a:xfrm>
            <a:custGeom>
              <a:avLst/>
              <a:gdLst>
                <a:gd name="connsiteX0" fmla="*/ 153280 w 160336"/>
                <a:gd name="connsiteY0" fmla="*/ 169464 h 169463"/>
                <a:gd name="connsiteX1" fmla="*/ 153280 w 160336"/>
                <a:gd name="connsiteY1" fmla="*/ 169464 h 169463"/>
                <a:gd name="connsiteX2" fmla="*/ 7057 w 160336"/>
                <a:gd name="connsiteY2" fmla="*/ 169370 h 169463"/>
                <a:gd name="connsiteX3" fmla="*/ 0 w 160336"/>
                <a:gd name="connsiteY3" fmla="*/ 162313 h 169463"/>
                <a:gd name="connsiteX4" fmla="*/ 0 w 160336"/>
                <a:gd name="connsiteY4" fmla="*/ 33356 h 169463"/>
                <a:gd name="connsiteX5" fmla="*/ 7057 w 160336"/>
                <a:gd name="connsiteY5" fmla="*/ 26299 h 169463"/>
                <a:gd name="connsiteX6" fmla="*/ 54998 w 160336"/>
                <a:gd name="connsiteY6" fmla="*/ 26299 h 169463"/>
                <a:gd name="connsiteX7" fmla="*/ 54998 w 160336"/>
                <a:gd name="connsiteY7" fmla="*/ 7104 h 169463"/>
                <a:gd name="connsiteX8" fmla="*/ 62055 w 160336"/>
                <a:gd name="connsiteY8" fmla="*/ 47 h 169463"/>
                <a:gd name="connsiteX9" fmla="*/ 69112 w 160336"/>
                <a:gd name="connsiteY9" fmla="*/ 7104 h 169463"/>
                <a:gd name="connsiteX10" fmla="*/ 69112 w 160336"/>
                <a:gd name="connsiteY10" fmla="*/ 33356 h 169463"/>
                <a:gd name="connsiteX11" fmla="*/ 62055 w 160336"/>
                <a:gd name="connsiteY11" fmla="*/ 40413 h 169463"/>
                <a:gd name="connsiteX12" fmla="*/ 14114 w 160336"/>
                <a:gd name="connsiteY12" fmla="*/ 40413 h 169463"/>
                <a:gd name="connsiteX13" fmla="*/ 14114 w 160336"/>
                <a:gd name="connsiteY13" fmla="*/ 155256 h 169463"/>
                <a:gd name="connsiteX14" fmla="*/ 146176 w 160336"/>
                <a:gd name="connsiteY14" fmla="*/ 155350 h 169463"/>
                <a:gd name="connsiteX15" fmla="*/ 145611 w 160336"/>
                <a:gd name="connsiteY15" fmla="*/ 39519 h 169463"/>
                <a:gd name="connsiteX16" fmla="*/ 99599 w 160336"/>
                <a:gd name="connsiteY16" fmla="*/ 39519 h 169463"/>
                <a:gd name="connsiteX17" fmla="*/ 92542 w 160336"/>
                <a:gd name="connsiteY17" fmla="*/ 32462 h 169463"/>
                <a:gd name="connsiteX18" fmla="*/ 92542 w 160336"/>
                <a:gd name="connsiteY18" fmla="*/ 7057 h 169463"/>
                <a:gd name="connsiteX19" fmla="*/ 99599 w 160336"/>
                <a:gd name="connsiteY19" fmla="*/ 0 h 169463"/>
                <a:gd name="connsiteX20" fmla="*/ 106656 w 160336"/>
                <a:gd name="connsiteY20" fmla="*/ 7057 h 169463"/>
                <a:gd name="connsiteX21" fmla="*/ 106656 w 160336"/>
                <a:gd name="connsiteY21" fmla="*/ 25405 h 169463"/>
                <a:gd name="connsiteX22" fmla="*/ 152668 w 160336"/>
                <a:gd name="connsiteY22" fmla="*/ 25405 h 169463"/>
                <a:gd name="connsiteX23" fmla="*/ 159725 w 160336"/>
                <a:gd name="connsiteY23" fmla="*/ 32416 h 169463"/>
                <a:gd name="connsiteX24" fmla="*/ 160337 w 160336"/>
                <a:gd name="connsiteY24" fmla="*/ 162360 h 169463"/>
                <a:gd name="connsiteX25" fmla="*/ 158267 w 160336"/>
                <a:gd name="connsiteY25" fmla="*/ 167394 h 169463"/>
                <a:gd name="connsiteX26" fmla="*/ 153280 w 160336"/>
                <a:gd name="connsiteY26" fmla="*/ 169464 h 1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336" h="169463">
                  <a:moveTo>
                    <a:pt x="153280" y="169464"/>
                  </a:moveTo>
                  <a:lnTo>
                    <a:pt x="153280" y="169464"/>
                  </a:lnTo>
                  <a:lnTo>
                    <a:pt x="7057" y="169370"/>
                  </a:lnTo>
                  <a:cubicBezTo>
                    <a:pt x="3152" y="169370"/>
                    <a:pt x="0" y="166218"/>
                    <a:pt x="0" y="162313"/>
                  </a:cubicBezTo>
                  <a:lnTo>
                    <a:pt x="0" y="33356"/>
                  </a:lnTo>
                  <a:cubicBezTo>
                    <a:pt x="0" y="29452"/>
                    <a:pt x="3152" y="26299"/>
                    <a:pt x="7057" y="26299"/>
                  </a:cubicBezTo>
                  <a:lnTo>
                    <a:pt x="54998" y="26299"/>
                  </a:lnTo>
                  <a:lnTo>
                    <a:pt x="54998" y="7104"/>
                  </a:lnTo>
                  <a:cubicBezTo>
                    <a:pt x="54998" y="3199"/>
                    <a:pt x="58150" y="47"/>
                    <a:pt x="62055" y="47"/>
                  </a:cubicBezTo>
                  <a:cubicBezTo>
                    <a:pt x="65960" y="47"/>
                    <a:pt x="69112" y="3199"/>
                    <a:pt x="69112" y="7104"/>
                  </a:cubicBezTo>
                  <a:lnTo>
                    <a:pt x="69112" y="33356"/>
                  </a:lnTo>
                  <a:cubicBezTo>
                    <a:pt x="69112" y="37261"/>
                    <a:pt x="65960" y="40413"/>
                    <a:pt x="62055" y="40413"/>
                  </a:cubicBezTo>
                  <a:lnTo>
                    <a:pt x="14114" y="40413"/>
                  </a:lnTo>
                  <a:lnTo>
                    <a:pt x="14114" y="155256"/>
                  </a:lnTo>
                  <a:lnTo>
                    <a:pt x="146176" y="155350"/>
                  </a:lnTo>
                  <a:lnTo>
                    <a:pt x="145611" y="39519"/>
                  </a:lnTo>
                  <a:lnTo>
                    <a:pt x="99599" y="39519"/>
                  </a:lnTo>
                  <a:cubicBezTo>
                    <a:pt x="95694" y="39519"/>
                    <a:pt x="92542" y="36367"/>
                    <a:pt x="92542" y="32462"/>
                  </a:cubicBezTo>
                  <a:lnTo>
                    <a:pt x="92542" y="7057"/>
                  </a:lnTo>
                  <a:cubicBezTo>
                    <a:pt x="92542" y="3152"/>
                    <a:pt x="95694" y="0"/>
                    <a:pt x="99599" y="0"/>
                  </a:cubicBezTo>
                  <a:cubicBezTo>
                    <a:pt x="103504" y="0"/>
                    <a:pt x="106656" y="3152"/>
                    <a:pt x="106656" y="7057"/>
                  </a:cubicBezTo>
                  <a:lnTo>
                    <a:pt x="106656" y="25405"/>
                  </a:lnTo>
                  <a:lnTo>
                    <a:pt x="152668" y="25405"/>
                  </a:lnTo>
                  <a:cubicBezTo>
                    <a:pt x="156573" y="25405"/>
                    <a:pt x="159725" y="28558"/>
                    <a:pt x="159725" y="32416"/>
                  </a:cubicBezTo>
                  <a:lnTo>
                    <a:pt x="160337" y="162360"/>
                  </a:lnTo>
                  <a:cubicBezTo>
                    <a:pt x="160337" y="164242"/>
                    <a:pt x="159584" y="166029"/>
                    <a:pt x="158267" y="167394"/>
                  </a:cubicBezTo>
                  <a:cubicBezTo>
                    <a:pt x="156949" y="168711"/>
                    <a:pt x="155162" y="169464"/>
                    <a:pt x="153280" y="169464"/>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055ED2DE-2328-E8F8-7D39-703C0C5ACCF6}"/>
                </a:ext>
              </a:extLst>
            </p:cNvPr>
            <p:cNvSpPr/>
            <p:nvPr/>
          </p:nvSpPr>
          <p:spPr>
            <a:xfrm>
              <a:off x="5462569" y="2949320"/>
              <a:ext cx="33001" cy="37248"/>
            </a:xfrm>
            <a:custGeom>
              <a:avLst/>
              <a:gdLst>
                <a:gd name="connsiteX0" fmla="*/ 25957 w 33001"/>
                <a:gd name="connsiteY0" fmla="*/ 37249 h 37248"/>
                <a:gd name="connsiteX1" fmla="*/ 20500 w 33001"/>
                <a:gd name="connsiteY1" fmla="*/ 34661 h 37248"/>
                <a:gd name="connsiteX2" fmla="*/ 1587 w 33001"/>
                <a:gd name="connsiteY2" fmla="*/ 11514 h 37248"/>
                <a:gd name="connsiteX3" fmla="*/ 2575 w 33001"/>
                <a:gd name="connsiteY3" fmla="*/ 1587 h 37248"/>
                <a:gd name="connsiteX4" fmla="*/ 12502 w 33001"/>
                <a:gd name="connsiteY4" fmla="*/ 2575 h 37248"/>
                <a:gd name="connsiteX5" fmla="*/ 31415 w 33001"/>
                <a:gd name="connsiteY5" fmla="*/ 25722 h 37248"/>
                <a:gd name="connsiteX6" fmla="*/ 30427 w 33001"/>
                <a:gd name="connsiteY6" fmla="*/ 35649 h 37248"/>
                <a:gd name="connsiteX7" fmla="*/ 25957 w 33001"/>
                <a:gd name="connsiteY7" fmla="*/ 37249 h 3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01" h="37248">
                  <a:moveTo>
                    <a:pt x="25957" y="37249"/>
                  </a:moveTo>
                  <a:cubicBezTo>
                    <a:pt x="23887" y="37249"/>
                    <a:pt x="21864" y="36355"/>
                    <a:pt x="20500" y="34661"/>
                  </a:cubicBezTo>
                  <a:lnTo>
                    <a:pt x="1587" y="11514"/>
                  </a:lnTo>
                  <a:cubicBezTo>
                    <a:pt x="-860" y="8503"/>
                    <a:pt x="-436" y="4033"/>
                    <a:pt x="2575" y="1587"/>
                  </a:cubicBezTo>
                  <a:cubicBezTo>
                    <a:pt x="5586" y="-860"/>
                    <a:pt x="10055" y="-436"/>
                    <a:pt x="12502" y="2575"/>
                  </a:cubicBezTo>
                  <a:lnTo>
                    <a:pt x="31415" y="25722"/>
                  </a:lnTo>
                  <a:cubicBezTo>
                    <a:pt x="33861" y="28733"/>
                    <a:pt x="33438" y="33202"/>
                    <a:pt x="30427" y="35649"/>
                  </a:cubicBezTo>
                  <a:cubicBezTo>
                    <a:pt x="29109" y="36731"/>
                    <a:pt x="27557" y="37249"/>
                    <a:pt x="25957" y="37249"/>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910C3F1B-95E7-BF06-5C94-38C78FEBDDF4}"/>
                </a:ext>
              </a:extLst>
            </p:cNvPr>
            <p:cNvSpPr/>
            <p:nvPr/>
          </p:nvSpPr>
          <p:spPr>
            <a:xfrm>
              <a:off x="5481523" y="2948499"/>
              <a:ext cx="32684" cy="38069"/>
            </a:xfrm>
            <a:custGeom>
              <a:avLst/>
              <a:gdLst>
                <a:gd name="connsiteX0" fmla="*/ 7051 w 32684"/>
                <a:gd name="connsiteY0" fmla="*/ 38069 h 38069"/>
                <a:gd name="connsiteX1" fmla="*/ 2722 w 32684"/>
                <a:gd name="connsiteY1" fmla="*/ 36611 h 38069"/>
                <a:gd name="connsiteX2" fmla="*/ 1452 w 32684"/>
                <a:gd name="connsiteY2" fmla="*/ 26731 h 38069"/>
                <a:gd name="connsiteX3" fmla="*/ 20082 w 32684"/>
                <a:gd name="connsiteY3" fmla="*/ 2737 h 38069"/>
                <a:gd name="connsiteX4" fmla="*/ 29962 w 32684"/>
                <a:gd name="connsiteY4" fmla="*/ 1466 h 38069"/>
                <a:gd name="connsiteX5" fmla="*/ 31233 w 32684"/>
                <a:gd name="connsiteY5" fmla="*/ 11346 h 38069"/>
                <a:gd name="connsiteX6" fmla="*/ 12602 w 32684"/>
                <a:gd name="connsiteY6" fmla="*/ 35340 h 38069"/>
                <a:gd name="connsiteX7" fmla="*/ 7003 w 32684"/>
                <a:gd name="connsiteY7" fmla="*/ 38069 h 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84" h="38069">
                  <a:moveTo>
                    <a:pt x="7051" y="38069"/>
                  </a:moveTo>
                  <a:cubicBezTo>
                    <a:pt x="5545" y="38069"/>
                    <a:pt x="4039" y="37598"/>
                    <a:pt x="2722" y="36611"/>
                  </a:cubicBezTo>
                  <a:cubicBezTo>
                    <a:pt x="-336" y="34211"/>
                    <a:pt x="-900" y="29789"/>
                    <a:pt x="1452" y="26731"/>
                  </a:cubicBezTo>
                  <a:lnTo>
                    <a:pt x="20082" y="2737"/>
                  </a:lnTo>
                  <a:cubicBezTo>
                    <a:pt x="22482" y="-369"/>
                    <a:pt x="26904" y="-886"/>
                    <a:pt x="29962" y="1466"/>
                  </a:cubicBezTo>
                  <a:cubicBezTo>
                    <a:pt x="33020" y="3866"/>
                    <a:pt x="33585" y="8288"/>
                    <a:pt x="31233" y="11346"/>
                  </a:cubicBezTo>
                  <a:lnTo>
                    <a:pt x="12602" y="35340"/>
                  </a:lnTo>
                  <a:cubicBezTo>
                    <a:pt x="11191" y="37128"/>
                    <a:pt x="9121" y="38069"/>
                    <a:pt x="7003" y="38069"/>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D13B712D-35A5-C405-8B53-6AFFC10E281E}"/>
                </a:ext>
              </a:extLst>
            </p:cNvPr>
            <p:cNvSpPr/>
            <p:nvPr/>
          </p:nvSpPr>
          <p:spPr>
            <a:xfrm>
              <a:off x="5481281" y="2972454"/>
              <a:ext cx="14114" cy="118794"/>
            </a:xfrm>
            <a:custGeom>
              <a:avLst/>
              <a:gdLst>
                <a:gd name="connsiteX0" fmla="*/ 7057 w 14114"/>
                <a:gd name="connsiteY0" fmla="*/ 118794 h 118794"/>
                <a:gd name="connsiteX1" fmla="*/ 0 w 14114"/>
                <a:gd name="connsiteY1" fmla="*/ 111737 h 118794"/>
                <a:gd name="connsiteX2" fmla="*/ 0 w 14114"/>
                <a:gd name="connsiteY2" fmla="*/ 7057 h 118794"/>
                <a:gd name="connsiteX3" fmla="*/ 7057 w 14114"/>
                <a:gd name="connsiteY3" fmla="*/ 0 h 118794"/>
                <a:gd name="connsiteX4" fmla="*/ 14114 w 14114"/>
                <a:gd name="connsiteY4" fmla="*/ 7057 h 118794"/>
                <a:gd name="connsiteX5" fmla="*/ 14114 w 14114"/>
                <a:gd name="connsiteY5" fmla="*/ 111737 h 118794"/>
                <a:gd name="connsiteX6" fmla="*/ 7057 w 14114"/>
                <a:gd name="connsiteY6" fmla="*/ 118794 h 11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118794">
                  <a:moveTo>
                    <a:pt x="7057" y="118794"/>
                  </a:moveTo>
                  <a:cubicBezTo>
                    <a:pt x="3152" y="118794"/>
                    <a:pt x="0" y="115642"/>
                    <a:pt x="0" y="111737"/>
                  </a:cubicBezTo>
                  <a:lnTo>
                    <a:pt x="0" y="7057"/>
                  </a:lnTo>
                  <a:cubicBezTo>
                    <a:pt x="0" y="3152"/>
                    <a:pt x="3152" y="0"/>
                    <a:pt x="7057" y="0"/>
                  </a:cubicBezTo>
                  <a:cubicBezTo>
                    <a:pt x="10962" y="0"/>
                    <a:pt x="14114" y="3152"/>
                    <a:pt x="14114" y="7057"/>
                  </a:cubicBezTo>
                  <a:lnTo>
                    <a:pt x="14114" y="111737"/>
                  </a:lnTo>
                  <a:cubicBezTo>
                    <a:pt x="14114" y="115642"/>
                    <a:pt x="10962" y="118794"/>
                    <a:pt x="7057" y="118794"/>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5C526A08-33A4-68F2-5990-DF6F552C11BD}"/>
                </a:ext>
              </a:extLst>
            </p:cNvPr>
            <p:cNvSpPr/>
            <p:nvPr/>
          </p:nvSpPr>
          <p:spPr>
            <a:xfrm>
              <a:off x="5445431" y="2861410"/>
              <a:ext cx="85155" cy="80086"/>
            </a:xfrm>
            <a:custGeom>
              <a:avLst/>
              <a:gdLst>
                <a:gd name="connsiteX0" fmla="*/ 42625 w 85155"/>
                <a:gd name="connsiteY0" fmla="*/ 80087 h 80086"/>
                <a:gd name="connsiteX1" fmla="*/ 42484 w 85155"/>
                <a:gd name="connsiteY1" fmla="*/ 80087 h 80086"/>
                <a:gd name="connsiteX2" fmla="*/ 42390 w 85155"/>
                <a:gd name="connsiteY2" fmla="*/ 80087 h 80086"/>
                <a:gd name="connsiteX3" fmla="*/ 0 w 85155"/>
                <a:gd name="connsiteY3" fmla="*/ 26735 h 80086"/>
                <a:gd name="connsiteX4" fmla="*/ 1929 w 85155"/>
                <a:gd name="connsiteY4" fmla="*/ 5564 h 80086"/>
                <a:gd name="connsiteX5" fmla="*/ 10303 w 85155"/>
                <a:gd name="connsiteY5" fmla="*/ 154 h 80086"/>
                <a:gd name="connsiteX6" fmla="*/ 15714 w 85155"/>
                <a:gd name="connsiteY6" fmla="*/ 8528 h 80086"/>
                <a:gd name="connsiteX7" fmla="*/ 14114 w 85155"/>
                <a:gd name="connsiteY7" fmla="*/ 26688 h 80086"/>
                <a:gd name="connsiteX8" fmla="*/ 42578 w 85155"/>
                <a:gd name="connsiteY8" fmla="*/ 65926 h 80086"/>
                <a:gd name="connsiteX9" fmla="*/ 71041 w 85155"/>
                <a:gd name="connsiteY9" fmla="*/ 26688 h 80086"/>
                <a:gd name="connsiteX10" fmla="*/ 69489 w 85155"/>
                <a:gd name="connsiteY10" fmla="*/ 8716 h 80086"/>
                <a:gd name="connsiteX11" fmla="*/ 74899 w 85155"/>
                <a:gd name="connsiteY11" fmla="*/ 342 h 80086"/>
                <a:gd name="connsiteX12" fmla="*/ 83274 w 85155"/>
                <a:gd name="connsiteY12" fmla="*/ 5752 h 80086"/>
                <a:gd name="connsiteX13" fmla="*/ 85156 w 85155"/>
                <a:gd name="connsiteY13" fmla="*/ 26688 h 80086"/>
                <a:gd name="connsiteX14" fmla="*/ 42766 w 85155"/>
                <a:gd name="connsiteY14" fmla="*/ 80040 h 80086"/>
                <a:gd name="connsiteX15" fmla="*/ 42672 w 85155"/>
                <a:gd name="connsiteY15" fmla="*/ 80040 h 8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155" h="80086">
                  <a:moveTo>
                    <a:pt x="42625" y="80087"/>
                  </a:moveTo>
                  <a:cubicBezTo>
                    <a:pt x="42625" y="80087"/>
                    <a:pt x="42531" y="80087"/>
                    <a:pt x="42484" y="80087"/>
                  </a:cubicBezTo>
                  <a:lnTo>
                    <a:pt x="42390" y="80087"/>
                  </a:lnTo>
                  <a:cubicBezTo>
                    <a:pt x="19007" y="79946"/>
                    <a:pt x="0" y="56046"/>
                    <a:pt x="0" y="26735"/>
                  </a:cubicBezTo>
                  <a:cubicBezTo>
                    <a:pt x="0" y="18455"/>
                    <a:pt x="612" y="11539"/>
                    <a:pt x="1929" y="5564"/>
                  </a:cubicBezTo>
                  <a:cubicBezTo>
                    <a:pt x="2776" y="1753"/>
                    <a:pt x="6540" y="-646"/>
                    <a:pt x="10303" y="154"/>
                  </a:cubicBezTo>
                  <a:cubicBezTo>
                    <a:pt x="14114" y="1001"/>
                    <a:pt x="16514" y="4717"/>
                    <a:pt x="15714" y="8528"/>
                  </a:cubicBezTo>
                  <a:cubicBezTo>
                    <a:pt x="14632" y="13515"/>
                    <a:pt x="14114" y="19443"/>
                    <a:pt x="14114" y="26688"/>
                  </a:cubicBezTo>
                  <a:cubicBezTo>
                    <a:pt x="14114" y="48283"/>
                    <a:pt x="26864" y="65879"/>
                    <a:pt x="42578" y="65926"/>
                  </a:cubicBezTo>
                  <a:cubicBezTo>
                    <a:pt x="58292" y="65926"/>
                    <a:pt x="71041" y="48283"/>
                    <a:pt x="71041" y="26688"/>
                  </a:cubicBezTo>
                  <a:cubicBezTo>
                    <a:pt x="71041" y="19537"/>
                    <a:pt x="70524" y="13656"/>
                    <a:pt x="69489" y="8716"/>
                  </a:cubicBezTo>
                  <a:cubicBezTo>
                    <a:pt x="68689" y="4906"/>
                    <a:pt x="71089" y="1142"/>
                    <a:pt x="74899" y="342"/>
                  </a:cubicBezTo>
                  <a:cubicBezTo>
                    <a:pt x="78710" y="-505"/>
                    <a:pt x="82474" y="1942"/>
                    <a:pt x="83274" y="5752"/>
                  </a:cubicBezTo>
                  <a:cubicBezTo>
                    <a:pt x="84544" y="11680"/>
                    <a:pt x="85156" y="18502"/>
                    <a:pt x="85156" y="26688"/>
                  </a:cubicBezTo>
                  <a:cubicBezTo>
                    <a:pt x="85156" y="55999"/>
                    <a:pt x="66149" y="79899"/>
                    <a:pt x="42766" y="80040"/>
                  </a:cubicBezTo>
                  <a:lnTo>
                    <a:pt x="42672" y="80040"/>
                  </a:ln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77F9ED62-041B-6397-ECFC-DB78EF568181}"/>
                </a:ext>
              </a:extLst>
            </p:cNvPr>
            <p:cNvSpPr/>
            <p:nvPr/>
          </p:nvSpPr>
          <p:spPr>
            <a:xfrm>
              <a:off x="5432069" y="2859541"/>
              <a:ext cx="110796" cy="14114"/>
            </a:xfrm>
            <a:custGeom>
              <a:avLst/>
              <a:gdLst>
                <a:gd name="connsiteX0" fmla="*/ 103739 w 110796"/>
                <a:gd name="connsiteY0" fmla="*/ 14114 h 14114"/>
                <a:gd name="connsiteX1" fmla="*/ 7057 w 110796"/>
                <a:gd name="connsiteY1" fmla="*/ 14114 h 14114"/>
                <a:gd name="connsiteX2" fmla="*/ 0 w 110796"/>
                <a:gd name="connsiteY2" fmla="*/ 7057 h 14114"/>
                <a:gd name="connsiteX3" fmla="*/ 7057 w 110796"/>
                <a:gd name="connsiteY3" fmla="*/ 0 h 14114"/>
                <a:gd name="connsiteX4" fmla="*/ 103739 w 110796"/>
                <a:gd name="connsiteY4" fmla="*/ 0 h 14114"/>
                <a:gd name="connsiteX5" fmla="*/ 110796 w 110796"/>
                <a:gd name="connsiteY5" fmla="*/ 7057 h 14114"/>
                <a:gd name="connsiteX6" fmla="*/ 103739 w 110796"/>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96" h="14114">
                  <a:moveTo>
                    <a:pt x="103739" y="14114"/>
                  </a:moveTo>
                  <a:lnTo>
                    <a:pt x="7057" y="14114"/>
                  </a:lnTo>
                  <a:cubicBezTo>
                    <a:pt x="3152" y="14114"/>
                    <a:pt x="0" y="10962"/>
                    <a:pt x="0" y="7057"/>
                  </a:cubicBezTo>
                  <a:cubicBezTo>
                    <a:pt x="0" y="3152"/>
                    <a:pt x="3152" y="0"/>
                    <a:pt x="7057" y="0"/>
                  </a:cubicBezTo>
                  <a:lnTo>
                    <a:pt x="103739" y="0"/>
                  </a:lnTo>
                  <a:cubicBezTo>
                    <a:pt x="107644" y="0"/>
                    <a:pt x="110796" y="3152"/>
                    <a:pt x="110796" y="7057"/>
                  </a:cubicBezTo>
                  <a:cubicBezTo>
                    <a:pt x="110796" y="10962"/>
                    <a:pt x="107644" y="14114"/>
                    <a:pt x="103739" y="14114"/>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C0E37EE9-EE33-15A7-634A-D2D198708989}"/>
                </a:ext>
              </a:extLst>
            </p:cNvPr>
            <p:cNvSpPr/>
            <p:nvPr/>
          </p:nvSpPr>
          <p:spPr>
            <a:xfrm>
              <a:off x="5442937" y="2821667"/>
              <a:ext cx="89766" cy="51940"/>
            </a:xfrm>
            <a:custGeom>
              <a:avLst/>
              <a:gdLst>
                <a:gd name="connsiteX0" fmla="*/ 82709 w 89766"/>
                <a:gd name="connsiteY0" fmla="*/ 51940 h 51940"/>
                <a:gd name="connsiteX1" fmla="*/ 75652 w 89766"/>
                <a:gd name="connsiteY1" fmla="*/ 44883 h 51940"/>
                <a:gd name="connsiteX2" fmla="*/ 44883 w 89766"/>
                <a:gd name="connsiteY2" fmla="*/ 14114 h 51940"/>
                <a:gd name="connsiteX3" fmla="*/ 14114 w 89766"/>
                <a:gd name="connsiteY3" fmla="*/ 44883 h 51940"/>
                <a:gd name="connsiteX4" fmla="*/ 7057 w 89766"/>
                <a:gd name="connsiteY4" fmla="*/ 51940 h 51940"/>
                <a:gd name="connsiteX5" fmla="*/ 0 w 89766"/>
                <a:gd name="connsiteY5" fmla="*/ 44883 h 51940"/>
                <a:gd name="connsiteX6" fmla="*/ 44883 w 89766"/>
                <a:gd name="connsiteY6" fmla="*/ 0 h 51940"/>
                <a:gd name="connsiteX7" fmla="*/ 89766 w 89766"/>
                <a:gd name="connsiteY7" fmla="*/ 44883 h 51940"/>
                <a:gd name="connsiteX8" fmla="*/ 82709 w 89766"/>
                <a:gd name="connsiteY8" fmla="*/ 51940 h 5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66" h="51940">
                  <a:moveTo>
                    <a:pt x="82709" y="51940"/>
                  </a:moveTo>
                  <a:cubicBezTo>
                    <a:pt x="78804" y="51940"/>
                    <a:pt x="75652" y="48788"/>
                    <a:pt x="75652" y="44883"/>
                  </a:cubicBezTo>
                  <a:cubicBezTo>
                    <a:pt x="75652" y="23618"/>
                    <a:pt x="66148" y="14114"/>
                    <a:pt x="44883" y="14114"/>
                  </a:cubicBezTo>
                  <a:cubicBezTo>
                    <a:pt x="23618" y="14114"/>
                    <a:pt x="14114" y="23618"/>
                    <a:pt x="14114" y="44883"/>
                  </a:cubicBezTo>
                  <a:cubicBezTo>
                    <a:pt x="14114" y="48788"/>
                    <a:pt x="10962" y="51940"/>
                    <a:pt x="7057" y="51940"/>
                  </a:cubicBezTo>
                  <a:cubicBezTo>
                    <a:pt x="3152" y="51940"/>
                    <a:pt x="0" y="48788"/>
                    <a:pt x="0" y="44883"/>
                  </a:cubicBezTo>
                  <a:cubicBezTo>
                    <a:pt x="0" y="15949"/>
                    <a:pt x="15949" y="0"/>
                    <a:pt x="44883" y="0"/>
                  </a:cubicBezTo>
                  <a:cubicBezTo>
                    <a:pt x="73817" y="0"/>
                    <a:pt x="89766" y="15949"/>
                    <a:pt x="89766" y="44883"/>
                  </a:cubicBezTo>
                  <a:cubicBezTo>
                    <a:pt x="89766" y="48788"/>
                    <a:pt x="86614" y="51940"/>
                    <a:pt x="82709" y="51940"/>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81B0A709-A7A0-3FAF-4BB9-5037BD32AA81}"/>
                </a:ext>
              </a:extLst>
            </p:cNvPr>
            <p:cNvSpPr/>
            <p:nvPr/>
          </p:nvSpPr>
          <p:spPr>
            <a:xfrm>
              <a:off x="5481281" y="2821667"/>
              <a:ext cx="14114" cy="28275"/>
            </a:xfrm>
            <a:custGeom>
              <a:avLst/>
              <a:gdLst>
                <a:gd name="connsiteX0" fmla="*/ 7057 w 14114"/>
                <a:gd name="connsiteY0" fmla="*/ 28275 h 28275"/>
                <a:gd name="connsiteX1" fmla="*/ 0 w 14114"/>
                <a:gd name="connsiteY1" fmla="*/ 21218 h 28275"/>
                <a:gd name="connsiteX2" fmla="*/ 0 w 14114"/>
                <a:gd name="connsiteY2" fmla="*/ 7057 h 28275"/>
                <a:gd name="connsiteX3" fmla="*/ 7057 w 14114"/>
                <a:gd name="connsiteY3" fmla="*/ 0 h 28275"/>
                <a:gd name="connsiteX4" fmla="*/ 14114 w 14114"/>
                <a:gd name="connsiteY4" fmla="*/ 7057 h 28275"/>
                <a:gd name="connsiteX5" fmla="*/ 14114 w 14114"/>
                <a:gd name="connsiteY5" fmla="*/ 21218 h 28275"/>
                <a:gd name="connsiteX6" fmla="*/ 7057 w 14114"/>
                <a:gd name="connsiteY6" fmla="*/ 28275 h 2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8275">
                  <a:moveTo>
                    <a:pt x="7057" y="28275"/>
                  </a:moveTo>
                  <a:cubicBezTo>
                    <a:pt x="3152" y="28275"/>
                    <a:pt x="0" y="25123"/>
                    <a:pt x="0" y="21218"/>
                  </a:cubicBezTo>
                  <a:lnTo>
                    <a:pt x="0" y="7057"/>
                  </a:lnTo>
                  <a:cubicBezTo>
                    <a:pt x="0" y="3152"/>
                    <a:pt x="3152" y="0"/>
                    <a:pt x="7057" y="0"/>
                  </a:cubicBezTo>
                  <a:cubicBezTo>
                    <a:pt x="10962" y="0"/>
                    <a:pt x="14114" y="3152"/>
                    <a:pt x="14114" y="7057"/>
                  </a:cubicBezTo>
                  <a:lnTo>
                    <a:pt x="14114" y="21218"/>
                  </a:lnTo>
                  <a:cubicBezTo>
                    <a:pt x="14114" y="25123"/>
                    <a:pt x="10962" y="28275"/>
                    <a:pt x="7057" y="2827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359A8CEB-365E-EF6A-C11F-59CBD1851B91}"/>
                </a:ext>
              </a:extLst>
            </p:cNvPr>
            <p:cNvSpPr/>
            <p:nvPr/>
          </p:nvSpPr>
          <p:spPr>
            <a:xfrm>
              <a:off x="5813999" y="2928324"/>
              <a:ext cx="155255" cy="164665"/>
            </a:xfrm>
            <a:custGeom>
              <a:avLst/>
              <a:gdLst>
                <a:gd name="connsiteX0" fmla="*/ 147916 w 155255"/>
                <a:gd name="connsiteY0" fmla="*/ 164665 h 164665"/>
                <a:gd name="connsiteX1" fmla="*/ 147916 w 155255"/>
                <a:gd name="connsiteY1" fmla="*/ 164665 h 164665"/>
                <a:gd name="connsiteX2" fmla="*/ 7057 w 155255"/>
                <a:gd name="connsiteY2" fmla="*/ 164571 h 164665"/>
                <a:gd name="connsiteX3" fmla="*/ 0 w 155255"/>
                <a:gd name="connsiteY3" fmla="*/ 157514 h 164665"/>
                <a:gd name="connsiteX4" fmla="*/ 0 w 155255"/>
                <a:gd name="connsiteY4" fmla="*/ 32509 h 164665"/>
                <a:gd name="connsiteX5" fmla="*/ 7057 w 155255"/>
                <a:gd name="connsiteY5" fmla="*/ 25452 h 164665"/>
                <a:gd name="connsiteX6" fmla="*/ 53305 w 155255"/>
                <a:gd name="connsiteY6" fmla="*/ 25452 h 164665"/>
                <a:gd name="connsiteX7" fmla="*/ 53305 w 155255"/>
                <a:gd name="connsiteY7" fmla="*/ 7057 h 164665"/>
                <a:gd name="connsiteX8" fmla="*/ 60362 w 155255"/>
                <a:gd name="connsiteY8" fmla="*/ 0 h 164665"/>
                <a:gd name="connsiteX9" fmla="*/ 67419 w 155255"/>
                <a:gd name="connsiteY9" fmla="*/ 7057 h 164665"/>
                <a:gd name="connsiteX10" fmla="*/ 67419 w 155255"/>
                <a:gd name="connsiteY10" fmla="*/ 32509 h 164665"/>
                <a:gd name="connsiteX11" fmla="*/ 60362 w 155255"/>
                <a:gd name="connsiteY11" fmla="*/ 39567 h 164665"/>
                <a:gd name="connsiteX12" fmla="*/ 14114 w 155255"/>
                <a:gd name="connsiteY12" fmla="*/ 39567 h 164665"/>
                <a:gd name="connsiteX13" fmla="*/ 14114 w 155255"/>
                <a:gd name="connsiteY13" fmla="*/ 150457 h 164665"/>
                <a:gd name="connsiteX14" fmla="*/ 140906 w 155255"/>
                <a:gd name="connsiteY14" fmla="*/ 150457 h 164665"/>
                <a:gd name="connsiteX15" fmla="*/ 141142 w 155255"/>
                <a:gd name="connsiteY15" fmla="*/ 38720 h 164665"/>
                <a:gd name="connsiteX16" fmla="*/ 96776 w 155255"/>
                <a:gd name="connsiteY16" fmla="*/ 38720 h 164665"/>
                <a:gd name="connsiteX17" fmla="*/ 89719 w 155255"/>
                <a:gd name="connsiteY17" fmla="*/ 31663 h 164665"/>
                <a:gd name="connsiteX18" fmla="*/ 89719 w 155255"/>
                <a:gd name="connsiteY18" fmla="*/ 7763 h 164665"/>
                <a:gd name="connsiteX19" fmla="*/ 96776 w 155255"/>
                <a:gd name="connsiteY19" fmla="*/ 706 h 164665"/>
                <a:gd name="connsiteX20" fmla="*/ 103833 w 155255"/>
                <a:gd name="connsiteY20" fmla="*/ 7763 h 164665"/>
                <a:gd name="connsiteX21" fmla="*/ 103833 w 155255"/>
                <a:gd name="connsiteY21" fmla="*/ 24606 h 164665"/>
                <a:gd name="connsiteX22" fmla="*/ 148199 w 155255"/>
                <a:gd name="connsiteY22" fmla="*/ 24606 h 164665"/>
                <a:gd name="connsiteX23" fmla="*/ 153186 w 155255"/>
                <a:gd name="connsiteY23" fmla="*/ 26676 h 164665"/>
                <a:gd name="connsiteX24" fmla="*/ 155256 w 155255"/>
                <a:gd name="connsiteY24" fmla="*/ 31663 h 164665"/>
                <a:gd name="connsiteX25" fmla="*/ 154974 w 155255"/>
                <a:gd name="connsiteY25" fmla="*/ 157608 h 164665"/>
                <a:gd name="connsiteX26" fmla="*/ 147916 w 155255"/>
                <a:gd name="connsiteY26" fmla="*/ 164665 h 16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255" h="164665">
                  <a:moveTo>
                    <a:pt x="147916" y="164665"/>
                  </a:moveTo>
                  <a:lnTo>
                    <a:pt x="147916" y="164665"/>
                  </a:lnTo>
                  <a:lnTo>
                    <a:pt x="7057" y="164571"/>
                  </a:lnTo>
                  <a:cubicBezTo>
                    <a:pt x="3152" y="164571"/>
                    <a:pt x="0" y="161419"/>
                    <a:pt x="0" y="157514"/>
                  </a:cubicBezTo>
                  <a:lnTo>
                    <a:pt x="0" y="32509"/>
                  </a:lnTo>
                  <a:cubicBezTo>
                    <a:pt x="0" y="28604"/>
                    <a:pt x="3152" y="25452"/>
                    <a:pt x="7057" y="25452"/>
                  </a:cubicBezTo>
                  <a:lnTo>
                    <a:pt x="53305" y="25452"/>
                  </a:lnTo>
                  <a:lnTo>
                    <a:pt x="53305" y="7057"/>
                  </a:lnTo>
                  <a:cubicBezTo>
                    <a:pt x="53305" y="3152"/>
                    <a:pt x="56457" y="0"/>
                    <a:pt x="60362" y="0"/>
                  </a:cubicBezTo>
                  <a:cubicBezTo>
                    <a:pt x="64266" y="0"/>
                    <a:pt x="67419" y="3152"/>
                    <a:pt x="67419" y="7057"/>
                  </a:cubicBezTo>
                  <a:lnTo>
                    <a:pt x="67419" y="32509"/>
                  </a:lnTo>
                  <a:cubicBezTo>
                    <a:pt x="67419" y="36414"/>
                    <a:pt x="64266" y="39567"/>
                    <a:pt x="60362" y="39567"/>
                  </a:cubicBezTo>
                  <a:lnTo>
                    <a:pt x="14114" y="39567"/>
                  </a:lnTo>
                  <a:lnTo>
                    <a:pt x="14114" y="150457"/>
                  </a:lnTo>
                  <a:lnTo>
                    <a:pt x="140906" y="150457"/>
                  </a:lnTo>
                  <a:cubicBezTo>
                    <a:pt x="140906" y="150457"/>
                    <a:pt x="141142" y="38720"/>
                    <a:pt x="141142" y="38720"/>
                  </a:cubicBezTo>
                  <a:lnTo>
                    <a:pt x="96776" y="38720"/>
                  </a:lnTo>
                  <a:cubicBezTo>
                    <a:pt x="92871" y="38720"/>
                    <a:pt x="89719" y="35568"/>
                    <a:pt x="89719" y="31663"/>
                  </a:cubicBezTo>
                  <a:lnTo>
                    <a:pt x="89719" y="7763"/>
                  </a:lnTo>
                  <a:cubicBezTo>
                    <a:pt x="89719" y="3858"/>
                    <a:pt x="92871" y="706"/>
                    <a:pt x="96776" y="706"/>
                  </a:cubicBezTo>
                  <a:cubicBezTo>
                    <a:pt x="100681" y="706"/>
                    <a:pt x="103833" y="3858"/>
                    <a:pt x="103833" y="7763"/>
                  </a:cubicBezTo>
                  <a:lnTo>
                    <a:pt x="103833" y="24606"/>
                  </a:lnTo>
                  <a:lnTo>
                    <a:pt x="148199" y="24606"/>
                  </a:lnTo>
                  <a:cubicBezTo>
                    <a:pt x="150081" y="24606"/>
                    <a:pt x="151869" y="25358"/>
                    <a:pt x="153186" y="26676"/>
                  </a:cubicBezTo>
                  <a:cubicBezTo>
                    <a:pt x="154503" y="27993"/>
                    <a:pt x="155256" y="29781"/>
                    <a:pt x="155256" y="31663"/>
                  </a:cubicBezTo>
                  <a:lnTo>
                    <a:pt x="154974" y="157608"/>
                  </a:lnTo>
                  <a:cubicBezTo>
                    <a:pt x="154974" y="161513"/>
                    <a:pt x="151821" y="164665"/>
                    <a:pt x="147916" y="16466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8D488412-A9EF-7E60-E541-45C9FD738A62}"/>
                </a:ext>
              </a:extLst>
            </p:cNvPr>
            <p:cNvSpPr/>
            <p:nvPr/>
          </p:nvSpPr>
          <p:spPr>
            <a:xfrm>
              <a:off x="5867316" y="2953769"/>
              <a:ext cx="32389" cy="36562"/>
            </a:xfrm>
            <a:custGeom>
              <a:avLst/>
              <a:gdLst>
                <a:gd name="connsiteX0" fmla="*/ 25346 w 32389"/>
                <a:gd name="connsiteY0" fmla="*/ 36562 h 36562"/>
                <a:gd name="connsiteX1" fmla="*/ 19888 w 32389"/>
                <a:gd name="connsiteY1" fmla="*/ 33975 h 36562"/>
                <a:gd name="connsiteX2" fmla="*/ 1587 w 32389"/>
                <a:gd name="connsiteY2" fmla="*/ 11533 h 36562"/>
                <a:gd name="connsiteX3" fmla="*/ 2575 w 32389"/>
                <a:gd name="connsiteY3" fmla="*/ 1606 h 36562"/>
                <a:gd name="connsiteX4" fmla="*/ 12502 w 32389"/>
                <a:gd name="connsiteY4" fmla="*/ 2594 h 36562"/>
                <a:gd name="connsiteX5" fmla="*/ 30803 w 32389"/>
                <a:gd name="connsiteY5" fmla="*/ 25036 h 36562"/>
                <a:gd name="connsiteX6" fmla="*/ 29815 w 32389"/>
                <a:gd name="connsiteY6" fmla="*/ 34963 h 36562"/>
                <a:gd name="connsiteX7" fmla="*/ 25346 w 32389"/>
                <a:gd name="connsiteY7" fmla="*/ 36562 h 3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9" h="36562">
                  <a:moveTo>
                    <a:pt x="25346" y="36562"/>
                  </a:moveTo>
                  <a:cubicBezTo>
                    <a:pt x="23276" y="36562"/>
                    <a:pt x="21252" y="35669"/>
                    <a:pt x="19888" y="33975"/>
                  </a:cubicBezTo>
                  <a:lnTo>
                    <a:pt x="1587" y="11533"/>
                  </a:lnTo>
                  <a:cubicBezTo>
                    <a:pt x="-860" y="8522"/>
                    <a:pt x="-436" y="4053"/>
                    <a:pt x="2575" y="1606"/>
                  </a:cubicBezTo>
                  <a:cubicBezTo>
                    <a:pt x="5586" y="-887"/>
                    <a:pt x="10055" y="-417"/>
                    <a:pt x="12502" y="2594"/>
                  </a:cubicBezTo>
                  <a:lnTo>
                    <a:pt x="30803" y="25036"/>
                  </a:lnTo>
                  <a:cubicBezTo>
                    <a:pt x="33250" y="28047"/>
                    <a:pt x="32826" y="32516"/>
                    <a:pt x="29815" y="34963"/>
                  </a:cubicBezTo>
                  <a:cubicBezTo>
                    <a:pt x="28498" y="36045"/>
                    <a:pt x="26945" y="36562"/>
                    <a:pt x="25346" y="36562"/>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4" name="Freeform: Shape 23">
              <a:extLst>
                <a:ext uri="{FF2B5EF4-FFF2-40B4-BE49-F238E27FC236}">
                  <a16:creationId xmlns:a16="http://schemas.microsoft.com/office/drawing/2014/main" id="{5D4D1768-510D-82C9-0526-A838242E89AC}"/>
                </a:ext>
              </a:extLst>
            </p:cNvPr>
            <p:cNvSpPr/>
            <p:nvPr/>
          </p:nvSpPr>
          <p:spPr>
            <a:xfrm>
              <a:off x="5885658" y="2952969"/>
              <a:ext cx="32120" cy="37363"/>
            </a:xfrm>
            <a:custGeom>
              <a:avLst/>
              <a:gdLst>
                <a:gd name="connsiteX0" fmla="*/ 7050 w 32120"/>
                <a:gd name="connsiteY0" fmla="*/ 37363 h 37363"/>
                <a:gd name="connsiteX1" fmla="*/ 2722 w 32120"/>
                <a:gd name="connsiteY1" fmla="*/ 35905 h 37363"/>
                <a:gd name="connsiteX2" fmla="*/ 1452 w 32120"/>
                <a:gd name="connsiteY2" fmla="*/ 26025 h 37363"/>
                <a:gd name="connsiteX3" fmla="*/ 19518 w 32120"/>
                <a:gd name="connsiteY3" fmla="*/ 2737 h 37363"/>
                <a:gd name="connsiteX4" fmla="*/ 29398 w 32120"/>
                <a:gd name="connsiteY4" fmla="*/ 1466 h 37363"/>
                <a:gd name="connsiteX5" fmla="*/ 30668 w 32120"/>
                <a:gd name="connsiteY5" fmla="*/ 11346 h 37363"/>
                <a:gd name="connsiteX6" fmla="*/ 12602 w 32120"/>
                <a:gd name="connsiteY6" fmla="*/ 34634 h 37363"/>
                <a:gd name="connsiteX7" fmla="*/ 7004 w 32120"/>
                <a:gd name="connsiteY7" fmla="*/ 37363 h 3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0" h="37363">
                  <a:moveTo>
                    <a:pt x="7050" y="37363"/>
                  </a:moveTo>
                  <a:cubicBezTo>
                    <a:pt x="5545" y="37363"/>
                    <a:pt x="4040" y="36893"/>
                    <a:pt x="2722" y="35905"/>
                  </a:cubicBezTo>
                  <a:cubicBezTo>
                    <a:pt x="-336" y="33505"/>
                    <a:pt x="-901" y="29083"/>
                    <a:pt x="1452" y="26025"/>
                  </a:cubicBezTo>
                  <a:lnTo>
                    <a:pt x="19518" y="2737"/>
                  </a:lnTo>
                  <a:cubicBezTo>
                    <a:pt x="21918" y="-369"/>
                    <a:pt x="26340" y="-886"/>
                    <a:pt x="29398" y="1466"/>
                  </a:cubicBezTo>
                  <a:cubicBezTo>
                    <a:pt x="32456" y="3866"/>
                    <a:pt x="33021" y="8288"/>
                    <a:pt x="30668" y="11346"/>
                  </a:cubicBezTo>
                  <a:lnTo>
                    <a:pt x="12602" y="34634"/>
                  </a:lnTo>
                  <a:cubicBezTo>
                    <a:pt x="11191" y="36422"/>
                    <a:pt x="9121" y="37363"/>
                    <a:pt x="7004" y="37363"/>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5" name="Freeform: Shape 24">
              <a:extLst>
                <a:ext uri="{FF2B5EF4-FFF2-40B4-BE49-F238E27FC236}">
                  <a16:creationId xmlns:a16="http://schemas.microsoft.com/office/drawing/2014/main" id="{F3138E06-01B3-4851-915D-6DBED9D4A11C}"/>
                </a:ext>
              </a:extLst>
            </p:cNvPr>
            <p:cNvSpPr/>
            <p:nvPr/>
          </p:nvSpPr>
          <p:spPr>
            <a:xfrm>
              <a:off x="5885369" y="2976218"/>
              <a:ext cx="14114" cy="115595"/>
            </a:xfrm>
            <a:custGeom>
              <a:avLst/>
              <a:gdLst>
                <a:gd name="connsiteX0" fmla="*/ 7057 w 14114"/>
                <a:gd name="connsiteY0" fmla="*/ 115595 h 115595"/>
                <a:gd name="connsiteX1" fmla="*/ 0 w 14114"/>
                <a:gd name="connsiteY1" fmla="*/ 108538 h 115595"/>
                <a:gd name="connsiteX2" fmla="*/ 0 w 14114"/>
                <a:gd name="connsiteY2" fmla="*/ 7057 h 115595"/>
                <a:gd name="connsiteX3" fmla="*/ 7057 w 14114"/>
                <a:gd name="connsiteY3" fmla="*/ 0 h 115595"/>
                <a:gd name="connsiteX4" fmla="*/ 14114 w 14114"/>
                <a:gd name="connsiteY4" fmla="*/ 7057 h 115595"/>
                <a:gd name="connsiteX5" fmla="*/ 14114 w 14114"/>
                <a:gd name="connsiteY5" fmla="*/ 108538 h 115595"/>
                <a:gd name="connsiteX6" fmla="*/ 7057 w 14114"/>
                <a:gd name="connsiteY6" fmla="*/ 115595 h 11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115595">
                  <a:moveTo>
                    <a:pt x="7057" y="115595"/>
                  </a:moveTo>
                  <a:cubicBezTo>
                    <a:pt x="3152" y="115595"/>
                    <a:pt x="0" y="112443"/>
                    <a:pt x="0" y="108538"/>
                  </a:cubicBezTo>
                  <a:lnTo>
                    <a:pt x="0" y="7057"/>
                  </a:lnTo>
                  <a:cubicBezTo>
                    <a:pt x="0" y="3152"/>
                    <a:pt x="3152" y="0"/>
                    <a:pt x="7057" y="0"/>
                  </a:cubicBezTo>
                  <a:cubicBezTo>
                    <a:pt x="10962" y="0"/>
                    <a:pt x="14114" y="3152"/>
                    <a:pt x="14114" y="7057"/>
                  </a:cubicBezTo>
                  <a:lnTo>
                    <a:pt x="14114" y="108538"/>
                  </a:lnTo>
                  <a:cubicBezTo>
                    <a:pt x="14114" y="112443"/>
                    <a:pt x="10962" y="115595"/>
                    <a:pt x="7057" y="115595"/>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6" name="Freeform: Shape 25">
              <a:extLst>
                <a:ext uri="{FF2B5EF4-FFF2-40B4-BE49-F238E27FC236}">
                  <a16:creationId xmlns:a16="http://schemas.microsoft.com/office/drawing/2014/main" id="{CA2EE410-730D-F0B4-E394-3DD42DD2824D}"/>
                </a:ext>
              </a:extLst>
            </p:cNvPr>
            <p:cNvSpPr/>
            <p:nvPr/>
          </p:nvSpPr>
          <p:spPr>
            <a:xfrm>
              <a:off x="5839263" y="2828301"/>
              <a:ext cx="107879" cy="139400"/>
            </a:xfrm>
            <a:custGeom>
              <a:avLst/>
              <a:gdLst>
                <a:gd name="connsiteX0" fmla="*/ 7057 w 107879"/>
                <a:gd name="connsiteY0" fmla="*/ 139354 h 139400"/>
                <a:gd name="connsiteX1" fmla="*/ 7010 w 107879"/>
                <a:gd name="connsiteY1" fmla="*/ 139354 h 139400"/>
                <a:gd name="connsiteX2" fmla="*/ 0 w 107879"/>
                <a:gd name="connsiteY2" fmla="*/ 132250 h 139400"/>
                <a:gd name="connsiteX3" fmla="*/ 424 w 107879"/>
                <a:gd name="connsiteY3" fmla="*/ 64737 h 139400"/>
                <a:gd name="connsiteX4" fmla="*/ 54151 w 107879"/>
                <a:gd name="connsiteY4" fmla="*/ 0 h 139400"/>
                <a:gd name="connsiteX5" fmla="*/ 107879 w 107879"/>
                <a:gd name="connsiteY5" fmla="*/ 64737 h 139400"/>
                <a:gd name="connsiteX6" fmla="*/ 107879 w 107879"/>
                <a:gd name="connsiteY6" fmla="*/ 130697 h 139400"/>
                <a:gd name="connsiteX7" fmla="*/ 100822 w 107879"/>
                <a:gd name="connsiteY7" fmla="*/ 137754 h 139400"/>
                <a:gd name="connsiteX8" fmla="*/ 93765 w 107879"/>
                <a:gd name="connsiteY8" fmla="*/ 130697 h 139400"/>
                <a:gd name="connsiteX9" fmla="*/ 93765 w 107879"/>
                <a:gd name="connsiteY9" fmla="*/ 64737 h 139400"/>
                <a:gd name="connsiteX10" fmla="*/ 54151 w 107879"/>
                <a:gd name="connsiteY10" fmla="*/ 14114 h 139400"/>
                <a:gd name="connsiteX11" fmla="*/ 14538 w 107879"/>
                <a:gd name="connsiteY11" fmla="*/ 64737 h 139400"/>
                <a:gd name="connsiteX12" fmla="*/ 14538 w 107879"/>
                <a:gd name="connsiteY12" fmla="*/ 77863 h 139400"/>
                <a:gd name="connsiteX13" fmla="*/ 14114 w 107879"/>
                <a:gd name="connsiteY13" fmla="*/ 132391 h 139400"/>
                <a:gd name="connsiteX14" fmla="*/ 7057 w 107879"/>
                <a:gd name="connsiteY14" fmla="*/ 139401 h 13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879" h="139400">
                  <a:moveTo>
                    <a:pt x="7057" y="139354"/>
                  </a:moveTo>
                  <a:lnTo>
                    <a:pt x="7010" y="139354"/>
                  </a:lnTo>
                  <a:cubicBezTo>
                    <a:pt x="3105" y="139354"/>
                    <a:pt x="0" y="136155"/>
                    <a:pt x="0" y="132250"/>
                  </a:cubicBezTo>
                  <a:lnTo>
                    <a:pt x="424" y="64737"/>
                  </a:lnTo>
                  <a:cubicBezTo>
                    <a:pt x="424" y="21783"/>
                    <a:pt x="18490" y="0"/>
                    <a:pt x="54151" y="0"/>
                  </a:cubicBezTo>
                  <a:cubicBezTo>
                    <a:pt x="89813" y="0"/>
                    <a:pt x="107879" y="21783"/>
                    <a:pt x="107879" y="64737"/>
                  </a:cubicBezTo>
                  <a:lnTo>
                    <a:pt x="107879" y="130697"/>
                  </a:lnTo>
                  <a:cubicBezTo>
                    <a:pt x="107879" y="134602"/>
                    <a:pt x="104727" y="137754"/>
                    <a:pt x="100822" y="137754"/>
                  </a:cubicBezTo>
                  <a:cubicBezTo>
                    <a:pt x="96917" y="137754"/>
                    <a:pt x="93765" y="134602"/>
                    <a:pt x="93765" y="130697"/>
                  </a:cubicBezTo>
                  <a:lnTo>
                    <a:pt x="93765" y="64737"/>
                  </a:lnTo>
                  <a:cubicBezTo>
                    <a:pt x="93765" y="41166"/>
                    <a:pt x="89249" y="14114"/>
                    <a:pt x="54151" y="14114"/>
                  </a:cubicBezTo>
                  <a:cubicBezTo>
                    <a:pt x="19054" y="14114"/>
                    <a:pt x="14538" y="41166"/>
                    <a:pt x="14538" y="64737"/>
                  </a:cubicBezTo>
                  <a:lnTo>
                    <a:pt x="14538" y="77863"/>
                  </a:lnTo>
                  <a:lnTo>
                    <a:pt x="14114" y="132391"/>
                  </a:lnTo>
                  <a:cubicBezTo>
                    <a:pt x="14114" y="136249"/>
                    <a:pt x="10915" y="139401"/>
                    <a:pt x="7057" y="139401"/>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7" name="Freeform: Shape 26">
              <a:extLst>
                <a:ext uri="{FF2B5EF4-FFF2-40B4-BE49-F238E27FC236}">
                  <a16:creationId xmlns:a16="http://schemas.microsoft.com/office/drawing/2014/main" id="{00D1B843-71E0-8145-F8AD-FF72CCC2ECF0}"/>
                </a:ext>
              </a:extLst>
            </p:cNvPr>
            <p:cNvSpPr/>
            <p:nvPr/>
          </p:nvSpPr>
          <p:spPr>
            <a:xfrm>
              <a:off x="5849801" y="2844219"/>
              <a:ext cx="87178" cy="103441"/>
            </a:xfrm>
            <a:custGeom>
              <a:avLst/>
              <a:gdLst>
                <a:gd name="connsiteX0" fmla="*/ 43613 w 87178"/>
                <a:gd name="connsiteY0" fmla="*/ 103441 h 103441"/>
                <a:gd name="connsiteX1" fmla="*/ 0 w 87178"/>
                <a:gd name="connsiteY1" fmla="*/ 48772 h 103441"/>
                <a:gd name="connsiteX2" fmla="*/ 17502 w 87178"/>
                <a:gd name="connsiteY2" fmla="*/ 1302 h 103441"/>
                <a:gd name="connsiteX3" fmla="*/ 27334 w 87178"/>
                <a:gd name="connsiteY3" fmla="*/ 2996 h 103441"/>
                <a:gd name="connsiteX4" fmla="*/ 25641 w 87178"/>
                <a:gd name="connsiteY4" fmla="*/ 12828 h 103441"/>
                <a:gd name="connsiteX5" fmla="*/ 14114 w 87178"/>
                <a:gd name="connsiteY5" fmla="*/ 48725 h 103441"/>
                <a:gd name="connsiteX6" fmla="*/ 43613 w 87178"/>
                <a:gd name="connsiteY6" fmla="*/ 89280 h 103441"/>
                <a:gd name="connsiteX7" fmla="*/ 73112 w 87178"/>
                <a:gd name="connsiteY7" fmla="*/ 48725 h 103441"/>
                <a:gd name="connsiteX8" fmla="*/ 72641 w 87178"/>
                <a:gd name="connsiteY8" fmla="*/ 37999 h 103441"/>
                <a:gd name="connsiteX9" fmla="*/ 78992 w 87178"/>
                <a:gd name="connsiteY9" fmla="*/ 30330 h 103441"/>
                <a:gd name="connsiteX10" fmla="*/ 86661 w 87178"/>
                <a:gd name="connsiteY10" fmla="*/ 36681 h 103441"/>
                <a:gd name="connsiteX11" fmla="*/ 87179 w 87178"/>
                <a:gd name="connsiteY11" fmla="*/ 48725 h 103441"/>
                <a:gd name="connsiteX12" fmla="*/ 43566 w 87178"/>
                <a:gd name="connsiteY12" fmla="*/ 103394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178" h="103441">
                  <a:moveTo>
                    <a:pt x="43613" y="103441"/>
                  </a:moveTo>
                  <a:cubicBezTo>
                    <a:pt x="19572" y="103441"/>
                    <a:pt x="0" y="78930"/>
                    <a:pt x="0" y="48772"/>
                  </a:cubicBezTo>
                  <a:cubicBezTo>
                    <a:pt x="0" y="33670"/>
                    <a:pt x="1835" y="12358"/>
                    <a:pt x="17502" y="1302"/>
                  </a:cubicBezTo>
                  <a:cubicBezTo>
                    <a:pt x="20701" y="-956"/>
                    <a:pt x="25076" y="-204"/>
                    <a:pt x="27334" y="2996"/>
                  </a:cubicBezTo>
                  <a:cubicBezTo>
                    <a:pt x="29593" y="6195"/>
                    <a:pt x="28793" y="10570"/>
                    <a:pt x="25641" y="12828"/>
                  </a:cubicBezTo>
                  <a:cubicBezTo>
                    <a:pt x="17784" y="18380"/>
                    <a:pt x="14114" y="29765"/>
                    <a:pt x="14114" y="48725"/>
                  </a:cubicBezTo>
                  <a:cubicBezTo>
                    <a:pt x="14114" y="71073"/>
                    <a:pt x="27334" y="89280"/>
                    <a:pt x="43613" y="89280"/>
                  </a:cubicBezTo>
                  <a:cubicBezTo>
                    <a:pt x="59891" y="89280"/>
                    <a:pt x="73112" y="71073"/>
                    <a:pt x="73112" y="48725"/>
                  </a:cubicBezTo>
                  <a:cubicBezTo>
                    <a:pt x="73112" y="44773"/>
                    <a:pt x="72970" y="41292"/>
                    <a:pt x="72641" y="37999"/>
                  </a:cubicBezTo>
                  <a:cubicBezTo>
                    <a:pt x="72265" y="34094"/>
                    <a:pt x="75135" y="30659"/>
                    <a:pt x="78992" y="30330"/>
                  </a:cubicBezTo>
                  <a:cubicBezTo>
                    <a:pt x="82803" y="29954"/>
                    <a:pt x="86332" y="32823"/>
                    <a:pt x="86661" y="36681"/>
                  </a:cubicBezTo>
                  <a:cubicBezTo>
                    <a:pt x="86990" y="40398"/>
                    <a:pt x="87179" y="44303"/>
                    <a:pt x="87179" y="48725"/>
                  </a:cubicBezTo>
                  <a:cubicBezTo>
                    <a:pt x="87179" y="78836"/>
                    <a:pt x="67607" y="103394"/>
                    <a:pt x="43566" y="103394"/>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8" name="Freeform: Shape 27">
              <a:extLst>
                <a:ext uri="{FF2B5EF4-FFF2-40B4-BE49-F238E27FC236}">
                  <a16:creationId xmlns:a16="http://schemas.microsoft.com/office/drawing/2014/main" id="{0D1EDF36-DE32-E4AC-4E13-66EC8C87CE34}"/>
                </a:ext>
              </a:extLst>
            </p:cNvPr>
            <p:cNvSpPr/>
            <p:nvPr/>
          </p:nvSpPr>
          <p:spPr>
            <a:xfrm>
              <a:off x="5866269" y="2834842"/>
              <a:ext cx="70334" cy="53867"/>
            </a:xfrm>
            <a:custGeom>
              <a:avLst/>
              <a:gdLst>
                <a:gd name="connsiteX0" fmla="*/ 63230 w 70334"/>
                <a:gd name="connsiteY0" fmla="*/ 53868 h 53867"/>
                <a:gd name="connsiteX1" fmla="*/ 12043 w 70334"/>
                <a:gd name="connsiteY1" fmla="*/ 31426 h 53867"/>
                <a:gd name="connsiteX2" fmla="*/ 187 w 70334"/>
                <a:gd name="connsiteY2" fmla="*/ 8655 h 53867"/>
                <a:gd name="connsiteX3" fmla="*/ 5503 w 70334"/>
                <a:gd name="connsiteY3" fmla="*/ 187 h 53867"/>
                <a:gd name="connsiteX4" fmla="*/ 13972 w 70334"/>
                <a:gd name="connsiteY4" fmla="*/ 5503 h 53867"/>
                <a:gd name="connsiteX5" fmla="*/ 63277 w 70334"/>
                <a:gd name="connsiteY5" fmla="*/ 39754 h 53867"/>
                <a:gd name="connsiteX6" fmla="*/ 70334 w 70334"/>
                <a:gd name="connsiteY6" fmla="*/ 46811 h 53867"/>
                <a:gd name="connsiteX7" fmla="*/ 63277 w 70334"/>
                <a:gd name="connsiteY7" fmla="*/ 53868 h 5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34" h="53867">
                  <a:moveTo>
                    <a:pt x="63230" y="53868"/>
                  </a:moveTo>
                  <a:cubicBezTo>
                    <a:pt x="36178" y="53868"/>
                    <a:pt x="20464" y="41683"/>
                    <a:pt x="12043" y="31426"/>
                  </a:cubicBezTo>
                  <a:cubicBezTo>
                    <a:pt x="2916" y="20323"/>
                    <a:pt x="281" y="9126"/>
                    <a:pt x="187" y="8655"/>
                  </a:cubicBezTo>
                  <a:cubicBezTo>
                    <a:pt x="-707" y="4845"/>
                    <a:pt x="1693" y="1081"/>
                    <a:pt x="5503" y="187"/>
                  </a:cubicBezTo>
                  <a:cubicBezTo>
                    <a:pt x="9314" y="-707"/>
                    <a:pt x="13078" y="1693"/>
                    <a:pt x="13972" y="5503"/>
                  </a:cubicBezTo>
                  <a:cubicBezTo>
                    <a:pt x="14301" y="6868"/>
                    <a:pt x="22628" y="39754"/>
                    <a:pt x="63277" y="39754"/>
                  </a:cubicBezTo>
                  <a:cubicBezTo>
                    <a:pt x="67182" y="39754"/>
                    <a:pt x="70334" y="42906"/>
                    <a:pt x="70334" y="46811"/>
                  </a:cubicBezTo>
                  <a:cubicBezTo>
                    <a:pt x="70334" y="50716"/>
                    <a:pt x="67182" y="53868"/>
                    <a:pt x="63277" y="53868"/>
                  </a:cubicBezTo>
                  <a:close/>
                </a:path>
              </a:pathLst>
            </a:custGeom>
            <a:solidFill>
              <a:srgbClr val="025F60"/>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29" name="Freeform: Shape 28">
              <a:extLst>
                <a:ext uri="{FF2B5EF4-FFF2-40B4-BE49-F238E27FC236}">
                  <a16:creationId xmlns:a16="http://schemas.microsoft.com/office/drawing/2014/main" id="{45EAC8DC-FD27-1662-A111-5B552892277C}"/>
                </a:ext>
              </a:extLst>
            </p:cNvPr>
            <p:cNvSpPr/>
            <p:nvPr/>
          </p:nvSpPr>
          <p:spPr>
            <a:xfrm>
              <a:off x="5719057" y="3022183"/>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solidFill>
              <a:srgbClr val="C6D92C"/>
            </a:solidFill>
            <a:ln w="47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grpSp>
      <p:grpSp>
        <p:nvGrpSpPr>
          <p:cNvPr id="36" name="Group 35">
            <a:extLst>
              <a:ext uri="{FF2B5EF4-FFF2-40B4-BE49-F238E27FC236}">
                <a16:creationId xmlns:a16="http://schemas.microsoft.com/office/drawing/2014/main" id="{C4365228-902F-AE2C-22E6-3F73DFB4B40F}"/>
              </a:ext>
            </a:extLst>
          </p:cNvPr>
          <p:cNvGrpSpPr/>
          <p:nvPr/>
        </p:nvGrpSpPr>
        <p:grpSpPr>
          <a:xfrm>
            <a:off x="4632960" y="1160430"/>
            <a:ext cx="2926080" cy="1401023"/>
            <a:chOff x="4632960" y="891952"/>
            <a:chExt cx="2926080" cy="1401023"/>
          </a:xfrm>
        </p:grpSpPr>
        <p:sp>
          <p:nvSpPr>
            <p:cNvPr id="5" name="Rectangle: Rounded Corners 4">
              <a:extLst>
                <a:ext uri="{FF2B5EF4-FFF2-40B4-BE49-F238E27FC236}">
                  <a16:creationId xmlns:a16="http://schemas.microsoft.com/office/drawing/2014/main" id="{AB8A908D-182E-4465-7E6E-3DBE7A1E88FF}"/>
                </a:ext>
              </a:extLst>
            </p:cNvPr>
            <p:cNvSpPr/>
            <p:nvPr/>
          </p:nvSpPr>
          <p:spPr>
            <a:xfrm>
              <a:off x="4632960" y="1170055"/>
              <a:ext cx="2926080" cy="1122920"/>
            </a:xfrm>
            <a:prstGeom prst="roundRect">
              <a:avLst/>
            </a:prstGeom>
            <a:solidFill>
              <a:srgbClr val="C7DBDB"/>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Inter" panose="020B0502030000000004" pitchFamily="34" charset="0"/>
                </a:rPr>
                <a:t>“Reduce Infrastructure Costs and Expand OT Data Availability”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a:ln>
                    <a:noFill/>
                  </a:ln>
                  <a:solidFill>
                    <a:srgbClr val="212121"/>
                  </a:solidFill>
                  <a:effectLst/>
                  <a:uLnTx/>
                  <a:uFillTx/>
                  <a:latin typeface="Inter" panose="020B0502030000000004" pitchFamily="34" charset="0"/>
                  <a:ea typeface="+mn-ea"/>
                  <a:cs typeface="Inter" panose="020B0502030000000004" pitchFamily="34" charset="0"/>
                </a:rPr>
                <a:t>GE Aviation</a:t>
              </a:r>
            </a:p>
          </p:txBody>
        </p:sp>
        <p:sp>
          <p:nvSpPr>
            <p:cNvPr id="33" name="TextBox 32">
              <a:extLst>
                <a:ext uri="{FF2B5EF4-FFF2-40B4-BE49-F238E27FC236}">
                  <a16:creationId xmlns:a16="http://schemas.microsoft.com/office/drawing/2014/main" id="{6FB87695-C3C4-D822-498D-9754FD54E3FF}"/>
                </a:ext>
              </a:extLst>
            </p:cNvPr>
            <p:cNvSpPr txBox="1"/>
            <p:nvPr/>
          </p:nvSpPr>
          <p:spPr>
            <a:xfrm>
              <a:off x="4907280" y="891952"/>
              <a:ext cx="2377440" cy="27432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005E60"/>
                  </a:solidFill>
                  <a:effectLst/>
                  <a:uLnTx/>
                  <a:uFillTx/>
                  <a:latin typeface="Inter"/>
                  <a:ea typeface="+mn-ea"/>
                  <a:cs typeface="+mn-cs"/>
                </a:rPr>
                <a:t>Reducing Operational Costs</a:t>
              </a:r>
            </a:p>
          </p:txBody>
        </p:sp>
      </p:grpSp>
      <p:grpSp>
        <p:nvGrpSpPr>
          <p:cNvPr id="37" name="Group 36">
            <a:extLst>
              <a:ext uri="{FF2B5EF4-FFF2-40B4-BE49-F238E27FC236}">
                <a16:creationId xmlns:a16="http://schemas.microsoft.com/office/drawing/2014/main" id="{40C8760A-2777-4775-1D9A-74A69745C60A}"/>
              </a:ext>
            </a:extLst>
          </p:cNvPr>
          <p:cNvGrpSpPr/>
          <p:nvPr/>
        </p:nvGrpSpPr>
        <p:grpSpPr>
          <a:xfrm>
            <a:off x="2147116" y="2619758"/>
            <a:ext cx="7897768" cy="1386675"/>
            <a:chOff x="2147116" y="2247903"/>
            <a:chExt cx="7897768" cy="1386675"/>
          </a:xfrm>
        </p:grpSpPr>
        <p:sp>
          <p:nvSpPr>
            <p:cNvPr id="48" name="Speech Bubble: Rectangle with Corners Rounded 47">
              <a:extLst>
                <a:ext uri="{FF2B5EF4-FFF2-40B4-BE49-F238E27FC236}">
                  <a16:creationId xmlns:a16="http://schemas.microsoft.com/office/drawing/2014/main" id="{4E10B3AB-F4F0-4A12-87A0-065BE1578619}"/>
                </a:ext>
              </a:extLst>
            </p:cNvPr>
            <p:cNvSpPr/>
            <p:nvPr/>
          </p:nvSpPr>
          <p:spPr>
            <a:xfrm>
              <a:off x="2147116" y="2511658"/>
              <a:ext cx="2926080" cy="1122920"/>
            </a:xfrm>
            <a:prstGeom prst="roundRect">
              <a:avLst/>
            </a:pr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“Managing project timelines of rapid expansion while safeguarding a level of standardization for business efficiency”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a:ln>
                    <a:noFill/>
                  </a:ln>
                  <a:solidFill>
                    <a:srgbClr val="212121"/>
                  </a:solidFill>
                  <a:effectLst/>
                  <a:uLnTx/>
                  <a:uFillTx/>
                  <a:latin typeface="Inter" panose="020B0502030000000004" pitchFamily="34" charset="0"/>
                  <a:ea typeface="+mn-ea"/>
                  <a:cs typeface="+mn-cs"/>
                </a:rPr>
                <a:t>Novo Nordisk</a:t>
              </a:r>
              <a:endParaRPr kumimoji="0" lang="en-US" sz="1100" b="0" i="1" u="none" strike="noStrike" kern="1200" cap="none" spc="0" normalizeH="0" baseline="0" noProof="0" dirty="0">
                <a:ln>
                  <a:noFill/>
                </a:ln>
                <a:solidFill>
                  <a:srgbClr val="212121"/>
                </a:solidFill>
                <a:effectLst/>
                <a:uLnTx/>
                <a:uFillTx/>
                <a:latin typeface="Inter" panose="020B0502030000000004" pitchFamily="34" charset="0"/>
                <a:ea typeface="+mn-ea"/>
                <a:cs typeface="Inter" panose="020B0502030000000004" pitchFamily="34" charset="0"/>
              </a:endParaRPr>
            </a:p>
          </p:txBody>
        </p:sp>
        <p:sp>
          <p:nvSpPr>
            <p:cNvPr id="50" name="Speech Bubble: Rectangle with Corners Rounded 49">
              <a:extLst>
                <a:ext uri="{FF2B5EF4-FFF2-40B4-BE49-F238E27FC236}">
                  <a16:creationId xmlns:a16="http://schemas.microsoft.com/office/drawing/2014/main" id="{B98D230F-4497-4610-8DAA-852A5E978550}"/>
                </a:ext>
              </a:extLst>
            </p:cNvPr>
            <p:cNvSpPr/>
            <p:nvPr/>
          </p:nvSpPr>
          <p:spPr>
            <a:xfrm>
              <a:off x="7118804" y="2511658"/>
              <a:ext cx="2926080" cy="1122920"/>
            </a:xfrm>
            <a:prstGeom prst="roundRect">
              <a:avLst/>
            </a:pr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“Increase the ease of security compliance and customer responsiveness with system reliability”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a:ln>
                    <a:noFill/>
                  </a:ln>
                  <a:solidFill>
                    <a:srgbClr val="212121"/>
                  </a:solidFill>
                  <a:effectLst/>
                  <a:uLnTx/>
                  <a:uFillTx/>
                  <a:latin typeface="Inter" panose="020B0502030000000004" pitchFamily="34" charset="0"/>
                  <a:ea typeface="+mn-ea"/>
                  <a:cs typeface="Inter" panose="020B0502030000000004" pitchFamily="34" charset="0"/>
                </a:rPr>
                <a:t>Utilities &amp; Infrastructure</a:t>
              </a:r>
            </a:p>
          </p:txBody>
        </p:sp>
        <p:sp>
          <p:nvSpPr>
            <p:cNvPr id="32" name="TextBox 31">
              <a:extLst>
                <a:ext uri="{FF2B5EF4-FFF2-40B4-BE49-F238E27FC236}">
                  <a16:creationId xmlns:a16="http://schemas.microsoft.com/office/drawing/2014/main" id="{7817488C-1B0D-941E-0898-797E628D4D46}"/>
                </a:ext>
              </a:extLst>
            </p:cNvPr>
            <p:cNvSpPr txBox="1"/>
            <p:nvPr/>
          </p:nvSpPr>
          <p:spPr>
            <a:xfrm>
              <a:off x="2421436" y="2247903"/>
              <a:ext cx="2377440" cy="27432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005E60"/>
                  </a:solidFill>
                  <a:effectLst/>
                  <a:uLnTx/>
                  <a:uFillTx/>
                  <a:latin typeface="Inter"/>
                  <a:ea typeface="+mn-ea"/>
                  <a:cs typeface="+mn-cs"/>
                </a:rPr>
                <a:t>Rapid Expansion with Compliance</a:t>
              </a:r>
            </a:p>
          </p:txBody>
        </p:sp>
        <p:sp>
          <p:nvSpPr>
            <p:cNvPr id="34" name="TextBox 33">
              <a:extLst>
                <a:ext uri="{FF2B5EF4-FFF2-40B4-BE49-F238E27FC236}">
                  <a16:creationId xmlns:a16="http://schemas.microsoft.com/office/drawing/2014/main" id="{3CB8E496-D336-1D06-3022-F23B93A8C30C}"/>
                </a:ext>
              </a:extLst>
            </p:cNvPr>
            <p:cNvSpPr txBox="1"/>
            <p:nvPr/>
          </p:nvSpPr>
          <p:spPr>
            <a:xfrm>
              <a:off x="7261820" y="2261343"/>
              <a:ext cx="2640048" cy="27432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005E60"/>
                  </a:solidFill>
                  <a:effectLst/>
                  <a:uLnTx/>
                  <a:uFillTx/>
                  <a:latin typeface="Inter"/>
                  <a:ea typeface="+mn-ea"/>
                  <a:cs typeface="+mn-cs"/>
                </a:rPr>
                <a:t>Increased safety and continuity of Service</a:t>
              </a:r>
            </a:p>
          </p:txBody>
        </p:sp>
      </p:grpSp>
      <p:grpSp>
        <p:nvGrpSpPr>
          <p:cNvPr id="38" name="Group 37">
            <a:extLst>
              <a:ext uri="{FF2B5EF4-FFF2-40B4-BE49-F238E27FC236}">
                <a16:creationId xmlns:a16="http://schemas.microsoft.com/office/drawing/2014/main" id="{F8690124-CF8F-F251-F4B9-56CE12CB5D3C}"/>
              </a:ext>
            </a:extLst>
          </p:cNvPr>
          <p:cNvGrpSpPr/>
          <p:nvPr/>
        </p:nvGrpSpPr>
        <p:grpSpPr>
          <a:xfrm>
            <a:off x="468085" y="4107243"/>
            <a:ext cx="11255830" cy="1404533"/>
            <a:chOff x="468085" y="3584305"/>
            <a:chExt cx="11255830" cy="1404533"/>
          </a:xfrm>
        </p:grpSpPr>
        <p:sp>
          <p:nvSpPr>
            <p:cNvPr id="47" name="Rectangle: Rounded Corners 46">
              <a:extLst>
                <a:ext uri="{FF2B5EF4-FFF2-40B4-BE49-F238E27FC236}">
                  <a16:creationId xmlns:a16="http://schemas.microsoft.com/office/drawing/2014/main" id="{BFA78375-D8EC-430C-B483-80E2C3CBE0BB}"/>
                </a:ext>
              </a:extLst>
            </p:cNvPr>
            <p:cNvSpPr/>
            <p:nvPr/>
          </p:nvSpPr>
          <p:spPr>
            <a:xfrm>
              <a:off x="468085" y="3865918"/>
              <a:ext cx="2926080" cy="1122920"/>
            </a:xfrm>
            <a:prstGeom prst="roundRect">
              <a:avLst/>
            </a:pr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“Adapt rapidly and flexibly to ever – changing market demand for new vehicles and technology”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a:ln>
                    <a:noFill/>
                  </a:ln>
                  <a:solidFill>
                    <a:srgbClr val="212121"/>
                  </a:solidFill>
                  <a:effectLst/>
                  <a:uLnTx/>
                  <a:uFillTx/>
                  <a:latin typeface="Inter" panose="020B0502030000000004" pitchFamily="34" charset="0"/>
                  <a:ea typeface="+mn-ea"/>
                  <a:cs typeface="Inter" panose="020B0502030000000004" pitchFamily="34" charset="0"/>
                </a:rPr>
                <a:t>General Motors</a:t>
              </a:r>
            </a:p>
          </p:txBody>
        </p:sp>
        <p:sp>
          <p:nvSpPr>
            <p:cNvPr id="51" name="Rectangle: Rounded Corners 50">
              <a:extLst>
                <a:ext uri="{FF2B5EF4-FFF2-40B4-BE49-F238E27FC236}">
                  <a16:creationId xmlns:a16="http://schemas.microsoft.com/office/drawing/2014/main" id="{1F7F8766-4CB2-427F-A1DF-E4F7B79AA493}"/>
                </a:ext>
              </a:extLst>
            </p:cNvPr>
            <p:cNvSpPr/>
            <p:nvPr/>
          </p:nvSpPr>
          <p:spPr>
            <a:xfrm>
              <a:off x="8797835" y="3865918"/>
              <a:ext cx="2926080" cy="1122920"/>
            </a:xfrm>
            <a:prstGeom prst="roundRect">
              <a:avLst/>
            </a:pr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“Enable Real time analytics for multiple data sources across multiple plants”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a:ln>
                    <a:noFill/>
                  </a:ln>
                  <a:solidFill>
                    <a:srgbClr val="212121"/>
                  </a:solidFill>
                  <a:effectLst/>
                  <a:uLnTx/>
                  <a:uFillTx/>
                  <a:latin typeface="Inter" panose="020B0502030000000004" pitchFamily="34" charset="0"/>
                  <a:ea typeface="+mn-ea"/>
                  <a:cs typeface="Inter" panose="020B0502030000000004" pitchFamily="34" charset="0"/>
                </a:rPr>
                <a:t>First Quality</a:t>
              </a:r>
            </a:p>
          </p:txBody>
        </p:sp>
        <p:sp>
          <p:nvSpPr>
            <p:cNvPr id="31" name="TextBox 30">
              <a:extLst>
                <a:ext uri="{FF2B5EF4-FFF2-40B4-BE49-F238E27FC236}">
                  <a16:creationId xmlns:a16="http://schemas.microsoft.com/office/drawing/2014/main" id="{762C1BC1-31D9-C053-83D6-3F5CDCA2C8C2}"/>
                </a:ext>
              </a:extLst>
            </p:cNvPr>
            <p:cNvSpPr txBox="1"/>
            <p:nvPr/>
          </p:nvSpPr>
          <p:spPr>
            <a:xfrm>
              <a:off x="669633" y="3584305"/>
              <a:ext cx="2377440" cy="27432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005E60"/>
                  </a:solidFill>
                  <a:effectLst/>
                  <a:uLnTx/>
                  <a:uFillTx/>
                  <a:latin typeface="Inter"/>
                  <a:ea typeface="+mn-ea"/>
                  <a:cs typeface="+mn-cs"/>
                </a:rPr>
                <a:t>Faster time to Market</a:t>
              </a:r>
            </a:p>
          </p:txBody>
        </p:sp>
        <p:sp>
          <p:nvSpPr>
            <p:cNvPr id="35" name="TextBox 34">
              <a:extLst>
                <a:ext uri="{FF2B5EF4-FFF2-40B4-BE49-F238E27FC236}">
                  <a16:creationId xmlns:a16="http://schemas.microsoft.com/office/drawing/2014/main" id="{DFC6CCFD-0879-EC1B-3494-BD4799E671B8}"/>
                </a:ext>
              </a:extLst>
            </p:cNvPr>
            <p:cNvSpPr txBox="1"/>
            <p:nvPr/>
          </p:nvSpPr>
          <p:spPr>
            <a:xfrm>
              <a:off x="9072155" y="3584305"/>
              <a:ext cx="2377440" cy="27432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005E60"/>
                  </a:solidFill>
                  <a:effectLst/>
                  <a:uLnTx/>
                  <a:uFillTx/>
                  <a:latin typeface="Inter"/>
                  <a:ea typeface="+mn-ea"/>
                  <a:cs typeface="+mn-cs"/>
                </a:rPr>
                <a:t>Increased Operational efficiency</a:t>
              </a:r>
            </a:p>
          </p:txBody>
        </p:sp>
      </p:grpSp>
      <p:sp>
        <p:nvSpPr>
          <p:cNvPr id="40" name="Footer Placeholder 39">
            <a:extLst>
              <a:ext uri="{FF2B5EF4-FFF2-40B4-BE49-F238E27FC236}">
                <a16:creationId xmlns:a16="http://schemas.microsoft.com/office/drawing/2014/main" id="{0521A6ED-DFC2-3C36-B93E-7AE7C56C182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12121"/>
                </a:solidFill>
                <a:effectLst/>
                <a:uLnTx/>
                <a:uFillTx/>
                <a:latin typeface="Inter" panose="02000503000000020004" pitchFamily="2" charset="0"/>
                <a:ea typeface="+mn-ea"/>
                <a:cs typeface="+mn-cs"/>
              </a:rPr>
              <a:t>© 2024 GE Vernova and/or its affiliates. All rights reserved.</a:t>
            </a:r>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41" name="Slide Number Placeholder 40">
            <a:extLst>
              <a:ext uri="{FF2B5EF4-FFF2-40B4-BE49-F238E27FC236}">
                <a16:creationId xmlns:a16="http://schemas.microsoft.com/office/drawing/2014/main" id="{F680B51F-A0BB-847B-C1D3-4200D7BADF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3436057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825DA1-9C8A-108D-2C22-CB5DA2C8FC0C}"/>
              </a:ext>
            </a:extLst>
          </p:cNvPr>
          <p:cNvSpPr/>
          <p:nvPr/>
        </p:nvSpPr>
        <p:spPr>
          <a:xfrm>
            <a:off x="0" y="1130968"/>
            <a:ext cx="12192000" cy="5053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4" name="Footer Placeholder 1">
            <a:extLst>
              <a:ext uri="{FF2B5EF4-FFF2-40B4-BE49-F238E27FC236}">
                <a16:creationId xmlns:a16="http://schemas.microsoft.com/office/drawing/2014/main" id="{398295C2-204C-AEB5-C2F8-1979EDEBA5C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Inter" panose="02000503000000020004" pitchFamily="2" charset="0"/>
                <a:ea typeface="Inter" panose="02000503000000020004" pitchFamily="2" charset="0"/>
                <a:cs typeface="+mn-cs"/>
              </a:rPr>
              <a:t>© 2024 GE Vernova and/or its affiliates. All rights reserved.</a:t>
            </a:r>
          </a:p>
        </p:txBody>
      </p:sp>
      <p:sp>
        <p:nvSpPr>
          <p:cNvPr id="3" name="Slide Number Placeholder 2">
            <a:extLst>
              <a:ext uri="{FF2B5EF4-FFF2-40B4-BE49-F238E27FC236}">
                <a16:creationId xmlns:a16="http://schemas.microsoft.com/office/drawing/2014/main" id="{BCA21730-22EB-6AE8-4CE7-2E4744CAB8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8" name="Text Placeholder 8">
            <a:extLst>
              <a:ext uri="{FF2B5EF4-FFF2-40B4-BE49-F238E27FC236}">
                <a16:creationId xmlns:a16="http://schemas.microsoft.com/office/drawing/2014/main" id="{6DA7794B-F988-1BAC-53E3-FBB5C8277084}"/>
              </a:ext>
            </a:extLst>
          </p:cNvPr>
          <p:cNvSpPr txBox="1">
            <a:spLocks/>
          </p:cNvSpPr>
          <p:nvPr/>
        </p:nvSpPr>
        <p:spPr>
          <a:xfrm>
            <a:off x="5955601" y="2627945"/>
            <a:ext cx="5610565" cy="1941128"/>
          </a:xfrm>
          <a:prstGeom prst="rect">
            <a:avLst/>
          </a:prstGeom>
        </p:spPr>
        <p:txBody>
          <a:bodyPr vert="horz" lIns="0" tIns="0" rIns="0" bIns="0" rtlCol="0" anchor="t">
            <a:noAutofit/>
          </a:bodyPr>
          <a:lstStyle>
            <a:lvl1pPr marL="0" indent="0" algn="l" defTabSz="914400" rtl="0" eaLnBrk="1" latinLnBrk="0" hangingPunct="1">
              <a:lnSpc>
                <a:spcPct val="100000"/>
              </a:lnSpc>
              <a:spcBef>
                <a:spcPts val="700"/>
              </a:spcBef>
              <a:spcAft>
                <a:spcPts val="0"/>
              </a:spcAft>
              <a:buSzPct val="100000"/>
              <a:buFontTx/>
              <a:buNone/>
              <a:defRPr sz="2800" kern="1200">
                <a:solidFill>
                  <a:schemeClr val="tx1"/>
                </a:solidFill>
                <a:latin typeface="+mn-lt"/>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2400" kern="1200">
                <a:solidFill>
                  <a:schemeClr val="tx1"/>
                </a:solidFill>
                <a:latin typeface="+mn-lt"/>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2000" kern="1200">
                <a:solidFill>
                  <a:schemeClr val="tx1"/>
                </a:solidFill>
                <a:latin typeface="+mn-lt"/>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800" b="0" kern="1200">
                <a:solidFill>
                  <a:schemeClr val="tx1"/>
                </a:solidFill>
                <a:latin typeface="+mn-lt"/>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6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4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Times New Roman" panose="02020603050405020304" pitchFamily="18" charset="0"/>
              </a:rPr>
              <a:t>Only </a:t>
            </a:r>
            <a:r>
              <a:rPr lang="en-US" cap="all" dirty="0">
                <a:solidFill>
                  <a:srgbClr val="C8FF08"/>
                </a:solidFill>
                <a:latin typeface="Sons Condensed Extrabold" panose="02060906060206060203" pitchFamily="18" charset="0"/>
                <a:sym typeface="GE Inspira Sans"/>
              </a:rPr>
              <a:t>software</a:t>
            </a:r>
            <a:r>
              <a:rPr kumimoji="0" lang="en-US" sz="2400" b="1"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Times New Roman" panose="02020603050405020304" pitchFamily="18" charset="0"/>
              </a:rPr>
              <a:t> can solve the complexity</a:t>
            </a:r>
            <a:r>
              <a:rPr kumimoji="0" lang="en-US" sz="2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Times New Roman" panose="02020603050405020304" pitchFamily="18" charset="0"/>
              </a:rPr>
              <a:t>, manage interconnected systems, leverage data at exponential scale and make optimal real-time </a:t>
            </a:r>
            <a:br>
              <a:rPr kumimoji="0" lang="en-US" sz="2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Times New Roman" panose="02020603050405020304" pitchFamily="18" charset="0"/>
              </a:rPr>
            </a:br>
            <a:r>
              <a:rPr kumimoji="0" lang="en-US" sz="2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Times New Roman" panose="02020603050405020304" pitchFamily="18" charset="0"/>
              </a:rPr>
              <a:t>decisions under uncertainty</a:t>
            </a:r>
          </a:p>
        </p:txBody>
      </p:sp>
      <p:sp>
        <p:nvSpPr>
          <p:cNvPr id="9" name="Line">
            <a:extLst>
              <a:ext uri="{FF2B5EF4-FFF2-40B4-BE49-F238E27FC236}">
                <a16:creationId xmlns:a16="http://schemas.microsoft.com/office/drawing/2014/main" id="{F4B603C1-43E8-35A3-27DB-987ED5AA9619}"/>
              </a:ext>
            </a:extLst>
          </p:cNvPr>
          <p:cNvSpPr/>
          <p:nvPr/>
        </p:nvSpPr>
        <p:spPr>
          <a:xfrm flipV="1">
            <a:off x="5167061" y="2577867"/>
            <a:ext cx="0" cy="2041284"/>
          </a:xfrm>
          <a:prstGeom prst="line">
            <a:avLst/>
          </a:prstGeom>
          <a:ln w="25400">
            <a:solidFill>
              <a:schemeClr val="accent3"/>
            </a:solidFill>
          </a:ln>
        </p:spPr>
        <p:txBody>
          <a:bodyPr lIns="22859" tIns="22859" rIns="22859" bIns="2285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pic>
        <p:nvPicPr>
          <p:cNvPr id="11" name="Picture 10" descr="Text&#10;&#10;Description automatically generated">
            <a:extLst>
              <a:ext uri="{FF2B5EF4-FFF2-40B4-BE49-F238E27FC236}">
                <a16:creationId xmlns:a16="http://schemas.microsoft.com/office/drawing/2014/main" id="{930C56DE-6C4F-7847-8D1E-4B8CA3D912A9}"/>
              </a:ext>
            </a:extLst>
          </p:cNvPr>
          <p:cNvPicPr>
            <a:picLocks noChangeAspect="1"/>
          </p:cNvPicPr>
          <p:nvPr/>
        </p:nvPicPr>
        <p:blipFill>
          <a:blip r:embed="rId3"/>
          <a:stretch>
            <a:fillRect/>
          </a:stretch>
        </p:blipFill>
        <p:spPr>
          <a:xfrm>
            <a:off x="524461" y="3002224"/>
            <a:ext cx="3854060" cy="1203920"/>
          </a:xfrm>
          <a:prstGeom prst="rect">
            <a:avLst/>
          </a:prstGeom>
        </p:spPr>
      </p:pic>
    </p:spTree>
    <p:extLst>
      <p:ext uri="{BB962C8B-B14F-4D97-AF65-F5344CB8AC3E}">
        <p14:creationId xmlns:p14="http://schemas.microsoft.com/office/powerpoint/2010/main" val="2798296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0F8F11-A710-C353-99BE-2C4D8E18D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2024 GE Vernova and/or its affiliates.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C0AABEE-E454-5781-B4B1-60EC823BA6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3607E5B-18E3-79FF-A97A-A227626A12BE}"/>
              </a:ext>
            </a:extLst>
          </p:cNvPr>
          <p:cNvSpPr>
            <a:spLocks noGrp="1"/>
          </p:cNvSpPr>
          <p:nvPr>
            <p:ph type="body" sz="quarter" idx="13"/>
          </p:nvPr>
        </p:nvSpPr>
        <p:spPr/>
        <p:txBody>
          <a:bodyPr vert="horz" wrap="none" lIns="0" tIns="0" rIns="0" bIns="0" rtlCol="0" anchor="t">
            <a:noAutofit/>
          </a:bodyPr>
          <a:lstStyle/>
          <a:p>
            <a:r>
              <a:rPr lang="en-US" dirty="0">
                <a:latin typeface="Inter"/>
                <a:ea typeface="Inter"/>
                <a:cs typeface="Inter"/>
              </a:rPr>
              <a:t>Introducing</a:t>
            </a:r>
            <a:endParaRPr lang="en-US" dirty="0"/>
          </a:p>
        </p:txBody>
      </p:sp>
      <p:sp>
        <p:nvSpPr>
          <p:cNvPr id="5" name="Title 4">
            <a:extLst>
              <a:ext uri="{FF2B5EF4-FFF2-40B4-BE49-F238E27FC236}">
                <a16:creationId xmlns:a16="http://schemas.microsoft.com/office/drawing/2014/main" id="{25C7873E-FE06-1347-C668-0F3743BEC56E}"/>
              </a:ext>
            </a:extLst>
          </p:cNvPr>
          <p:cNvSpPr>
            <a:spLocks noGrp="1"/>
          </p:cNvSpPr>
          <p:nvPr>
            <p:ph type="title"/>
          </p:nvPr>
        </p:nvSpPr>
        <p:spPr/>
        <p:txBody>
          <a:bodyPr/>
          <a:lstStyle/>
          <a:p>
            <a:r>
              <a:rPr lang="en-US" dirty="0">
                <a:latin typeface="Sons Condensed Extrabold"/>
              </a:rPr>
              <a:t>Historian 2025</a:t>
            </a:r>
          </a:p>
        </p:txBody>
      </p:sp>
    </p:spTree>
    <p:extLst>
      <p:ext uri="{BB962C8B-B14F-4D97-AF65-F5344CB8AC3E}">
        <p14:creationId xmlns:p14="http://schemas.microsoft.com/office/powerpoint/2010/main" val="2444026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27617B-A7FE-A4F2-276E-BD6A76DF884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12121"/>
                </a:solidFill>
                <a:effectLst/>
                <a:uLnTx/>
                <a:uFillTx/>
                <a:latin typeface="Inter" panose="02000503000000020004" pitchFamily="2" charset="0"/>
                <a:ea typeface="+mn-ea"/>
                <a:cs typeface="+mn-cs"/>
              </a:rPr>
              <a:t>© 2023 GE Vernova and/or its affiliates. All rights reserved.</a:t>
            </a:r>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3" name="Slide Number Placeholder 2">
            <a:extLst>
              <a:ext uri="{FF2B5EF4-FFF2-40B4-BE49-F238E27FC236}">
                <a16:creationId xmlns:a16="http://schemas.microsoft.com/office/drawing/2014/main" id="{873DF8B3-41A4-CDA5-F855-022E3C2647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315" name="Title 314">
            <a:extLst>
              <a:ext uri="{FF2B5EF4-FFF2-40B4-BE49-F238E27FC236}">
                <a16:creationId xmlns:a16="http://schemas.microsoft.com/office/drawing/2014/main" id="{995EBF43-D0F4-F572-B4F5-E7ADF30CC1DD}"/>
              </a:ext>
            </a:extLst>
          </p:cNvPr>
          <p:cNvSpPr>
            <a:spLocks noGrp="1"/>
          </p:cNvSpPr>
          <p:nvPr>
            <p:ph type="title"/>
          </p:nvPr>
        </p:nvSpPr>
        <p:spPr/>
        <p:txBody>
          <a:bodyPr/>
          <a:lstStyle/>
          <a:p>
            <a:r>
              <a:rPr lang="en-US" dirty="0"/>
              <a:t>Proficy Historian Hybrid Data Architecture</a:t>
            </a:r>
          </a:p>
        </p:txBody>
      </p:sp>
      <p:grpSp>
        <p:nvGrpSpPr>
          <p:cNvPr id="9" name="Group 8">
            <a:extLst>
              <a:ext uri="{FF2B5EF4-FFF2-40B4-BE49-F238E27FC236}">
                <a16:creationId xmlns:a16="http://schemas.microsoft.com/office/drawing/2014/main" id="{81EB3EB6-670A-83D3-F365-5923F6ABEA98}"/>
              </a:ext>
            </a:extLst>
          </p:cNvPr>
          <p:cNvGrpSpPr/>
          <p:nvPr/>
        </p:nvGrpSpPr>
        <p:grpSpPr>
          <a:xfrm>
            <a:off x="439416" y="982567"/>
            <a:ext cx="10319523" cy="4125353"/>
            <a:chOff x="988234" y="2118854"/>
            <a:chExt cx="10782158" cy="4310297"/>
          </a:xfrm>
        </p:grpSpPr>
        <p:grpSp>
          <p:nvGrpSpPr>
            <p:cNvPr id="262" name="Group 261">
              <a:extLst>
                <a:ext uri="{FF2B5EF4-FFF2-40B4-BE49-F238E27FC236}">
                  <a16:creationId xmlns:a16="http://schemas.microsoft.com/office/drawing/2014/main" id="{B6B802D8-0A01-7CAE-E81D-E041EBDE2E0C}"/>
                </a:ext>
              </a:extLst>
            </p:cNvPr>
            <p:cNvGrpSpPr/>
            <p:nvPr/>
          </p:nvGrpSpPr>
          <p:grpSpPr>
            <a:xfrm>
              <a:off x="10037706" y="2545977"/>
              <a:ext cx="1732686" cy="776436"/>
              <a:chOff x="3988578" y="3705810"/>
              <a:chExt cx="4883354" cy="1883235"/>
            </a:xfrm>
          </p:grpSpPr>
          <p:sp>
            <p:nvSpPr>
              <p:cNvPr id="263" name="Freeform: Shape 262">
                <a:extLst>
                  <a:ext uri="{FF2B5EF4-FFF2-40B4-BE49-F238E27FC236}">
                    <a16:creationId xmlns:a16="http://schemas.microsoft.com/office/drawing/2014/main" id="{6BB88338-5BC9-4F52-8C20-506CF908B95C}"/>
                  </a:ext>
                </a:extLst>
              </p:cNvPr>
              <p:cNvSpPr/>
              <p:nvPr/>
            </p:nvSpPr>
            <p:spPr>
              <a:xfrm>
                <a:off x="5636760" y="3705810"/>
                <a:ext cx="3235172" cy="1549017"/>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264" name="Freeform: Shape 263">
                <a:extLst>
                  <a:ext uri="{FF2B5EF4-FFF2-40B4-BE49-F238E27FC236}">
                    <a16:creationId xmlns:a16="http://schemas.microsoft.com/office/drawing/2014/main" id="{90D20467-0119-A050-E61E-869A19296968}"/>
                  </a:ext>
                </a:extLst>
              </p:cNvPr>
              <p:cNvSpPr/>
              <p:nvPr/>
            </p:nvSpPr>
            <p:spPr>
              <a:xfrm>
                <a:off x="3988578" y="4120751"/>
                <a:ext cx="2973033" cy="1423502"/>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439297">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265" name="TextBox 264">
                <a:extLst>
                  <a:ext uri="{FF2B5EF4-FFF2-40B4-BE49-F238E27FC236}">
                    <a16:creationId xmlns:a16="http://schemas.microsoft.com/office/drawing/2014/main" id="{6F1AB957-BC08-879E-12B0-6EB6727D7C95}"/>
                  </a:ext>
                </a:extLst>
              </p:cNvPr>
              <p:cNvSpPr txBox="1"/>
              <p:nvPr/>
            </p:nvSpPr>
            <p:spPr>
              <a:xfrm>
                <a:off x="4181069" y="4185090"/>
                <a:ext cx="3383798" cy="14039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Proficy Historian</a:t>
                </a:r>
                <a:br>
                  <a:rPr kumimoji="0" lang="en-US" sz="1000" b="1"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br>
                <a:r>
                  <a:rPr kumimoji="0" lang="en-US" sz="1000" b="1"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for Cloud</a:t>
                </a:r>
              </a:p>
            </p:txBody>
          </p:sp>
        </p:grpSp>
        <p:sp>
          <p:nvSpPr>
            <p:cNvPr id="191" name="Rectangle: Rounded Corners 190">
              <a:extLst>
                <a:ext uri="{FF2B5EF4-FFF2-40B4-BE49-F238E27FC236}">
                  <a16:creationId xmlns:a16="http://schemas.microsoft.com/office/drawing/2014/main" id="{3265156A-8986-62DE-9B0C-7C617C6B792D}"/>
                </a:ext>
              </a:extLst>
            </p:cNvPr>
            <p:cNvSpPr/>
            <p:nvPr/>
          </p:nvSpPr>
          <p:spPr>
            <a:xfrm>
              <a:off x="988234" y="4087738"/>
              <a:ext cx="4096180" cy="2341413"/>
            </a:xfrm>
            <a:prstGeom prst="roundRect">
              <a:avLst>
                <a:gd name="adj" fmla="val 40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8" name="Rectangle 7">
              <a:extLst>
                <a:ext uri="{FF2B5EF4-FFF2-40B4-BE49-F238E27FC236}">
                  <a16:creationId xmlns:a16="http://schemas.microsoft.com/office/drawing/2014/main" id="{4865C8A1-270A-9EC8-EFF8-465F51C251E1}"/>
                </a:ext>
              </a:extLst>
            </p:cNvPr>
            <p:cNvSpPr/>
            <p:nvPr/>
          </p:nvSpPr>
          <p:spPr>
            <a:xfrm>
              <a:off x="1298981" y="5495280"/>
              <a:ext cx="3427533" cy="822681"/>
            </a:xfrm>
            <a:prstGeom prst="rect">
              <a:avLst/>
            </a:pr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nvGrpSpPr>
            <p:cNvPr id="75" name="Group 74">
              <a:extLst>
                <a:ext uri="{FF2B5EF4-FFF2-40B4-BE49-F238E27FC236}">
                  <a16:creationId xmlns:a16="http://schemas.microsoft.com/office/drawing/2014/main" id="{406AFE18-822D-2D29-5468-467A24F81F64}"/>
                </a:ext>
              </a:extLst>
            </p:cNvPr>
            <p:cNvGrpSpPr/>
            <p:nvPr/>
          </p:nvGrpSpPr>
          <p:grpSpPr>
            <a:xfrm>
              <a:off x="1461082" y="6049643"/>
              <a:ext cx="381738" cy="144835"/>
              <a:chOff x="8005016" y="5180808"/>
              <a:chExt cx="1109264" cy="420865"/>
            </a:xfrm>
            <a:solidFill>
              <a:schemeClr val="tx1"/>
            </a:solidFill>
          </p:grpSpPr>
          <p:sp>
            <p:nvSpPr>
              <p:cNvPr id="117" name="Freeform 12">
                <a:extLst>
                  <a:ext uri="{FF2B5EF4-FFF2-40B4-BE49-F238E27FC236}">
                    <a16:creationId xmlns:a16="http://schemas.microsoft.com/office/drawing/2014/main" id="{B855D725-2B1C-6C4B-9C62-B8CEC4088018}"/>
                  </a:ext>
                </a:extLst>
              </p:cNvPr>
              <p:cNvSpPr>
                <a:spLocks noChangeAspect="1" noEditPoints="1"/>
              </p:cNvSpPr>
              <p:nvPr/>
            </p:nvSpPr>
            <p:spPr bwMode="auto">
              <a:xfrm>
                <a:off x="8474564" y="5180808"/>
                <a:ext cx="156076" cy="420865"/>
              </a:xfrm>
              <a:custGeom>
                <a:avLst/>
                <a:gdLst>
                  <a:gd name="T0" fmla="*/ 104 w 142"/>
                  <a:gd name="T1" fmla="*/ 248 h 382"/>
                  <a:gd name="T2" fmla="*/ 104 w 142"/>
                  <a:gd name="T3" fmla="*/ 33 h 382"/>
                  <a:gd name="T4" fmla="*/ 71 w 142"/>
                  <a:gd name="T5" fmla="*/ 0 h 382"/>
                  <a:gd name="T6" fmla="*/ 38 w 142"/>
                  <a:gd name="T7" fmla="*/ 33 h 382"/>
                  <a:gd name="T8" fmla="*/ 38 w 142"/>
                  <a:gd name="T9" fmla="*/ 248 h 382"/>
                  <a:gd name="T10" fmla="*/ 0 w 142"/>
                  <a:gd name="T11" fmla="*/ 311 h 382"/>
                  <a:gd name="T12" fmla="*/ 71 w 142"/>
                  <a:gd name="T13" fmla="*/ 382 h 382"/>
                  <a:gd name="T14" fmla="*/ 142 w 142"/>
                  <a:gd name="T15" fmla="*/ 311 h 382"/>
                  <a:gd name="T16" fmla="*/ 104 w 142"/>
                  <a:gd name="T17" fmla="*/ 248 h 382"/>
                  <a:gd name="T18" fmla="*/ 81 w 142"/>
                  <a:gd name="T19" fmla="*/ 148 h 382"/>
                  <a:gd name="T20" fmla="*/ 61 w 142"/>
                  <a:gd name="T21" fmla="*/ 149 h 382"/>
                  <a:gd name="T22" fmla="*/ 61 w 142"/>
                  <a:gd name="T23" fmla="*/ 33 h 382"/>
                  <a:gd name="T24" fmla="*/ 71 w 142"/>
                  <a:gd name="T25" fmla="*/ 23 h 382"/>
                  <a:gd name="T26" fmla="*/ 81 w 142"/>
                  <a:gd name="T27" fmla="*/ 33 h 382"/>
                  <a:gd name="T28" fmla="*/ 81 w 142"/>
                  <a:gd name="T29" fmla="*/ 148 h 382"/>
                  <a:gd name="T30" fmla="*/ 97 w 142"/>
                  <a:gd name="T31" fmla="*/ 310 h 382"/>
                  <a:gd name="T32" fmla="*/ 82 w 142"/>
                  <a:gd name="T33" fmla="*/ 295 h 382"/>
                  <a:gd name="T34" fmla="*/ 97 w 142"/>
                  <a:gd name="T35" fmla="*/ 280 h 382"/>
                  <a:gd name="T36" fmla="*/ 112 w 142"/>
                  <a:gd name="T37" fmla="*/ 295 h 382"/>
                  <a:gd name="T38" fmla="*/ 97 w 142"/>
                  <a:gd name="T39"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382">
                    <a:moveTo>
                      <a:pt x="104" y="248"/>
                    </a:moveTo>
                    <a:cubicBezTo>
                      <a:pt x="104" y="33"/>
                      <a:pt x="104" y="33"/>
                      <a:pt x="104" y="33"/>
                    </a:cubicBezTo>
                    <a:cubicBezTo>
                      <a:pt x="104" y="15"/>
                      <a:pt x="90" y="0"/>
                      <a:pt x="71" y="0"/>
                    </a:cubicBezTo>
                    <a:cubicBezTo>
                      <a:pt x="53" y="0"/>
                      <a:pt x="38" y="15"/>
                      <a:pt x="38" y="33"/>
                    </a:cubicBezTo>
                    <a:cubicBezTo>
                      <a:pt x="38" y="248"/>
                      <a:pt x="38" y="248"/>
                      <a:pt x="38" y="248"/>
                    </a:cubicBezTo>
                    <a:cubicBezTo>
                      <a:pt x="15" y="260"/>
                      <a:pt x="0" y="284"/>
                      <a:pt x="0" y="311"/>
                    </a:cubicBezTo>
                    <a:cubicBezTo>
                      <a:pt x="0" y="350"/>
                      <a:pt x="32" y="382"/>
                      <a:pt x="71" y="382"/>
                    </a:cubicBezTo>
                    <a:cubicBezTo>
                      <a:pt x="110" y="382"/>
                      <a:pt x="142" y="350"/>
                      <a:pt x="142" y="311"/>
                    </a:cubicBezTo>
                    <a:cubicBezTo>
                      <a:pt x="142" y="284"/>
                      <a:pt x="128" y="260"/>
                      <a:pt x="104" y="248"/>
                    </a:cubicBezTo>
                    <a:close/>
                    <a:moveTo>
                      <a:pt x="81" y="148"/>
                    </a:moveTo>
                    <a:cubicBezTo>
                      <a:pt x="73" y="156"/>
                      <a:pt x="65" y="152"/>
                      <a:pt x="61" y="149"/>
                    </a:cubicBezTo>
                    <a:cubicBezTo>
                      <a:pt x="61" y="33"/>
                      <a:pt x="61" y="33"/>
                      <a:pt x="61" y="33"/>
                    </a:cubicBezTo>
                    <a:cubicBezTo>
                      <a:pt x="61" y="28"/>
                      <a:pt x="66" y="23"/>
                      <a:pt x="71" y="23"/>
                    </a:cubicBezTo>
                    <a:cubicBezTo>
                      <a:pt x="76" y="23"/>
                      <a:pt x="81" y="28"/>
                      <a:pt x="81" y="33"/>
                    </a:cubicBezTo>
                    <a:lnTo>
                      <a:pt x="81" y="148"/>
                    </a:lnTo>
                    <a:close/>
                    <a:moveTo>
                      <a:pt x="97" y="310"/>
                    </a:moveTo>
                    <a:cubicBezTo>
                      <a:pt x="89" y="310"/>
                      <a:pt x="82" y="304"/>
                      <a:pt x="82" y="295"/>
                    </a:cubicBezTo>
                    <a:cubicBezTo>
                      <a:pt x="82" y="287"/>
                      <a:pt x="89" y="280"/>
                      <a:pt x="97" y="280"/>
                    </a:cubicBezTo>
                    <a:cubicBezTo>
                      <a:pt x="105" y="280"/>
                      <a:pt x="112" y="287"/>
                      <a:pt x="112" y="295"/>
                    </a:cubicBezTo>
                    <a:cubicBezTo>
                      <a:pt x="112" y="304"/>
                      <a:pt x="105" y="310"/>
                      <a:pt x="97" y="3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118" name="Freeform 13">
                <a:extLst>
                  <a:ext uri="{FF2B5EF4-FFF2-40B4-BE49-F238E27FC236}">
                    <a16:creationId xmlns:a16="http://schemas.microsoft.com/office/drawing/2014/main" id="{3033F633-5393-C1BB-60CE-537BE78E0FAF}"/>
                  </a:ext>
                </a:extLst>
              </p:cNvPr>
              <p:cNvSpPr>
                <a:spLocks noEditPoints="1"/>
              </p:cNvSpPr>
              <p:nvPr/>
            </p:nvSpPr>
            <p:spPr bwMode="auto">
              <a:xfrm>
                <a:off x="8005016" y="5235525"/>
                <a:ext cx="313929" cy="311430"/>
              </a:xfrm>
              <a:custGeom>
                <a:avLst/>
                <a:gdLst>
                  <a:gd name="T0" fmla="*/ 113 w 2559"/>
                  <a:gd name="T1" fmla="*/ 194 h 2559"/>
                  <a:gd name="T2" fmla="*/ 0 w 2559"/>
                  <a:gd name="T3" fmla="*/ 2192 h 2559"/>
                  <a:gd name="T4" fmla="*/ 1276 w 2559"/>
                  <a:gd name="T5" fmla="*/ 2559 h 2559"/>
                  <a:gd name="T6" fmla="*/ 2552 w 2559"/>
                  <a:gd name="T7" fmla="*/ 2225 h 2559"/>
                  <a:gd name="T8" fmla="*/ 2559 w 2559"/>
                  <a:gd name="T9" fmla="*/ 381 h 2559"/>
                  <a:gd name="T10" fmla="*/ 1814 w 2559"/>
                  <a:gd name="T11" fmla="*/ 710 h 2559"/>
                  <a:gd name="T12" fmla="*/ 1488 w 2559"/>
                  <a:gd name="T13" fmla="*/ 368 h 2559"/>
                  <a:gd name="T14" fmla="*/ 783 w 2559"/>
                  <a:gd name="T15" fmla="*/ 368 h 2559"/>
                  <a:gd name="T16" fmla="*/ 783 w 2559"/>
                  <a:gd name="T17" fmla="*/ 368 h 2559"/>
                  <a:gd name="T18" fmla="*/ 754 w 2559"/>
                  <a:gd name="T19" fmla="*/ 2052 h 2559"/>
                  <a:gd name="T20" fmla="*/ 622 w 2559"/>
                  <a:gd name="T21" fmla="*/ 2051 h 2559"/>
                  <a:gd name="T22" fmla="*/ 622 w 2559"/>
                  <a:gd name="T23" fmla="*/ 1960 h 2559"/>
                  <a:gd name="T24" fmla="*/ 754 w 2559"/>
                  <a:gd name="T25" fmla="*/ 1960 h 2559"/>
                  <a:gd name="T26" fmla="*/ 992 w 2559"/>
                  <a:gd name="T27" fmla="*/ 2051 h 2559"/>
                  <a:gd name="T28" fmla="*/ 925 w 2559"/>
                  <a:gd name="T29" fmla="*/ 2108 h 2559"/>
                  <a:gd name="T30" fmla="*/ 858 w 2559"/>
                  <a:gd name="T31" fmla="*/ 2051 h 2559"/>
                  <a:gd name="T32" fmla="*/ 858 w 2559"/>
                  <a:gd name="T33" fmla="*/ 1960 h 2559"/>
                  <a:gd name="T34" fmla="*/ 991 w 2559"/>
                  <a:gd name="T35" fmla="*/ 1961 h 2559"/>
                  <a:gd name="T36" fmla="*/ 1228 w 2559"/>
                  <a:gd name="T37" fmla="*/ 2051 h 2559"/>
                  <a:gd name="T38" fmla="*/ 1095 w 2559"/>
                  <a:gd name="T39" fmla="*/ 2052 h 2559"/>
                  <a:gd name="T40" fmla="*/ 1095 w 2559"/>
                  <a:gd name="T41" fmla="*/ 1961 h 2559"/>
                  <a:gd name="T42" fmla="*/ 1162 w 2559"/>
                  <a:gd name="T43" fmla="*/ 1904 h 2559"/>
                  <a:gd name="T44" fmla="*/ 1229 w 2559"/>
                  <a:gd name="T45" fmla="*/ 1961 h 2559"/>
                  <a:gd name="T46" fmla="*/ 1465 w 2559"/>
                  <a:gd name="T47" fmla="*/ 2052 h 2559"/>
                  <a:gd name="T48" fmla="*/ 1332 w 2559"/>
                  <a:gd name="T49" fmla="*/ 2052 h 2559"/>
                  <a:gd name="T50" fmla="*/ 1332 w 2559"/>
                  <a:gd name="T51" fmla="*/ 1961 h 2559"/>
                  <a:gd name="T52" fmla="*/ 1465 w 2559"/>
                  <a:gd name="T53" fmla="*/ 1960 h 2559"/>
                  <a:gd name="T54" fmla="*/ 1465 w 2559"/>
                  <a:gd name="T55" fmla="*/ 2051 h 2559"/>
                  <a:gd name="T56" fmla="*/ 1702 w 2559"/>
                  <a:gd name="T57" fmla="*/ 2052 h 2559"/>
                  <a:gd name="T58" fmla="*/ 1569 w 2559"/>
                  <a:gd name="T59" fmla="*/ 2051 h 2559"/>
                  <a:gd name="T60" fmla="*/ 1569 w 2559"/>
                  <a:gd name="T61" fmla="*/ 1960 h 2559"/>
                  <a:gd name="T62" fmla="*/ 1702 w 2559"/>
                  <a:gd name="T63" fmla="*/ 1960 h 2559"/>
                  <a:gd name="T64" fmla="*/ 1939 w 2559"/>
                  <a:gd name="T65" fmla="*/ 2051 h 2559"/>
                  <a:gd name="T66" fmla="*/ 1873 w 2559"/>
                  <a:gd name="T67" fmla="*/ 2108 h 2559"/>
                  <a:gd name="T68" fmla="*/ 1806 w 2559"/>
                  <a:gd name="T69" fmla="*/ 2051 h 2559"/>
                  <a:gd name="T70" fmla="*/ 1806 w 2559"/>
                  <a:gd name="T71" fmla="*/ 1960 h 2559"/>
                  <a:gd name="T72" fmla="*/ 1939 w 2559"/>
                  <a:gd name="T73" fmla="*/ 1961 h 2559"/>
                  <a:gd name="T74" fmla="*/ 1280 w 2559"/>
                  <a:gd name="T75" fmla="*/ 1454 h 2559"/>
                  <a:gd name="T76" fmla="*/ 1037 w 2559"/>
                  <a:gd name="T77" fmla="*/ 982 h 2559"/>
                  <a:gd name="T78" fmla="*/ 940 w 2559"/>
                  <a:gd name="T79" fmla="*/ 1025 h 2559"/>
                  <a:gd name="T80" fmla="*/ 1075 w 2559"/>
                  <a:gd name="T81" fmla="*/ 1659 h 2559"/>
                  <a:gd name="T82" fmla="*/ 463 w 2559"/>
                  <a:gd name="T83" fmla="*/ 1431 h 2559"/>
                  <a:gd name="T84" fmla="*/ 566 w 2559"/>
                  <a:gd name="T85" fmla="*/ 1477 h 2559"/>
                  <a:gd name="T86" fmla="*/ 610 w 2559"/>
                  <a:gd name="T87" fmla="*/ 1381 h 2559"/>
                  <a:gd name="T88" fmla="*/ 507 w 2559"/>
                  <a:gd name="T89" fmla="*/ 1334 h 2559"/>
                  <a:gd name="T90" fmla="*/ 485 w 2559"/>
                  <a:gd name="T91" fmla="*/ 1328 h 2559"/>
                  <a:gd name="T92" fmla="*/ 706 w 2559"/>
                  <a:gd name="T93" fmla="*/ 1033 h 2559"/>
                  <a:gd name="T94" fmla="*/ 786 w 2559"/>
                  <a:gd name="T95" fmla="*/ 1113 h 2559"/>
                  <a:gd name="T96" fmla="*/ 861 w 2559"/>
                  <a:gd name="T97" fmla="*/ 1038 h 2559"/>
                  <a:gd name="T98" fmla="*/ 781 w 2559"/>
                  <a:gd name="T99" fmla="*/ 958 h 2559"/>
                  <a:gd name="T100" fmla="*/ 1249 w 2559"/>
                  <a:gd name="T101" fmla="*/ 819 h 2559"/>
                  <a:gd name="T102" fmla="*/ 1249 w 2559"/>
                  <a:gd name="T103" fmla="*/ 932 h 2559"/>
                  <a:gd name="T104" fmla="*/ 1356 w 2559"/>
                  <a:gd name="T105" fmla="*/ 933 h 2559"/>
                  <a:gd name="T106" fmla="*/ 1356 w 2559"/>
                  <a:gd name="T107" fmla="*/ 820 h 2559"/>
                  <a:gd name="T108" fmla="*/ 1353 w 2559"/>
                  <a:gd name="T109" fmla="*/ 801 h 2559"/>
                  <a:gd name="T110" fmla="*/ 1773 w 2559"/>
                  <a:gd name="T111" fmla="*/ 958 h 2559"/>
                  <a:gd name="T112" fmla="*/ 1693 w 2559"/>
                  <a:gd name="T113" fmla="*/ 1037 h 2559"/>
                  <a:gd name="T114" fmla="*/ 1768 w 2559"/>
                  <a:gd name="T115" fmla="*/ 1112 h 2559"/>
                  <a:gd name="T116" fmla="*/ 1848 w 2559"/>
                  <a:gd name="T117" fmla="*/ 1033 h 2559"/>
                  <a:gd name="T118" fmla="*/ 2079 w 2559"/>
                  <a:gd name="T119" fmla="*/ 1337 h 2559"/>
                  <a:gd name="T120" fmla="*/ 1975 w 2559"/>
                  <a:gd name="T121" fmla="*/ 1377 h 2559"/>
                  <a:gd name="T122" fmla="*/ 2014 w 2559"/>
                  <a:gd name="T123" fmla="*/ 1476 h 2559"/>
                  <a:gd name="T124" fmla="*/ 1485 w 2559"/>
                  <a:gd name="T125" fmla="*/ 1659 h 2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9" h="2559">
                    <a:moveTo>
                      <a:pt x="2552" y="334"/>
                    </a:moveTo>
                    <a:cubicBezTo>
                      <a:pt x="2539" y="254"/>
                      <a:pt x="2472" y="214"/>
                      <a:pt x="2445" y="194"/>
                    </a:cubicBezTo>
                    <a:cubicBezTo>
                      <a:pt x="2405" y="174"/>
                      <a:pt x="2105" y="0"/>
                      <a:pt x="1276" y="0"/>
                    </a:cubicBezTo>
                    <a:cubicBezTo>
                      <a:pt x="454" y="0"/>
                      <a:pt x="153" y="174"/>
                      <a:pt x="113" y="194"/>
                    </a:cubicBezTo>
                    <a:cubicBezTo>
                      <a:pt x="80" y="214"/>
                      <a:pt x="0" y="267"/>
                      <a:pt x="0" y="368"/>
                    </a:cubicBezTo>
                    <a:cubicBezTo>
                      <a:pt x="0" y="936"/>
                      <a:pt x="0" y="936"/>
                      <a:pt x="0" y="936"/>
                    </a:cubicBezTo>
                    <a:cubicBezTo>
                      <a:pt x="0" y="2032"/>
                      <a:pt x="0" y="2032"/>
                      <a:pt x="0" y="2032"/>
                    </a:cubicBezTo>
                    <a:cubicBezTo>
                      <a:pt x="0" y="2192"/>
                      <a:pt x="0" y="2192"/>
                      <a:pt x="0" y="2192"/>
                    </a:cubicBezTo>
                    <a:cubicBezTo>
                      <a:pt x="0" y="2292"/>
                      <a:pt x="80" y="2346"/>
                      <a:pt x="113" y="2366"/>
                    </a:cubicBezTo>
                    <a:cubicBezTo>
                      <a:pt x="153" y="2392"/>
                      <a:pt x="394" y="2526"/>
                      <a:pt x="1049" y="2559"/>
                    </a:cubicBezTo>
                    <a:cubicBezTo>
                      <a:pt x="1236" y="2559"/>
                      <a:pt x="1236" y="2559"/>
                      <a:pt x="1236" y="2559"/>
                    </a:cubicBezTo>
                    <a:cubicBezTo>
                      <a:pt x="1276" y="2559"/>
                      <a:pt x="1276" y="2559"/>
                      <a:pt x="1276" y="2559"/>
                    </a:cubicBezTo>
                    <a:cubicBezTo>
                      <a:pt x="1416" y="2559"/>
                      <a:pt x="1416" y="2559"/>
                      <a:pt x="1416" y="2559"/>
                    </a:cubicBezTo>
                    <a:cubicBezTo>
                      <a:pt x="1490" y="2559"/>
                      <a:pt x="1490" y="2559"/>
                      <a:pt x="1490" y="2559"/>
                    </a:cubicBezTo>
                    <a:cubicBezTo>
                      <a:pt x="2158" y="2533"/>
                      <a:pt x="2405" y="2392"/>
                      <a:pt x="2445" y="2366"/>
                    </a:cubicBezTo>
                    <a:cubicBezTo>
                      <a:pt x="2472" y="2346"/>
                      <a:pt x="2539" y="2306"/>
                      <a:pt x="2552" y="2225"/>
                    </a:cubicBezTo>
                    <a:cubicBezTo>
                      <a:pt x="2559" y="2212"/>
                      <a:pt x="2559" y="2199"/>
                      <a:pt x="2559" y="2185"/>
                    </a:cubicBezTo>
                    <a:cubicBezTo>
                      <a:pt x="2559" y="2018"/>
                      <a:pt x="2559" y="2018"/>
                      <a:pt x="2559" y="2018"/>
                    </a:cubicBezTo>
                    <a:cubicBezTo>
                      <a:pt x="2559" y="942"/>
                      <a:pt x="2559" y="942"/>
                      <a:pt x="2559" y="942"/>
                    </a:cubicBezTo>
                    <a:cubicBezTo>
                      <a:pt x="2559" y="381"/>
                      <a:pt x="2559" y="381"/>
                      <a:pt x="2559" y="381"/>
                    </a:cubicBezTo>
                    <a:cubicBezTo>
                      <a:pt x="2559" y="361"/>
                      <a:pt x="2559" y="348"/>
                      <a:pt x="2552" y="334"/>
                    </a:cubicBezTo>
                    <a:moveTo>
                      <a:pt x="1814" y="368"/>
                    </a:moveTo>
                    <a:cubicBezTo>
                      <a:pt x="1908" y="368"/>
                      <a:pt x="1985" y="445"/>
                      <a:pt x="1985" y="539"/>
                    </a:cubicBezTo>
                    <a:cubicBezTo>
                      <a:pt x="1985" y="633"/>
                      <a:pt x="1908" y="710"/>
                      <a:pt x="1814" y="710"/>
                    </a:cubicBezTo>
                    <a:cubicBezTo>
                      <a:pt x="1719" y="710"/>
                      <a:pt x="1643" y="633"/>
                      <a:pt x="1643" y="539"/>
                    </a:cubicBezTo>
                    <a:cubicBezTo>
                      <a:pt x="1643" y="445"/>
                      <a:pt x="1719" y="368"/>
                      <a:pt x="1814" y="368"/>
                    </a:cubicBezTo>
                    <a:moveTo>
                      <a:pt x="1279" y="159"/>
                    </a:moveTo>
                    <a:cubicBezTo>
                      <a:pt x="1395" y="159"/>
                      <a:pt x="1488" y="253"/>
                      <a:pt x="1488" y="368"/>
                    </a:cubicBezTo>
                    <a:cubicBezTo>
                      <a:pt x="1488" y="483"/>
                      <a:pt x="1395" y="577"/>
                      <a:pt x="1279" y="577"/>
                    </a:cubicBezTo>
                    <a:cubicBezTo>
                      <a:pt x="1164" y="577"/>
                      <a:pt x="1070" y="483"/>
                      <a:pt x="1070" y="368"/>
                    </a:cubicBezTo>
                    <a:cubicBezTo>
                      <a:pt x="1070" y="253"/>
                      <a:pt x="1164" y="159"/>
                      <a:pt x="1279" y="159"/>
                    </a:cubicBezTo>
                    <a:moveTo>
                      <a:pt x="783" y="368"/>
                    </a:moveTo>
                    <a:cubicBezTo>
                      <a:pt x="877" y="368"/>
                      <a:pt x="954" y="445"/>
                      <a:pt x="954" y="539"/>
                    </a:cubicBezTo>
                    <a:cubicBezTo>
                      <a:pt x="954" y="633"/>
                      <a:pt x="877" y="710"/>
                      <a:pt x="783" y="710"/>
                    </a:cubicBezTo>
                    <a:cubicBezTo>
                      <a:pt x="688" y="710"/>
                      <a:pt x="611" y="633"/>
                      <a:pt x="611" y="539"/>
                    </a:cubicBezTo>
                    <a:cubicBezTo>
                      <a:pt x="611" y="445"/>
                      <a:pt x="688" y="368"/>
                      <a:pt x="783" y="368"/>
                    </a:cubicBezTo>
                    <a:moveTo>
                      <a:pt x="755" y="2051"/>
                    </a:moveTo>
                    <a:cubicBezTo>
                      <a:pt x="754" y="2051"/>
                      <a:pt x="754" y="2051"/>
                      <a:pt x="754" y="2051"/>
                    </a:cubicBezTo>
                    <a:cubicBezTo>
                      <a:pt x="754" y="2052"/>
                      <a:pt x="754" y="2052"/>
                      <a:pt x="754" y="2052"/>
                    </a:cubicBezTo>
                    <a:cubicBezTo>
                      <a:pt x="754" y="2052"/>
                      <a:pt x="754" y="2052"/>
                      <a:pt x="754" y="2052"/>
                    </a:cubicBezTo>
                    <a:cubicBezTo>
                      <a:pt x="754" y="2096"/>
                      <a:pt x="733" y="2108"/>
                      <a:pt x="688" y="2108"/>
                    </a:cubicBezTo>
                    <a:cubicBezTo>
                      <a:pt x="644" y="2108"/>
                      <a:pt x="621" y="2096"/>
                      <a:pt x="621" y="2052"/>
                    </a:cubicBezTo>
                    <a:cubicBezTo>
                      <a:pt x="622" y="2052"/>
                      <a:pt x="622" y="2052"/>
                      <a:pt x="622" y="2052"/>
                    </a:cubicBezTo>
                    <a:cubicBezTo>
                      <a:pt x="622" y="2051"/>
                      <a:pt x="622" y="2051"/>
                      <a:pt x="622" y="2051"/>
                    </a:cubicBezTo>
                    <a:cubicBezTo>
                      <a:pt x="621" y="2051"/>
                      <a:pt x="621" y="2051"/>
                      <a:pt x="621" y="2051"/>
                    </a:cubicBezTo>
                    <a:cubicBezTo>
                      <a:pt x="621" y="1961"/>
                      <a:pt x="621" y="1961"/>
                      <a:pt x="621" y="1961"/>
                    </a:cubicBezTo>
                    <a:cubicBezTo>
                      <a:pt x="622" y="1961"/>
                      <a:pt x="622" y="1961"/>
                      <a:pt x="622" y="1961"/>
                    </a:cubicBezTo>
                    <a:cubicBezTo>
                      <a:pt x="622" y="1960"/>
                      <a:pt x="622" y="1960"/>
                      <a:pt x="622" y="1960"/>
                    </a:cubicBezTo>
                    <a:cubicBezTo>
                      <a:pt x="621" y="1960"/>
                      <a:pt x="621" y="1960"/>
                      <a:pt x="621" y="1960"/>
                    </a:cubicBezTo>
                    <a:cubicBezTo>
                      <a:pt x="621" y="1916"/>
                      <a:pt x="644" y="1904"/>
                      <a:pt x="688" y="1904"/>
                    </a:cubicBezTo>
                    <a:cubicBezTo>
                      <a:pt x="733" y="1904"/>
                      <a:pt x="754" y="1916"/>
                      <a:pt x="754" y="1960"/>
                    </a:cubicBezTo>
                    <a:cubicBezTo>
                      <a:pt x="754" y="1960"/>
                      <a:pt x="754" y="1960"/>
                      <a:pt x="754" y="1960"/>
                    </a:cubicBezTo>
                    <a:cubicBezTo>
                      <a:pt x="754" y="1961"/>
                      <a:pt x="754" y="1961"/>
                      <a:pt x="754" y="1961"/>
                    </a:cubicBezTo>
                    <a:cubicBezTo>
                      <a:pt x="755" y="1961"/>
                      <a:pt x="755" y="1961"/>
                      <a:pt x="755" y="1961"/>
                    </a:cubicBezTo>
                    <a:lnTo>
                      <a:pt x="755" y="2051"/>
                    </a:lnTo>
                    <a:close/>
                    <a:moveTo>
                      <a:pt x="992" y="2051"/>
                    </a:moveTo>
                    <a:cubicBezTo>
                      <a:pt x="991" y="2051"/>
                      <a:pt x="991" y="2051"/>
                      <a:pt x="991" y="2051"/>
                    </a:cubicBezTo>
                    <a:cubicBezTo>
                      <a:pt x="991" y="2052"/>
                      <a:pt x="991" y="2052"/>
                      <a:pt x="991" y="2052"/>
                    </a:cubicBezTo>
                    <a:cubicBezTo>
                      <a:pt x="991" y="2052"/>
                      <a:pt x="991" y="2052"/>
                      <a:pt x="991" y="2052"/>
                    </a:cubicBezTo>
                    <a:cubicBezTo>
                      <a:pt x="991" y="2096"/>
                      <a:pt x="970" y="2108"/>
                      <a:pt x="925" y="2108"/>
                    </a:cubicBezTo>
                    <a:cubicBezTo>
                      <a:pt x="881" y="2108"/>
                      <a:pt x="858" y="2096"/>
                      <a:pt x="858" y="2052"/>
                    </a:cubicBezTo>
                    <a:cubicBezTo>
                      <a:pt x="859" y="2052"/>
                      <a:pt x="859" y="2052"/>
                      <a:pt x="859" y="2052"/>
                    </a:cubicBezTo>
                    <a:cubicBezTo>
                      <a:pt x="858" y="2051"/>
                      <a:pt x="858" y="2051"/>
                      <a:pt x="858" y="2051"/>
                    </a:cubicBezTo>
                    <a:cubicBezTo>
                      <a:pt x="858" y="2051"/>
                      <a:pt x="858" y="2051"/>
                      <a:pt x="858" y="2051"/>
                    </a:cubicBezTo>
                    <a:cubicBezTo>
                      <a:pt x="858" y="1961"/>
                      <a:pt x="858" y="1961"/>
                      <a:pt x="858" y="1961"/>
                    </a:cubicBezTo>
                    <a:cubicBezTo>
                      <a:pt x="858" y="1961"/>
                      <a:pt x="858" y="1961"/>
                      <a:pt x="858" y="1961"/>
                    </a:cubicBezTo>
                    <a:cubicBezTo>
                      <a:pt x="859" y="1960"/>
                      <a:pt x="859" y="1960"/>
                      <a:pt x="859" y="1960"/>
                    </a:cubicBezTo>
                    <a:cubicBezTo>
                      <a:pt x="858" y="1960"/>
                      <a:pt x="858" y="1960"/>
                      <a:pt x="858" y="1960"/>
                    </a:cubicBezTo>
                    <a:cubicBezTo>
                      <a:pt x="858" y="1916"/>
                      <a:pt x="881" y="1904"/>
                      <a:pt x="925" y="1904"/>
                    </a:cubicBezTo>
                    <a:cubicBezTo>
                      <a:pt x="970" y="1904"/>
                      <a:pt x="991" y="1916"/>
                      <a:pt x="991" y="1960"/>
                    </a:cubicBezTo>
                    <a:cubicBezTo>
                      <a:pt x="991" y="1960"/>
                      <a:pt x="991" y="1960"/>
                      <a:pt x="991" y="1960"/>
                    </a:cubicBezTo>
                    <a:cubicBezTo>
                      <a:pt x="991" y="1961"/>
                      <a:pt x="991" y="1961"/>
                      <a:pt x="991" y="1961"/>
                    </a:cubicBezTo>
                    <a:cubicBezTo>
                      <a:pt x="992" y="1961"/>
                      <a:pt x="992" y="1961"/>
                      <a:pt x="992" y="1961"/>
                    </a:cubicBezTo>
                    <a:lnTo>
                      <a:pt x="992" y="2051"/>
                    </a:lnTo>
                    <a:close/>
                    <a:moveTo>
                      <a:pt x="1229" y="2051"/>
                    </a:moveTo>
                    <a:cubicBezTo>
                      <a:pt x="1228" y="2051"/>
                      <a:pt x="1228" y="2051"/>
                      <a:pt x="1228" y="2051"/>
                    </a:cubicBezTo>
                    <a:cubicBezTo>
                      <a:pt x="1228" y="2052"/>
                      <a:pt x="1228" y="2052"/>
                      <a:pt x="1228" y="2052"/>
                    </a:cubicBezTo>
                    <a:cubicBezTo>
                      <a:pt x="1228" y="2052"/>
                      <a:pt x="1228" y="2052"/>
                      <a:pt x="1228" y="2052"/>
                    </a:cubicBezTo>
                    <a:cubicBezTo>
                      <a:pt x="1228" y="2096"/>
                      <a:pt x="1207" y="2108"/>
                      <a:pt x="1162" y="2108"/>
                    </a:cubicBezTo>
                    <a:cubicBezTo>
                      <a:pt x="1118" y="2108"/>
                      <a:pt x="1095" y="2096"/>
                      <a:pt x="1095" y="2052"/>
                    </a:cubicBezTo>
                    <a:cubicBezTo>
                      <a:pt x="1096" y="2052"/>
                      <a:pt x="1096" y="2052"/>
                      <a:pt x="1096" y="2052"/>
                    </a:cubicBezTo>
                    <a:cubicBezTo>
                      <a:pt x="1095" y="2051"/>
                      <a:pt x="1095" y="2051"/>
                      <a:pt x="1095" y="2051"/>
                    </a:cubicBezTo>
                    <a:cubicBezTo>
                      <a:pt x="1095" y="2051"/>
                      <a:pt x="1095" y="2051"/>
                      <a:pt x="1095" y="2051"/>
                    </a:cubicBezTo>
                    <a:cubicBezTo>
                      <a:pt x="1095" y="1961"/>
                      <a:pt x="1095" y="1961"/>
                      <a:pt x="1095" y="1961"/>
                    </a:cubicBezTo>
                    <a:cubicBezTo>
                      <a:pt x="1095" y="1961"/>
                      <a:pt x="1095" y="1961"/>
                      <a:pt x="1095" y="1961"/>
                    </a:cubicBezTo>
                    <a:cubicBezTo>
                      <a:pt x="1096" y="1960"/>
                      <a:pt x="1096" y="1960"/>
                      <a:pt x="1096" y="1960"/>
                    </a:cubicBezTo>
                    <a:cubicBezTo>
                      <a:pt x="1095" y="1960"/>
                      <a:pt x="1095" y="1960"/>
                      <a:pt x="1095" y="1960"/>
                    </a:cubicBezTo>
                    <a:cubicBezTo>
                      <a:pt x="1095" y="1916"/>
                      <a:pt x="1118" y="1904"/>
                      <a:pt x="1162" y="1904"/>
                    </a:cubicBezTo>
                    <a:cubicBezTo>
                      <a:pt x="1207" y="1904"/>
                      <a:pt x="1228" y="1916"/>
                      <a:pt x="1228" y="1960"/>
                    </a:cubicBezTo>
                    <a:cubicBezTo>
                      <a:pt x="1228" y="1960"/>
                      <a:pt x="1228" y="1960"/>
                      <a:pt x="1228" y="1960"/>
                    </a:cubicBezTo>
                    <a:cubicBezTo>
                      <a:pt x="1228" y="1961"/>
                      <a:pt x="1228" y="1961"/>
                      <a:pt x="1228" y="1961"/>
                    </a:cubicBezTo>
                    <a:cubicBezTo>
                      <a:pt x="1229" y="1961"/>
                      <a:pt x="1229" y="1961"/>
                      <a:pt x="1229" y="1961"/>
                    </a:cubicBezTo>
                    <a:lnTo>
                      <a:pt x="1229" y="2051"/>
                    </a:lnTo>
                    <a:close/>
                    <a:moveTo>
                      <a:pt x="1465" y="2051"/>
                    </a:moveTo>
                    <a:cubicBezTo>
                      <a:pt x="1465" y="2051"/>
                      <a:pt x="1465" y="2051"/>
                      <a:pt x="1465" y="2051"/>
                    </a:cubicBezTo>
                    <a:cubicBezTo>
                      <a:pt x="1465" y="2052"/>
                      <a:pt x="1465" y="2052"/>
                      <a:pt x="1465" y="2052"/>
                    </a:cubicBezTo>
                    <a:cubicBezTo>
                      <a:pt x="1465" y="2052"/>
                      <a:pt x="1465" y="2052"/>
                      <a:pt x="1465" y="2052"/>
                    </a:cubicBezTo>
                    <a:cubicBezTo>
                      <a:pt x="1465" y="2096"/>
                      <a:pt x="1444" y="2108"/>
                      <a:pt x="1399" y="2108"/>
                    </a:cubicBezTo>
                    <a:cubicBezTo>
                      <a:pt x="1355" y="2108"/>
                      <a:pt x="1332" y="2096"/>
                      <a:pt x="1332" y="2052"/>
                    </a:cubicBezTo>
                    <a:cubicBezTo>
                      <a:pt x="1332" y="2052"/>
                      <a:pt x="1332" y="2052"/>
                      <a:pt x="1332" y="2052"/>
                    </a:cubicBezTo>
                    <a:cubicBezTo>
                      <a:pt x="1332" y="2051"/>
                      <a:pt x="1332" y="2051"/>
                      <a:pt x="1332" y="2051"/>
                    </a:cubicBezTo>
                    <a:cubicBezTo>
                      <a:pt x="1332" y="2051"/>
                      <a:pt x="1332" y="2051"/>
                      <a:pt x="1332" y="2051"/>
                    </a:cubicBezTo>
                    <a:cubicBezTo>
                      <a:pt x="1332" y="1961"/>
                      <a:pt x="1332" y="1961"/>
                      <a:pt x="1332" y="1961"/>
                    </a:cubicBezTo>
                    <a:cubicBezTo>
                      <a:pt x="1332" y="1961"/>
                      <a:pt x="1332" y="1961"/>
                      <a:pt x="1332" y="1961"/>
                    </a:cubicBezTo>
                    <a:cubicBezTo>
                      <a:pt x="1332" y="1960"/>
                      <a:pt x="1332" y="1960"/>
                      <a:pt x="1332" y="1960"/>
                    </a:cubicBezTo>
                    <a:cubicBezTo>
                      <a:pt x="1332" y="1960"/>
                      <a:pt x="1332" y="1960"/>
                      <a:pt x="1332" y="1960"/>
                    </a:cubicBezTo>
                    <a:cubicBezTo>
                      <a:pt x="1332" y="1916"/>
                      <a:pt x="1355" y="1904"/>
                      <a:pt x="1399" y="1904"/>
                    </a:cubicBezTo>
                    <a:cubicBezTo>
                      <a:pt x="1444" y="1904"/>
                      <a:pt x="1465" y="1916"/>
                      <a:pt x="1465" y="1960"/>
                    </a:cubicBezTo>
                    <a:cubicBezTo>
                      <a:pt x="1465" y="1960"/>
                      <a:pt x="1465" y="1960"/>
                      <a:pt x="1465" y="1960"/>
                    </a:cubicBezTo>
                    <a:cubicBezTo>
                      <a:pt x="1465" y="1961"/>
                      <a:pt x="1465" y="1961"/>
                      <a:pt x="1465" y="1961"/>
                    </a:cubicBezTo>
                    <a:cubicBezTo>
                      <a:pt x="1465" y="1961"/>
                      <a:pt x="1465" y="1961"/>
                      <a:pt x="1465" y="1961"/>
                    </a:cubicBezTo>
                    <a:lnTo>
                      <a:pt x="1465" y="2051"/>
                    </a:lnTo>
                    <a:close/>
                    <a:moveTo>
                      <a:pt x="1702" y="2051"/>
                    </a:moveTo>
                    <a:cubicBezTo>
                      <a:pt x="1702" y="2051"/>
                      <a:pt x="1702" y="2051"/>
                      <a:pt x="1702" y="2051"/>
                    </a:cubicBezTo>
                    <a:cubicBezTo>
                      <a:pt x="1702" y="2052"/>
                      <a:pt x="1702" y="2052"/>
                      <a:pt x="1702" y="2052"/>
                    </a:cubicBezTo>
                    <a:cubicBezTo>
                      <a:pt x="1702" y="2052"/>
                      <a:pt x="1702" y="2052"/>
                      <a:pt x="1702" y="2052"/>
                    </a:cubicBezTo>
                    <a:cubicBezTo>
                      <a:pt x="1702" y="2096"/>
                      <a:pt x="1681" y="2108"/>
                      <a:pt x="1636" y="2108"/>
                    </a:cubicBezTo>
                    <a:cubicBezTo>
                      <a:pt x="1592" y="2108"/>
                      <a:pt x="1569" y="2096"/>
                      <a:pt x="1569" y="2052"/>
                    </a:cubicBezTo>
                    <a:cubicBezTo>
                      <a:pt x="1569" y="2052"/>
                      <a:pt x="1569" y="2052"/>
                      <a:pt x="1569" y="2052"/>
                    </a:cubicBezTo>
                    <a:cubicBezTo>
                      <a:pt x="1569" y="2051"/>
                      <a:pt x="1569" y="2051"/>
                      <a:pt x="1569" y="2051"/>
                    </a:cubicBezTo>
                    <a:cubicBezTo>
                      <a:pt x="1569" y="2051"/>
                      <a:pt x="1569" y="2051"/>
                      <a:pt x="1569" y="2051"/>
                    </a:cubicBezTo>
                    <a:cubicBezTo>
                      <a:pt x="1569" y="1961"/>
                      <a:pt x="1569" y="1961"/>
                      <a:pt x="1569" y="1961"/>
                    </a:cubicBezTo>
                    <a:cubicBezTo>
                      <a:pt x="1569" y="1961"/>
                      <a:pt x="1569" y="1961"/>
                      <a:pt x="1569" y="1961"/>
                    </a:cubicBezTo>
                    <a:cubicBezTo>
                      <a:pt x="1569" y="1960"/>
                      <a:pt x="1569" y="1960"/>
                      <a:pt x="1569" y="1960"/>
                    </a:cubicBezTo>
                    <a:cubicBezTo>
                      <a:pt x="1569" y="1960"/>
                      <a:pt x="1569" y="1960"/>
                      <a:pt x="1569" y="1960"/>
                    </a:cubicBezTo>
                    <a:cubicBezTo>
                      <a:pt x="1569" y="1916"/>
                      <a:pt x="1592" y="1904"/>
                      <a:pt x="1636" y="1904"/>
                    </a:cubicBezTo>
                    <a:cubicBezTo>
                      <a:pt x="1681" y="1904"/>
                      <a:pt x="1702" y="1916"/>
                      <a:pt x="1702" y="1960"/>
                    </a:cubicBezTo>
                    <a:cubicBezTo>
                      <a:pt x="1702" y="1960"/>
                      <a:pt x="1702" y="1960"/>
                      <a:pt x="1702" y="1960"/>
                    </a:cubicBezTo>
                    <a:cubicBezTo>
                      <a:pt x="1702" y="1961"/>
                      <a:pt x="1702" y="1961"/>
                      <a:pt x="1702" y="1961"/>
                    </a:cubicBezTo>
                    <a:cubicBezTo>
                      <a:pt x="1702" y="1961"/>
                      <a:pt x="1702" y="1961"/>
                      <a:pt x="1702" y="1961"/>
                    </a:cubicBezTo>
                    <a:lnTo>
                      <a:pt x="1702" y="2051"/>
                    </a:lnTo>
                    <a:close/>
                    <a:moveTo>
                      <a:pt x="1939" y="2051"/>
                    </a:moveTo>
                    <a:cubicBezTo>
                      <a:pt x="1939" y="2051"/>
                      <a:pt x="1939" y="2051"/>
                      <a:pt x="1939" y="2051"/>
                    </a:cubicBezTo>
                    <a:cubicBezTo>
                      <a:pt x="1939" y="2052"/>
                      <a:pt x="1939" y="2052"/>
                      <a:pt x="1939" y="2052"/>
                    </a:cubicBezTo>
                    <a:cubicBezTo>
                      <a:pt x="1939" y="2052"/>
                      <a:pt x="1939" y="2052"/>
                      <a:pt x="1939" y="2052"/>
                    </a:cubicBezTo>
                    <a:cubicBezTo>
                      <a:pt x="1939" y="2096"/>
                      <a:pt x="1918" y="2108"/>
                      <a:pt x="1873" y="2108"/>
                    </a:cubicBezTo>
                    <a:cubicBezTo>
                      <a:pt x="1829" y="2108"/>
                      <a:pt x="1806" y="2096"/>
                      <a:pt x="1806" y="2052"/>
                    </a:cubicBezTo>
                    <a:cubicBezTo>
                      <a:pt x="1806" y="2052"/>
                      <a:pt x="1806" y="2052"/>
                      <a:pt x="1806" y="2052"/>
                    </a:cubicBezTo>
                    <a:cubicBezTo>
                      <a:pt x="1806" y="2051"/>
                      <a:pt x="1806" y="2051"/>
                      <a:pt x="1806" y="2051"/>
                    </a:cubicBezTo>
                    <a:cubicBezTo>
                      <a:pt x="1806" y="2051"/>
                      <a:pt x="1806" y="2051"/>
                      <a:pt x="1806" y="2051"/>
                    </a:cubicBezTo>
                    <a:cubicBezTo>
                      <a:pt x="1806" y="1961"/>
                      <a:pt x="1806" y="1961"/>
                      <a:pt x="1806" y="1961"/>
                    </a:cubicBezTo>
                    <a:cubicBezTo>
                      <a:pt x="1806" y="1961"/>
                      <a:pt x="1806" y="1961"/>
                      <a:pt x="1806" y="1961"/>
                    </a:cubicBezTo>
                    <a:cubicBezTo>
                      <a:pt x="1806" y="1960"/>
                      <a:pt x="1806" y="1960"/>
                      <a:pt x="1806" y="1960"/>
                    </a:cubicBezTo>
                    <a:cubicBezTo>
                      <a:pt x="1806" y="1960"/>
                      <a:pt x="1806" y="1960"/>
                      <a:pt x="1806" y="1960"/>
                    </a:cubicBezTo>
                    <a:cubicBezTo>
                      <a:pt x="1806" y="1916"/>
                      <a:pt x="1829" y="1904"/>
                      <a:pt x="1873" y="1904"/>
                    </a:cubicBezTo>
                    <a:cubicBezTo>
                      <a:pt x="1918" y="1904"/>
                      <a:pt x="1939" y="1916"/>
                      <a:pt x="1939" y="1960"/>
                    </a:cubicBezTo>
                    <a:cubicBezTo>
                      <a:pt x="1939" y="1960"/>
                      <a:pt x="1939" y="1960"/>
                      <a:pt x="1939" y="1960"/>
                    </a:cubicBezTo>
                    <a:cubicBezTo>
                      <a:pt x="1939" y="1961"/>
                      <a:pt x="1939" y="1961"/>
                      <a:pt x="1939" y="1961"/>
                    </a:cubicBezTo>
                    <a:cubicBezTo>
                      <a:pt x="1939" y="1961"/>
                      <a:pt x="1939" y="1961"/>
                      <a:pt x="1939" y="1961"/>
                    </a:cubicBezTo>
                    <a:lnTo>
                      <a:pt x="1939" y="2051"/>
                    </a:lnTo>
                    <a:close/>
                    <a:moveTo>
                      <a:pt x="1485" y="1659"/>
                    </a:moveTo>
                    <a:cubicBezTo>
                      <a:pt x="1485" y="1546"/>
                      <a:pt x="1394" y="1454"/>
                      <a:pt x="1280" y="1454"/>
                    </a:cubicBezTo>
                    <a:cubicBezTo>
                      <a:pt x="1269" y="1454"/>
                      <a:pt x="1258" y="1455"/>
                      <a:pt x="1247" y="1457"/>
                    </a:cubicBezTo>
                    <a:cubicBezTo>
                      <a:pt x="1038" y="983"/>
                      <a:pt x="1038" y="983"/>
                      <a:pt x="1038" y="983"/>
                    </a:cubicBezTo>
                    <a:cubicBezTo>
                      <a:pt x="1037" y="983"/>
                      <a:pt x="1037" y="983"/>
                      <a:pt x="1037" y="983"/>
                    </a:cubicBezTo>
                    <a:cubicBezTo>
                      <a:pt x="1037" y="982"/>
                      <a:pt x="1037" y="982"/>
                      <a:pt x="1037" y="982"/>
                    </a:cubicBezTo>
                    <a:cubicBezTo>
                      <a:pt x="1037" y="982"/>
                      <a:pt x="1037" y="982"/>
                      <a:pt x="1037" y="982"/>
                    </a:cubicBezTo>
                    <a:cubicBezTo>
                      <a:pt x="1023" y="950"/>
                      <a:pt x="1003" y="948"/>
                      <a:pt x="970" y="963"/>
                    </a:cubicBezTo>
                    <a:cubicBezTo>
                      <a:pt x="938" y="977"/>
                      <a:pt x="925" y="993"/>
                      <a:pt x="940" y="1025"/>
                    </a:cubicBezTo>
                    <a:cubicBezTo>
                      <a:pt x="940" y="1025"/>
                      <a:pt x="940" y="1025"/>
                      <a:pt x="940" y="1025"/>
                    </a:cubicBezTo>
                    <a:cubicBezTo>
                      <a:pt x="940" y="1026"/>
                      <a:pt x="940" y="1026"/>
                      <a:pt x="940" y="1026"/>
                    </a:cubicBezTo>
                    <a:cubicBezTo>
                      <a:pt x="940" y="1026"/>
                      <a:pt x="940" y="1026"/>
                      <a:pt x="940" y="1026"/>
                    </a:cubicBezTo>
                    <a:cubicBezTo>
                      <a:pt x="1150" y="1501"/>
                      <a:pt x="1150" y="1501"/>
                      <a:pt x="1150" y="1501"/>
                    </a:cubicBezTo>
                    <a:cubicBezTo>
                      <a:pt x="1104" y="1539"/>
                      <a:pt x="1075" y="1596"/>
                      <a:pt x="1075" y="1659"/>
                    </a:cubicBezTo>
                    <a:cubicBezTo>
                      <a:pt x="419" y="1659"/>
                      <a:pt x="419" y="1659"/>
                      <a:pt x="419" y="1659"/>
                    </a:cubicBezTo>
                    <a:cubicBezTo>
                      <a:pt x="419" y="1578"/>
                      <a:pt x="430" y="1500"/>
                      <a:pt x="451" y="1425"/>
                    </a:cubicBezTo>
                    <a:cubicBezTo>
                      <a:pt x="455" y="1428"/>
                      <a:pt x="458" y="1430"/>
                      <a:pt x="463" y="1432"/>
                    </a:cubicBezTo>
                    <a:cubicBezTo>
                      <a:pt x="463" y="1431"/>
                      <a:pt x="463" y="1431"/>
                      <a:pt x="463" y="1431"/>
                    </a:cubicBezTo>
                    <a:cubicBezTo>
                      <a:pt x="463" y="1432"/>
                      <a:pt x="463" y="1432"/>
                      <a:pt x="463" y="1432"/>
                    </a:cubicBezTo>
                    <a:cubicBezTo>
                      <a:pt x="463" y="1432"/>
                      <a:pt x="463" y="1432"/>
                      <a:pt x="463" y="1432"/>
                    </a:cubicBezTo>
                    <a:cubicBezTo>
                      <a:pt x="566" y="1478"/>
                      <a:pt x="566" y="1478"/>
                      <a:pt x="566" y="1478"/>
                    </a:cubicBezTo>
                    <a:cubicBezTo>
                      <a:pt x="566" y="1477"/>
                      <a:pt x="566" y="1477"/>
                      <a:pt x="566" y="1477"/>
                    </a:cubicBezTo>
                    <a:cubicBezTo>
                      <a:pt x="567" y="1478"/>
                      <a:pt x="567" y="1478"/>
                      <a:pt x="567" y="1478"/>
                    </a:cubicBezTo>
                    <a:cubicBezTo>
                      <a:pt x="566" y="1478"/>
                      <a:pt x="566" y="1478"/>
                      <a:pt x="566" y="1478"/>
                    </a:cubicBezTo>
                    <a:cubicBezTo>
                      <a:pt x="599" y="1492"/>
                      <a:pt x="615" y="1480"/>
                      <a:pt x="629" y="1447"/>
                    </a:cubicBezTo>
                    <a:cubicBezTo>
                      <a:pt x="644" y="1414"/>
                      <a:pt x="642" y="1395"/>
                      <a:pt x="610" y="1381"/>
                    </a:cubicBezTo>
                    <a:cubicBezTo>
                      <a:pt x="610" y="1381"/>
                      <a:pt x="610" y="1381"/>
                      <a:pt x="610" y="1381"/>
                    </a:cubicBezTo>
                    <a:cubicBezTo>
                      <a:pt x="609" y="1380"/>
                      <a:pt x="609" y="1380"/>
                      <a:pt x="609" y="1380"/>
                    </a:cubicBezTo>
                    <a:cubicBezTo>
                      <a:pt x="609" y="1380"/>
                      <a:pt x="609" y="1380"/>
                      <a:pt x="609" y="1380"/>
                    </a:cubicBezTo>
                    <a:cubicBezTo>
                      <a:pt x="507" y="1334"/>
                      <a:pt x="507" y="1334"/>
                      <a:pt x="507" y="1334"/>
                    </a:cubicBezTo>
                    <a:cubicBezTo>
                      <a:pt x="507" y="1335"/>
                      <a:pt x="507" y="1335"/>
                      <a:pt x="507" y="1335"/>
                    </a:cubicBezTo>
                    <a:cubicBezTo>
                      <a:pt x="506" y="1334"/>
                      <a:pt x="506" y="1334"/>
                      <a:pt x="506" y="1334"/>
                    </a:cubicBezTo>
                    <a:cubicBezTo>
                      <a:pt x="506" y="1334"/>
                      <a:pt x="506" y="1334"/>
                      <a:pt x="506" y="1334"/>
                    </a:cubicBezTo>
                    <a:cubicBezTo>
                      <a:pt x="498" y="1331"/>
                      <a:pt x="491" y="1329"/>
                      <a:pt x="485" y="1328"/>
                    </a:cubicBezTo>
                    <a:cubicBezTo>
                      <a:pt x="533" y="1212"/>
                      <a:pt x="607" y="1108"/>
                      <a:pt x="698" y="1024"/>
                    </a:cubicBezTo>
                    <a:cubicBezTo>
                      <a:pt x="700" y="1027"/>
                      <a:pt x="702" y="1030"/>
                      <a:pt x="705" y="1032"/>
                    </a:cubicBezTo>
                    <a:cubicBezTo>
                      <a:pt x="705" y="1032"/>
                      <a:pt x="705" y="1032"/>
                      <a:pt x="705" y="1032"/>
                    </a:cubicBezTo>
                    <a:cubicBezTo>
                      <a:pt x="706" y="1033"/>
                      <a:pt x="706" y="1033"/>
                      <a:pt x="706" y="1033"/>
                    </a:cubicBezTo>
                    <a:cubicBezTo>
                      <a:pt x="706" y="1033"/>
                      <a:pt x="706" y="1033"/>
                      <a:pt x="706" y="1033"/>
                    </a:cubicBezTo>
                    <a:cubicBezTo>
                      <a:pt x="785" y="1112"/>
                      <a:pt x="785" y="1112"/>
                      <a:pt x="785" y="1112"/>
                    </a:cubicBezTo>
                    <a:cubicBezTo>
                      <a:pt x="785" y="1112"/>
                      <a:pt x="785" y="1112"/>
                      <a:pt x="785" y="1112"/>
                    </a:cubicBezTo>
                    <a:cubicBezTo>
                      <a:pt x="786" y="1113"/>
                      <a:pt x="786" y="1113"/>
                      <a:pt x="786" y="1113"/>
                    </a:cubicBezTo>
                    <a:cubicBezTo>
                      <a:pt x="785" y="1113"/>
                      <a:pt x="785" y="1113"/>
                      <a:pt x="785" y="1113"/>
                    </a:cubicBezTo>
                    <a:cubicBezTo>
                      <a:pt x="810" y="1138"/>
                      <a:pt x="830" y="1132"/>
                      <a:pt x="855" y="1107"/>
                    </a:cubicBezTo>
                    <a:cubicBezTo>
                      <a:pt x="880" y="1081"/>
                      <a:pt x="886" y="1062"/>
                      <a:pt x="861" y="1037"/>
                    </a:cubicBezTo>
                    <a:cubicBezTo>
                      <a:pt x="861" y="1038"/>
                      <a:pt x="861" y="1038"/>
                      <a:pt x="861" y="1038"/>
                    </a:cubicBezTo>
                    <a:cubicBezTo>
                      <a:pt x="860" y="1037"/>
                      <a:pt x="860" y="1037"/>
                      <a:pt x="860" y="1037"/>
                    </a:cubicBezTo>
                    <a:cubicBezTo>
                      <a:pt x="860" y="1037"/>
                      <a:pt x="860" y="1037"/>
                      <a:pt x="860" y="1037"/>
                    </a:cubicBezTo>
                    <a:cubicBezTo>
                      <a:pt x="781" y="957"/>
                      <a:pt x="781" y="957"/>
                      <a:pt x="781" y="957"/>
                    </a:cubicBezTo>
                    <a:cubicBezTo>
                      <a:pt x="781" y="958"/>
                      <a:pt x="781" y="958"/>
                      <a:pt x="781" y="958"/>
                    </a:cubicBezTo>
                    <a:cubicBezTo>
                      <a:pt x="781" y="958"/>
                      <a:pt x="781" y="958"/>
                      <a:pt x="781" y="958"/>
                    </a:cubicBezTo>
                    <a:cubicBezTo>
                      <a:pt x="915" y="862"/>
                      <a:pt x="1077" y="804"/>
                      <a:pt x="1252" y="798"/>
                    </a:cubicBezTo>
                    <a:cubicBezTo>
                      <a:pt x="1250" y="804"/>
                      <a:pt x="1249" y="811"/>
                      <a:pt x="1249" y="819"/>
                    </a:cubicBezTo>
                    <a:cubicBezTo>
                      <a:pt x="1249" y="819"/>
                      <a:pt x="1249" y="819"/>
                      <a:pt x="1249" y="819"/>
                    </a:cubicBezTo>
                    <a:cubicBezTo>
                      <a:pt x="1249" y="820"/>
                      <a:pt x="1249" y="820"/>
                      <a:pt x="1249" y="820"/>
                    </a:cubicBezTo>
                    <a:cubicBezTo>
                      <a:pt x="1249" y="820"/>
                      <a:pt x="1249" y="820"/>
                      <a:pt x="1249" y="820"/>
                    </a:cubicBezTo>
                    <a:cubicBezTo>
                      <a:pt x="1249" y="932"/>
                      <a:pt x="1249" y="932"/>
                      <a:pt x="1249" y="932"/>
                    </a:cubicBezTo>
                    <a:cubicBezTo>
                      <a:pt x="1249" y="932"/>
                      <a:pt x="1249" y="932"/>
                      <a:pt x="1249" y="932"/>
                    </a:cubicBezTo>
                    <a:cubicBezTo>
                      <a:pt x="1249" y="933"/>
                      <a:pt x="1249" y="933"/>
                      <a:pt x="1249" y="933"/>
                    </a:cubicBezTo>
                    <a:cubicBezTo>
                      <a:pt x="1249" y="933"/>
                      <a:pt x="1249" y="933"/>
                      <a:pt x="1249" y="933"/>
                    </a:cubicBezTo>
                    <a:cubicBezTo>
                      <a:pt x="1249" y="968"/>
                      <a:pt x="1267" y="978"/>
                      <a:pt x="1302" y="978"/>
                    </a:cubicBezTo>
                    <a:cubicBezTo>
                      <a:pt x="1339" y="978"/>
                      <a:pt x="1356" y="968"/>
                      <a:pt x="1356" y="933"/>
                    </a:cubicBezTo>
                    <a:cubicBezTo>
                      <a:pt x="1355" y="933"/>
                      <a:pt x="1355" y="933"/>
                      <a:pt x="1355" y="933"/>
                    </a:cubicBezTo>
                    <a:cubicBezTo>
                      <a:pt x="1356" y="932"/>
                      <a:pt x="1356" y="932"/>
                      <a:pt x="1356" y="932"/>
                    </a:cubicBezTo>
                    <a:cubicBezTo>
                      <a:pt x="1356" y="932"/>
                      <a:pt x="1356" y="932"/>
                      <a:pt x="1356" y="932"/>
                    </a:cubicBezTo>
                    <a:cubicBezTo>
                      <a:pt x="1356" y="820"/>
                      <a:pt x="1356" y="820"/>
                      <a:pt x="1356" y="820"/>
                    </a:cubicBezTo>
                    <a:cubicBezTo>
                      <a:pt x="1356" y="820"/>
                      <a:pt x="1356" y="820"/>
                      <a:pt x="1356" y="820"/>
                    </a:cubicBezTo>
                    <a:cubicBezTo>
                      <a:pt x="1355" y="819"/>
                      <a:pt x="1355" y="819"/>
                      <a:pt x="1355" y="819"/>
                    </a:cubicBezTo>
                    <a:cubicBezTo>
                      <a:pt x="1356" y="819"/>
                      <a:pt x="1356" y="819"/>
                      <a:pt x="1356" y="819"/>
                    </a:cubicBezTo>
                    <a:cubicBezTo>
                      <a:pt x="1356" y="812"/>
                      <a:pt x="1355" y="806"/>
                      <a:pt x="1353" y="801"/>
                    </a:cubicBezTo>
                    <a:cubicBezTo>
                      <a:pt x="1510" y="814"/>
                      <a:pt x="1654" y="869"/>
                      <a:pt x="1776" y="955"/>
                    </a:cubicBezTo>
                    <a:cubicBezTo>
                      <a:pt x="1775" y="956"/>
                      <a:pt x="1774" y="956"/>
                      <a:pt x="1774" y="957"/>
                    </a:cubicBezTo>
                    <a:cubicBezTo>
                      <a:pt x="1774" y="957"/>
                      <a:pt x="1774" y="957"/>
                      <a:pt x="1774" y="957"/>
                    </a:cubicBezTo>
                    <a:cubicBezTo>
                      <a:pt x="1773" y="958"/>
                      <a:pt x="1773" y="958"/>
                      <a:pt x="1773" y="958"/>
                    </a:cubicBezTo>
                    <a:cubicBezTo>
                      <a:pt x="1773" y="957"/>
                      <a:pt x="1773" y="957"/>
                      <a:pt x="1773" y="957"/>
                    </a:cubicBezTo>
                    <a:cubicBezTo>
                      <a:pt x="1694" y="1037"/>
                      <a:pt x="1694" y="1037"/>
                      <a:pt x="1694" y="1037"/>
                    </a:cubicBezTo>
                    <a:cubicBezTo>
                      <a:pt x="1694" y="1037"/>
                      <a:pt x="1694" y="1037"/>
                      <a:pt x="1694" y="1037"/>
                    </a:cubicBezTo>
                    <a:cubicBezTo>
                      <a:pt x="1693" y="1037"/>
                      <a:pt x="1693" y="1037"/>
                      <a:pt x="1693" y="1037"/>
                    </a:cubicBezTo>
                    <a:cubicBezTo>
                      <a:pt x="1693" y="1037"/>
                      <a:pt x="1693" y="1037"/>
                      <a:pt x="1693" y="1037"/>
                    </a:cubicBezTo>
                    <a:cubicBezTo>
                      <a:pt x="1668" y="1062"/>
                      <a:pt x="1674" y="1082"/>
                      <a:pt x="1699" y="1107"/>
                    </a:cubicBezTo>
                    <a:cubicBezTo>
                      <a:pt x="1725" y="1132"/>
                      <a:pt x="1744" y="1137"/>
                      <a:pt x="1768" y="1113"/>
                    </a:cubicBezTo>
                    <a:cubicBezTo>
                      <a:pt x="1768" y="1112"/>
                      <a:pt x="1768" y="1112"/>
                      <a:pt x="1768" y="1112"/>
                    </a:cubicBezTo>
                    <a:cubicBezTo>
                      <a:pt x="1769" y="1112"/>
                      <a:pt x="1769" y="1112"/>
                      <a:pt x="1769" y="1112"/>
                    </a:cubicBezTo>
                    <a:cubicBezTo>
                      <a:pt x="1769" y="1112"/>
                      <a:pt x="1769" y="1112"/>
                      <a:pt x="1769" y="1112"/>
                    </a:cubicBezTo>
                    <a:cubicBezTo>
                      <a:pt x="1848" y="1033"/>
                      <a:pt x="1848" y="1033"/>
                      <a:pt x="1848" y="1033"/>
                    </a:cubicBezTo>
                    <a:cubicBezTo>
                      <a:pt x="1848" y="1033"/>
                      <a:pt x="1848" y="1033"/>
                      <a:pt x="1848" y="1033"/>
                    </a:cubicBezTo>
                    <a:cubicBezTo>
                      <a:pt x="1849" y="1032"/>
                      <a:pt x="1849" y="1032"/>
                      <a:pt x="1849" y="1032"/>
                    </a:cubicBezTo>
                    <a:cubicBezTo>
                      <a:pt x="1849" y="1032"/>
                      <a:pt x="1849" y="1032"/>
                      <a:pt x="1849" y="1032"/>
                    </a:cubicBezTo>
                    <a:cubicBezTo>
                      <a:pt x="1853" y="1028"/>
                      <a:pt x="1856" y="1024"/>
                      <a:pt x="1858" y="1020"/>
                    </a:cubicBezTo>
                    <a:cubicBezTo>
                      <a:pt x="1954" y="1107"/>
                      <a:pt x="2030" y="1215"/>
                      <a:pt x="2079" y="1337"/>
                    </a:cubicBezTo>
                    <a:cubicBezTo>
                      <a:pt x="1976" y="1376"/>
                      <a:pt x="1976" y="1376"/>
                      <a:pt x="1976" y="1376"/>
                    </a:cubicBezTo>
                    <a:cubicBezTo>
                      <a:pt x="1976" y="1376"/>
                      <a:pt x="1976" y="1376"/>
                      <a:pt x="1976" y="1376"/>
                    </a:cubicBezTo>
                    <a:cubicBezTo>
                      <a:pt x="1975" y="1377"/>
                      <a:pt x="1975" y="1377"/>
                      <a:pt x="1975" y="1377"/>
                    </a:cubicBezTo>
                    <a:cubicBezTo>
                      <a:pt x="1975" y="1377"/>
                      <a:pt x="1975" y="1377"/>
                      <a:pt x="1975" y="1377"/>
                    </a:cubicBezTo>
                    <a:cubicBezTo>
                      <a:pt x="1942" y="1389"/>
                      <a:pt x="1940" y="1409"/>
                      <a:pt x="1952" y="1442"/>
                    </a:cubicBezTo>
                    <a:cubicBezTo>
                      <a:pt x="1965" y="1476"/>
                      <a:pt x="1980" y="1489"/>
                      <a:pt x="2013" y="1476"/>
                    </a:cubicBezTo>
                    <a:cubicBezTo>
                      <a:pt x="2013" y="1476"/>
                      <a:pt x="2013" y="1476"/>
                      <a:pt x="2013" y="1476"/>
                    </a:cubicBezTo>
                    <a:cubicBezTo>
                      <a:pt x="2014" y="1476"/>
                      <a:pt x="2014" y="1476"/>
                      <a:pt x="2014" y="1476"/>
                    </a:cubicBezTo>
                    <a:cubicBezTo>
                      <a:pt x="2014" y="1476"/>
                      <a:pt x="2014" y="1476"/>
                      <a:pt x="2014" y="1476"/>
                    </a:cubicBezTo>
                    <a:cubicBezTo>
                      <a:pt x="2113" y="1438"/>
                      <a:pt x="2113" y="1438"/>
                      <a:pt x="2113" y="1438"/>
                    </a:cubicBezTo>
                    <a:cubicBezTo>
                      <a:pt x="2132" y="1508"/>
                      <a:pt x="2142" y="1583"/>
                      <a:pt x="2142" y="1659"/>
                    </a:cubicBezTo>
                    <a:lnTo>
                      <a:pt x="1485" y="16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119" name="Freeform 14">
                <a:extLst>
                  <a:ext uri="{FF2B5EF4-FFF2-40B4-BE49-F238E27FC236}">
                    <a16:creationId xmlns:a16="http://schemas.microsoft.com/office/drawing/2014/main" id="{1DE4DEDA-F765-4948-3E7C-106D5048F9D3}"/>
                  </a:ext>
                </a:extLst>
              </p:cNvPr>
              <p:cNvSpPr>
                <a:spLocks noChangeAspect="1" noEditPoints="1"/>
              </p:cNvSpPr>
              <p:nvPr/>
            </p:nvSpPr>
            <p:spPr bwMode="auto">
              <a:xfrm>
                <a:off x="8786258" y="5261015"/>
                <a:ext cx="328022" cy="260450"/>
              </a:xfrm>
              <a:custGeom>
                <a:avLst/>
                <a:gdLst>
                  <a:gd name="T0" fmla="*/ 0 w 384"/>
                  <a:gd name="T1" fmla="*/ 192 h 305"/>
                  <a:gd name="T2" fmla="*/ 28 w 384"/>
                  <a:gd name="T3" fmla="*/ 288 h 305"/>
                  <a:gd name="T4" fmla="*/ 195 w 384"/>
                  <a:gd name="T5" fmla="*/ 305 h 305"/>
                  <a:gd name="T6" fmla="*/ 361 w 384"/>
                  <a:gd name="T7" fmla="*/ 283 h 305"/>
                  <a:gd name="T8" fmla="*/ 384 w 384"/>
                  <a:gd name="T9" fmla="*/ 192 h 305"/>
                  <a:gd name="T10" fmla="*/ 239 w 384"/>
                  <a:gd name="T11" fmla="*/ 159 h 305"/>
                  <a:gd name="T12" fmla="*/ 239 w 384"/>
                  <a:gd name="T13" fmla="*/ 159 h 305"/>
                  <a:gd name="T14" fmla="*/ 214 w 384"/>
                  <a:gd name="T15" fmla="*/ 241 h 305"/>
                  <a:gd name="T16" fmla="*/ 156 w 384"/>
                  <a:gd name="T17" fmla="*/ 183 h 305"/>
                  <a:gd name="T18" fmla="*/ 238 w 384"/>
                  <a:gd name="T19" fmla="*/ 157 h 305"/>
                  <a:gd name="T20" fmla="*/ 238 w 384"/>
                  <a:gd name="T21" fmla="*/ 157 h 305"/>
                  <a:gd name="T22" fmla="*/ 238 w 384"/>
                  <a:gd name="T23" fmla="*/ 158 h 305"/>
                  <a:gd name="T24" fmla="*/ 239 w 384"/>
                  <a:gd name="T25" fmla="*/ 159 h 305"/>
                  <a:gd name="T26" fmla="*/ 238 w 384"/>
                  <a:gd name="T27" fmla="*/ 66 h 305"/>
                  <a:gd name="T28" fmla="*/ 222 w 384"/>
                  <a:gd name="T29" fmla="*/ 78 h 305"/>
                  <a:gd name="T30" fmla="*/ 163 w 384"/>
                  <a:gd name="T31" fmla="*/ 81 h 305"/>
                  <a:gd name="T32" fmla="*/ 80 w 384"/>
                  <a:gd name="T33" fmla="*/ 152 h 305"/>
                  <a:gd name="T34" fmla="*/ 69 w 384"/>
                  <a:gd name="T35" fmla="*/ 210 h 305"/>
                  <a:gd name="T36" fmla="*/ 69 w 384"/>
                  <a:gd name="T37" fmla="*/ 211 h 305"/>
                  <a:gd name="T38" fmla="*/ 37 w 384"/>
                  <a:gd name="T39" fmla="*/ 213 h 305"/>
                  <a:gd name="T40" fmla="*/ 37 w 384"/>
                  <a:gd name="T41" fmla="*/ 212 h 305"/>
                  <a:gd name="T42" fmla="*/ 51 w 384"/>
                  <a:gd name="T43" fmla="*/ 139 h 305"/>
                  <a:gd name="T44" fmla="*/ 155 w 384"/>
                  <a:gd name="T45" fmla="*/ 50 h 305"/>
                  <a:gd name="T46" fmla="*/ 228 w 384"/>
                  <a:gd name="T47" fmla="*/ 47 h 305"/>
                  <a:gd name="T48" fmla="*/ 238 w 384"/>
                  <a:gd name="T49" fmla="*/ 66 h 305"/>
                  <a:gd name="T50" fmla="*/ 262 w 384"/>
                  <a:gd name="T51" fmla="*/ 98 h 305"/>
                  <a:gd name="T52" fmla="*/ 301 w 384"/>
                  <a:gd name="T53" fmla="*/ 98 h 305"/>
                  <a:gd name="T54" fmla="*/ 319 w 384"/>
                  <a:gd name="T55" fmla="*/ 132 h 305"/>
                  <a:gd name="T56" fmla="*/ 319 w 384"/>
                  <a:gd name="T57" fmla="*/ 171 h 305"/>
                  <a:gd name="T58" fmla="*/ 319 w 384"/>
                  <a:gd name="T59" fmla="*/ 132 h 305"/>
                  <a:gd name="T60" fmla="*/ 304 w 384"/>
                  <a:gd name="T61" fmla="*/ 214 h 305"/>
                  <a:gd name="T62" fmla="*/ 343 w 384"/>
                  <a:gd name="T63" fmla="*/ 21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4" h="305">
                    <a:moveTo>
                      <a:pt x="192" y="0"/>
                    </a:moveTo>
                    <a:cubicBezTo>
                      <a:pt x="85" y="0"/>
                      <a:pt x="0" y="86"/>
                      <a:pt x="0" y="192"/>
                    </a:cubicBezTo>
                    <a:cubicBezTo>
                      <a:pt x="0" y="224"/>
                      <a:pt x="7" y="254"/>
                      <a:pt x="21" y="280"/>
                    </a:cubicBezTo>
                    <a:cubicBezTo>
                      <a:pt x="22" y="284"/>
                      <a:pt x="24" y="287"/>
                      <a:pt x="28" y="288"/>
                    </a:cubicBezTo>
                    <a:cubicBezTo>
                      <a:pt x="31" y="288"/>
                      <a:pt x="100" y="305"/>
                      <a:pt x="195" y="305"/>
                    </a:cubicBezTo>
                    <a:cubicBezTo>
                      <a:pt x="195" y="305"/>
                      <a:pt x="195" y="305"/>
                      <a:pt x="195" y="305"/>
                    </a:cubicBezTo>
                    <a:cubicBezTo>
                      <a:pt x="251" y="305"/>
                      <a:pt x="305" y="299"/>
                      <a:pt x="354" y="288"/>
                    </a:cubicBezTo>
                    <a:cubicBezTo>
                      <a:pt x="357" y="287"/>
                      <a:pt x="359" y="285"/>
                      <a:pt x="361" y="283"/>
                    </a:cubicBezTo>
                    <a:cubicBezTo>
                      <a:pt x="361" y="283"/>
                      <a:pt x="361" y="283"/>
                      <a:pt x="361" y="283"/>
                    </a:cubicBezTo>
                    <a:cubicBezTo>
                      <a:pt x="375" y="256"/>
                      <a:pt x="384" y="225"/>
                      <a:pt x="384" y="192"/>
                    </a:cubicBezTo>
                    <a:cubicBezTo>
                      <a:pt x="384" y="86"/>
                      <a:pt x="298" y="0"/>
                      <a:pt x="192" y="0"/>
                    </a:cubicBezTo>
                    <a:close/>
                    <a:moveTo>
                      <a:pt x="239" y="159"/>
                    </a:moveTo>
                    <a:cubicBezTo>
                      <a:pt x="239" y="159"/>
                      <a:pt x="239" y="159"/>
                      <a:pt x="239" y="159"/>
                    </a:cubicBezTo>
                    <a:cubicBezTo>
                      <a:pt x="239" y="159"/>
                      <a:pt x="239" y="159"/>
                      <a:pt x="239" y="159"/>
                    </a:cubicBezTo>
                    <a:cubicBezTo>
                      <a:pt x="230" y="199"/>
                      <a:pt x="226" y="221"/>
                      <a:pt x="222" y="229"/>
                    </a:cubicBezTo>
                    <a:cubicBezTo>
                      <a:pt x="220" y="233"/>
                      <a:pt x="217" y="237"/>
                      <a:pt x="214" y="241"/>
                    </a:cubicBezTo>
                    <a:cubicBezTo>
                      <a:pt x="198" y="257"/>
                      <a:pt x="172" y="257"/>
                      <a:pt x="156" y="241"/>
                    </a:cubicBezTo>
                    <a:cubicBezTo>
                      <a:pt x="140" y="225"/>
                      <a:pt x="140" y="199"/>
                      <a:pt x="156" y="183"/>
                    </a:cubicBezTo>
                    <a:cubicBezTo>
                      <a:pt x="160" y="179"/>
                      <a:pt x="164" y="177"/>
                      <a:pt x="168" y="175"/>
                    </a:cubicBezTo>
                    <a:cubicBezTo>
                      <a:pt x="176" y="170"/>
                      <a:pt x="202" y="165"/>
                      <a:pt x="238" y="157"/>
                    </a:cubicBezTo>
                    <a:cubicBezTo>
                      <a:pt x="238" y="157"/>
                      <a:pt x="238" y="157"/>
                      <a:pt x="238" y="157"/>
                    </a:cubicBezTo>
                    <a:cubicBezTo>
                      <a:pt x="238" y="157"/>
                      <a:pt x="238" y="157"/>
                      <a:pt x="238" y="157"/>
                    </a:cubicBezTo>
                    <a:cubicBezTo>
                      <a:pt x="238" y="157"/>
                      <a:pt x="238" y="157"/>
                      <a:pt x="238" y="157"/>
                    </a:cubicBezTo>
                    <a:cubicBezTo>
                      <a:pt x="238" y="157"/>
                      <a:pt x="238" y="158"/>
                      <a:pt x="238" y="158"/>
                    </a:cubicBezTo>
                    <a:cubicBezTo>
                      <a:pt x="239" y="159"/>
                      <a:pt x="239" y="159"/>
                      <a:pt x="239" y="159"/>
                    </a:cubicBezTo>
                    <a:cubicBezTo>
                      <a:pt x="239" y="159"/>
                      <a:pt x="239" y="159"/>
                      <a:pt x="239" y="159"/>
                    </a:cubicBezTo>
                    <a:cubicBezTo>
                      <a:pt x="239" y="159"/>
                      <a:pt x="239" y="159"/>
                      <a:pt x="239" y="159"/>
                    </a:cubicBezTo>
                    <a:close/>
                    <a:moveTo>
                      <a:pt x="238" y="66"/>
                    </a:moveTo>
                    <a:cubicBezTo>
                      <a:pt x="237" y="71"/>
                      <a:pt x="235" y="75"/>
                      <a:pt x="232" y="77"/>
                    </a:cubicBezTo>
                    <a:cubicBezTo>
                      <a:pt x="230" y="79"/>
                      <a:pt x="227" y="79"/>
                      <a:pt x="222" y="78"/>
                    </a:cubicBezTo>
                    <a:cubicBezTo>
                      <a:pt x="219" y="78"/>
                      <a:pt x="219" y="78"/>
                      <a:pt x="219" y="78"/>
                    </a:cubicBezTo>
                    <a:cubicBezTo>
                      <a:pt x="201" y="75"/>
                      <a:pt x="181" y="76"/>
                      <a:pt x="163" y="81"/>
                    </a:cubicBezTo>
                    <a:cubicBezTo>
                      <a:pt x="145" y="86"/>
                      <a:pt x="128" y="95"/>
                      <a:pt x="114" y="107"/>
                    </a:cubicBezTo>
                    <a:cubicBezTo>
                      <a:pt x="99" y="119"/>
                      <a:pt x="88" y="135"/>
                      <a:pt x="80" y="152"/>
                    </a:cubicBezTo>
                    <a:cubicBezTo>
                      <a:pt x="72" y="169"/>
                      <a:pt x="68" y="188"/>
                      <a:pt x="69" y="207"/>
                    </a:cubicBezTo>
                    <a:cubicBezTo>
                      <a:pt x="69" y="210"/>
                      <a:pt x="69" y="210"/>
                      <a:pt x="69" y="210"/>
                    </a:cubicBezTo>
                    <a:cubicBezTo>
                      <a:pt x="69" y="211"/>
                      <a:pt x="69" y="211"/>
                      <a:pt x="69" y="211"/>
                    </a:cubicBezTo>
                    <a:cubicBezTo>
                      <a:pt x="69" y="211"/>
                      <a:pt x="69" y="211"/>
                      <a:pt x="69" y="211"/>
                    </a:cubicBezTo>
                    <a:cubicBezTo>
                      <a:pt x="70" y="220"/>
                      <a:pt x="65" y="224"/>
                      <a:pt x="54" y="225"/>
                    </a:cubicBezTo>
                    <a:cubicBezTo>
                      <a:pt x="44" y="227"/>
                      <a:pt x="38" y="225"/>
                      <a:pt x="37" y="213"/>
                    </a:cubicBezTo>
                    <a:cubicBezTo>
                      <a:pt x="37" y="213"/>
                      <a:pt x="37" y="213"/>
                      <a:pt x="37" y="213"/>
                    </a:cubicBezTo>
                    <a:cubicBezTo>
                      <a:pt x="37" y="212"/>
                      <a:pt x="37" y="212"/>
                      <a:pt x="37" y="212"/>
                    </a:cubicBezTo>
                    <a:cubicBezTo>
                      <a:pt x="37" y="208"/>
                      <a:pt x="37" y="208"/>
                      <a:pt x="37" y="208"/>
                    </a:cubicBezTo>
                    <a:cubicBezTo>
                      <a:pt x="36" y="184"/>
                      <a:pt x="41" y="160"/>
                      <a:pt x="51" y="139"/>
                    </a:cubicBezTo>
                    <a:cubicBezTo>
                      <a:pt x="60" y="117"/>
                      <a:pt x="75" y="98"/>
                      <a:pt x="93" y="83"/>
                    </a:cubicBezTo>
                    <a:cubicBezTo>
                      <a:pt x="111" y="67"/>
                      <a:pt x="132" y="56"/>
                      <a:pt x="155" y="50"/>
                    </a:cubicBezTo>
                    <a:cubicBezTo>
                      <a:pt x="178" y="44"/>
                      <a:pt x="202" y="42"/>
                      <a:pt x="225" y="46"/>
                    </a:cubicBezTo>
                    <a:cubicBezTo>
                      <a:pt x="228" y="47"/>
                      <a:pt x="228" y="47"/>
                      <a:pt x="228" y="47"/>
                    </a:cubicBezTo>
                    <a:cubicBezTo>
                      <a:pt x="234" y="48"/>
                      <a:pt x="237" y="50"/>
                      <a:pt x="239" y="54"/>
                    </a:cubicBezTo>
                    <a:cubicBezTo>
                      <a:pt x="240" y="57"/>
                      <a:pt x="240" y="61"/>
                      <a:pt x="238" y="66"/>
                    </a:cubicBezTo>
                    <a:close/>
                    <a:moveTo>
                      <a:pt x="282" y="118"/>
                    </a:moveTo>
                    <a:cubicBezTo>
                      <a:pt x="271" y="118"/>
                      <a:pt x="262" y="109"/>
                      <a:pt x="262" y="98"/>
                    </a:cubicBezTo>
                    <a:cubicBezTo>
                      <a:pt x="262" y="88"/>
                      <a:pt x="271" y="79"/>
                      <a:pt x="282" y="79"/>
                    </a:cubicBezTo>
                    <a:cubicBezTo>
                      <a:pt x="293" y="79"/>
                      <a:pt x="301" y="88"/>
                      <a:pt x="301" y="98"/>
                    </a:cubicBezTo>
                    <a:cubicBezTo>
                      <a:pt x="301" y="109"/>
                      <a:pt x="293" y="118"/>
                      <a:pt x="282" y="118"/>
                    </a:cubicBezTo>
                    <a:close/>
                    <a:moveTo>
                      <a:pt x="319" y="132"/>
                    </a:moveTo>
                    <a:cubicBezTo>
                      <a:pt x="330" y="132"/>
                      <a:pt x="339" y="140"/>
                      <a:pt x="339" y="151"/>
                    </a:cubicBezTo>
                    <a:cubicBezTo>
                      <a:pt x="339" y="162"/>
                      <a:pt x="330" y="171"/>
                      <a:pt x="319" y="171"/>
                    </a:cubicBezTo>
                    <a:cubicBezTo>
                      <a:pt x="309" y="171"/>
                      <a:pt x="300" y="162"/>
                      <a:pt x="300" y="151"/>
                    </a:cubicBezTo>
                    <a:cubicBezTo>
                      <a:pt x="300" y="140"/>
                      <a:pt x="309" y="132"/>
                      <a:pt x="319" y="132"/>
                    </a:cubicBezTo>
                    <a:close/>
                    <a:moveTo>
                      <a:pt x="323" y="234"/>
                    </a:moveTo>
                    <a:cubicBezTo>
                      <a:pt x="313" y="234"/>
                      <a:pt x="304" y="225"/>
                      <a:pt x="304" y="214"/>
                    </a:cubicBezTo>
                    <a:cubicBezTo>
                      <a:pt x="304" y="204"/>
                      <a:pt x="313" y="195"/>
                      <a:pt x="323" y="195"/>
                    </a:cubicBezTo>
                    <a:cubicBezTo>
                      <a:pt x="334" y="195"/>
                      <a:pt x="343" y="204"/>
                      <a:pt x="343" y="214"/>
                    </a:cubicBezTo>
                    <a:cubicBezTo>
                      <a:pt x="343" y="225"/>
                      <a:pt x="334" y="234"/>
                      <a:pt x="323" y="2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grpSp>
        <p:grpSp>
          <p:nvGrpSpPr>
            <p:cNvPr id="76" name="Group 75">
              <a:extLst>
                <a:ext uri="{FF2B5EF4-FFF2-40B4-BE49-F238E27FC236}">
                  <a16:creationId xmlns:a16="http://schemas.microsoft.com/office/drawing/2014/main" id="{DD8F058F-6FCE-832A-5FBD-6E0ECD1F06F3}"/>
                </a:ext>
              </a:extLst>
            </p:cNvPr>
            <p:cNvGrpSpPr/>
            <p:nvPr/>
          </p:nvGrpSpPr>
          <p:grpSpPr>
            <a:xfrm>
              <a:off x="2390939" y="5986547"/>
              <a:ext cx="286633" cy="271028"/>
              <a:chOff x="3913270" y="701675"/>
              <a:chExt cx="4414754" cy="4174396"/>
            </a:xfrm>
            <a:solidFill>
              <a:schemeClr val="tx1"/>
            </a:solidFill>
          </p:grpSpPr>
          <p:sp>
            <p:nvSpPr>
              <p:cNvPr id="107" name="Freeform: Shape 213">
                <a:extLst>
                  <a:ext uri="{FF2B5EF4-FFF2-40B4-BE49-F238E27FC236}">
                    <a16:creationId xmlns:a16="http://schemas.microsoft.com/office/drawing/2014/main" id="{F55F870C-CF4E-A6E3-F298-0A79280527B0}"/>
                  </a:ext>
                </a:extLst>
              </p:cNvPr>
              <p:cNvSpPr/>
              <p:nvPr/>
            </p:nvSpPr>
            <p:spPr>
              <a:xfrm>
                <a:off x="5241924" y="701675"/>
                <a:ext cx="3086100" cy="3863975"/>
              </a:xfrm>
              <a:custGeom>
                <a:avLst/>
                <a:gdLst>
                  <a:gd name="connsiteX0" fmla="*/ 781051 w 3086100"/>
                  <a:gd name="connsiteY0" fmla="*/ 466725 h 3863975"/>
                  <a:gd name="connsiteX1" fmla="*/ 781051 w 3086100"/>
                  <a:gd name="connsiteY1" fmla="*/ 949325 h 3863975"/>
                  <a:gd name="connsiteX2" fmla="*/ 825501 w 3086100"/>
                  <a:gd name="connsiteY2" fmla="*/ 949325 h 3863975"/>
                  <a:gd name="connsiteX3" fmla="*/ 825501 w 3086100"/>
                  <a:gd name="connsiteY3" fmla="*/ 1449387 h 3863975"/>
                  <a:gd name="connsiteX4" fmla="*/ 781051 w 3086100"/>
                  <a:gd name="connsiteY4" fmla="*/ 1449387 h 3863975"/>
                  <a:gd name="connsiteX5" fmla="*/ 781051 w 3086100"/>
                  <a:gd name="connsiteY5" fmla="*/ 1931987 h 3863975"/>
                  <a:gd name="connsiteX6" fmla="*/ 952501 w 3086100"/>
                  <a:gd name="connsiteY6" fmla="*/ 1931987 h 3863975"/>
                  <a:gd name="connsiteX7" fmla="*/ 952501 w 3086100"/>
                  <a:gd name="connsiteY7" fmla="*/ 1449387 h 3863975"/>
                  <a:gd name="connsiteX8" fmla="*/ 908051 w 3086100"/>
                  <a:gd name="connsiteY8" fmla="*/ 1449387 h 3863975"/>
                  <a:gd name="connsiteX9" fmla="*/ 908051 w 3086100"/>
                  <a:gd name="connsiteY9" fmla="*/ 949325 h 3863975"/>
                  <a:gd name="connsiteX10" fmla="*/ 952501 w 3086100"/>
                  <a:gd name="connsiteY10" fmla="*/ 949325 h 3863975"/>
                  <a:gd name="connsiteX11" fmla="*/ 952501 w 3086100"/>
                  <a:gd name="connsiteY11" fmla="*/ 466725 h 3863975"/>
                  <a:gd name="connsiteX12" fmla="*/ 1295400 w 3086100"/>
                  <a:gd name="connsiteY12" fmla="*/ 0 h 3863975"/>
                  <a:gd name="connsiteX13" fmla="*/ 2054225 w 3086100"/>
                  <a:gd name="connsiteY13" fmla="*/ 0 h 3863975"/>
                  <a:gd name="connsiteX14" fmla="*/ 2054225 w 3086100"/>
                  <a:gd name="connsiteY14" fmla="*/ 1701800 h 3863975"/>
                  <a:gd name="connsiteX15" fmla="*/ 2635250 w 3086100"/>
                  <a:gd name="connsiteY15" fmla="*/ 2552700 h 3863975"/>
                  <a:gd name="connsiteX16" fmla="*/ 3086100 w 3086100"/>
                  <a:gd name="connsiteY16" fmla="*/ 2552700 h 3863975"/>
                  <a:gd name="connsiteX17" fmla="*/ 3086100 w 3086100"/>
                  <a:gd name="connsiteY17" fmla="*/ 3768725 h 3863975"/>
                  <a:gd name="connsiteX18" fmla="*/ 2994025 w 3086100"/>
                  <a:gd name="connsiteY18" fmla="*/ 3768725 h 3863975"/>
                  <a:gd name="connsiteX19" fmla="*/ 2994025 w 3086100"/>
                  <a:gd name="connsiteY19" fmla="*/ 3863975 h 3863975"/>
                  <a:gd name="connsiteX20" fmla="*/ 2892425 w 3086100"/>
                  <a:gd name="connsiteY20" fmla="*/ 3863975 h 3863975"/>
                  <a:gd name="connsiteX21" fmla="*/ 2892425 w 3086100"/>
                  <a:gd name="connsiteY21" fmla="*/ 3778250 h 3863975"/>
                  <a:gd name="connsiteX22" fmla="*/ 2470150 w 3086100"/>
                  <a:gd name="connsiteY22" fmla="*/ 3778250 h 3863975"/>
                  <a:gd name="connsiteX23" fmla="*/ 2470150 w 3086100"/>
                  <a:gd name="connsiteY23" fmla="*/ 3841750 h 3863975"/>
                  <a:gd name="connsiteX24" fmla="*/ 1457325 w 3086100"/>
                  <a:gd name="connsiteY24" fmla="*/ 3841750 h 3863975"/>
                  <a:gd name="connsiteX25" fmla="*/ 1457325 w 3086100"/>
                  <a:gd name="connsiteY25" fmla="*/ 3775075 h 3863975"/>
                  <a:gd name="connsiteX26" fmla="*/ 1025525 w 3086100"/>
                  <a:gd name="connsiteY26" fmla="*/ 3775075 h 3863975"/>
                  <a:gd name="connsiteX27" fmla="*/ 1025525 w 3086100"/>
                  <a:gd name="connsiteY27" fmla="*/ 3857625 h 3863975"/>
                  <a:gd name="connsiteX28" fmla="*/ 885825 w 3086100"/>
                  <a:gd name="connsiteY28" fmla="*/ 3857625 h 3863975"/>
                  <a:gd name="connsiteX29" fmla="*/ 885825 w 3086100"/>
                  <a:gd name="connsiteY29" fmla="*/ 2044700 h 3863975"/>
                  <a:gd name="connsiteX30" fmla="*/ 0 w 3086100"/>
                  <a:gd name="connsiteY30" fmla="*/ 2044700 h 3863975"/>
                  <a:gd name="connsiteX31" fmla="*/ 0 w 3086100"/>
                  <a:gd name="connsiteY31" fmla="*/ 901700 h 3863975"/>
                  <a:gd name="connsiteX32" fmla="*/ 479425 w 3086100"/>
                  <a:gd name="connsiteY32" fmla="*/ 901700 h 3863975"/>
                  <a:gd name="connsiteX33" fmla="*/ 682625 w 3086100"/>
                  <a:gd name="connsiteY33" fmla="*/ 355600 h 3863975"/>
                  <a:gd name="connsiteX34" fmla="*/ 882650 w 3086100"/>
                  <a:gd name="connsiteY34" fmla="*/ 349250 h 3863975"/>
                  <a:gd name="connsiteX35" fmla="*/ 892175 w 3086100"/>
                  <a:gd name="connsiteY35" fmla="*/ 349903 h 3863975"/>
                  <a:gd name="connsiteX36" fmla="*/ 892175 w 3086100"/>
                  <a:gd name="connsiteY36" fmla="*/ 171450 h 3863975"/>
                  <a:gd name="connsiteX37" fmla="*/ 1190625 w 3086100"/>
                  <a:gd name="connsiteY37" fmla="*/ 171450 h 38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86100" h="3863975">
                    <a:moveTo>
                      <a:pt x="781051" y="466725"/>
                    </a:moveTo>
                    <a:lnTo>
                      <a:pt x="781051" y="949325"/>
                    </a:lnTo>
                    <a:lnTo>
                      <a:pt x="825501" y="949325"/>
                    </a:lnTo>
                    <a:lnTo>
                      <a:pt x="825501" y="1449387"/>
                    </a:lnTo>
                    <a:lnTo>
                      <a:pt x="781051" y="1449387"/>
                    </a:lnTo>
                    <a:lnTo>
                      <a:pt x="781051" y="1931987"/>
                    </a:lnTo>
                    <a:lnTo>
                      <a:pt x="952501" y="1931987"/>
                    </a:lnTo>
                    <a:lnTo>
                      <a:pt x="952501" y="1449387"/>
                    </a:lnTo>
                    <a:lnTo>
                      <a:pt x="908051" y="1449387"/>
                    </a:lnTo>
                    <a:lnTo>
                      <a:pt x="908051" y="949325"/>
                    </a:lnTo>
                    <a:lnTo>
                      <a:pt x="952501" y="949325"/>
                    </a:lnTo>
                    <a:lnTo>
                      <a:pt x="952501" y="466725"/>
                    </a:lnTo>
                    <a:close/>
                    <a:moveTo>
                      <a:pt x="1295400" y="0"/>
                    </a:moveTo>
                    <a:lnTo>
                      <a:pt x="2054225" y="0"/>
                    </a:lnTo>
                    <a:lnTo>
                      <a:pt x="2054225" y="1701800"/>
                    </a:lnTo>
                    <a:lnTo>
                      <a:pt x="2635250" y="2552700"/>
                    </a:lnTo>
                    <a:lnTo>
                      <a:pt x="3086100" y="2552700"/>
                    </a:lnTo>
                    <a:lnTo>
                      <a:pt x="3086100" y="3768725"/>
                    </a:lnTo>
                    <a:lnTo>
                      <a:pt x="2994025" y="3768725"/>
                    </a:lnTo>
                    <a:lnTo>
                      <a:pt x="2994025" y="3863975"/>
                    </a:lnTo>
                    <a:lnTo>
                      <a:pt x="2892425" y="3863975"/>
                    </a:lnTo>
                    <a:lnTo>
                      <a:pt x="2892425" y="3778250"/>
                    </a:lnTo>
                    <a:lnTo>
                      <a:pt x="2470150" y="3778250"/>
                    </a:lnTo>
                    <a:lnTo>
                      <a:pt x="2470150" y="3841750"/>
                    </a:lnTo>
                    <a:lnTo>
                      <a:pt x="1457325" y="3841750"/>
                    </a:lnTo>
                    <a:lnTo>
                      <a:pt x="1457325" y="3775075"/>
                    </a:lnTo>
                    <a:lnTo>
                      <a:pt x="1025525" y="3775075"/>
                    </a:lnTo>
                    <a:lnTo>
                      <a:pt x="1025525" y="3857625"/>
                    </a:lnTo>
                    <a:lnTo>
                      <a:pt x="885825" y="3857625"/>
                    </a:lnTo>
                    <a:lnTo>
                      <a:pt x="885825" y="2044700"/>
                    </a:lnTo>
                    <a:lnTo>
                      <a:pt x="0" y="2044700"/>
                    </a:lnTo>
                    <a:lnTo>
                      <a:pt x="0" y="901700"/>
                    </a:lnTo>
                    <a:lnTo>
                      <a:pt x="479425" y="901700"/>
                    </a:lnTo>
                    <a:lnTo>
                      <a:pt x="682625" y="355600"/>
                    </a:lnTo>
                    <a:lnTo>
                      <a:pt x="882650" y="349250"/>
                    </a:lnTo>
                    <a:lnTo>
                      <a:pt x="892175" y="349903"/>
                    </a:lnTo>
                    <a:lnTo>
                      <a:pt x="892175" y="171450"/>
                    </a:lnTo>
                    <a:lnTo>
                      <a:pt x="1190625" y="171450"/>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08" name="Rectangle 107">
                <a:extLst>
                  <a:ext uri="{FF2B5EF4-FFF2-40B4-BE49-F238E27FC236}">
                    <a16:creationId xmlns:a16="http://schemas.microsoft.com/office/drawing/2014/main" id="{5DE6DC15-6698-1678-A75E-FE0FEC26A4A6}"/>
                  </a:ext>
                </a:extLst>
              </p:cNvPr>
              <p:cNvSpPr/>
              <p:nvPr/>
            </p:nvSpPr>
            <p:spPr>
              <a:xfrm>
                <a:off x="4462695" y="2903361"/>
                <a:ext cx="72000" cy="28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09" name="Freeform: Shape 215">
                <a:extLst>
                  <a:ext uri="{FF2B5EF4-FFF2-40B4-BE49-F238E27FC236}">
                    <a16:creationId xmlns:a16="http://schemas.microsoft.com/office/drawing/2014/main" id="{B75BD4DA-C4BB-6511-BE3C-64A5ECCC3225}"/>
                  </a:ext>
                </a:extLst>
              </p:cNvPr>
              <p:cNvSpPr/>
              <p:nvPr/>
            </p:nvSpPr>
            <p:spPr>
              <a:xfrm>
                <a:off x="4102695" y="1143000"/>
                <a:ext cx="792000" cy="1203325"/>
              </a:xfrm>
              <a:custGeom>
                <a:avLst/>
                <a:gdLst>
                  <a:gd name="connsiteX0" fmla="*/ 148170 w 792000"/>
                  <a:gd name="connsiteY0" fmla="*/ 0 h 1038225"/>
                  <a:gd name="connsiteX1" fmla="*/ 643830 w 792000"/>
                  <a:gd name="connsiteY1" fmla="*/ 0 h 1038225"/>
                  <a:gd name="connsiteX2" fmla="*/ 792000 w 792000"/>
                  <a:gd name="connsiteY2" fmla="*/ 148170 h 1038225"/>
                  <a:gd name="connsiteX3" fmla="*/ 792000 w 792000"/>
                  <a:gd name="connsiteY3" fmla="*/ 200025 h 1038225"/>
                  <a:gd name="connsiteX4" fmla="*/ 792000 w 792000"/>
                  <a:gd name="connsiteY4" fmla="*/ 378880 h 1038225"/>
                  <a:gd name="connsiteX5" fmla="*/ 792000 w 792000"/>
                  <a:gd name="connsiteY5" fmla="*/ 1038225 h 1038225"/>
                  <a:gd name="connsiteX6" fmla="*/ 0 w 792000"/>
                  <a:gd name="connsiteY6" fmla="*/ 1038225 h 1038225"/>
                  <a:gd name="connsiteX7" fmla="*/ 0 w 792000"/>
                  <a:gd name="connsiteY7" fmla="*/ 378880 h 1038225"/>
                  <a:gd name="connsiteX8" fmla="*/ 0 w 792000"/>
                  <a:gd name="connsiteY8" fmla="*/ 200025 h 1038225"/>
                  <a:gd name="connsiteX9" fmla="*/ 0 w 792000"/>
                  <a:gd name="connsiteY9" fmla="*/ 148170 h 1038225"/>
                  <a:gd name="connsiteX10" fmla="*/ 148170 w 792000"/>
                  <a:gd name="connsiteY10"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00" h="1038225">
                    <a:moveTo>
                      <a:pt x="148170" y="0"/>
                    </a:moveTo>
                    <a:lnTo>
                      <a:pt x="643830" y="0"/>
                    </a:lnTo>
                    <a:cubicBezTo>
                      <a:pt x="725662" y="0"/>
                      <a:pt x="792000" y="66338"/>
                      <a:pt x="792000" y="148170"/>
                    </a:cubicBezTo>
                    <a:lnTo>
                      <a:pt x="792000" y="200025"/>
                    </a:lnTo>
                    <a:lnTo>
                      <a:pt x="792000" y="378880"/>
                    </a:lnTo>
                    <a:lnTo>
                      <a:pt x="792000" y="1038225"/>
                    </a:lnTo>
                    <a:lnTo>
                      <a:pt x="0" y="1038225"/>
                    </a:lnTo>
                    <a:lnTo>
                      <a:pt x="0" y="378880"/>
                    </a:lnTo>
                    <a:lnTo>
                      <a:pt x="0" y="200025"/>
                    </a:lnTo>
                    <a:lnTo>
                      <a:pt x="0" y="148170"/>
                    </a:lnTo>
                    <a:cubicBezTo>
                      <a:pt x="0" y="66338"/>
                      <a:pt x="66338" y="0"/>
                      <a:pt x="148170" y="0"/>
                    </a:cubicBez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10" name="Trapezoid 109">
                <a:extLst>
                  <a:ext uri="{FF2B5EF4-FFF2-40B4-BE49-F238E27FC236}">
                    <a16:creationId xmlns:a16="http://schemas.microsoft.com/office/drawing/2014/main" id="{E051ECB2-94BA-C8FF-BA60-DDB4B4C2D57F}"/>
                  </a:ext>
                </a:extLst>
              </p:cNvPr>
              <p:cNvSpPr/>
              <p:nvPr/>
            </p:nvSpPr>
            <p:spPr>
              <a:xfrm flipV="1">
                <a:off x="4102695" y="2457449"/>
                <a:ext cx="792000" cy="98425"/>
              </a:xfrm>
              <a:prstGeom prst="trapezoid">
                <a:avLst>
                  <a:gd name="adj" fmla="val 73387"/>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11" name="Rectangle 110">
                <a:extLst>
                  <a:ext uri="{FF2B5EF4-FFF2-40B4-BE49-F238E27FC236}">
                    <a16:creationId xmlns:a16="http://schemas.microsoft.com/office/drawing/2014/main" id="{702E0C51-968B-70B9-793B-78A905F1BA28}"/>
                  </a:ext>
                </a:extLst>
              </p:cNvPr>
              <p:cNvSpPr/>
              <p:nvPr/>
            </p:nvSpPr>
            <p:spPr>
              <a:xfrm>
                <a:off x="4231995" y="2633662"/>
                <a:ext cx="533400" cy="58738"/>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12" name="Freeform: Shape 218">
                <a:extLst>
                  <a:ext uri="{FF2B5EF4-FFF2-40B4-BE49-F238E27FC236}">
                    <a16:creationId xmlns:a16="http://schemas.microsoft.com/office/drawing/2014/main" id="{7ADA60CF-4562-A89F-B5E5-F3A06FF7135D}"/>
                  </a:ext>
                </a:extLst>
              </p:cNvPr>
              <p:cNvSpPr/>
              <p:nvPr/>
            </p:nvSpPr>
            <p:spPr>
              <a:xfrm>
                <a:off x="4354695" y="2798762"/>
                <a:ext cx="288000" cy="201966"/>
              </a:xfrm>
              <a:custGeom>
                <a:avLst/>
                <a:gdLst>
                  <a:gd name="connsiteX0" fmla="*/ 0 w 288000"/>
                  <a:gd name="connsiteY0" fmla="*/ 0 h 201966"/>
                  <a:gd name="connsiteX1" fmla="*/ 288000 w 288000"/>
                  <a:gd name="connsiteY1" fmla="*/ 0 h 201966"/>
                  <a:gd name="connsiteX2" fmla="*/ 288000 w 288000"/>
                  <a:gd name="connsiteY2" fmla="*/ 58738 h 201966"/>
                  <a:gd name="connsiteX3" fmla="*/ 285160 w 288000"/>
                  <a:gd name="connsiteY3" fmla="*/ 86918 h 201966"/>
                  <a:gd name="connsiteX4" fmla="*/ 144000 w 288000"/>
                  <a:gd name="connsiteY4" fmla="*/ 201966 h 201966"/>
                  <a:gd name="connsiteX5" fmla="*/ 2841 w 288000"/>
                  <a:gd name="connsiteY5" fmla="*/ 86918 h 201966"/>
                  <a:gd name="connsiteX6" fmla="*/ 0 w 288000"/>
                  <a:gd name="connsiteY6" fmla="*/ 58738 h 20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00" h="201966">
                    <a:moveTo>
                      <a:pt x="0" y="0"/>
                    </a:moveTo>
                    <a:lnTo>
                      <a:pt x="288000" y="0"/>
                    </a:lnTo>
                    <a:lnTo>
                      <a:pt x="288000" y="58738"/>
                    </a:lnTo>
                    <a:lnTo>
                      <a:pt x="285160" y="86918"/>
                    </a:lnTo>
                    <a:cubicBezTo>
                      <a:pt x="271724" y="152576"/>
                      <a:pt x="213630" y="201966"/>
                      <a:pt x="144000" y="201966"/>
                    </a:cubicBezTo>
                    <a:cubicBezTo>
                      <a:pt x="74370" y="201966"/>
                      <a:pt x="16277" y="152576"/>
                      <a:pt x="2841" y="86918"/>
                    </a:cubicBezTo>
                    <a:lnTo>
                      <a:pt x="0" y="58738"/>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13" name="Rectangle 112">
                <a:extLst>
                  <a:ext uri="{FF2B5EF4-FFF2-40B4-BE49-F238E27FC236}">
                    <a16:creationId xmlns:a16="http://schemas.microsoft.com/office/drawing/2014/main" id="{19DEC3E2-27EF-CAD0-A1A4-87E3C82ADF46}"/>
                  </a:ext>
                </a:extLst>
              </p:cNvPr>
              <p:cNvSpPr/>
              <p:nvPr/>
            </p:nvSpPr>
            <p:spPr>
              <a:xfrm>
                <a:off x="5020042" y="1847850"/>
                <a:ext cx="96536" cy="815181"/>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grpSp>
            <p:nvGrpSpPr>
              <p:cNvPr id="114" name="Group 113">
                <a:extLst>
                  <a:ext uri="{FF2B5EF4-FFF2-40B4-BE49-F238E27FC236}">
                    <a16:creationId xmlns:a16="http://schemas.microsoft.com/office/drawing/2014/main" id="{7E114BF8-A7C6-9222-2500-5C760B525C16}"/>
                  </a:ext>
                </a:extLst>
              </p:cNvPr>
              <p:cNvGrpSpPr/>
              <p:nvPr/>
            </p:nvGrpSpPr>
            <p:grpSpPr>
              <a:xfrm>
                <a:off x="3913270" y="3324225"/>
                <a:ext cx="1328654" cy="1551846"/>
                <a:chOff x="2885136" y="3324225"/>
                <a:chExt cx="1328654" cy="1551846"/>
              </a:xfrm>
              <a:grpFill/>
            </p:grpSpPr>
            <p:sp>
              <p:nvSpPr>
                <p:cNvPr id="115" name="Freeform: Shape 221">
                  <a:extLst>
                    <a:ext uri="{FF2B5EF4-FFF2-40B4-BE49-F238E27FC236}">
                      <a16:creationId xmlns:a16="http://schemas.microsoft.com/office/drawing/2014/main" id="{E765B26B-C33A-1D15-D6DE-75FAAC1B6670}"/>
                    </a:ext>
                  </a:extLst>
                </p:cNvPr>
                <p:cNvSpPr/>
                <p:nvPr/>
              </p:nvSpPr>
              <p:spPr>
                <a:xfrm>
                  <a:off x="2885136" y="3324225"/>
                  <a:ext cx="1328654" cy="1551846"/>
                </a:xfrm>
                <a:custGeom>
                  <a:avLst/>
                  <a:gdLst>
                    <a:gd name="connsiteX0" fmla="*/ 520051 w 1328654"/>
                    <a:gd name="connsiteY0" fmla="*/ 229603 h 1551846"/>
                    <a:gd name="connsiteX1" fmla="*/ 156254 w 1328654"/>
                    <a:gd name="connsiteY1" fmla="*/ 593400 h 1551846"/>
                    <a:gd name="connsiteX2" fmla="*/ 520051 w 1328654"/>
                    <a:gd name="connsiteY2" fmla="*/ 957197 h 1551846"/>
                    <a:gd name="connsiteX3" fmla="*/ 883848 w 1328654"/>
                    <a:gd name="connsiteY3" fmla="*/ 593400 h 1551846"/>
                    <a:gd name="connsiteX4" fmla="*/ 520051 w 1328654"/>
                    <a:gd name="connsiteY4" fmla="*/ 229603 h 1551846"/>
                    <a:gd name="connsiteX5" fmla="*/ 184793 w 1328654"/>
                    <a:gd name="connsiteY5" fmla="*/ 0 h 1551846"/>
                    <a:gd name="connsiteX6" fmla="*/ 948813 w 1328654"/>
                    <a:gd name="connsiteY6" fmla="*/ 0 h 1551846"/>
                    <a:gd name="connsiteX7" fmla="*/ 948813 w 1328654"/>
                    <a:gd name="connsiteY7" fmla="*/ 168274 h 1551846"/>
                    <a:gd name="connsiteX8" fmla="*/ 1116078 w 1328654"/>
                    <a:gd name="connsiteY8" fmla="*/ 168274 h 1551846"/>
                    <a:gd name="connsiteX9" fmla="*/ 1116078 w 1328654"/>
                    <a:gd name="connsiteY9" fmla="*/ 1183655 h 1551846"/>
                    <a:gd name="connsiteX10" fmla="*/ 1328654 w 1328654"/>
                    <a:gd name="connsiteY10" fmla="*/ 1551846 h 1551846"/>
                    <a:gd name="connsiteX11" fmla="*/ 895549 w 1328654"/>
                    <a:gd name="connsiteY11" fmla="*/ 1550987 h 1551846"/>
                    <a:gd name="connsiteX12" fmla="*/ 896462 w 1328654"/>
                    <a:gd name="connsiteY12" fmla="*/ 1549399 h 1551846"/>
                    <a:gd name="connsiteX13" fmla="*/ 352058 w 1328654"/>
                    <a:gd name="connsiteY13" fmla="*/ 1549399 h 1551846"/>
                    <a:gd name="connsiteX14" fmla="*/ 0 w 1328654"/>
                    <a:gd name="connsiteY14" fmla="*/ 1549399 h 1551846"/>
                    <a:gd name="connsiteX15" fmla="*/ 0 w 1328654"/>
                    <a:gd name="connsiteY15" fmla="*/ 635487 h 1551846"/>
                    <a:gd name="connsiteX16" fmla="*/ 4555 w 1328654"/>
                    <a:gd name="connsiteY16" fmla="*/ 635487 h 1551846"/>
                    <a:gd name="connsiteX17" fmla="*/ 0 w 1328654"/>
                    <a:gd name="connsiteY17" fmla="*/ 590304 h 1551846"/>
                    <a:gd name="connsiteX18" fmla="*/ 161881 w 1328654"/>
                    <a:gd name="connsiteY18" fmla="*/ 199488 h 1551846"/>
                    <a:gd name="connsiteX19" fmla="*/ 184793 w 1328654"/>
                    <a:gd name="connsiteY19" fmla="*/ 180584 h 155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8654" h="1551846">
                      <a:moveTo>
                        <a:pt x="520051" y="229603"/>
                      </a:moveTo>
                      <a:cubicBezTo>
                        <a:pt x="319131" y="229603"/>
                        <a:pt x="156254" y="392480"/>
                        <a:pt x="156254" y="593400"/>
                      </a:cubicBezTo>
                      <a:cubicBezTo>
                        <a:pt x="156254" y="794320"/>
                        <a:pt x="319131" y="957197"/>
                        <a:pt x="520051" y="957197"/>
                      </a:cubicBezTo>
                      <a:cubicBezTo>
                        <a:pt x="720971" y="957197"/>
                        <a:pt x="883848" y="794320"/>
                        <a:pt x="883848" y="593400"/>
                      </a:cubicBezTo>
                      <a:cubicBezTo>
                        <a:pt x="883848" y="392480"/>
                        <a:pt x="720971" y="229603"/>
                        <a:pt x="520051" y="229603"/>
                      </a:cubicBezTo>
                      <a:close/>
                      <a:moveTo>
                        <a:pt x="184793" y="0"/>
                      </a:moveTo>
                      <a:lnTo>
                        <a:pt x="948813" y="0"/>
                      </a:lnTo>
                      <a:lnTo>
                        <a:pt x="948813" y="168274"/>
                      </a:lnTo>
                      <a:lnTo>
                        <a:pt x="1116078" y="168274"/>
                      </a:lnTo>
                      <a:lnTo>
                        <a:pt x="1116078" y="1183655"/>
                      </a:lnTo>
                      <a:lnTo>
                        <a:pt x="1328654" y="1551846"/>
                      </a:lnTo>
                      <a:lnTo>
                        <a:pt x="895549" y="1550987"/>
                      </a:lnTo>
                      <a:lnTo>
                        <a:pt x="896462" y="1549399"/>
                      </a:lnTo>
                      <a:lnTo>
                        <a:pt x="352058" y="1549399"/>
                      </a:lnTo>
                      <a:lnTo>
                        <a:pt x="0" y="1549399"/>
                      </a:lnTo>
                      <a:lnTo>
                        <a:pt x="0" y="635487"/>
                      </a:lnTo>
                      <a:lnTo>
                        <a:pt x="4555" y="635487"/>
                      </a:lnTo>
                      <a:lnTo>
                        <a:pt x="0" y="590304"/>
                      </a:lnTo>
                      <a:cubicBezTo>
                        <a:pt x="0" y="437681"/>
                        <a:pt x="61863" y="299507"/>
                        <a:pt x="161881" y="199488"/>
                      </a:cubicBezTo>
                      <a:lnTo>
                        <a:pt x="184793" y="180584"/>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16" name="Oval 115">
                  <a:extLst>
                    <a:ext uri="{FF2B5EF4-FFF2-40B4-BE49-F238E27FC236}">
                      <a16:creationId xmlns:a16="http://schemas.microsoft.com/office/drawing/2014/main" id="{8B781EEC-076F-C081-6076-88854E9C3AFF}"/>
                    </a:ext>
                  </a:extLst>
                </p:cNvPr>
                <p:cNvSpPr/>
                <p:nvPr/>
              </p:nvSpPr>
              <p:spPr>
                <a:xfrm>
                  <a:off x="3117736" y="3623153"/>
                  <a:ext cx="574902" cy="57490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grpSp>
        </p:grpSp>
        <p:grpSp>
          <p:nvGrpSpPr>
            <p:cNvPr id="77" name="Group 76">
              <a:extLst>
                <a:ext uri="{FF2B5EF4-FFF2-40B4-BE49-F238E27FC236}">
                  <a16:creationId xmlns:a16="http://schemas.microsoft.com/office/drawing/2014/main" id="{91DEDBFE-E18A-2922-DB75-0710785F5C48}"/>
                </a:ext>
              </a:extLst>
            </p:cNvPr>
            <p:cNvGrpSpPr/>
            <p:nvPr/>
          </p:nvGrpSpPr>
          <p:grpSpPr>
            <a:xfrm>
              <a:off x="3225692" y="6049643"/>
              <a:ext cx="381738" cy="144835"/>
              <a:chOff x="8005016" y="5180808"/>
              <a:chExt cx="1109264" cy="420865"/>
            </a:xfrm>
            <a:solidFill>
              <a:schemeClr val="tx1"/>
            </a:solidFill>
          </p:grpSpPr>
          <p:sp>
            <p:nvSpPr>
              <p:cNvPr id="104" name="Freeform 12">
                <a:extLst>
                  <a:ext uri="{FF2B5EF4-FFF2-40B4-BE49-F238E27FC236}">
                    <a16:creationId xmlns:a16="http://schemas.microsoft.com/office/drawing/2014/main" id="{F4F687B7-8806-F617-7186-E30FB979080F}"/>
                  </a:ext>
                </a:extLst>
              </p:cNvPr>
              <p:cNvSpPr>
                <a:spLocks noChangeAspect="1" noEditPoints="1"/>
              </p:cNvSpPr>
              <p:nvPr/>
            </p:nvSpPr>
            <p:spPr bwMode="auto">
              <a:xfrm>
                <a:off x="8474564" y="5180808"/>
                <a:ext cx="156076" cy="420865"/>
              </a:xfrm>
              <a:custGeom>
                <a:avLst/>
                <a:gdLst>
                  <a:gd name="T0" fmla="*/ 104 w 142"/>
                  <a:gd name="T1" fmla="*/ 248 h 382"/>
                  <a:gd name="T2" fmla="*/ 104 w 142"/>
                  <a:gd name="T3" fmla="*/ 33 h 382"/>
                  <a:gd name="T4" fmla="*/ 71 w 142"/>
                  <a:gd name="T5" fmla="*/ 0 h 382"/>
                  <a:gd name="T6" fmla="*/ 38 w 142"/>
                  <a:gd name="T7" fmla="*/ 33 h 382"/>
                  <a:gd name="T8" fmla="*/ 38 w 142"/>
                  <a:gd name="T9" fmla="*/ 248 h 382"/>
                  <a:gd name="T10" fmla="*/ 0 w 142"/>
                  <a:gd name="T11" fmla="*/ 311 h 382"/>
                  <a:gd name="T12" fmla="*/ 71 w 142"/>
                  <a:gd name="T13" fmla="*/ 382 h 382"/>
                  <a:gd name="T14" fmla="*/ 142 w 142"/>
                  <a:gd name="T15" fmla="*/ 311 h 382"/>
                  <a:gd name="T16" fmla="*/ 104 w 142"/>
                  <a:gd name="T17" fmla="*/ 248 h 382"/>
                  <a:gd name="T18" fmla="*/ 81 w 142"/>
                  <a:gd name="T19" fmla="*/ 148 h 382"/>
                  <a:gd name="T20" fmla="*/ 61 w 142"/>
                  <a:gd name="T21" fmla="*/ 149 h 382"/>
                  <a:gd name="T22" fmla="*/ 61 w 142"/>
                  <a:gd name="T23" fmla="*/ 33 h 382"/>
                  <a:gd name="T24" fmla="*/ 71 w 142"/>
                  <a:gd name="T25" fmla="*/ 23 h 382"/>
                  <a:gd name="T26" fmla="*/ 81 w 142"/>
                  <a:gd name="T27" fmla="*/ 33 h 382"/>
                  <a:gd name="T28" fmla="*/ 81 w 142"/>
                  <a:gd name="T29" fmla="*/ 148 h 382"/>
                  <a:gd name="T30" fmla="*/ 97 w 142"/>
                  <a:gd name="T31" fmla="*/ 310 h 382"/>
                  <a:gd name="T32" fmla="*/ 82 w 142"/>
                  <a:gd name="T33" fmla="*/ 295 h 382"/>
                  <a:gd name="T34" fmla="*/ 97 w 142"/>
                  <a:gd name="T35" fmla="*/ 280 h 382"/>
                  <a:gd name="T36" fmla="*/ 112 w 142"/>
                  <a:gd name="T37" fmla="*/ 295 h 382"/>
                  <a:gd name="T38" fmla="*/ 97 w 142"/>
                  <a:gd name="T39"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382">
                    <a:moveTo>
                      <a:pt x="104" y="248"/>
                    </a:moveTo>
                    <a:cubicBezTo>
                      <a:pt x="104" y="33"/>
                      <a:pt x="104" y="33"/>
                      <a:pt x="104" y="33"/>
                    </a:cubicBezTo>
                    <a:cubicBezTo>
                      <a:pt x="104" y="15"/>
                      <a:pt x="90" y="0"/>
                      <a:pt x="71" y="0"/>
                    </a:cubicBezTo>
                    <a:cubicBezTo>
                      <a:pt x="53" y="0"/>
                      <a:pt x="38" y="15"/>
                      <a:pt x="38" y="33"/>
                    </a:cubicBezTo>
                    <a:cubicBezTo>
                      <a:pt x="38" y="248"/>
                      <a:pt x="38" y="248"/>
                      <a:pt x="38" y="248"/>
                    </a:cubicBezTo>
                    <a:cubicBezTo>
                      <a:pt x="15" y="260"/>
                      <a:pt x="0" y="284"/>
                      <a:pt x="0" y="311"/>
                    </a:cubicBezTo>
                    <a:cubicBezTo>
                      <a:pt x="0" y="350"/>
                      <a:pt x="32" y="382"/>
                      <a:pt x="71" y="382"/>
                    </a:cubicBezTo>
                    <a:cubicBezTo>
                      <a:pt x="110" y="382"/>
                      <a:pt x="142" y="350"/>
                      <a:pt x="142" y="311"/>
                    </a:cubicBezTo>
                    <a:cubicBezTo>
                      <a:pt x="142" y="284"/>
                      <a:pt x="128" y="260"/>
                      <a:pt x="104" y="248"/>
                    </a:cubicBezTo>
                    <a:close/>
                    <a:moveTo>
                      <a:pt x="81" y="148"/>
                    </a:moveTo>
                    <a:cubicBezTo>
                      <a:pt x="73" y="156"/>
                      <a:pt x="65" y="152"/>
                      <a:pt x="61" y="149"/>
                    </a:cubicBezTo>
                    <a:cubicBezTo>
                      <a:pt x="61" y="33"/>
                      <a:pt x="61" y="33"/>
                      <a:pt x="61" y="33"/>
                    </a:cubicBezTo>
                    <a:cubicBezTo>
                      <a:pt x="61" y="28"/>
                      <a:pt x="66" y="23"/>
                      <a:pt x="71" y="23"/>
                    </a:cubicBezTo>
                    <a:cubicBezTo>
                      <a:pt x="76" y="23"/>
                      <a:pt x="81" y="28"/>
                      <a:pt x="81" y="33"/>
                    </a:cubicBezTo>
                    <a:lnTo>
                      <a:pt x="81" y="148"/>
                    </a:lnTo>
                    <a:close/>
                    <a:moveTo>
                      <a:pt x="97" y="310"/>
                    </a:moveTo>
                    <a:cubicBezTo>
                      <a:pt x="89" y="310"/>
                      <a:pt x="82" y="304"/>
                      <a:pt x="82" y="295"/>
                    </a:cubicBezTo>
                    <a:cubicBezTo>
                      <a:pt x="82" y="287"/>
                      <a:pt x="89" y="280"/>
                      <a:pt x="97" y="280"/>
                    </a:cubicBezTo>
                    <a:cubicBezTo>
                      <a:pt x="105" y="280"/>
                      <a:pt x="112" y="287"/>
                      <a:pt x="112" y="295"/>
                    </a:cubicBezTo>
                    <a:cubicBezTo>
                      <a:pt x="112" y="304"/>
                      <a:pt x="105" y="310"/>
                      <a:pt x="97" y="3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105" name="Freeform 13">
                <a:extLst>
                  <a:ext uri="{FF2B5EF4-FFF2-40B4-BE49-F238E27FC236}">
                    <a16:creationId xmlns:a16="http://schemas.microsoft.com/office/drawing/2014/main" id="{A7DBBD46-E062-1E9F-C9B0-7EBE6796CCBA}"/>
                  </a:ext>
                </a:extLst>
              </p:cNvPr>
              <p:cNvSpPr>
                <a:spLocks noEditPoints="1"/>
              </p:cNvSpPr>
              <p:nvPr/>
            </p:nvSpPr>
            <p:spPr bwMode="auto">
              <a:xfrm>
                <a:off x="8005016" y="5235525"/>
                <a:ext cx="313929" cy="311430"/>
              </a:xfrm>
              <a:custGeom>
                <a:avLst/>
                <a:gdLst>
                  <a:gd name="T0" fmla="*/ 113 w 2559"/>
                  <a:gd name="T1" fmla="*/ 194 h 2559"/>
                  <a:gd name="T2" fmla="*/ 0 w 2559"/>
                  <a:gd name="T3" fmla="*/ 2192 h 2559"/>
                  <a:gd name="T4" fmla="*/ 1276 w 2559"/>
                  <a:gd name="T5" fmla="*/ 2559 h 2559"/>
                  <a:gd name="T6" fmla="*/ 2552 w 2559"/>
                  <a:gd name="T7" fmla="*/ 2225 h 2559"/>
                  <a:gd name="T8" fmla="*/ 2559 w 2559"/>
                  <a:gd name="T9" fmla="*/ 381 h 2559"/>
                  <a:gd name="T10" fmla="*/ 1814 w 2559"/>
                  <a:gd name="T11" fmla="*/ 710 h 2559"/>
                  <a:gd name="T12" fmla="*/ 1488 w 2559"/>
                  <a:gd name="T13" fmla="*/ 368 h 2559"/>
                  <a:gd name="T14" fmla="*/ 783 w 2559"/>
                  <a:gd name="T15" fmla="*/ 368 h 2559"/>
                  <a:gd name="T16" fmla="*/ 783 w 2559"/>
                  <a:gd name="T17" fmla="*/ 368 h 2559"/>
                  <a:gd name="T18" fmla="*/ 754 w 2559"/>
                  <a:gd name="T19" fmla="*/ 2052 h 2559"/>
                  <a:gd name="T20" fmla="*/ 622 w 2559"/>
                  <a:gd name="T21" fmla="*/ 2051 h 2559"/>
                  <a:gd name="T22" fmla="*/ 622 w 2559"/>
                  <a:gd name="T23" fmla="*/ 1960 h 2559"/>
                  <a:gd name="T24" fmla="*/ 754 w 2559"/>
                  <a:gd name="T25" fmla="*/ 1960 h 2559"/>
                  <a:gd name="T26" fmla="*/ 992 w 2559"/>
                  <a:gd name="T27" fmla="*/ 2051 h 2559"/>
                  <a:gd name="T28" fmla="*/ 925 w 2559"/>
                  <a:gd name="T29" fmla="*/ 2108 h 2559"/>
                  <a:gd name="T30" fmla="*/ 858 w 2559"/>
                  <a:gd name="T31" fmla="*/ 2051 h 2559"/>
                  <a:gd name="T32" fmla="*/ 858 w 2559"/>
                  <a:gd name="T33" fmla="*/ 1960 h 2559"/>
                  <a:gd name="T34" fmla="*/ 991 w 2559"/>
                  <a:gd name="T35" fmla="*/ 1961 h 2559"/>
                  <a:gd name="T36" fmla="*/ 1228 w 2559"/>
                  <a:gd name="T37" fmla="*/ 2051 h 2559"/>
                  <a:gd name="T38" fmla="*/ 1095 w 2559"/>
                  <a:gd name="T39" fmla="*/ 2052 h 2559"/>
                  <a:gd name="T40" fmla="*/ 1095 w 2559"/>
                  <a:gd name="T41" fmla="*/ 1961 h 2559"/>
                  <a:gd name="T42" fmla="*/ 1162 w 2559"/>
                  <a:gd name="T43" fmla="*/ 1904 h 2559"/>
                  <a:gd name="T44" fmla="*/ 1229 w 2559"/>
                  <a:gd name="T45" fmla="*/ 1961 h 2559"/>
                  <a:gd name="T46" fmla="*/ 1465 w 2559"/>
                  <a:gd name="T47" fmla="*/ 2052 h 2559"/>
                  <a:gd name="T48" fmla="*/ 1332 w 2559"/>
                  <a:gd name="T49" fmla="*/ 2052 h 2559"/>
                  <a:gd name="T50" fmla="*/ 1332 w 2559"/>
                  <a:gd name="T51" fmla="*/ 1961 h 2559"/>
                  <a:gd name="T52" fmla="*/ 1465 w 2559"/>
                  <a:gd name="T53" fmla="*/ 1960 h 2559"/>
                  <a:gd name="T54" fmla="*/ 1465 w 2559"/>
                  <a:gd name="T55" fmla="*/ 2051 h 2559"/>
                  <a:gd name="T56" fmla="*/ 1702 w 2559"/>
                  <a:gd name="T57" fmla="*/ 2052 h 2559"/>
                  <a:gd name="T58" fmla="*/ 1569 w 2559"/>
                  <a:gd name="T59" fmla="*/ 2051 h 2559"/>
                  <a:gd name="T60" fmla="*/ 1569 w 2559"/>
                  <a:gd name="T61" fmla="*/ 1960 h 2559"/>
                  <a:gd name="T62" fmla="*/ 1702 w 2559"/>
                  <a:gd name="T63" fmla="*/ 1960 h 2559"/>
                  <a:gd name="T64" fmla="*/ 1939 w 2559"/>
                  <a:gd name="T65" fmla="*/ 2051 h 2559"/>
                  <a:gd name="T66" fmla="*/ 1873 w 2559"/>
                  <a:gd name="T67" fmla="*/ 2108 h 2559"/>
                  <a:gd name="T68" fmla="*/ 1806 w 2559"/>
                  <a:gd name="T69" fmla="*/ 2051 h 2559"/>
                  <a:gd name="T70" fmla="*/ 1806 w 2559"/>
                  <a:gd name="T71" fmla="*/ 1960 h 2559"/>
                  <a:gd name="T72" fmla="*/ 1939 w 2559"/>
                  <a:gd name="T73" fmla="*/ 1961 h 2559"/>
                  <a:gd name="T74" fmla="*/ 1280 w 2559"/>
                  <a:gd name="T75" fmla="*/ 1454 h 2559"/>
                  <a:gd name="T76" fmla="*/ 1037 w 2559"/>
                  <a:gd name="T77" fmla="*/ 982 h 2559"/>
                  <a:gd name="T78" fmla="*/ 940 w 2559"/>
                  <a:gd name="T79" fmla="*/ 1025 h 2559"/>
                  <a:gd name="T80" fmla="*/ 1075 w 2559"/>
                  <a:gd name="T81" fmla="*/ 1659 h 2559"/>
                  <a:gd name="T82" fmla="*/ 463 w 2559"/>
                  <a:gd name="T83" fmla="*/ 1431 h 2559"/>
                  <a:gd name="T84" fmla="*/ 566 w 2559"/>
                  <a:gd name="T85" fmla="*/ 1477 h 2559"/>
                  <a:gd name="T86" fmla="*/ 610 w 2559"/>
                  <a:gd name="T87" fmla="*/ 1381 h 2559"/>
                  <a:gd name="T88" fmla="*/ 507 w 2559"/>
                  <a:gd name="T89" fmla="*/ 1334 h 2559"/>
                  <a:gd name="T90" fmla="*/ 485 w 2559"/>
                  <a:gd name="T91" fmla="*/ 1328 h 2559"/>
                  <a:gd name="T92" fmla="*/ 706 w 2559"/>
                  <a:gd name="T93" fmla="*/ 1033 h 2559"/>
                  <a:gd name="T94" fmla="*/ 786 w 2559"/>
                  <a:gd name="T95" fmla="*/ 1113 h 2559"/>
                  <a:gd name="T96" fmla="*/ 861 w 2559"/>
                  <a:gd name="T97" fmla="*/ 1038 h 2559"/>
                  <a:gd name="T98" fmla="*/ 781 w 2559"/>
                  <a:gd name="T99" fmla="*/ 958 h 2559"/>
                  <a:gd name="T100" fmla="*/ 1249 w 2559"/>
                  <a:gd name="T101" fmla="*/ 819 h 2559"/>
                  <a:gd name="T102" fmla="*/ 1249 w 2559"/>
                  <a:gd name="T103" fmla="*/ 932 h 2559"/>
                  <a:gd name="T104" fmla="*/ 1356 w 2559"/>
                  <a:gd name="T105" fmla="*/ 933 h 2559"/>
                  <a:gd name="T106" fmla="*/ 1356 w 2559"/>
                  <a:gd name="T107" fmla="*/ 820 h 2559"/>
                  <a:gd name="T108" fmla="*/ 1353 w 2559"/>
                  <a:gd name="T109" fmla="*/ 801 h 2559"/>
                  <a:gd name="T110" fmla="*/ 1773 w 2559"/>
                  <a:gd name="T111" fmla="*/ 958 h 2559"/>
                  <a:gd name="T112" fmla="*/ 1693 w 2559"/>
                  <a:gd name="T113" fmla="*/ 1037 h 2559"/>
                  <a:gd name="T114" fmla="*/ 1768 w 2559"/>
                  <a:gd name="T115" fmla="*/ 1112 h 2559"/>
                  <a:gd name="T116" fmla="*/ 1848 w 2559"/>
                  <a:gd name="T117" fmla="*/ 1033 h 2559"/>
                  <a:gd name="T118" fmla="*/ 2079 w 2559"/>
                  <a:gd name="T119" fmla="*/ 1337 h 2559"/>
                  <a:gd name="T120" fmla="*/ 1975 w 2559"/>
                  <a:gd name="T121" fmla="*/ 1377 h 2559"/>
                  <a:gd name="T122" fmla="*/ 2014 w 2559"/>
                  <a:gd name="T123" fmla="*/ 1476 h 2559"/>
                  <a:gd name="T124" fmla="*/ 1485 w 2559"/>
                  <a:gd name="T125" fmla="*/ 1659 h 2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9" h="2559">
                    <a:moveTo>
                      <a:pt x="2552" y="334"/>
                    </a:moveTo>
                    <a:cubicBezTo>
                      <a:pt x="2539" y="254"/>
                      <a:pt x="2472" y="214"/>
                      <a:pt x="2445" y="194"/>
                    </a:cubicBezTo>
                    <a:cubicBezTo>
                      <a:pt x="2405" y="174"/>
                      <a:pt x="2105" y="0"/>
                      <a:pt x="1276" y="0"/>
                    </a:cubicBezTo>
                    <a:cubicBezTo>
                      <a:pt x="454" y="0"/>
                      <a:pt x="153" y="174"/>
                      <a:pt x="113" y="194"/>
                    </a:cubicBezTo>
                    <a:cubicBezTo>
                      <a:pt x="80" y="214"/>
                      <a:pt x="0" y="267"/>
                      <a:pt x="0" y="368"/>
                    </a:cubicBezTo>
                    <a:cubicBezTo>
                      <a:pt x="0" y="936"/>
                      <a:pt x="0" y="936"/>
                      <a:pt x="0" y="936"/>
                    </a:cubicBezTo>
                    <a:cubicBezTo>
                      <a:pt x="0" y="2032"/>
                      <a:pt x="0" y="2032"/>
                      <a:pt x="0" y="2032"/>
                    </a:cubicBezTo>
                    <a:cubicBezTo>
                      <a:pt x="0" y="2192"/>
                      <a:pt x="0" y="2192"/>
                      <a:pt x="0" y="2192"/>
                    </a:cubicBezTo>
                    <a:cubicBezTo>
                      <a:pt x="0" y="2292"/>
                      <a:pt x="80" y="2346"/>
                      <a:pt x="113" y="2366"/>
                    </a:cubicBezTo>
                    <a:cubicBezTo>
                      <a:pt x="153" y="2392"/>
                      <a:pt x="394" y="2526"/>
                      <a:pt x="1049" y="2559"/>
                    </a:cubicBezTo>
                    <a:cubicBezTo>
                      <a:pt x="1236" y="2559"/>
                      <a:pt x="1236" y="2559"/>
                      <a:pt x="1236" y="2559"/>
                    </a:cubicBezTo>
                    <a:cubicBezTo>
                      <a:pt x="1276" y="2559"/>
                      <a:pt x="1276" y="2559"/>
                      <a:pt x="1276" y="2559"/>
                    </a:cubicBezTo>
                    <a:cubicBezTo>
                      <a:pt x="1416" y="2559"/>
                      <a:pt x="1416" y="2559"/>
                      <a:pt x="1416" y="2559"/>
                    </a:cubicBezTo>
                    <a:cubicBezTo>
                      <a:pt x="1490" y="2559"/>
                      <a:pt x="1490" y="2559"/>
                      <a:pt x="1490" y="2559"/>
                    </a:cubicBezTo>
                    <a:cubicBezTo>
                      <a:pt x="2158" y="2533"/>
                      <a:pt x="2405" y="2392"/>
                      <a:pt x="2445" y="2366"/>
                    </a:cubicBezTo>
                    <a:cubicBezTo>
                      <a:pt x="2472" y="2346"/>
                      <a:pt x="2539" y="2306"/>
                      <a:pt x="2552" y="2225"/>
                    </a:cubicBezTo>
                    <a:cubicBezTo>
                      <a:pt x="2559" y="2212"/>
                      <a:pt x="2559" y="2199"/>
                      <a:pt x="2559" y="2185"/>
                    </a:cubicBezTo>
                    <a:cubicBezTo>
                      <a:pt x="2559" y="2018"/>
                      <a:pt x="2559" y="2018"/>
                      <a:pt x="2559" y="2018"/>
                    </a:cubicBezTo>
                    <a:cubicBezTo>
                      <a:pt x="2559" y="942"/>
                      <a:pt x="2559" y="942"/>
                      <a:pt x="2559" y="942"/>
                    </a:cubicBezTo>
                    <a:cubicBezTo>
                      <a:pt x="2559" y="381"/>
                      <a:pt x="2559" y="381"/>
                      <a:pt x="2559" y="381"/>
                    </a:cubicBezTo>
                    <a:cubicBezTo>
                      <a:pt x="2559" y="361"/>
                      <a:pt x="2559" y="348"/>
                      <a:pt x="2552" y="334"/>
                    </a:cubicBezTo>
                    <a:moveTo>
                      <a:pt x="1814" y="368"/>
                    </a:moveTo>
                    <a:cubicBezTo>
                      <a:pt x="1908" y="368"/>
                      <a:pt x="1985" y="445"/>
                      <a:pt x="1985" y="539"/>
                    </a:cubicBezTo>
                    <a:cubicBezTo>
                      <a:pt x="1985" y="633"/>
                      <a:pt x="1908" y="710"/>
                      <a:pt x="1814" y="710"/>
                    </a:cubicBezTo>
                    <a:cubicBezTo>
                      <a:pt x="1719" y="710"/>
                      <a:pt x="1643" y="633"/>
                      <a:pt x="1643" y="539"/>
                    </a:cubicBezTo>
                    <a:cubicBezTo>
                      <a:pt x="1643" y="445"/>
                      <a:pt x="1719" y="368"/>
                      <a:pt x="1814" y="368"/>
                    </a:cubicBezTo>
                    <a:moveTo>
                      <a:pt x="1279" y="159"/>
                    </a:moveTo>
                    <a:cubicBezTo>
                      <a:pt x="1395" y="159"/>
                      <a:pt x="1488" y="253"/>
                      <a:pt x="1488" y="368"/>
                    </a:cubicBezTo>
                    <a:cubicBezTo>
                      <a:pt x="1488" y="483"/>
                      <a:pt x="1395" y="577"/>
                      <a:pt x="1279" y="577"/>
                    </a:cubicBezTo>
                    <a:cubicBezTo>
                      <a:pt x="1164" y="577"/>
                      <a:pt x="1070" y="483"/>
                      <a:pt x="1070" y="368"/>
                    </a:cubicBezTo>
                    <a:cubicBezTo>
                      <a:pt x="1070" y="253"/>
                      <a:pt x="1164" y="159"/>
                      <a:pt x="1279" y="159"/>
                    </a:cubicBezTo>
                    <a:moveTo>
                      <a:pt x="783" y="368"/>
                    </a:moveTo>
                    <a:cubicBezTo>
                      <a:pt x="877" y="368"/>
                      <a:pt x="954" y="445"/>
                      <a:pt x="954" y="539"/>
                    </a:cubicBezTo>
                    <a:cubicBezTo>
                      <a:pt x="954" y="633"/>
                      <a:pt x="877" y="710"/>
                      <a:pt x="783" y="710"/>
                    </a:cubicBezTo>
                    <a:cubicBezTo>
                      <a:pt x="688" y="710"/>
                      <a:pt x="611" y="633"/>
                      <a:pt x="611" y="539"/>
                    </a:cubicBezTo>
                    <a:cubicBezTo>
                      <a:pt x="611" y="445"/>
                      <a:pt x="688" y="368"/>
                      <a:pt x="783" y="368"/>
                    </a:cubicBezTo>
                    <a:moveTo>
                      <a:pt x="755" y="2051"/>
                    </a:moveTo>
                    <a:cubicBezTo>
                      <a:pt x="754" y="2051"/>
                      <a:pt x="754" y="2051"/>
                      <a:pt x="754" y="2051"/>
                    </a:cubicBezTo>
                    <a:cubicBezTo>
                      <a:pt x="754" y="2052"/>
                      <a:pt x="754" y="2052"/>
                      <a:pt x="754" y="2052"/>
                    </a:cubicBezTo>
                    <a:cubicBezTo>
                      <a:pt x="754" y="2052"/>
                      <a:pt x="754" y="2052"/>
                      <a:pt x="754" y="2052"/>
                    </a:cubicBezTo>
                    <a:cubicBezTo>
                      <a:pt x="754" y="2096"/>
                      <a:pt x="733" y="2108"/>
                      <a:pt x="688" y="2108"/>
                    </a:cubicBezTo>
                    <a:cubicBezTo>
                      <a:pt x="644" y="2108"/>
                      <a:pt x="621" y="2096"/>
                      <a:pt x="621" y="2052"/>
                    </a:cubicBezTo>
                    <a:cubicBezTo>
                      <a:pt x="622" y="2052"/>
                      <a:pt x="622" y="2052"/>
                      <a:pt x="622" y="2052"/>
                    </a:cubicBezTo>
                    <a:cubicBezTo>
                      <a:pt x="622" y="2051"/>
                      <a:pt x="622" y="2051"/>
                      <a:pt x="622" y="2051"/>
                    </a:cubicBezTo>
                    <a:cubicBezTo>
                      <a:pt x="621" y="2051"/>
                      <a:pt x="621" y="2051"/>
                      <a:pt x="621" y="2051"/>
                    </a:cubicBezTo>
                    <a:cubicBezTo>
                      <a:pt x="621" y="1961"/>
                      <a:pt x="621" y="1961"/>
                      <a:pt x="621" y="1961"/>
                    </a:cubicBezTo>
                    <a:cubicBezTo>
                      <a:pt x="622" y="1961"/>
                      <a:pt x="622" y="1961"/>
                      <a:pt x="622" y="1961"/>
                    </a:cubicBezTo>
                    <a:cubicBezTo>
                      <a:pt x="622" y="1960"/>
                      <a:pt x="622" y="1960"/>
                      <a:pt x="622" y="1960"/>
                    </a:cubicBezTo>
                    <a:cubicBezTo>
                      <a:pt x="621" y="1960"/>
                      <a:pt x="621" y="1960"/>
                      <a:pt x="621" y="1960"/>
                    </a:cubicBezTo>
                    <a:cubicBezTo>
                      <a:pt x="621" y="1916"/>
                      <a:pt x="644" y="1904"/>
                      <a:pt x="688" y="1904"/>
                    </a:cubicBezTo>
                    <a:cubicBezTo>
                      <a:pt x="733" y="1904"/>
                      <a:pt x="754" y="1916"/>
                      <a:pt x="754" y="1960"/>
                    </a:cubicBezTo>
                    <a:cubicBezTo>
                      <a:pt x="754" y="1960"/>
                      <a:pt x="754" y="1960"/>
                      <a:pt x="754" y="1960"/>
                    </a:cubicBezTo>
                    <a:cubicBezTo>
                      <a:pt x="754" y="1961"/>
                      <a:pt x="754" y="1961"/>
                      <a:pt x="754" y="1961"/>
                    </a:cubicBezTo>
                    <a:cubicBezTo>
                      <a:pt x="755" y="1961"/>
                      <a:pt x="755" y="1961"/>
                      <a:pt x="755" y="1961"/>
                    </a:cubicBezTo>
                    <a:lnTo>
                      <a:pt x="755" y="2051"/>
                    </a:lnTo>
                    <a:close/>
                    <a:moveTo>
                      <a:pt x="992" y="2051"/>
                    </a:moveTo>
                    <a:cubicBezTo>
                      <a:pt x="991" y="2051"/>
                      <a:pt x="991" y="2051"/>
                      <a:pt x="991" y="2051"/>
                    </a:cubicBezTo>
                    <a:cubicBezTo>
                      <a:pt x="991" y="2052"/>
                      <a:pt x="991" y="2052"/>
                      <a:pt x="991" y="2052"/>
                    </a:cubicBezTo>
                    <a:cubicBezTo>
                      <a:pt x="991" y="2052"/>
                      <a:pt x="991" y="2052"/>
                      <a:pt x="991" y="2052"/>
                    </a:cubicBezTo>
                    <a:cubicBezTo>
                      <a:pt x="991" y="2096"/>
                      <a:pt x="970" y="2108"/>
                      <a:pt x="925" y="2108"/>
                    </a:cubicBezTo>
                    <a:cubicBezTo>
                      <a:pt x="881" y="2108"/>
                      <a:pt x="858" y="2096"/>
                      <a:pt x="858" y="2052"/>
                    </a:cubicBezTo>
                    <a:cubicBezTo>
                      <a:pt x="859" y="2052"/>
                      <a:pt x="859" y="2052"/>
                      <a:pt x="859" y="2052"/>
                    </a:cubicBezTo>
                    <a:cubicBezTo>
                      <a:pt x="858" y="2051"/>
                      <a:pt x="858" y="2051"/>
                      <a:pt x="858" y="2051"/>
                    </a:cubicBezTo>
                    <a:cubicBezTo>
                      <a:pt x="858" y="2051"/>
                      <a:pt x="858" y="2051"/>
                      <a:pt x="858" y="2051"/>
                    </a:cubicBezTo>
                    <a:cubicBezTo>
                      <a:pt x="858" y="1961"/>
                      <a:pt x="858" y="1961"/>
                      <a:pt x="858" y="1961"/>
                    </a:cubicBezTo>
                    <a:cubicBezTo>
                      <a:pt x="858" y="1961"/>
                      <a:pt x="858" y="1961"/>
                      <a:pt x="858" y="1961"/>
                    </a:cubicBezTo>
                    <a:cubicBezTo>
                      <a:pt x="859" y="1960"/>
                      <a:pt x="859" y="1960"/>
                      <a:pt x="859" y="1960"/>
                    </a:cubicBezTo>
                    <a:cubicBezTo>
                      <a:pt x="858" y="1960"/>
                      <a:pt x="858" y="1960"/>
                      <a:pt x="858" y="1960"/>
                    </a:cubicBezTo>
                    <a:cubicBezTo>
                      <a:pt x="858" y="1916"/>
                      <a:pt x="881" y="1904"/>
                      <a:pt x="925" y="1904"/>
                    </a:cubicBezTo>
                    <a:cubicBezTo>
                      <a:pt x="970" y="1904"/>
                      <a:pt x="991" y="1916"/>
                      <a:pt x="991" y="1960"/>
                    </a:cubicBezTo>
                    <a:cubicBezTo>
                      <a:pt x="991" y="1960"/>
                      <a:pt x="991" y="1960"/>
                      <a:pt x="991" y="1960"/>
                    </a:cubicBezTo>
                    <a:cubicBezTo>
                      <a:pt x="991" y="1961"/>
                      <a:pt x="991" y="1961"/>
                      <a:pt x="991" y="1961"/>
                    </a:cubicBezTo>
                    <a:cubicBezTo>
                      <a:pt x="992" y="1961"/>
                      <a:pt x="992" y="1961"/>
                      <a:pt x="992" y="1961"/>
                    </a:cubicBezTo>
                    <a:lnTo>
                      <a:pt x="992" y="2051"/>
                    </a:lnTo>
                    <a:close/>
                    <a:moveTo>
                      <a:pt x="1229" y="2051"/>
                    </a:moveTo>
                    <a:cubicBezTo>
                      <a:pt x="1228" y="2051"/>
                      <a:pt x="1228" y="2051"/>
                      <a:pt x="1228" y="2051"/>
                    </a:cubicBezTo>
                    <a:cubicBezTo>
                      <a:pt x="1228" y="2052"/>
                      <a:pt x="1228" y="2052"/>
                      <a:pt x="1228" y="2052"/>
                    </a:cubicBezTo>
                    <a:cubicBezTo>
                      <a:pt x="1228" y="2052"/>
                      <a:pt x="1228" y="2052"/>
                      <a:pt x="1228" y="2052"/>
                    </a:cubicBezTo>
                    <a:cubicBezTo>
                      <a:pt x="1228" y="2096"/>
                      <a:pt x="1207" y="2108"/>
                      <a:pt x="1162" y="2108"/>
                    </a:cubicBezTo>
                    <a:cubicBezTo>
                      <a:pt x="1118" y="2108"/>
                      <a:pt x="1095" y="2096"/>
                      <a:pt x="1095" y="2052"/>
                    </a:cubicBezTo>
                    <a:cubicBezTo>
                      <a:pt x="1096" y="2052"/>
                      <a:pt x="1096" y="2052"/>
                      <a:pt x="1096" y="2052"/>
                    </a:cubicBezTo>
                    <a:cubicBezTo>
                      <a:pt x="1095" y="2051"/>
                      <a:pt x="1095" y="2051"/>
                      <a:pt x="1095" y="2051"/>
                    </a:cubicBezTo>
                    <a:cubicBezTo>
                      <a:pt x="1095" y="2051"/>
                      <a:pt x="1095" y="2051"/>
                      <a:pt x="1095" y="2051"/>
                    </a:cubicBezTo>
                    <a:cubicBezTo>
                      <a:pt x="1095" y="1961"/>
                      <a:pt x="1095" y="1961"/>
                      <a:pt x="1095" y="1961"/>
                    </a:cubicBezTo>
                    <a:cubicBezTo>
                      <a:pt x="1095" y="1961"/>
                      <a:pt x="1095" y="1961"/>
                      <a:pt x="1095" y="1961"/>
                    </a:cubicBezTo>
                    <a:cubicBezTo>
                      <a:pt x="1096" y="1960"/>
                      <a:pt x="1096" y="1960"/>
                      <a:pt x="1096" y="1960"/>
                    </a:cubicBezTo>
                    <a:cubicBezTo>
                      <a:pt x="1095" y="1960"/>
                      <a:pt x="1095" y="1960"/>
                      <a:pt x="1095" y="1960"/>
                    </a:cubicBezTo>
                    <a:cubicBezTo>
                      <a:pt x="1095" y="1916"/>
                      <a:pt x="1118" y="1904"/>
                      <a:pt x="1162" y="1904"/>
                    </a:cubicBezTo>
                    <a:cubicBezTo>
                      <a:pt x="1207" y="1904"/>
                      <a:pt x="1228" y="1916"/>
                      <a:pt x="1228" y="1960"/>
                    </a:cubicBezTo>
                    <a:cubicBezTo>
                      <a:pt x="1228" y="1960"/>
                      <a:pt x="1228" y="1960"/>
                      <a:pt x="1228" y="1960"/>
                    </a:cubicBezTo>
                    <a:cubicBezTo>
                      <a:pt x="1228" y="1961"/>
                      <a:pt x="1228" y="1961"/>
                      <a:pt x="1228" y="1961"/>
                    </a:cubicBezTo>
                    <a:cubicBezTo>
                      <a:pt x="1229" y="1961"/>
                      <a:pt x="1229" y="1961"/>
                      <a:pt x="1229" y="1961"/>
                    </a:cubicBezTo>
                    <a:lnTo>
                      <a:pt x="1229" y="2051"/>
                    </a:lnTo>
                    <a:close/>
                    <a:moveTo>
                      <a:pt x="1465" y="2051"/>
                    </a:moveTo>
                    <a:cubicBezTo>
                      <a:pt x="1465" y="2051"/>
                      <a:pt x="1465" y="2051"/>
                      <a:pt x="1465" y="2051"/>
                    </a:cubicBezTo>
                    <a:cubicBezTo>
                      <a:pt x="1465" y="2052"/>
                      <a:pt x="1465" y="2052"/>
                      <a:pt x="1465" y="2052"/>
                    </a:cubicBezTo>
                    <a:cubicBezTo>
                      <a:pt x="1465" y="2052"/>
                      <a:pt x="1465" y="2052"/>
                      <a:pt x="1465" y="2052"/>
                    </a:cubicBezTo>
                    <a:cubicBezTo>
                      <a:pt x="1465" y="2096"/>
                      <a:pt x="1444" y="2108"/>
                      <a:pt x="1399" y="2108"/>
                    </a:cubicBezTo>
                    <a:cubicBezTo>
                      <a:pt x="1355" y="2108"/>
                      <a:pt x="1332" y="2096"/>
                      <a:pt x="1332" y="2052"/>
                    </a:cubicBezTo>
                    <a:cubicBezTo>
                      <a:pt x="1332" y="2052"/>
                      <a:pt x="1332" y="2052"/>
                      <a:pt x="1332" y="2052"/>
                    </a:cubicBezTo>
                    <a:cubicBezTo>
                      <a:pt x="1332" y="2051"/>
                      <a:pt x="1332" y="2051"/>
                      <a:pt x="1332" y="2051"/>
                    </a:cubicBezTo>
                    <a:cubicBezTo>
                      <a:pt x="1332" y="2051"/>
                      <a:pt x="1332" y="2051"/>
                      <a:pt x="1332" y="2051"/>
                    </a:cubicBezTo>
                    <a:cubicBezTo>
                      <a:pt x="1332" y="1961"/>
                      <a:pt x="1332" y="1961"/>
                      <a:pt x="1332" y="1961"/>
                    </a:cubicBezTo>
                    <a:cubicBezTo>
                      <a:pt x="1332" y="1961"/>
                      <a:pt x="1332" y="1961"/>
                      <a:pt x="1332" y="1961"/>
                    </a:cubicBezTo>
                    <a:cubicBezTo>
                      <a:pt x="1332" y="1960"/>
                      <a:pt x="1332" y="1960"/>
                      <a:pt x="1332" y="1960"/>
                    </a:cubicBezTo>
                    <a:cubicBezTo>
                      <a:pt x="1332" y="1960"/>
                      <a:pt x="1332" y="1960"/>
                      <a:pt x="1332" y="1960"/>
                    </a:cubicBezTo>
                    <a:cubicBezTo>
                      <a:pt x="1332" y="1916"/>
                      <a:pt x="1355" y="1904"/>
                      <a:pt x="1399" y="1904"/>
                    </a:cubicBezTo>
                    <a:cubicBezTo>
                      <a:pt x="1444" y="1904"/>
                      <a:pt x="1465" y="1916"/>
                      <a:pt x="1465" y="1960"/>
                    </a:cubicBezTo>
                    <a:cubicBezTo>
                      <a:pt x="1465" y="1960"/>
                      <a:pt x="1465" y="1960"/>
                      <a:pt x="1465" y="1960"/>
                    </a:cubicBezTo>
                    <a:cubicBezTo>
                      <a:pt x="1465" y="1961"/>
                      <a:pt x="1465" y="1961"/>
                      <a:pt x="1465" y="1961"/>
                    </a:cubicBezTo>
                    <a:cubicBezTo>
                      <a:pt x="1465" y="1961"/>
                      <a:pt x="1465" y="1961"/>
                      <a:pt x="1465" y="1961"/>
                    </a:cubicBezTo>
                    <a:lnTo>
                      <a:pt x="1465" y="2051"/>
                    </a:lnTo>
                    <a:close/>
                    <a:moveTo>
                      <a:pt x="1702" y="2051"/>
                    </a:moveTo>
                    <a:cubicBezTo>
                      <a:pt x="1702" y="2051"/>
                      <a:pt x="1702" y="2051"/>
                      <a:pt x="1702" y="2051"/>
                    </a:cubicBezTo>
                    <a:cubicBezTo>
                      <a:pt x="1702" y="2052"/>
                      <a:pt x="1702" y="2052"/>
                      <a:pt x="1702" y="2052"/>
                    </a:cubicBezTo>
                    <a:cubicBezTo>
                      <a:pt x="1702" y="2052"/>
                      <a:pt x="1702" y="2052"/>
                      <a:pt x="1702" y="2052"/>
                    </a:cubicBezTo>
                    <a:cubicBezTo>
                      <a:pt x="1702" y="2096"/>
                      <a:pt x="1681" y="2108"/>
                      <a:pt x="1636" y="2108"/>
                    </a:cubicBezTo>
                    <a:cubicBezTo>
                      <a:pt x="1592" y="2108"/>
                      <a:pt x="1569" y="2096"/>
                      <a:pt x="1569" y="2052"/>
                    </a:cubicBezTo>
                    <a:cubicBezTo>
                      <a:pt x="1569" y="2052"/>
                      <a:pt x="1569" y="2052"/>
                      <a:pt x="1569" y="2052"/>
                    </a:cubicBezTo>
                    <a:cubicBezTo>
                      <a:pt x="1569" y="2051"/>
                      <a:pt x="1569" y="2051"/>
                      <a:pt x="1569" y="2051"/>
                    </a:cubicBezTo>
                    <a:cubicBezTo>
                      <a:pt x="1569" y="2051"/>
                      <a:pt x="1569" y="2051"/>
                      <a:pt x="1569" y="2051"/>
                    </a:cubicBezTo>
                    <a:cubicBezTo>
                      <a:pt x="1569" y="1961"/>
                      <a:pt x="1569" y="1961"/>
                      <a:pt x="1569" y="1961"/>
                    </a:cubicBezTo>
                    <a:cubicBezTo>
                      <a:pt x="1569" y="1961"/>
                      <a:pt x="1569" y="1961"/>
                      <a:pt x="1569" y="1961"/>
                    </a:cubicBezTo>
                    <a:cubicBezTo>
                      <a:pt x="1569" y="1960"/>
                      <a:pt x="1569" y="1960"/>
                      <a:pt x="1569" y="1960"/>
                    </a:cubicBezTo>
                    <a:cubicBezTo>
                      <a:pt x="1569" y="1960"/>
                      <a:pt x="1569" y="1960"/>
                      <a:pt x="1569" y="1960"/>
                    </a:cubicBezTo>
                    <a:cubicBezTo>
                      <a:pt x="1569" y="1916"/>
                      <a:pt x="1592" y="1904"/>
                      <a:pt x="1636" y="1904"/>
                    </a:cubicBezTo>
                    <a:cubicBezTo>
                      <a:pt x="1681" y="1904"/>
                      <a:pt x="1702" y="1916"/>
                      <a:pt x="1702" y="1960"/>
                    </a:cubicBezTo>
                    <a:cubicBezTo>
                      <a:pt x="1702" y="1960"/>
                      <a:pt x="1702" y="1960"/>
                      <a:pt x="1702" y="1960"/>
                    </a:cubicBezTo>
                    <a:cubicBezTo>
                      <a:pt x="1702" y="1961"/>
                      <a:pt x="1702" y="1961"/>
                      <a:pt x="1702" y="1961"/>
                    </a:cubicBezTo>
                    <a:cubicBezTo>
                      <a:pt x="1702" y="1961"/>
                      <a:pt x="1702" y="1961"/>
                      <a:pt x="1702" y="1961"/>
                    </a:cubicBezTo>
                    <a:lnTo>
                      <a:pt x="1702" y="2051"/>
                    </a:lnTo>
                    <a:close/>
                    <a:moveTo>
                      <a:pt x="1939" y="2051"/>
                    </a:moveTo>
                    <a:cubicBezTo>
                      <a:pt x="1939" y="2051"/>
                      <a:pt x="1939" y="2051"/>
                      <a:pt x="1939" y="2051"/>
                    </a:cubicBezTo>
                    <a:cubicBezTo>
                      <a:pt x="1939" y="2052"/>
                      <a:pt x="1939" y="2052"/>
                      <a:pt x="1939" y="2052"/>
                    </a:cubicBezTo>
                    <a:cubicBezTo>
                      <a:pt x="1939" y="2052"/>
                      <a:pt x="1939" y="2052"/>
                      <a:pt x="1939" y="2052"/>
                    </a:cubicBezTo>
                    <a:cubicBezTo>
                      <a:pt x="1939" y="2096"/>
                      <a:pt x="1918" y="2108"/>
                      <a:pt x="1873" y="2108"/>
                    </a:cubicBezTo>
                    <a:cubicBezTo>
                      <a:pt x="1829" y="2108"/>
                      <a:pt x="1806" y="2096"/>
                      <a:pt x="1806" y="2052"/>
                    </a:cubicBezTo>
                    <a:cubicBezTo>
                      <a:pt x="1806" y="2052"/>
                      <a:pt x="1806" y="2052"/>
                      <a:pt x="1806" y="2052"/>
                    </a:cubicBezTo>
                    <a:cubicBezTo>
                      <a:pt x="1806" y="2051"/>
                      <a:pt x="1806" y="2051"/>
                      <a:pt x="1806" y="2051"/>
                    </a:cubicBezTo>
                    <a:cubicBezTo>
                      <a:pt x="1806" y="2051"/>
                      <a:pt x="1806" y="2051"/>
                      <a:pt x="1806" y="2051"/>
                    </a:cubicBezTo>
                    <a:cubicBezTo>
                      <a:pt x="1806" y="1961"/>
                      <a:pt x="1806" y="1961"/>
                      <a:pt x="1806" y="1961"/>
                    </a:cubicBezTo>
                    <a:cubicBezTo>
                      <a:pt x="1806" y="1961"/>
                      <a:pt x="1806" y="1961"/>
                      <a:pt x="1806" y="1961"/>
                    </a:cubicBezTo>
                    <a:cubicBezTo>
                      <a:pt x="1806" y="1960"/>
                      <a:pt x="1806" y="1960"/>
                      <a:pt x="1806" y="1960"/>
                    </a:cubicBezTo>
                    <a:cubicBezTo>
                      <a:pt x="1806" y="1960"/>
                      <a:pt x="1806" y="1960"/>
                      <a:pt x="1806" y="1960"/>
                    </a:cubicBezTo>
                    <a:cubicBezTo>
                      <a:pt x="1806" y="1916"/>
                      <a:pt x="1829" y="1904"/>
                      <a:pt x="1873" y="1904"/>
                    </a:cubicBezTo>
                    <a:cubicBezTo>
                      <a:pt x="1918" y="1904"/>
                      <a:pt x="1939" y="1916"/>
                      <a:pt x="1939" y="1960"/>
                    </a:cubicBezTo>
                    <a:cubicBezTo>
                      <a:pt x="1939" y="1960"/>
                      <a:pt x="1939" y="1960"/>
                      <a:pt x="1939" y="1960"/>
                    </a:cubicBezTo>
                    <a:cubicBezTo>
                      <a:pt x="1939" y="1961"/>
                      <a:pt x="1939" y="1961"/>
                      <a:pt x="1939" y="1961"/>
                    </a:cubicBezTo>
                    <a:cubicBezTo>
                      <a:pt x="1939" y="1961"/>
                      <a:pt x="1939" y="1961"/>
                      <a:pt x="1939" y="1961"/>
                    </a:cubicBezTo>
                    <a:lnTo>
                      <a:pt x="1939" y="2051"/>
                    </a:lnTo>
                    <a:close/>
                    <a:moveTo>
                      <a:pt x="1485" y="1659"/>
                    </a:moveTo>
                    <a:cubicBezTo>
                      <a:pt x="1485" y="1546"/>
                      <a:pt x="1394" y="1454"/>
                      <a:pt x="1280" y="1454"/>
                    </a:cubicBezTo>
                    <a:cubicBezTo>
                      <a:pt x="1269" y="1454"/>
                      <a:pt x="1258" y="1455"/>
                      <a:pt x="1247" y="1457"/>
                    </a:cubicBezTo>
                    <a:cubicBezTo>
                      <a:pt x="1038" y="983"/>
                      <a:pt x="1038" y="983"/>
                      <a:pt x="1038" y="983"/>
                    </a:cubicBezTo>
                    <a:cubicBezTo>
                      <a:pt x="1037" y="983"/>
                      <a:pt x="1037" y="983"/>
                      <a:pt x="1037" y="983"/>
                    </a:cubicBezTo>
                    <a:cubicBezTo>
                      <a:pt x="1037" y="982"/>
                      <a:pt x="1037" y="982"/>
                      <a:pt x="1037" y="982"/>
                    </a:cubicBezTo>
                    <a:cubicBezTo>
                      <a:pt x="1037" y="982"/>
                      <a:pt x="1037" y="982"/>
                      <a:pt x="1037" y="982"/>
                    </a:cubicBezTo>
                    <a:cubicBezTo>
                      <a:pt x="1023" y="950"/>
                      <a:pt x="1003" y="948"/>
                      <a:pt x="970" y="963"/>
                    </a:cubicBezTo>
                    <a:cubicBezTo>
                      <a:pt x="938" y="977"/>
                      <a:pt x="925" y="993"/>
                      <a:pt x="940" y="1025"/>
                    </a:cubicBezTo>
                    <a:cubicBezTo>
                      <a:pt x="940" y="1025"/>
                      <a:pt x="940" y="1025"/>
                      <a:pt x="940" y="1025"/>
                    </a:cubicBezTo>
                    <a:cubicBezTo>
                      <a:pt x="940" y="1026"/>
                      <a:pt x="940" y="1026"/>
                      <a:pt x="940" y="1026"/>
                    </a:cubicBezTo>
                    <a:cubicBezTo>
                      <a:pt x="940" y="1026"/>
                      <a:pt x="940" y="1026"/>
                      <a:pt x="940" y="1026"/>
                    </a:cubicBezTo>
                    <a:cubicBezTo>
                      <a:pt x="1150" y="1501"/>
                      <a:pt x="1150" y="1501"/>
                      <a:pt x="1150" y="1501"/>
                    </a:cubicBezTo>
                    <a:cubicBezTo>
                      <a:pt x="1104" y="1539"/>
                      <a:pt x="1075" y="1596"/>
                      <a:pt x="1075" y="1659"/>
                    </a:cubicBezTo>
                    <a:cubicBezTo>
                      <a:pt x="419" y="1659"/>
                      <a:pt x="419" y="1659"/>
                      <a:pt x="419" y="1659"/>
                    </a:cubicBezTo>
                    <a:cubicBezTo>
                      <a:pt x="419" y="1578"/>
                      <a:pt x="430" y="1500"/>
                      <a:pt x="451" y="1425"/>
                    </a:cubicBezTo>
                    <a:cubicBezTo>
                      <a:pt x="455" y="1428"/>
                      <a:pt x="458" y="1430"/>
                      <a:pt x="463" y="1432"/>
                    </a:cubicBezTo>
                    <a:cubicBezTo>
                      <a:pt x="463" y="1431"/>
                      <a:pt x="463" y="1431"/>
                      <a:pt x="463" y="1431"/>
                    </a:cubicBezTo>
                    <a:cubicBezTo>
                      <a:pt x="463" y="1432"/>
                      <a:pt x="463" y="1432"/>
                      <a:pt x="463" y="1432"/>
                    </a:cubicBezTo>
                    <a:cubicBezTo>
                      <a:pt x="463" y="1432"/>
                      <a:pt x="463" y="1432"/>
                      <a:pt x="463" y="1432"/>
                    </a:cubicBezTo>
                    <a:cubicBezTo>
                      <a:pt x="566" y="1478"/>
                      <a:pt x="566" y="1478"/>
                      <a:pt x="566" y="1478"/>
                    </a:cubicBezTo>
                    <a:cubicBezTo>
                      <a:pt x="566" y="1477"/>
                      <a:pt x="566" y="1477"/>
                      <a:pt x="566" y="1477"/>
                    </a:cubicBezTo>
                    <a:cubicBezTo>
                      <a:pt x="567" y="1478"/>
                      <a:pt x="567" y="1478"/>
                      <a:pt x="567" y="1478"/>
                    </a:cubicBezTo>
                    <a:cubicBezTo>
                      <a:pt x="566" y="1478"/>
                      <a:pt x="566" y="1478"/>
                      <a:pt x="566" y="1478"/>
                    </a:cubicBezTo>
                    <a:cubicBezTo>
                      <a:pt x="599" y="1492"/>
                      <a:pt x="615" y="1480"/>
                      <a:pt x="629" y="1447"/>
                    </a:cubicBezTo>
                    <a:cubicBezTo>
                      <a:pt x="644" y="1414"/>
                      <a:pt x="642" y="1395"/>
                      <a:pt x="610" y="1381"/>
                    </a:cubicBezTo>
                    <a:cubicBezTo>
                      <a:pt x="610" y="1381"/>
                      <a:pt x="610" y="1381"/>
                      <a:pt x="610" y="1381"/>
                    </a:cubicBezTo>
                    <a:cubicBezTo>
                      <a:pt x="609" y="1380"/>
                      <a:pt x="609" y="1380"/>
                      <a:pt x="609" y="1380"/>
                    </a:cubicBezTo>
                    <a:cubicBezTo>
                      <a:pt x="609" y="1380"/>
                      <a:pt x="609" y="1380"/>
                      <a:pt x="609" y="1380"/>
                    </a:cubicBezTo>
                    <a:cubicBezTo>
                      <a:pt x="507" y="1334"/>
                      <a:pt x="507" y="1334"/>
                      <a:pt x="507" y="1334"/>
                    </a:cubicBezTo>
                    <a:cubicBezTo>
                      <a:pt x="507" y="1335"/>
                      <a:pt x="507" y="1335"/>
                      <a:pt x="507" y="1335"/>
                    </a:cubicBezTo>
                    <a:cubicBezTo>
                      <a:pt x="506" y="1334"/>
                      <a:pt x="506" y="1334"/>
                      <a:pt x="506" y="1334"/>
                    </a:cubicBezTo>
                    <a:cubicBezTo>
                      <a:pt x="506" y="1334"/>
                      <a:pt x="506" y="1334"/>
                      <a:pt x="506" y="1334"/>
                    </a:cubicBezTo>
                    <a:cubicBezTo>
                      <a:pt x="498" y="1331"/>
                      <a:pt x="491" y="1329"/>
                      <a:pt x="485" y="1328"/>
                    </a:cubicBezTo>
                    <a:cubicBezTo>
                      <a:pt x="533" y="1212"/>
                      <a:pt x="607" y="1108"/>
                      <a:pt x="698" y="1024"/>
                    </a:cubicBezTo>
                    <a:cubicBezTo>
                      <a:pt x="700" y="1027"/>
                      <a:pt x="702" y="1030"/>
                      <a:pt x="705" y="1032"/>
                    </a:cubicBezTo>
                    <a:cubicBezTo>
                      <a:pt x="705" y="1032"/>
                      <a:pt x="705" y="1032"/>
                      <a:pt x="705" y="1032"/>
                    </a:cubicBezTo>
                    <a:cubicBezTo>
                      <a:pt x="706" y="1033"/>
                      <a:pt x="706" y="1033"/>
                      <a:pt x="706" y="1033"/>
                    </a:cubicBezTo>
                    <a:cubicBezTo>
                      <a:pt x="706" y="1033"/>
                      <a:pt x="706" y="1033"/>
                      <a:pt x="706" y="1033"/>
                    </a:cubicBezTo>
                    <a:cubicBezTo>
                      <a:pt x="785" y="1112"/>
                      <a:pt x="785" y="1112"/>
                      <a:pt x="785" y="1112"/>
                    </a:cubicBezTo>
                    <a:cubicBezTo>
                      <a:pt x="785" y="1112"/>
                      <a:pt x="785" y="1112"/>
                      <a:pt x="785" y="1112"/>
                    </a:cubicBezTo>
                    <a:cubicBezTo>
                      <a:pt x="786" y="1113"/>
                      <a:pt x="786" y="1113"/>
                      <a:pt x="786" y="1113"/>
                    </a:cubicBezTo>
                    <a:cubicBezTo>
                      <a:pt x="785" y="1113"/>
                      <a:pt x="785" y="1113"/>
                      <a:pt x="785" y="1113"/>
                    </a:cubicBezTo>
                    <a:cubicBezTo>
                      <a:pt x="810" y="1138"/>
                      <a:pt x="830" y="1132"/>
                      <a:pt x="855" y="1107"/>
                    </a:cubicBezTo>
                    <a:cubicBezTo>
                      <a:pt x="880" y="1081"/>
                      <a:pt x="886" y="1062"/>
                      <a:pt x="861" y="1037"/>
                    </a:cubicBezTo>
                    <a:cubicBezTo>
                      <a:pt x="861" y="1038"/>
                      <a:pt x="861" y="1038"/>
                      <a:pt x="861" y="1038"/>
                    </a:cubicBezTo>
                    <a:cubicBezTo>
                      <a:pt x="860" y="1037"/>
                      <a:pt x="860" y="1037"/>
                      <a:pt x="860" y="1037"/>
                    </a:cubicBezTo>
                    <a:cubicBezTo>
                      <a:pt x="860" y="1037"/>
                      <a:pt x="860" y="1037"/>
                      <a:pt x="860" y="1037"/>
                    </a:cubicBezTo>
                    <a:cubicBezTo>
                      <a:pt x="781" y="957"/>
                      <a:pt x="781" y="957"/>
                      <a:pt x="781" y="957"/>
                    </a:cubicBezTo>
                    <a:cubicBezTo>
                      <a:pt x="781" y="958"/>
                      <a:pt x="781" y="958"/>
                      <a:pt x="781" y="958"/>
                    </a:cubicBezTo>
                    <a:cubicBezTo>
                      <a:pt x="781" y="958"/>
                      <a:pt x="781" y="958"/>
                      <a:pt x="781" y="958"/>
                    </a:cubicBezTo>
                    <a:cubicBezTo>
                      <a:pt x="915" y="862"/>
                      <a:pt x="1077" y="804"/>
                      <a:pt x="1252" y="798"/>
                    </a:cubicBezTo>
                    <a:cubicBezTo>
                      <a:pt x="1250" y="804"/>
                      <a:pt x="1249" y="811"/>
                      <a:pt x="1249" y="819"/>
                    </a:cubicBezTo>
                    <a:cubicBezTo>
                      <a:pt x="1249" y="819"/>
                      <a:pt x="1249" y="819"/>
                      <a:pt x="1249" y="819"/>
                    </a:cubicBezTo>
                    <a:cubicBezTo>
                      <a:pt x="1249" y="820"/>
                      <a:pt x="1249" y="820"/>
                      <a:pt x="1249" y="820"/>
                    </a:cubicBezTo>
                    <a:cubicBezTo>
                      <a:pt x="1249" y="820"/>
                      <a:pt x="1249" y="820"/>
                      <a:pt x="1249" y="820"/>
                    </a:cubicBezTo>
                    <a:cubicBezTo>
                      <a:pt x="1249" y="932"/>
                      <a:pt x="1249" y="932"/>
                      <a:pt x="1249" y="932"/>
                    </a:cubicBezTo>
                    <a:cubicBezTo>
                      <a:pt x="1249" y="932"/>
                      <a:pt x="1249" y="932"/>
                      <a:pt x="1249" y="932"/>
                    </a:cubicBezTo>
                    <a:cubicBezTo>
                      <a:pt x="1249" y="933"/>
                      <a:pt x="1249" y="933"/>
                      <a:pt x="1249" y="933"/>
                    </a:cubicBezTo>
                    <a:cubicBezTo>
                      <a:pt x="1249" y="933"/>
                      <a:pt x="1249" y="933"/>
                      <a:pt x="1249" y="933"/>
                    </a:cubicBezTo>
                    <a:cubicBezTo>
                      <a:pt x="1249" y="968"/>
                      <a:pt x="1267" y="978"/>
                      <a:pt x="1302" y="978"/>
                    </a:cubicBezTo>
                    <a:cubicBezTo>
                      <a:pt x="1339" y="978"/>
                      <a:pt x="1356" y="968"/>
                      <a:pt x="1356" y="933"/>
                    </a:cubicBezTo>
                    <a:cubicBezTo>
                      <a:pt x="1355" y="933"/>
                      <a:pt x="1355" y="933"/>
                      <a:pt x="1355" y="933"/>
                    </a:cubicBezTo>
                    <a:cubicBezTo>
                      <a:pt x="1356" y="932"/>
                      <a:pt x="1356" y="932"/>
                      <a:pt x="1356" y="932"/>
                    </a:cubicBezTo>
                    <a:cubicBezTo>
                      <a:pt x="1356" y="932"/>
                      <a:pt x="1356" y="932"/>
                      <a:pt x="1356" y="932"/>
                    </a:cubicBezTo>
                    <a:cubicBezTo>
                      <a:pt x="1356" y="820"/>
                      <a:pt x="1356" y="820"/>
                      <a:pt x="1356" y="820"/>
                    </a:cubicBezTo>
                    <a:cubicBezTo>
                      <a:pt x="1356" y="820"/>
                      <a:pt x="1356" y="820"/>
                      <a:pt x="1356" y="820"/>
                    </a:cubicBezTo>
                    <a:cubicBezTo>
                      <a:pt x="1355" y="819"/>
                      <a:pt x="1355" y="819"/>
                      <a:pt x="1355" y="819"/>
                    </a:cubicBezTo>
                    <a:cubicBezTo>
                      <a:pt x="1356" y="819"/>
                      <a:pt x="1356" y="819"/>
                      <a:pt x="1356" y="819"/>
                    </a:cubicBezTo>
                    <a:cubicBezTo>
                      <a:pt x="1356" y="812"/>
                      <a:pt x="1355" y="806"/>
                      <a:pt x="1353" y="801"/>
                    </a:cubicBezTo>
                    <a:cubicBezTo>
                      <a:pt x="1510" y="814"/>
                      <a:pt x="1654" y="869"/>
                      <a:pt x="1776" y="955"/>
                    </a:cubicBezTo>
                    <a:cubicBezTo>
                      <a:pt x="1775" y="956"/>
                      <a:pt x="1774" y="956"/>
                      <a:pt x="1774" y="957"/>
                    </a:cubicBezTo>
                    <a:cubicBezTo>
                      <a:pt x="1774" y="957"/>
                      <a:pt x="1774" y="957"/>
                      <a:pt x="1774" y="957"/>
                    </a:cubicBezTo>
                    <a:cubicBezTo>
                      <a:pt x="1773" y="958"/>
                      <a:pt x="1773" y="958"/>
                      <a:pt x="1773" y="958"/>
                    </a:cubicBezTo>
                    <a:cubicBezTo>
                      <a:pt x="1773" y="957"/>
                      <a:pt x="1773" y="957"/>
                      <a:pt x="1773" y="957"/>
                    </a:cubicBezTo>
                    <a:cubicBezTo>
                      <a:pt x="1694" y="1037"/>
                      <a:pt x="1694" y="1037"/>
                      <a:pt x="1694" y="1037"/>
                    </a:cubicBezTo>
                    <a:cubicBezTo>
                      <a:pt x="1694" y="1037"/>
                      <a:pt x="1694" y="1037"/>
                      <a:pt x="1694" y="1037"/>
                    </a:cubicBezTo>
                    <a:cubicBezTo>
                      <a:pt x="1693" y="1037"/>
                      <a:pt x="1693" y="1037"/>
                      <a:pt x="1693" y="1037"/>
                    </a:cubicBezTo>
                    <a:cubicBezTo>
                      <a:pt x="1693" y="1037"/>
                      <a:pt x="1693" y="1037"/>
                      <a:pt x="1693" y="1037"/>
                    </a:cubicBezTo>
                    <a:cubicBezTo>
                      <a:pt x="1668" y="1062"/>
                      <a:pt x="1674" y="1082"/>
                      <a:pt x="1699" y="1107"/>
                    </a:cubicBezTo>
                    <a:cubicBezTo>
                      <a:pt x="1725" y="1132"/>
                      <a:pt x="1744" y="1137"/>
                      <a:pt x="1768" y="1113"/>
                    </a:cubicBezTo>
                    <a:cubicBezTo>
                      <a:pt x="1768" y="1112"/>
                      <a:pt x="1768" y="1112"/>
                      <a:pt x="1768" y="1112"/>
                    </a:cubicBezTo>
                    <a:cubicBezTo>
                      <a:pt x="1769" y="1112"/>
                      <a:pt x="1769" y="1112"/>
                      <a:pt x="1769" y="1112"/>
                    </a:cubicBezTo>
                    <a:cubicBezTo>
                      <a:pt x="1769" y="1112"/>
                      <a:pt x="1769" y="1112"/>
                      <a:pt x="1769" y="1112"/>
                    </a:cubicBezTo>
                    <a:cubicBezTo>
                      <a:pt x="1848" y="1033"/>
                      <a:pt x="1848" y="1033"/>
                      <a:pt x="1848" y="1033"/>
                    </a:cubicBezTo>
                    <a:cubicBezTo>
                      <a:pt x="1848" y="1033"/>
                      <a:pt x="1848" y="1033"/>
                      <a:pt x="1848" y="1033"/>
                    </a:cubicBezTo>
                    <a:cubicBezTo>
                      <a:pt x="1849" y="1032"/>
                      <a:pt x="1849" y="1032"/>
                      <a:pt x="1849" y="1032"/>
                    </a:cubicBezTo>
                    <a:cubicBezTo>
                      <a:pt x="1849" y="1032"/>
                      <a:pt x="1849" y="1032"/>
                      <a:pt x="1849" y="1032"/>
                    </a:cubicBezTo>
                    <a:cubicBezTo>
                      <a:pt x="1853" y="1028"/>
                      <a:pt x="1856" y="1024"/>
                      <a:pt x="1858" y="1020"/>
                    </a:cubicBezTo>
                    <a:cubicBezTo>
                      <a:pt x="1954" y="1107"/>
                      <a:pt x="2030" y="1215"/>
                      <a:pt x="2079" y="1337"/>
                    </a:cubicBezTo>
                    <a:cubicBezTo>
                      <a:pt x="1976" y="1376"/>
                      <a:pt x="1976" y="1376"/>
                      <a:pt x="1976" y="1376"/>
                    </a:cubicBezTo>
                    <a:cubicBezTo>
                      <a:pt x="1976" y="1376"/>
                      <a:pt x="1976" y="1376"/>
                      <a:pt x="1976" y="1376"/>
                    </a:cubicBezTo>
                    <a:cubicBezTo>
                      <a:pt x="1975" y="1377"/>
                      <a:pt x="1975" y="1377"/>
                      <a:pt x="1975" y="1377"/>
                    </a:cubicBezTo>
                    <a:cubicBezTo>
                      <a:pt x="1975" y="1377"/>
                      <a:pt x="1975" y="1377"/>
                      <a:pt x="1975" y="1377"/>
                    </a:cubicBezTo>
                    <a:cubicBezTo>
                      <a:pt x="1942" y="1389"/>
                      <a:pt x="1940" y="1409"/>
                      <a:pt x="1952" y="1442"/>
                    </a:cubicBezTo>
                    <a:cubicBezTo>
                      <a:pt x="1965" y="1476"/>
                      <a:pt x="1980" y="1489"/>
                      <a:pt x="2013" y="1476"/>
                    </a:cubicBezTo>
                    <a:cubicBezTo>
                      <a:pt x="2013" y="1476"/>
                      <a:pt x="2013" y="1476"/>
                      <a:pt x="2013" y="1476"/>
                    </a:cubicBezTo>
                    <a:cubicBezTo>
                      <a:pt x="2014" y="1476"/>
                      <a:pt x="2014" y="1476"/>
                      <a:pt x="2014" y="1476"/>
                    </a:cubicBezTo>
                    <a:cubicBezTo>
                      <a:pt x="2014" y="1476"/>
                      <a:pt x="2014" y="1476"/>
                      <a:pt x="2014" y="1476"/>
                    </a:cubicBezTo>
                    <a:cubicBezTo>
                      <a:pt x="2113" y="1438"/>
                      <a:pt x="2113" y="1438"/>
                      <a:pt x="2113" y="1438"/>
                    </a:cubicBezTo>
                    <a:cubicBezTo>
                      <a:pt x="2132" y="1508"/>
                      <a:pt x="2142" y="1583"/>
                      <a:pt x="2142" y="1659"/>
                    </a:cubicBezTo>
                    <a:lnTo>
                      <a:pt x="1485" y="16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106" name="Freeform 14">
                <a:extLst>
                  <a:ext uri="{FF2B5EF4-FFF2-40B4-BE49-F238E27FC236}">
                    <a16:creationId xmlns:a16="http://schemas.microsoft.com/office/drawing/2014/main" id="{251FC08A-8CD0-0315-2D29-1BF81C4158F9}"/>
                  </a:ext>
                </a:extLst>
              </p:cNvPr>
              <p:cNvSpPr>
                <a:spLocks noChangeAspect="1" noEditPoints="1"/>
              </p:cNvSpPr>
              <p:nvPr/>
            </p:nvSpPr>
            <p:spPr bwMode="auto">
              <a:xfrm>
                <a:off x="8786258" y="5261015"/>
                <a:ext cx="328022" cy="260450"/>
              </a:xfrm>
              <a:custGeom>
                <a:avLst/>
                <a:gdLst>
                  <a:gd name="T0" fmla="*/ 0 w 384"/>
                  <a:gd name="T1" fmla="*/ 192 h 305"/>
                  <a:gd name="T2" fmla="*/ 28 w 384"/>
                  <a:gd name="T3" fmla="*/ 288 h 305"/>
                  <a:gd name="T4" fmla="*/ 195 w 384"/>
                  <a:gd name="T5" fmla="*/ 305 h 305"/>
                  <a:gd name="T6" fmla="*/ 361 w 384"/>
                  <a:gd name="T7" fmla="*/ 283 h 305"/>
                  <a:gd name="T8" fmla="*/ 384 w 384"/>
                  <a:gd name="T9" fmla="*/ 192 h 305"/>
                  <a:gd name="T10" fmla="*/ 239 w 384"/>
                  <a:gd name="T11" fmla="*/ 159 h 305"/>
                  <a:gd name="T12" fmla="*/ 239 w 384"/>
                  <a:gd name="T13" fmla="*/ 159 h 305"/>
                  <a:gd name="T14" fmla="*/ 214 w 384"/>
                  <a:gd name="T15" fmla="*/ 241 h 305"/>
                  <a:gd name="T16" fmla="*/ 156 w 384"/>
                  <a:gd name="T17" fmla="*/ 183 h 305"/>
                  <a:gd name="T18" fmla="*/ 238 w 384"/>
                  <a:gd name="T19" fmla="*/ 157 h 305"/>
                  <a:gd name="T20" fmla="*/ 238 w 384"/>
                  <a:gd name="T21" fmla="*/ 157 h 305"/>
                  <a:gd name="T22" fmla="*/ 238 w 384"/>
                  <a:gd name="T23" fmla="*/ 158 h 305"/>
                  <a:gd name="T24" fmla="*/ 239 w 384"/>
                  <a:gd name="T25" fmla="*/ 159 h 305"/>
                  <a:gd name="T26" fmla="*/ 238 w 384"/>
                  <a:gd name="T27" fmla="*/ 66 h 305"/>
                  <a:gd name="T28" fmla="*/ 222 w 384"/>
                  <a:gd name="T29" fmla="*/ 78 h 305"/>
                  <a:gd name="T30" fmla="*/ 163 w 384"/>
                  <a:gd name="T31" fmla="*/ 81 h 305"/>
                  <a:gd name="T32" fmla="*/ 80 w 384"/>
                  <a:gd name="T33" fmla="*/ 152 h 305"/>
                  <a:gd name="T34" fmla="*/ 69 w 384"/>
                  <a:gd name="T35" fmla="*/ 210 h 305"/>
                  <a:gd name="T36" fmla="*/ 69 w 384"/>
                  <a:gd name="T37" fmla="*/ 211 h 305"/>
                  <a:gd name="T38" fmla="*/ 37 w 384"/>
                  <a:gd name="T39" fmla="*/ 213 h 305"/>
                  <a:gd name="T40" fmla="*/ 37 w 384"/>
                  <a:gd name="T41" fmla="*/ 212 h 305"/>
                  <a:gd name="T42" fmla="*/ 51 w 384"/>
                  <a:gd name="T43" fmla="*/ 139 h 305"/>
                  <a:gd name="T44" fmla="*/ 155 w 384"/>
                  <a:gd name="T45" fmla="*/ 50 h 305"/>
                  <a:gd name="T46" fmla="*/ 228 w 384"/>
                  <a:gd name="T47" fmla="*/ 47 h 305"/>
                  <a:gd name="T48" fmla="*/ 238 w 384"/>
                  <a:gd name="T49" fmla="*/ 66 h 305"/>
                  <a:gd name="T50" fmla="*/ 262 w 384"/>
                  <a:gd name="T51" fmla="*/ 98 h 305"/>
                  <a:gd name="T52" fmla="*/ 301 w 384"/>
                  <a:gd name="T53" fmla="*/ 98 h 305"/>
                  <a:gd name="T54" fmla="*/ 319 w 384"/>
                  <a:gd name="T55" fmla="*/ 132 h 305"/>
                  <a:gd name="T56" fmla="*/ 319 w 384"/>
                  <a:gd name="T57" fmla="*/ 171 h 305"/>
                  <a:gd name="T58" fmla="*/ 319 w 384"/>
                  <a:gd name="T59" fmla="*/ 132 h 305"/>
                  <a:gd name="T60" fmla="*/ 304 w 384"/>
                  <a:gd name="T61" fmla="*/ 214 h 305"/>
                  <a:gd name="T62" fmla="*/ 343 w 384"/>
                  <a:gd name="T63" fmla="*/ 21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4" h="305">
                    <a:moveTo>
                      <a:pt x="192" y="0"/>
                    </a:moveTo>
                    <a:cubicBezTo>
                      <a:pt x="85" y="0"/>
                      <a:pt x="0" y="86"/>
                      <a:pt x="0" y="192"/>
                    </a:cubicBezTo>
                    <a:cubicBezTo>
                      <a:pt x="0" y="224"/>
                      <a:pt x="7" y="254"/>
                      <a:pt x="21" y="280"/>
                    </a:cubicBezTo>
                    <a:cubicBezTo>
                      <a:pt x="22" y="284"/>
                      <a:pt x="24" y="287"/>
                      <a:pt x="28" y="288"/>
                    </a:cubicBezTo>
                    <a:cubicBezTo>
                      <a:pt x="31" y="288"/>
                      <a:pt x="100" y="305"/>
                      <a:pt x="195" y="305"/>
                    </a:cubicBezTo>
                    <a:cubicBezTo>
                      <a:pt x="195" y="305"/>
                      <a:pt x="195" y="305"/>
                      <a:pt x="195" y="305"/>
                    </a:cubicBezTo>
                    <a:cubicBezTo>
                      <a:pt x="251" y="305"/>
                      <a:pt x="305" y="299"/>
                      <a:pt x="354" y="288"/>
                    </a:cubicBezTo>
                    <a:cubicBezTo>
                      <a:pt x="357" y="287"/>
                      <a:pt x="359" y="285"/>
                      <a:pt x="361" y="283"/>
                    </a:cubicBezTo>
                    <a:cubicBezTo>
                      <a:pt x="361" y="283"/>
                      <a:pt x="361" y="283"/>
                      <a:pt x="361" y="283"/>
                    </a:cubicBezTo>
                    <a:cubicBezTo>
                      <a:pt x="375" y="256"/>
                      <a:pt x="384" y="225"/>
                      <a:pt x="384" y="192"/>
                    </a:cubicBezTo>
                    <a:cubicBezTo>
                      <a:pt x="384" y="86"/>
                      <a:pt x="298" y="0"/>
                      <a:pt x="192" y="0"/>
                    </a:cubicBezTo>
                    <a:close/>
                    <a:moveTo>
                      <a:pt x="239" y="159"/>
                    </a:moveTo>
                    <a:cubicBezTo>
                      <a:pt x="239" y="159"/>
                      <a:pt x="239" y="159"/>
                      <a:pt x="239" y="159"/>
                    </a:cubicBezTo>
                    <a:cubicBezTo>
                      <a:pt x="239" y="159"/>
                      <a:pt x="239" y="159"/>
                      <a:pt x="239" y="159"/>
                    </a:cubicBezTo>
                    <a:cubicBezTo>
                      <a:pt x="230" y="199"/>
                      <a:pt x="226" y="221"/>
                      <a:pt x="222" y="229"/>
                    </a:cubicBezTo>
                    <a:cubicBezTo>
                      <a:pt x="220" y="233"/>
                      <a:pt x="217" y="237"/>
                      <a:pt x="214" y="241"/>
                    </a:cubicBezTo>
                    <a:cubicBezTo>
                      <a:pt x="198" y="257"/>
                      <a:pt x="172" y="257"/>
                      <a:pt x="156" y="241"/>
                    </a:cubicBezTo>
                    <a:cubicBezTo>
                      <a:pt x="140" y="225"/>
                      <a:pt x="140" y="199"/>
                      <a:pt x="156" y="183"/>
                    </a:cubicBezTo>
                    <a:cubicBezTo>
                      <a:pt x="160" y="179"/>
                      <a:pt x="164" y="177"/>
                      <a:pt x="168" y="175"/>
                    </a:cubicBezTo>
                    <a:cubicBezTo>
                      <a:pt x="176" y="170"/>
                      <a:pt x="202" y="165"/>
                      <a:pt x="238" y="157"/>
                    </a:cubicBezTo>
                    <a:cubicBezTo>
                      <a:pt x="238" y="157"/>
                      <a:pt x="238" y="157"/>
                      <a:pt x="238" y="157"/>
                    </a:cubicBezTo>
                    <a:cubicBezTo>
                      <a:pt x="238" y="157"/>
                      <a:pt x="238" y="157"/>
                      <a:pt x="238" y="157"/>
                    </a:cubicBezTo>
                    <a:cubicBezTo>
                      <a:pt x="238" y="157"/>
                      <a:pt x="238" y="157"/>
                      <a:pt x="238" y="157"/>
                    </a:cubicBezTo>
                    <a:cubicBezTo>
                      <a:pt x="238" y="157"/>
                      <a:pt x="238" y="158"/>
                      <a:pt x="238" y="158"/>
                    </a:cubicBezTo>
                    <a:cubicBezTo>
                      <a:pt x="239" y="159"/>
                      <a:pt x="239" y="159"/>
                      <a:pt x="239" y="159"/>
                    </a:cubicBezTo>
                    <a:cubicBezTo>
                      <a:pt x="239" y="159"/>
                      <a:pt x="239" y="159"/>
                      <a:pt x="239" y="159"/>
                    </a:cubicBezTo>
                    <a:cubicBezTo>
                      <a:pt x="239" y="159"/>
                      <a:pt x="239" y="159"/>
                      <a:pt x="239" y="159"/>
                    </a:cubicBezTo>
                    <a:close/>
                    <a:moveTo>
                      <a:pt x="238" y="66"/>
                    </a:moveTo>
                    <a:cubicBezTo>
                      <a:pt x="237" y="71"/>
                      <a:pt x="235" y="75"/>
                      <a:pt x="232" y="77"/>
                    </a:cubicBezTo>
                    <a:cubicBezTo>
                      <a:pt x="230" y="79"/>
                      <a:pt x="227" y="79"/>
                      <a:pt x="222" y="78"/>
                    </a:cubicBezTo>
                    <a:cubicBezTo>
                      <a:pt x="219" y="78"/>
                      <a:pt x="219" y="78"/>
                      <a:pt x="219" y="78"/>
                    </a:cubicBezTo>
                    <a:cubicBezTo>
                      <a:pt x="201" y="75"/>
                      <a:pt x="181" y="76"/>
                      <a:pt x="163" y="81"/>
                    </a:cubicBezTo>
                    <a:cubicBezTo>
                      <a:pt x="145" y="86"/>
                      <a:pt x="128" y="95"/>
                      <a:pt x="114" y="107"/>
                    </a:cubicBezTo>
                    <a:cubicBezTo>
                      <a:pt x="99" y="119"/>
                      <a:pt x="88" y="135"/>
                      <a:pt x="80" y="152"/>
                    </a:cubicBezTo>
                    <a:cubicBezTo>
                      <a:pt x="72" y="169"/>
                      <a:pt x="68" y="188"/>
                      <a:pt x="69" y="207"/>
                    </a:cubicBezTo>
                    <a:cubicBezTo>
                      <a:pt x="69" y="210"/>
                      <a:pt x="69" y="210"/>
                      <a:pt x="69" y="210"/>
                    </a:cubicBezTo>
                    <a:cubicBezTo>
                      <a:pt x="69" y="211"/>
                      <a:pt x="69" y="211"/>
                      <a:pt x="69" y="211"/>
                    </a:cubicBezTo>
                    <a:cubicBezTo>
                      <a:pt x="69" y="211"/>
                      <a:pt x="69" y="211"/>
                      <a:pt x="69" y="211"/>
                    </a:cubicBezTo>
                    <a:cubicBezTo>
                      <a:pt x="70" y="220"/>
                      <a:pt x="65" y="224"/>
                      <a:pt x="54" y="225"/>
                    </a:cubicBezTo>
                    <a:cubicBezTo>
                      <a:pt x="44" y="227"/>
                      <a:pt x="38" y="225"/>
                      <a:pt x="37" y="213"/>
                    </a:cubicBezTo>
                    <a:cubicBezTo>
                      <a:pt x="37" y="213"/>
                      <a:pt x="37" y="213"/>
                      <a:pt x="37" y="213"/>
                    </a:cubicBezTo>
                    <a:cubicBezTo>
                      <a:pt x="37" y="212"/>
                      <a:pt x="37" y="212"/>
                      <a:pt x="37" y="212"/>
                    </a:cubicBezTo>
                    <a:cubicBezTo>
                      <a:pt x="37" y="208"/>
                      <a:pt x="37" y="208"/>
                      <a:pt x="37" y="208"/>
                    </a:cubicBezTo>
                    <a:cubicBezTo>
                      <a:pt x="36" y="184"/>
                      <a:pt x="41" y="160"/>
                      <a:pt x="51" y="139"/>
                    </a:cubicBezTo>
                    <a:cubicBezTo>
                      <a:pt x="60" y="117"/>
                      <a:pt x="75" y="98"/>
                      <a:pt x="93" y="83"/>
                    </a:cubicBezTo>
                    <a:cubicBezTo>
                      <a:pt x="111" y="67"/>
                      <a:pt x="132" y="56"/>
                      <a:pt x="155" y="50"/>
                    </a:cubicBezTo>
                    <a:cubicBezTo>
                      <a:pt x="178" y="44"/>
                      <a:pt x="202" y="42"/>
                      <a:pt x="225" y="46"/>
                    </a:cubicBezTo>
                    <a:cubicBezTo>
                      <a:pt x="228" y="47"/>
                      <a:pt x="228" y="47"/>
                      <a:pt x="228" y="47"/>
                    </a:cubicBezTo>
                    <a:cubicBezTo>
                      <a:pt x="234" y="48"/>
                      <a:pt x="237" y="50"/>
                      <a:pt x="239" y="54"/>
                    </a:cubicBezTo>
                    <a:cubicBezTo>
                      <a:pt x="240" y="57"/>
                      <a:pt x="240" y="61"/>
                      <a:pt x="238" y="66"/>
                    </a:cubicBezTo>
                    <a:close/>
                    <a:moveTo>
                      <a:pt x="282" y="118"/>
                    </a:moveTo>
                    <a:cubicBezTo>
                      <a:pt x="271" y="118"/>
                      <a:pt x="262" y="109"/>
                      <a:pt x="262" y="98"/>
                    </a:cubicBezTo>
                    <a:cubicBezTo>
                      <a:pt x="262" y="88"/>
                      <a:pt x="271" y="79"/>
                      <a:pt x="282" y="79"/>
                    </a:cubicBezTo>
                    <a:cubicBezTo>
                      <a:pt x="293" y="79"/>
                      <a:pt x="301" y="88"/>
                      <a:pt x="301" y="98"/>
                    </a:cubicBezTo>
                    <a:cubicBezTo>
                      <a:pt x="301" y="109"/>
                      <a:pt x="293" y="118"/>
                      <a:pt x="282" y="118"/>
                    </a:cubicBezTo>
                    <a:close/>
                    <a:moveTo>
                      <a:pt x="319" y="132"/>
                    </a:moveTo>
                    <a:cubicBezTo>
                      <a:pt x="330" y="132"/>
                      <a:pt x="339" y="140"/>
                      <a:pt x="339" y="151"/>
                    </a:cubicBezTo>
                    <a:cubicBezTo>
                      <a:pt x="339" y="162"/>
                      <a:pt x="330" y="171"/>
                      <a:pt x="319" y="171"/>
                    </a:cubicBezTo>
                    <a:cubicBezTo>
                      <a:pt x="309" y="171"/>
                      <a:pt x="300" y="162"/>
                      <a:pt x="300" y="151"/>
                    </a:cubicBezTo>
                    <a:cubicBezTo>
                      <a:pt x="300" y="140"/>
                      <a:pt x="309" y="132"/>
                      <a:pt x="319" y="132"/>
                    </a:cubicBezTo>
                    <a:close/>
                    <a:moveTo>
                      <a:pt x="323" y="234"/>
                    </a:moveTo>
                    <a:cubicBezTo>
                      <a:pt x="313" y="234"/>
                      <a:pt x="304" y="225"/>
                      <a:pt x="304" y="214"/>
                    </a:cubicBezTo>
                    <a:cubicBezTo>
                      <a:pt x="304" y="204"/>
                      <a:pt x="313" y="195"/>
                      <a:pt x="323" y="195"/>
                    </a:cubicBezTo>
                    <a:cubicBezTo>
                      <a:pt x="334" y="195"/>
                      <a:pt x="343" y="204"/>
                      <a:pt x="343" y="214"/>
                    </a:cubicBezTo>
                    <a:cubicBezTo>
                      <a:pt x="343" y="225"/>
                      <a:pt x="334" y="234"/>
                      <a:pt x="323" y="2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grpSp>
        <p:grpSp>
          <p:nvGrpSpPr>
            <p:cNvPr id="78" name="Group 77">
              <a:extLst>
                <a:ext uri="{FF2B5EF4-FFF2-40B4-BE49-F238E27FC236}">
                  <a16:creationId xmlns:a16="http://schemas.microsoft.com/office/drawing/2014/main" id="{EE743803-03A4-B281-1494-006703C44CE9}"/>
                </a:ext>
              </a:extLst>
            </p:cNvPr>
            <p:cNvGrpSpPr/>
            <p:nvPr/>
          </p:nvGrpSpPr>
          <p:grpSpPr>
            <a:xfrm>
              <a:off x="4155550" y="5986547"/>
              <a:ext cx="286633" cy="271028"/>
              <a:chOff x="3913270" y="701675"/>
              <a:chExt cx="4414754" cy="4174396"/>
            </a:xfrm>
            <a:solidFill>
              <a:schemeClr val="tx1"/>
            </a:solidFill>
          </p:grpSpPr>
          <p:sp>
            <p:nvSpPr>
              <p:cNvPr id="94" name="Freeform: Shape 213">
                <a:extLst>
                  <a:ext uri="{FF2B5EF4-FFF2-40B4-BE49-F238E27FC236}">
                    <a16:creationId xmlns:a16="http://schemas.microsoft.com/office/drawing/2014/main" id="{1A4EF243-E4D0-BB66-BE6F-312F3E8B6028}"/>
                  </a:ext>
                </a:extLst>
              </p:cNvPr>
              <p:cNvSpPr/>
              <p:nvPr/>
            </p:nvSpPr>
            <p:spPr>
              <a:xfrm>
                <a:off x="5241924" y="701675"/>
                <a:ext cx="3086100" cy="3863975"/>
              </a:xfrm>
              <a:custGeom>
                <a:avLst/>
                <a:gdLst>
                  <a:gd name="connsiteX0" fmla="*/ 781051 w 3086100"/>
                  <a:gd name="connsiteY0" fmla="*/ 466725 h 3863975"/>
                  <a:gd name="connsiteX1" fmla="*/ 781051 w 3086100"/>
                  <a:gd name="connsiteY1" fmla="*/ 949325 h 3863975"/>
                  <a:gd name="connsiteX2" fmla="*/ 825501 w 3086100"/>
                  <a:gd name="connsiteY2" fmla="*/ 949325 h 3863975"/>
                  <a:gd name="connsiteX3" fmla="*/ 825501 w 3086100"/>
                  <a:gd name="connsiteY3" fmla="*/ 1449387 h 3863975"/>
                  <a:gd name="connsiteX4" fmla="*/ 781051 w 3086100"/>
                  <a:gd name="connsiteY4" fmla="*/ 1449387 h 3863975"/>
                  <a:gd name="connsiteX5" fmla="*/ 781051 w 3086100"/>
                  <a:gd name="connsiteY5" fmla="*/ 1931987 h 3863975"/>
                  <a:gd name="connsiteX6" fmla="*/ 952501 w 3086100"/>
                  <a:gd name="connsiteY6" fmla="*/ 1931987 h 3863975"/>
                  <a:gd name="connsiteX7" fmla="*/ 952501 w 3086100"/>
                  <a:gd name="connsiteY7" fmla="*/ 1449387 h 3863975"/>
                  <a:gd name="connsiteX8" fmla="*/ 908051 w 3086100"/>
                  <a:gd name="connsiteY8" fmla="*/ 1449387 h 3863975"/>
                  <a:gd name="connsiteX9" fmla="*/ 908051 w 3086100"/>
                  <a:gd name="connsiteY9" fmla="*/ 949325 h 3863975"/>
                  <a:gd name="connsiteX10" fmla="*/ 952501 w 3086100"/>
                  <a:gd name="connsiteY10" fmla="*/ 949325 h 3863975"/>
                  <a:gd name="connsiteX11" fmla="*/ 952501 w 3086100"/>
                  <a:gd name="connsiteY11" fmla="*/ 466725 h 3863975"/>
                  <a:gd name="connsiteX12" fmla="*/ 1295400 w 3086100"/>
                  <a:gd name="connsiteY12" fmla="*/ 0 h 3863975"/>
                  <a:gd name="connsiteX13" fmla="*/ 2054225 w 3086100"/>
                  <a:gd name="connsiteY13" fmla="*/ 0 h 3863975"/>
                  <a:gd name="connsiteX14" fmla="*/ 2054225 w 3086100"/>
                  <a:gd name="connsiteY14" fmla="*/ 1701800 h 3863975"/>
                  <a:gd name="connsiteX15" fmla="*/ 2635250 w 3086100"/>
                  <a:gd name="connsiteY15" fmla="*/ 2552700 h 3863975"/>
                  <a:gd name="connsiteX16" fmla="*/ 3086100 w 3086100"/>
                  <a:gd name="connsiteY16" fmla="*/ 2552700 h 3863975"/>
                  <a:gd name="connsiteX17" fmla="*/ 3086100 w 3086100"/>
                  <a:gd name="connsiteY17" fmla="*/ 3768725 h 3863975"/>
                  <a:gd name="connsiteX18" fmla="*/ 2994025 w 3086100"/>
                  <a:gd name="connsiteY18" fmla="*/ 3768725 h 3863975"/>
                  <a:gd name="connsiteX19" fmla="*/ 2994025 w 3086100"/>
                  <a:gd name="connsiteY19" fmla="*/ 3863975 h 3863975"/>
                  <a:gd name="connsiteX20" fmla="*/ 2892425 w 3086100"/>
                  <a:gd name="connsiteY20" fmla="*/ 3863975 h 3863975"/>
                  <a:gd name="connsiteX21" fmla="*/ 2892425 w 3086100"/>
                  <a:gd name="connsiteY21" fmla="*/ 3778250 h 3863975"/>
                  <a:gd name="connsiteX22" fmla="*/ 2470150 w 3086100"/>
                  <a:gd name="connsiteY22" fmla="*/ 3778250 h 3863975"/>
                  <a:gd name="connsiteX23" fmla="*/ 2470150 w 3086100"/>
                  <a:gd name="connsiteY23" fmla="*/ 3841750 h 3863975"/>
                  <a:gd name="connsiteX24" fmla="*/ 1457325 w 3086100"/>
                  <a:gd name="connsiteY24" fmla="*/ 3841750 h 3863975"/>
                  <a:gd name="connsiteX25" fmla="*/ 1457325 w 3086100"/>
                  <a:gd name="connsiteY25" fmla="*/ 3775075 h 3863975"/>
                  <a:gd name="connsiteX26" fmla="*/ 1025525 w 3086100"/>
                  <a:gd name="connsiteY26" fmla="*/ 3775075 h 3863975"/>
                  <a:gd name="connsiteX27" fmla="*/ 1025525 w 3086100"/>
                  <a:gd name="connsiteY27" fmla="*/ 3857625 h 3863975"/>
                  <a:gd name="connsiteX28" fmla="*/ 885825 w 3086100"/>
                  <a:gd name="connsiteY28" fmla="*/ 3857625 h 3863975"/>
                  <a:gd name="connsiteX29" fmla="*/ 885825 w 3086100"/>
                  <a:gd name="connsiteY29" fmla="*/ 2044700 h 3863975"/>
                  <a:gd name="connsiteX30" fmla="*/ 0 w 3086100"/>
                  <a:gd name="connsiteY30" fmla="*/ 2044700 h 3863975"/>
                  <a:gd name="connsiteX31" fmla="*/ 0 w 3086100"/>
                  <a:gd name="connsiteY31" fmla="*/ 901700 h 3863975"/>
                  <a:gd name="connsiteX32" fmla="*/ 479425 w 3086100"/>
                  <a:gd name="connsiteY32" fmla="*/ 901700 h 3863975"/>
                  <a:gd name="connsiteX33" fmla="*/ 682625 w 3086100"/>
                  <a:gd name="connsiteY33" fmla="*/ 355600 h 3863975"/>
                  <a:gd name="connsiteX34" fmla="*/ 882650 w 3086100"/>
                  <a:gd name="connsiteY34" fmla="*/ 349250 h 3863975"/>
                  <a:gd name="connsiteX35" fmla="*/ 892175 w 3086100"/>
                  <a:gd name="connsiteY35" fmla="*/ 349903 h 3863975"/>
                  <a:gd name="connsiteX36" fmla="*/ 892175 w 3086100"/>
                  <a:gd name="connsiteY36" fmla="*/ 171450 h 3863975"/>
                  <a:gd name="connsiteX37" fmla="*/ 1190625 w 3086100"/>
                  <a:gd name="connsiteY37" fmla="*/ 171450 h 38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86100" h="3863975">
                    <a:moveTo>
                      <a:pt x="781051" y="466725"/>
                    </a:moveTo>
                    <a:lnTo>
                      <a:pt x="781051" y="949325"/>
                    </a:lnTo>
                    <a:lnTo>
                      <a:pt x="825501" y="949325"/>
                    </a:lnTo>
                    <a:lnTo>
                      <a:pt x="825501" y="1449387"/>
                    </a:lnTo>
                    <a:lnTo>
                      <a:pt x="781051" y="1449387"/>
                    </a:lnTo>
                    <a:lnTo>
                      <a:pt x="781051" y="1931987"/>
                    </a:lnTo>
                    <a:lnTo>
                      <a:pt x="952501" y="1931987"/>
                    </a:lnTo>
                    <a:lnTo>
                      <a:pt x="952501" y="1449387"/>
                    </a:lnTo>
                    <a:lnTo>
                      <a:pt x="908051" y="1449387"/>
                    </a:lnTo>
                    <a:lnTo>
                      <a:pt x="908051" y="949325"/>
                    </a:lnTo>
                    <a:lnTo>
                      <a:pt x="952501" y="949325"/>
                    </a:lnTo>
                    <a:lnTo>
                      <a:pt x="952501" y="466725"/>
                    </a:lnTo>
                    <a:close/>
                    <a:moveTo>
                      <a:pt x="1295400" y="0"/>
                    </a:moveTo>
                    <a:lnTo>
                      <a:pt x="2054225" y="0"/>
                    </a:lnTo>
                    <a:lnTo>
                      <a:pt x="2054225" y="1701800"/>
                    </a:lnTo>
                    <a:lnTo>
                      <a:pt x="2635250" y="2552700"/>
                    </a:lnTo>
                    <a:lnTo>
                      <a:pt x="3086100" y="2552700"/>
                    </a:lnTo>
                    <a:lnTo>
                      <a:pt x="3086100" y="3768725"/>
                    </a:lnTo>
                    <a:lnTo>
                      <a:pt x="2994025" y="3768725"/>
                    </a:lnTo>
                    <a:lnTo>
                      <a:pt x="2994025" y="3863975"/>
                    </a:lnTo>
                    <a:lnTo>
                      <a:pt x="2892425" y="3863975"/>
                    </a:lnTo>
                    <a:lnTo>
                      <a:pt x="2892425" y="3778250"/>
                    </a:lnTo>
                    <a:lnTo>
                      <a:pt x="2470150" y="3778250"/>
                    </a:lnTo>
                    <a:lnTo>
                      <a:pt x="2470150" y="3841750"/>
                    </a:lnTo>
                    <a:lnTo>
                      <a:pt x="1457325" y="3841750"/>
                    </a:lnTo>
                    <a:lnTo>
                      <a:pt x="1457325" y="3775075"/>
                    </a:lnTo>
                    <a:lnTo>
                      <a:pt x="1025525" y="3775075"/>
                    </a:lnTo>
                    <a:lnTo>
                      <a:pt x="1025525" y="3857625"/>
                    </a:lnTo>
                    <a:lnTo>
                      <a:pt x="885825" y="3857625"/>
                    </a:lnTo>
                    <a:lnTo>
                      <a:pt x="885825" y="2044700"/>
                    </a:lnTo>
                    <a:lnTo>
                      <a:pt x="0" y="2044700"/>
                    </a:lnTo>
                    <a:lnTo>
                      <a:pt x="0" y="901700"/>
                    </a:lnTo>
                    <a:lnTo>
                      <a:pt x="479425" y="901700"/>
                    </a:lnTo>
                    <a:lnTo>
                      <a:pt x="682625" y="355600"/>
                    </a:lnTo>
                    <a:lnTo>
                      <a:pt x="882650" y="349250"/>
                    </a:lnTo>
                    <a:lnTo>
                      <a:pt x="892175" y="349903"/>
                    </a:lnTo>
                    <a:lnTo>
                      <a:pt x="892175" y="171450"/>
                    </a:lnTo>
                    <a:lnTo>
                      <a:pt x="1190625" y="171450"/>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95" name="Rectangle 94">
                <a:extLst>
                  <a:ext uri="{FF2B5EF4-FFF2-40B4-BE49-F238E27FC236}">
                    <a16:creationId xmlns:a16="http://schemas.microsoft.com/office/drawing/2014/main" id="{7D22491D-A929-E697-9639-1EDF4D880E33}"/>
                  </a:ext>
                </a:extLst>
              </p:cNvPr>
              <p:cNvSpPr/>
              <p:nvPr/>
            </p:nvSpPr>
            <p:spPr>
              <a:xfrm>
                <a:off x="4462695" y="2903361"/>
                <a:ext cx="72000" cy="28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96" name="Freeform: Shape 215">
                <a:extLst>
                  <a:ext uri="{FF2B5EF4-FFF2-40B4-BE49-F238E27FC236}">
                    <a16:creationId xmlns:a16="http://schemas.microsoft.com/office/drawing/2014/main" id="{6E5AD0C7-B470-D643-F52B-B87043CD3BE2}"/>
                  </a:ext>
                </a:extLst>
              </p:cNvPr>
              <p:cNvSpPr/>
              <p:nvPr/>
            </p:nvSpPr>
            <p:spPr>
              <a:xfrm>
                <a:off x="4102695" y="1143000"/>
                <a:ext cx="792000" cy="1203325"/>
              </a:xfrm>
              <a:custGeom>
                <a:avLst/>
                <a:gdLst>
                  <a:gd name="connsiteX0" fmla="*/ 148170 w 792000"/>
                  <a:gd name="connsiteY0" fmla="*/ 0 h 1038225"/>
                  <a:gd name="connsiteX1" fmla="*/ 643830 w 792000"/>
                  <a:gd name="connsiteY1" fmla="*/ 0 h 1038225"/>
                  <a:gd name="connsiteX2" fmla="*/ 792000 w 792000"/>
                  <a:gd name="connsiteY2" fmla="*/ 148170 h 1038225"/>
                  <a:gd name="connsiteX3" fmla="*/ 792000 w 792000"/>
                  <a:gd name="connsiteY3" fmla="*/ 200025 h 1038225"/>
                  <a:gd name="connsiteX4" fmla="*/ 792000 w 792000"/>
                  <a:gd name="connsiteY4" fmla="*/ 378880 h 1038225"/>
                  <a:gd name="connsiteX5" fmla="*/ 792000 w 792000"/>
                  <a:gd name="connsiteY5" fmla="*/ 1038225 h 1038225"/>
                  <a:gd name="connsiteX6" fmla="*/ 0 w 792000"/>
                  <a:gd name="connsiteY6" fmla="*/ 1038225 h 1038225"/>
                  <a:gd name="connsiteX7" fmla="*/ 0 w 792000"/>
                  <a:gd name="connsiteY7" fmla="*/ 378880 h 1038225"/>
                  <a:gd name="connsiteX8" fmla="*/ 0 w 792000"/>
                  <a:gd name="connsiteY8" fmla="*/ 200025 h 1038225"/>
                  <a:gd name="connsiteX9" fmla="*/ 0 w 792000"/>
                  <a:gd name="connsiteY9" fmla="*/ 148170 h 1038225"/>
                  <a:gd name="connsiteX10" fmla="*/ 148170 w 792000"/>
                  <a:gd name="connsiteY10"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00" h="1038225">
                    <a:moveTo>
                      <a:pt x="148170" y="0"/>
                    </a:moveTo>
                    <a:lnTo>
                      <a:pt x="643830" y="0"/>
                    </a:lnTo>
                    <a:cubicBezTo>
                      <a:pt x="725662" y="0"/>
                      <a:pt x="792000" y="66338"/>
                      <a:pt x="792000" y="148170"/>
                    </a:cubicBezTo>
                    <a:lnTo>
                      <a:pt x="792000" y="200025"/>
                    </a:lnTo>
                    <a:lnTo>
                      <a:pt x="792000" y="378880"/>
                    </a:lnTo>
                    <a:lnTo>
                      <a:pt x="792000" y="1038225"/>
                    </a:lnTo>
                    <a:lnTo>
                      <a:pt x="0" y="1038225"/>
                    </a:lnTo>
                    <a:lnTo>
                      <a:pt x="0" y="378880"/>
                    </a:lnTo>
                    <a:lnTo>
                      <a:pt x="0" y="200025"/>
                    </a:lnTo>
                    <a:lnTo>
                      <a:pt x="0" y="148170"/>
                    </a:lnTo>
                    <a:cubicBezTo>
                      <a:pt x="0" y="66338"/>
                      <a:pt x="66338" y="0"/>
                      <a:pt x="148170" y="0"/>
                    </a:cubicBez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97" name="Trapezoid 96">
                <a:extLst>
                  <a:ext uri="{FF2B5EF4-FFF2-40B4-BE49-F238E27FC236}">
                    <a16:creationId xmlns:a16="http://schemas.microsoft.com/office/drawing/2014/main" id="{F389D95C-7C05-33AD-F2EB-81DB6764CC17}"/>
                  </a:ext>
                </a:extLst>
              </p:cNvPr>
              <p:cNvSpPr/>
              <p:nvPr/>
            </p:nvSpPr>
            <p:spPr>
              <a:xfrm flipV="1">
                <a:off x="4102695" y="2457449"/>
                <a:ext cx="792000" cy="98425"/>
              </a:xfrm>
              <a:prstGeom prst="trapezoid">
                <a:avLst>
                  <a:gd name="adj" fmla="val 73387"/>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98" name="Rectangle 97">
                <a:extLst>
                  <a:ext uri="{FF2B5EF4-FFF2-40B4-BE49-F238E27FC236}">
                    <a16:creationId xmlns:a16="http://schemas.microsoft.com/office/drawing/2014/main" id="{CA9E67C2-8958-9180-AE9E-4BD46E3801A2}"/>
                  </a:ext>
                </a:extLst>
              </p:cNvPr>
              <p:cNvSpPr/>
              <p:nvPr/>
            </p:nvSpPr>
            <p:spPr>
              <a:xfrm>
                <a:off x="4231995" y="2633662"/>
                <a:ext cx="533400" cy="58738"/>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99" name="Freeform: Shape 218">
                <a:extLst>
                  <a:ext uri="{FF2B5EF4-FFF2-40B4-BE49-F238E27FC236}">
                    <a16:creationId xmlns:a16="http://schemas.microsoft.com/office/drawing/2014/main" id="{42B96743-DD4E-D902-9612-80B6B12FC120}"/>
                  </a:ext>
                </a:extLst>
              </p:cNvPr>
              <p:cNvSpPr/>
              <p:nvPr/>
            </p:nvSpPr>
            <p:spPr>
              <a:xfrm>
                <a:off x="4354695" y="2798762"/>
                <a:ext cx="288000" cy="201966"/>
              </a:xfrm>
              <a:custGeom>
                <a:avLst/>
                <a:gdLst>
                  <a:gd name="connsiteX0" fmla="*/ 0 w 288000"/>
                  <a:gd name="connsiteY0" fmla="*/ 0 h 201966"/>
                  <a:gd name="connsiteX1" fmla="*/ 288000 w 288000"/>
                  <a:gd name="connsiteY1" fmla="*/ 0 h 201966"/>
                  <a:gd name="connsiteX2" fmla="*/ 288000 w 288000"/>
                  <a:gd name="connsiteY2" fmla="*/ 58738 h 201966"/>
                  <a:gd name="connsiteX3" fmla="*/ 285160 w 288000"/>
                  <a:gd name="connsiteY3" fmla="*/ 86918 h 201966"/>
                  <a:gd name="connsiteX4" fmla="*/ 144000 w 288000"/>
                  <a:gd name="connsiteY4" fmla="*/ 201966 h 201966"/>
                  <a:gd name="connsiteX5" fmla="*/ 2841 w 288000"/>
                  <a:gd name="connsiteY5" fmla="*/ 86918 h 201966"/>
                  <a:gd name="connsiteX6" fmla="*/ 0 w 288000"/>
                  <a:gd name="connsiteY6" fmla="*/ 58738 h 20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00" h="201966">
                    <a:moveTo>
                      <a:pt x="0" y="0"/>
                    </a:moveTo>
                    <a:lnTo>
                      <a:pt x="288000" y="0"/>
                    </a:lnTo>
                    <a:lnTo>
                      <a:pt x="288000" y="58738"/>
                    </a:lnTo>
                    <a:lnTo>
                      <a:pt x="285160" y="86918"/>
                    </a:lnTo>
                    <a:cubicBezTo>
                      <a:pt x="271724" y="152576"/>
                      <a:pt x="213630" y="201966"/>
                      <a:pt x="144000" y="201966"/>
                    </a:cubicBezTo>
                    <a:cubicBezTo>
                      <a:pt x="74370" y="201966"/>
                      <a:pt x="16277" y="152576"/>
                      <a:pt x="2841" y="86918"/>
                    </a:cubicBezTo>
                    <a:lnTo>
                      <a:pt x="0" y="58738"/>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00" name="Rectangle 99">
                <a:extLst>
                  <a:ext uri="{FF2B5EF4-FFF2-40B4-BE49-F238E27FC236}">
                    <a16:creationId xmlns:a16="http://schemas.microsoft.com/office/drawing/2014/main" id="{203DD4C2-9DCB-2170-3253-314DA7A81595}"/>
                  </a:ext>
                </a:extLst>
              </p:cNvPr>
              <p:cNvSpPr/>
              <p:nvPr/>
            </p:nvSpPr>
            <p:spPr>
              <a:xfrm>
                <a:off x="5020042" y="1847850"/>
                <a:ext cx="96536" cy="815181"/>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grpSp>
            <p:nvGrpSpPr>
              <p:cNvPr id="101" name="Group 100">
                <a:extLst>
                  <a:ext uri="{FF2B5EF4-FFF2-40B4-BE49-F238E27FC236}">
                    <a16:creationId xmlns:a16="http://schemas.microsoft.com/office/drawing/2014/main" id="{09C09A2C-F6C0-4796-19F2-1448926F98D8}"/>
                  </a:ext>
                </a:extLst>
              </p:cNvPr>
              <p:cNvGrpSpPr/>
              <p:nvPr/>
            </p:nvGrpSpPr>
            <p:grpSpPr>
              <a:xfrm>
                <a:off x="3913270" y="3324225"/>
                <a:ext cx="1328654" cy="1551846"/>
                <a:chOff x="2885136" y="3324225"/>
                <a:chExt cx="1328654" cy="1551846"/>
              </a:xfrm>
              <a:grpFill/>
            </p:grpSpPr>
            <p:sp>
              <p:nvSpPr>
                <p:cNvPr id="102" name="Freeform: Shape 221">
                  <a:extLst>
                    <a:ext uri="{FF2B5EF4-FFF2-40B4-BE49-F238E27FC236}">
                      <a16:creationId xmlns:a16="http://schemas.microsoft.com/office/drawing/2014/main" id="{8FBBC8FD-2886-37E1-E5B6-8757F8CB8E2D}"/>
                    </a:ext>
                  </a:extLst>
                </p:cNvPr>
                <p:cNvSpPr/>
                <p:nvPr/>
              </p:nvSpPr>
              <p:spPr>
                <a:xfrm>
                  <a:off x="2885136" y="3324225"/>
                  <a:ext cx="1328654" cy="1551846"/>
                </a:xfrm>
                <a:custGeom>
                  <a:avLst/>
                  <a:gdLst>
                    <a:gd name="connsiteX0" fmla="*/ 520051 w 1328654"/>
                    <a:gd name="connsiteY0" fmla="*/ 229603 h 1551846"/>
                    <a:gd name="connsiteX1" fmla="*/ 156254 w 1328654"/>
                    <a:gd name="connsiteY1" fmla="*/ 593400 h 1551846"/>
                    <a:gd name="connsiteX2" fmla="*/ 520051 w 1328654"/>
                    <a:gd name="connsiteY2" fmla="*/ 957197 h 1551846"/>
                    <a:gd name="connsiteX3" fmla="*/ 883848 w 1328654"/>
                    <a:gd name="connsiteY3" fmla="*/ 593400 h 1551846"/>
                    <a:gd name="connsiteX4" fmla="*/ 520051 w 1328654"/>
                    <a:gd name="connsiteY4" fmla="*/ 229603 h 1551846"/>
                    <a:gd name="connsiteX5" fmla="*/ 184793 w 1328654"/>
                    <a:gd name="connsiteY5" fmla="*/ 0 h 1551846"/>
                    <a:gd name="connsiteX6" fmla="*/ 948813 w 1328654"/>
                    <a:gd name="connsiteY6" fmla="*/ 0 h 1551846"/>
                    <a:gd name="connsiteX7" fmla="*/ 948813 w 1328654"/>
                    <a:gd name="connsiteY7" fmla="*/ 168274 h 1551846"/>
                    <a:gd name="connsiteX8" fmla="*/ 1116078 w 1328654"/>
                    <a:gd name="connsiteY8" fmla="*/ 168274 h 1551846"/>
                    <a:gd name="connsiteX9" fmla="*/ 1116078 w 1328654"/>
                    <a:gd name="connsiteY9" fmla="*/ 1183655 h 1551846"/>
                    <a:gd name="connsiteX10" fmla="*/ 1328654 w 1328654"/>
                    <a:gd name="connsiteY10" fmla="*/ 1551846 h 1551846"/>
                    <a:gd name="connsiteX11" fmla="*/ 895549 w 1328654"/>
                    <a:gd name="connsiteY11" fmla="*/ 1550987 h 1551846"/>
                    <a:gd name="connsiteX12" fmla="*/ 896462 w 1328654"/>
                    <a:gd name="connsiteY12" fmla="*/ 1549399 h 1551846"/>
                    <a:gd name="connsiteX13" fmla="*/ 352058 w 1328654"/>
                    <a:gd name="connsiteY13" fmla="*/ 1549399 h 1551846"/>
                    <a:gd name="connsiteX14" fmla="*/ 0 w 1328654"/>
                    <a:gd name="connsiteY14" fmla="*/ 1549399 h 1551846"/>
                    <a:gd name="connsiteX15" fmla="*/ 0 w 1328654"/>
                    <a:gd name="connsiteY15" fmla="*/ 635487 h 1551846"/>
                    <a:gd name="connsiteX16" fmla="*/ 4555 w 1328654"/>
                    <a:gd name="connsiteY16" fmla="*/ 635487 h 1551846"/>
                    <a:gd name="connsiteX17" fmla="*/ 0 w 1328654"/>
                    <a:gd name="connsiteY17" fmla="*/ 590304 h 1551846"/>
                    <a:gd name="connsiteX18" fmla="*/ 161881 w 1328654"/>
                    <a:gd name="connsiteY18" fmla="*/ 199488 h 1551846"/>
                    <a:gd name="connsiteX19" fmla="*/ 184793 w 1328654"/>
                    <a:gd name="connsiteY19" fmla="*/ 180584 h 155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8654" h="1551846">
                      <a:moveTo>
                        <a:pt x="520051" y="229603"/>
                      </a:moveTo>
                      <a:cubicBezTo>
                        <a:pt x="319131" y="229603"/>
                        <a:pt x="156254" y="392480"/>
                        <a:pt x="156254" y="593400"/>
                      </a:cubicBezTo>
                      <a:cubicBezTo>
                        <a:pt x="156254" y="794320"/>
                        <a:pt x="319131" y="957197"/>
                        <a:pt x="520051" y="957197"/>
                      </a:cubicBezTo>
                      <a:cubicBezTo>
                        <a:pt x="720971" y="957197"/>
                        <a:pt x="883848" y="794320"/>
                        <a:pt x="883848" y="593400"/>
                      </a:cubicBezTo>
                      <a:cubicBezTo>
                        <a:pt x="883848" y="392480"/>
                        <a:pt x="720971" y="229603"/>
                        <a:pt x="520051" y="229603"/>
                      </a:cubicBezTo>
                      <a:close/>
                      <a:moveTo>
                        <a:pt x="184793" y="0"/>
                      </a:moveTo>
                      <a:lnTo>
                        <a:pt x="948813" y="0"/>
                      </a:lnTo>
                      <a:lnTo>
                        <a:pt x="948813" y="168274"/>
                      </a:lnTo>
                      <a:lnTo>
                        <a:pt x="1116078" y="168274"/>
                      </a:lnTo>
                      <a:lnTo>
                        <a:pt x="1116078" y="1183655"/>
                      </a:lnTo>
                      <a:lnTo>
                        <a:pt x="1328654" y="1551846"/>
                      </a:lnTo>
                      <a:lnTo>
                        <a:pt x="895549" y="1550987"/>
                      </a:lnTo>
                      <a:lnTo>
                        <a:pt x="896462" y="1549399"/>
                      </a:lnTo>
                      <a:lnTo>
                        <a:pt x="352058" y="1549399"/>
                      </a:lnTo>
                      <a:lnTo>
                        <a:pt x="0" y="1549399"/>
                      </a:lnTo>
                      <a:lnTo>
                        <a:pt x="0" y="635487"/>
                      </a:lnTo>
                      <a:lnTo>
                        <a:pt x="4555" y="635487"/>
                      </a:lnTo>
                      <a:lnTo>
                        <a:pt x="0" y="590304"/>
                      </a:lnTo>
                      <a:cubicBezTo>
                        <a:pt x="0" y="437681"/>
                        <a:pt x="61863" y="299507"/>
                        <a:pt x="161881" y="199488"/>
                      </a:cubicBezTo>
                      <a:lnTo>
                        <a:pt x="184793" y="180584"/>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103" name="Oval 102">
                  <a:extLst>
                    <a:ext uri="{FF2B5EF4-FFF2-40B4-BE49-F238E27FC236}">
                      <a16:creationId xmlns:a16="http://schemas.microsoft.com/office/drawing/2014/main" id="{8FB9B489-486A-8CCF-AD1E-0C62F8963FD1}"/>
                    </a:ext>
                  </a:extLst>
                </p:cNvPr>
                <p:cNvSpPr/>
                <p:nvPr/>
              </p:nvSpPr>
              <p:spPr>
                <a:xfrm>
                  <a:off x="3117736" y="3623153"/>
                  <a:ext cx="574902" cy="57490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Inter" panose="020B0502030000000004" pitchFamily="34" charset="0"/>
                    <a:ea typeface="+mn-ea"/>
                    <a:cs typeface="+mn-cs"/>
                  </a:endParaRPr>
                </a:p>
              </p:txBody>
            </p:sp>
          </p:grpSp>
        </p:grpSp>
        <p:sp>
          <p:nvSpPr>
            <p:cNvPr id="12" name="Rectangle: Rounded Corners 11">
              <a:extLst>
                <a:ext uri="{FF2B5EF4-FFF2-40B4-BE49-F238E27FC236}">
                  <a16:creationId xmlns:a16="http://schemas.microsoft.com/office/drawing/2014/main" id="{E496F8CB-A0E8-0A84-BCF4-145B48441195}"/>
                </a:ext>
              </a:extLst>
            </p:cNvPr>
            <p:cNvSpPr/>
            <p:nvPr/>
          </p:nvSpPr>
          <p:spPr>
            <a:xfrm>
              <a:off x="1360184" y="5571148"/>
              <a:ext cx="1534566" cy="356900"/>
            </a:xfrm>
            <a:prstGeom prst="roundRect">
              <a:avLst>
                <a:gd name="adj" fmla="val 7631"/>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grpSp>
          <p:nvGrpSpPr>
            <p:cNvPr id="13" name="Group 12">
              <a:extLst>
                <a:ext uri="{FF2B5EF4-FFF2-40B4-BE49-F238E27FC236}">
                  <a16:creationId xmlns:a16="http://schemas.microsoft.com/office/drawing/2014/main" id="{0420DC72-3ADA-C6BD-10E3-708F0D364DEA}"/>
                </a:ext>
              </a:extLst>
            </p:cNvPr>
            <p:cNvGrpSpPr/>
            <p:nvPr/>
          </p:nvGrpSpPr>
          <p:grpSpPr>
            <a:xfrm>
              <a:off x="1803905" y="5742308"/>
              <a:ext cx="647124" cy="165432"/>
              <a:chOff x="4376478" y="5326920"/>
              <a:chExt cx="705650" cy="180394"/>
            </a:xfrm>
          </p:grpSpPr>
          <p:grpSp>
            <p:nvGrpSpPr>
              <p:cNvPr id="57" name="Group 56">
                <a:extLst>
                  <a:ext uri="{FF2B5EF4-FFF2-40B4-BE49-F238E27FC236}">
                    <a16:creationId xmlns:a16="http://schemas.microsoft.com/office/drawing/2014/main" id="{6584DA06-1E6D-D163-E749-6EEB907FE228}"/>
                  </a:ext>
                </a:extLst>
              </p:cNvPr>
              <p:cNvGrpSpPr/>
              <p:nvPr/>
            </p:nvGrpSpPr>
            <p:grpSpPr>
              <a:xfrm>
                <a:off x="4849413" y="5326920"/>
                <a:ext cx="232715" cy="169562"/>
                <a:chOff x="452489" y="3742060"/>
                <a:chExt cx="1959897" cy="1040836"/>
              </a:xfrm>
              <a:solidFill>
                <a:schemeClr val="tx1"/>
              </a:solidFill>
            </p:grpSpPr>
            <p:sp>
              <p:nvSpPr>
                <p:cNvPr id="68" name="Freeform: Shape 67">
                  <a:extLst>
                    <a:ext uri="{FF2B5EF4-FFF2-40B4-BE49-F238E27FC236}">
                      <a16:creationId xmlns:a16="http://schemas.microsoft.com/office/drawing/2014/main" id="{A5EE0744-20D8-3723-B211-77FDBA1A2482}"/>
                    </a:ext>
                  </a:extLst>
                </p:cNvPr>
                <p:cNvSpPr/>
                <p:nvPr/>
              </p:nvSpPr>
              <p:spPr>
                <a:xfrm>
                  <a:off x="738484"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69" name="Freeform: Shape 68">
                  <a:extLst>
                    <a:ext uri="{FF2B5EF4-FFF2-40B4-BE49-F238E27FC236}">
                      <a16:creationId xmlns:a16="http://schemas.microsoft.com/office/drawing/2014/main" id="{7508D42D-FD36-AD09-F860-168A6D3178B9}"/>
                    </a:ext>
                  </a:extLst>
                </p:cNvPr>
                <p:cNvSpPr/>
                <p:nvPr/>
              </p:nvSpPr>
              <p:spPr>
                <a:xfrm>
                  <a:off x="100996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0" name="Freeform: Shape 69">
                  <a:extLst>
                    <a:ext uri="{FF2B5EF4-FFF2-40B4-BE49-F238E27FC236}">
                      <a16:creationId xmlns:a16="http://schemas.microsoft.com/office/drawing/2014/main" id="{578D8C3F-3E97-58DF-BB10-7CEF34A2D1C1}"/>
                    </a:ext>
                  </a:extLst>
                </p:cNvPr>
                <p:cNvSpPr/>
                <p:nvPr/>
              </p:nvSpPr>
              <p:spPr>
                <a:xfrm>
                  <a:off x="1285705"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1" name="Freeform: Shape 70">
                  <a:extLst>
                    <a:ext uri="{FF2B5EF4-FFF2-40B4-BE49-F238E27FC236}">
                      <a16:creationId xmlns:a16="http://schemas.microsoft.com/office/drawing/2014/main" id="{DA5A62BE-428A-5E60-9ED4-36DC5B70588C}"/>
                    </a:ext>
                  </a:extLst>
                </p:cNvPr>
                <p:cNvSpPr/>
                <p:nvPr/>
              </p:nvSpPr>
              <p:spPr>
                <a:xfrm>
                  <a:off x="1565635"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2" name="Freeform: Shape 71">
                  <a:extLst>
                    <a:ext uri="{FF2B5EF4-FFF2-40B4-BE49-F238E27FC236}">
                      <a16:creationId xmlns:a16="http://schemas.microsoft.com/office/drawing/2014/main" id="{B87F5B93-A3F1-ABE9-1080-FB625669156D}"/>
                    </a:ext>
                  </a:extLst>
                </p:cNvPr>
                <p:cNvSpPr/>
                <p:nvPr/>
              </p:nvSpPr>
              <p:spPr>
                <a:xfrm>
                  <a:off x="1856037"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3" name="Freeform: Shape 72">
                  <a:extLst>
                    <a:ext uri="{FF2B5EF4-FFF2-40B4-BE49-F238E27FC236}">
                      <a16:creationId xmlns:a16="http://schemas.microsoft.com/office/drawing/2014/main" id="{C3E81F20-C5CD-D312-0337-64FD12AE0BF5}"/>
                    </a:ext>
                  </a:extLst>
                </p:cNvPr>
                <p:cNvSpPr/>
                <p:nvPr/>
              </p:nvSpPr>
              <p:spPr>
                <a:xfrm>
                  <a:off x="214856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74" name="Freeform: Shape 73">
                  <a:extLst>
                    <a:ext uri="{FF2B5EF4-FFF2-40B4-BE49-F238E27FC236}">
                      <a16:creationId xmlns:a16="http://schemas.microsoft.com/office/drawing/2014/main" id="{BB5CA255-DE75-FDD6-27A0-B8FD99AF9A7C}"/>
                    </a:ext>
                  </a:extLst>
                </p:cNvPr>
                <p:cNvSpPr/>
                <p:nvPr/>
              </p:nvSpPr>
              <p:spPr>
                <a:xfrm>
                  <a:off x="45248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58" name="Group 57">
                <a:extLst>
                  <a:ext uri="{FF2B5EF4-FFF2-40B4-BE49-F238E27FC236}">
                    <a16:creationId xmlns:a16="http://schemas.microsoft.com/office/drawing/2014/main" id="{1CEFEE43-63E0-66FA-A91E-546A5C4460FF}"/>
                  </a:ext>
                </a:extLst>
              </p:cNvPr>
              <p:cNvGrpSpPr/>
              <p:nvPr/>
            </p:nvGrpSpPr>
            <p:grpSpPr>
              <a:xfrm>
                <a:off x="4376478" y="5404485"/>
                <a:ext cx="294013" cy="102829"/>
                <a:chOff x="458554" y="3742060"/>
                <a:chExt cx="2476141" cy="1040836"/>
              </a:xfrm>
              <a:solidFill>
                <a:schemeClr val="tx1"/>
              </a:solidFill>
            </p:grpSpPr>
            <p:sp>
              <p:nvSpPr>
                <p:cNvPr id="59" name="Rectangle: Rounded Corners 58">
                  <a:extLst>
                    <a:ext uri="{FF2B5EF4-FFF2-40B4-BE49-F238E27FC236}">
                      <a16:creationId xmlns:a16="http://schemas.microsoft.com/office/drawing/2014/main" id="{B5643AF8-C80B-7AAF-DCB8-70B9345EA179}"/>
                    </a:ext>
                  </a:extLst>
                </p:cNvPr>
                <p:cNvSpPr/>
                <p:nvPr/>
              </p:nvSpPr>
              <p:spPr>
                <a:xfrm>
                  <a:off x="458554" y="3742060"/>
                  <a:ext cx="263817" cy="1040836"/>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60" name="Freeform: Shape 59">
                  <a:extLst>
                    <a:ext uri="{FF2B5EF4-FFF2-40B4-BE49-F238E27FC236}">
                      <a16:creationId xmlns:a16="http://schemas.microsoft.com/office/drawing/2014/main" id="{1AF4FC24-83E1-D9C3-F197-D358E00BE33D}"/>
                    </a:ext>
                  </a:extLst>
                </p:cNvPr>
                <p:cNvSpPr/>
                <p:nvPr/>
              </p:nvSpPr>
              <p:spPr>
                <a:xfrm>
                  <a:off x="738484"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61" name="Freeform: Shape 60">
                  <a:extLst>
                    <a:ext uri="{FF2B5EF4-FFF2-40B4-BE49-F238E27FC236}">
                      <a16:creationId xmlns:a16="http://schemas.microsoft.com/office/drawing/2014/main" id="{7E5791EF-F215-8C6F-A251-3071E3B2A115}"/>
                    </a:ext>
                  </a:extLst>
                </p:cNvPr>
                <p:cNvSpPr/>
                <p:nvPr/>
              </p:nvSpPr>
              <p:spPr>
                <a:xfrm>
                  <a:off x="100996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62" name="Freeform: Shape 61">
                  <a:extLst>
                    <a:ext uri="{FF2B5EF4-FFF2-40B4-BE49-F238E27FC236}">
                      <a16:creationId xmlns:a16="http://schemas.microsoft.com/office/drawing/2014/main" id="{96E7F669-1802-2378-5B01-8699CEAE6E3A}"/>
                    </a:ext>
                  </a:extLst>
                </p:cNvPr>
                <p:cNvSpPr/>
                <p:nvPr/>
              </p:nvSpPr>
              <p:spPr>
                <a:xfrm>
                  <a:off x="1285705"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63" name="Freeform: Shape 62">
                  <a:extLst>
                    <a:ext uri="{FF2B5EF4-FFF2-40B4-BE49-F238E27FC236}">
                      <a16:creationId xmlns:a16="http://schemas.microsoft.com/office/drawing/2014/main" id="{5054EDAD-D80E-44E6-5A00-30C91F211ACD}"/>
                    </a:ext>
                  </a:extLst>
                </p:cNvPr>
                <p:cNvSpPr/>
                <p:nvPr/>
              </p:nvSpPr>
              <p:spPr>
                <a:xfrm>
                  <a:off x="1565635"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64" name="Freeform: Shape 63">
                  <a:extLst>
                    <a:ext uri="{FF2B5EF4-FFF2-40B4-BE49-F238E27FC236}">
                      <a16:creationId xmlns:a16="http://schemas.microsoft.com/office/drawing/2014/main" id="{5AE08748-7E0B-A516-5524-586440865840}"/>
                    </a:ext>
                  </a:extLst>
                </p:cNvPr>
                <p:cNvSpPr/>
                <p:nvPr/>
              </p:nvSpPr>
              <p:spPr>
                <a:xfrm>
                  <a:off x="1843726"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65" name="Freeform: Shape 64">
                  <a:extLst>
                    <a:ext uri="{FF2B5EF4-FFF2-40B4-BE49-F238E27FC236}">
                      <a16:creationId xmlns:a16="http://schemas.microsoft.com/office/drawing/2014/main" id="{3D07359D-C168-F7FF-62AF-3951D87ED6BC}"/>
                    </a:ext>
                  </a:extLst>
                </p:cNvPr>
                <p:cNvSpPr/>
                <p:nvPr/>
              </p:nvSpPr>
              <p:spPr>
                <a:xfrm>
                  <a:off x="211520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66" name="Freeform: Shape 65">
                  <a:extLst>
                    <a:ext uri="{FF2B5EF4-FFF2-40B4-BE49-F238E27FC236}">
                      <a16:creationId xmlns:a16="http://schemas.microsoft.com/office/drawing/2014/main" id="{B0DE735B-23A3-B280-5845-54300B9364AB}"/>
                    </a:ext>
                  </a:extLst>
                </p:cNvPr>
                <p:cNvSpPr/>
                <p:nvPr/>
              </p:nvSpPr>
              <p:spPr>
                <a:xfrm>
                  <a:off x="2390946"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67" name="Freeform: Shape 66">
                  <a:extLst>
                    <a:ext uri="{FF2B5EF4-FFF2-40B4-BE49-F238E27FC236}">
                      <a16:creationId xmlns:a16="http://schemas.microsoft.com/office/drawing/2014/main" id="{84A1F45B-C98D-036D-679C-7480C6D14547}"/>
                    </a:ext>
                  </a:extLst>
                </p:cNvPr>
                <p:cNvSpPr/>
                <p:nvPr/>
              </p:nvSpPr>
              <p:spPr>
                <a:xfrm>
                  <a:off x="2670878"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grpSp>
        </p:grpSp>
        <p:sp>
          <p:nvSpPr>
            <p:cNvPr id="14" name="TextBox 13">
              <a:extLst>
                <a:ext uri="{FF2B5EF4-FFF2-40B4-BE49-F238E27FC236}">
                  <a16:creationId xmlns:a16="http://schemas.microsoft.com/office/drawing/2014/main" id="{6887D5B2-DF7A-428F-EA7A-438281D1B106}"/>
                </a:ext>
              </a:extLst>
            </p:cNvPr>
            <p:cNvSpPr txBox="1"/>
            <p:nvPr/>
          </p:nvSpPr>
          <p:spPr>
            <a:xfrm>
              <a:off x="1421643" y="5613512"/>
              <a:ext cx="1006273" cy="8467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5E60"/>
                  </a:solidFill>
                  <a:effectLst/>
                  <a:uLnTx/>
                  <a:uFillTx/>
                  <a:latin typeface="Inter" panose="020B0502030000000004" pitchFamily="34" charset="0"/>
                  <a:ea typeface="+mn-ea"/>
                  <a:cs typeface="+mn-cs"/>
                </a:rPr>
                <a:t> SCADA &amp; Control Systems</a:t>
              </a:r>
            </a:p>
          </p:txBody>
        </p:sp>
        <p:sp>
          <p:nvSpPr>
            <p:cNvPr id="15" name="Rectangle: Rounded Corners 14">
              <a:extLst>
                <a:ext uri="{FF2B5EF4-FFF2-40B4-BE49-F238E27FC236}">
                  <a16:creationId xmlns:a16="http://schemas.microsoft.com/office/drawing/2014/main" id="{8817FDB3-002A-2761-CE73-A46CE657E937}"/>
                </a:ext>
              </a:extLst>
            </p:cNvPr>
            <p:cNvSpPr/>
            <p:nvPr/>
          </p:nvSpPr>
          <p:spPr>
            <a:xfrm>
              <a:off x="3111847" y="5571148"/>
              <a:ext cx="1534566" cy="356900"/>
            </a:xfrm>
            <a:prstGeom prst="roundRect">
              <a:avLst>
                <a:gd name="adj" fmla="val 10692"/>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grpSp>
          <p:nvGrpSpPr>
            <p:cNvPr id="16" name="Group 15">
              <a:extLst>
                <a:ext uri="{FF2B5EF4-FFF2-40B4-BE49-F238E27FC236}">
                  <a16:creationId xmlns:a16="http://schemas.microsoft.com/office/drawing/2014/main" id="{F3190BAD-8D40-FAF4-2545-FB2D44B967CC}"/>
                </a:ext>
              </a:extLst>
            </p:cNvPr>
            <p:cNvGrpSpPr/>
            <p:nvPr/>
          </p:nvGrpSpPr>
          <p:grpSpPr>
            <a:xfrm>
              <a:off x="3559046" y="5742308"/>
              <a:ext cx="640169" cy="165432"/>
              <a:chOff x="6423942" y="5986769"/>
              <a:chExt cx="698066" cy="180394"/>
            </a:xfrm>
            <a:solidFill>
              <a:schemeClr val="tx1"/>
            </a:solidFill>
          </p:grpSpPr>
          <p:grpSp>
            <p:nvGrpSpPr>
              <p:cNvPr id="39" name="Group 38">
                <a:extLst>
                  <a:ext uri="{FF2B5EF4-FFF2-40B4-BE49-F238E27FC236}">
                    <a16:creationId xmlns:a16="http://schemas.microsoft.com/office/drawing/2014/main" id="{4AB85A8F-E4CE-44D4-1A8A-502E5170A035}"/>
                  </a:ext>
                </a:extLst>
              </p:cNvPr>
              <p:cNvGrpSpPr/>
              <p:nvPr/>
            </p:nvGrpSpPr>
            <p:grpSpPr>
              <a:xfrm>
                <a:off x="6889293" y="5986769"/>
                <a:ext cx="232715" cy="169562"/>
                <a:chOff x="452489" y="3742060"/>
                <a:chExt cx="1959897" cy="1040836"/>
              </a:xfrm>
              <a:grpFill/>
            </p:grpSpPr>
            <p:sp>
              <p:nvSpPr>
                <p:cNvPr id="50" name="Freeform: Shape 49">
                  <a:extLst>
                    <a:ext uri="{FF2B5EF4-FFF2-40B4-BE49-F238E27FC236}">
                      <a16:creationId xmlns:a16="http://schemas.microsoft.com/office/drawing/2014/main" id="{E0D21E95-1D29-F6BC-17AD-DCE2B266EF81}"/>
                    </a:ext>
                  </a:extLst>
                </p:cNvPr>
                <p:cNvSpPr/>
                <p:nvPr/>
              </p:nvSpPr>
              <p:spPr>
                <a:xfrm>
                  <a:off x="738484"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51" name="Freeform: Shape 50">
                  <a:extLst>
                    <a:ext uri="{FF2B5EF4-FFF2-40B4-BE49-F238E27FC236}">
                      <a16:creationId xmlns:a16="http://schemas.microsoft.com/office/drawing/2014/main" id="{5A525F37-439E-62F1-F831-6BD0F571605D}"/>
                    </a:ext>
                  </a:extLst>
                </p:cNvPr>
                <p:cNvSpPr/>
                <p:nvPr/>
              </p:nvSpPr>
              <p:spPr>
                <a:xfrm>
                  <a:off x="100996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52" name="Freeform: Shape 51">
                  <a:extLst>
                    <a:ext uri="{FF2B5EF4-FFF2-40B4-BE49-F238E27FC236}">
                      <a16:creationId xmlns:a16="http://schemas.microsoft.com/office/drawing/2014/main" id="{D45CC934-C242-6131-C70C-48014146F457}"/>
                    </a:ext>
                  </a:extLst>
                </p:cNvPr>
                <p:cNvSpPr/>
                <p:nvPr/>
              </p:nvSpPr>
              <p:spPr>
                <a:xfrm>
                  <a:off x="1285705"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53" name="Freeform: Shape 52">
                  <a:extLst>
                    <a:ext uri="{FF2B5EF4-FFF2-40B4-BE49-F238E27FC236}">
                      <a16:creationId xmlns:a16="http://schemas.microsoft.com/office/drawing/2014/main" id="{5FA39A20-2212-DCB2-7DF2-16137FF6309A}"/>
                    </a:ext>
                  </a:extLst>
                </p:cNvPr>
                <p:cNvSpPr/>
                <p:nvPr/>
              </p:nvSpPr>
              <p:spPr>
                <a:xfrm>
                  <a:off x="1565635"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54" name="Freeform: Shape 53">
                  <a:extLst>
                    <a:ext uri="{FF2B5EF4-FFF2-40B4-BE49-F238E27FC236}">
                      <a16:creationId xmlns:a16="http://schemas.microsoft.com/office/drawing/2014/main" id="{276990F1-E59B-77C1-4539-98C8BEE53029}"/>
                    </a:ext>
                  </a:extLst>
                </p:cNvPr>
                <p:cNvSpPr/>
                <p:nvPr/>
              </p:nvSpPr>
              <p:spPr>
                <a:xfrm>
                  <a:off x="1856037"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55" name="Freeform: Shape 54">
                  <a:extLst>
                    <a:ext uri="{FF2B5EF4-FFF2-40B4-BE49-F238E27FC236}">
                      <a16:creationId xmlns:a16="http://schemas.microsoft.com/office/drawing/2014/main" id="{C252AC0E-80C7-A870-0A39-DD44F642F1F2}"/>
                    </a:ext>
                  </a:extLst>
                </p:cNvPr>
                <p:cNvSpPr/>
                <p:nvPr/>
              </p:nvSpPr>
              <p:spPr>
                <a:xfrm>
                  <a:off x="214856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56" name="Freeform: Shape 55">
                  <a:extLst>
                    <a:ext uri="{FF2B5EF4-FFF2-40B4-BE49-F238E27FC236}">
                      <a16:creationId xmlns:a16="http://schemas.microsoft.com/office/drawing/2014/main" id="{867F0071-F66F-8672-D226-AAFBB5F7FE68}"/>
                    </a:ext>
                  </a:extLst>
                </p:cNvPr>
                <p:cNvSpPr/>
                <p:nvPr/>
              </p:nvSpPr>
              <p:spPr>
                <a:xfrm>
                  <a:off x="45248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grpSp>
          <p:grpSp>
            <p:nvGrpSpPr>
              <p:cNvPr id="40" name="Group 39">
                <a:extLst>
                  <a:ext uri="{FF2B5EF4-FFF2-40B4-BE49-F238E27FC236}">
                    <a16:creationId xmlns:a16="http://schemas.microsoft.com/office/drawing/2014/main" id="{ED51DCF4-BE94-B2F7-2D3D-D8EF43D187CD}"/>
                  </a:ext>
                </a:extLst>
              </p:cNvPr>
              <p:cNvGrpSpPr/>
              <p:nvPr/>
            </p:nvGrpSpPr>
            <p:grpSpPr>
              <a:xfrm>
                <a:off x="6423942" y="6064334"/>
                <a:ext cx="294013" cy="102829"/>
                <a:chOff x="458554" y="3742060"/>
                <a:chExt cx="2476141" cy="1040836"/>
              </a:xfrm>
              <a:grpFill/>
            </p:grpSpPr>
            <p:sp>
              <p:nvSpPr>
                <p:cNvPr id="41" name="Rectangle: Rounded Corners 40">
                  <a:extLst>
                    <a:ext uri="{FF2B5EF4-FFF2-40B4-BE49-F238E27FC236}">
                      <a16:creationId xmlns:a16="http://schemas.microsoft.com/office/drawing/2014/main" id="{633897E0-37B5-635E-B3C5-71F0CED42824}"/>
                    </a:ext>
                  </a:extLst>
                </p:cNvPr>
                <p:cNvSpPr/>
                <p:nvPr/>
              </p:nvSpPr>
              <p:spPr>
                <a:xfrm>
                  <a:off x="458554" y="3742060"/>
                  <a:ext cx="263817" cy="1040836"/>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42" name="Freeform: Shape 41">
                  <a:extLst>
                    <a:ext uri="{FF2B5EF4-FFF2-40B4-BE49-F238E27FC236}">
                      <a16:creationId xmlns:a16="http://schemas.microsoft.com/office/drawing/2014/main" id="{F0D0262A-90B7-BF1A-50F0-AF722B3F1897}"/>
                    </a:ext>
                  </a:extLst>
                </p:cNvPr>
                <p:cNvSpPr/>
                <p:nvPr/>
              </p:nvSpPr>
              <p:spPr>
                <a:xfrm>
                  <a:off x="738484"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43" name="Freeform: Shape 42">
                  <a:extLst>
                    <a:ext uri="{FF2B5EF4-FFF2-40B4-BE49-F238E27FC236}">
                      <a16:creationId xmlns:a16="http://schemas.microsoft.com/office/drawing/2014/main" id="{78322E9B-9353-FB61-19FB-06B8FAD1F1CF}"/>
                    </a:ext>
                  </a:extLst>
                </p:cNvPr>
                <p:cNvSpPr/>
                <p:nvPr/>
              </p:nvSpPr>
              <p:spPr>
                <a:xfrm>
                  <a:off x="100996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44" name="Freeform: Shape 43">
                  <a:extLst>
                    <a:ext uri="{FF2B5EF4-FFF2-40B4-BE49-F238E27FC236}">
                      <a16:creationId xmlns:a16="http://schemas.microsoft.com/office/drawing/2014/main" id="{77C0D4E8-7B7B-9B9D-4208-154F85167F62}"/>
                    </a:ext>
                  </a:extLst>
                </p:cNvPr>
                <p:cNvSpPr/>
                <p:nvPr/>
              </p:nvSpPr>
              <p:spPr>
                <a:xfrm>
                  <a:off x="1285705"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45" name="Freeform: Shape 44">
                  <a:extLst>
                    <a:ext uri="{FF2B5EF4-FFF2-40B4-BE49-F238E27FC236}">
                      <a16:creationId xmlns:a16="http://schemas.microsoft.com/office/drawing/2014/main" id="{4C29C93E-046F-889F-BA81-7196F4911D66}"/>
                    </a:ext>
                  </a:extLst>
                </p:cNvPr>
                <p:cNvSpPr/>
                <p:nvPr/>
              </p:nvSpPr>
              <p:spPr>
                <a:xfrm>
                  <a:off x="1565635"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46" name="Freeform: Shape 45">
                  <a:extLst>
                    <a:ext uri="{FF2B5EF4-FFF2-40B4-BE49-F238E27FC236}">
                      <a16:creationId xmlns:a16="http://schemas.microsoft.com/office/drawing/2014/main" id="{0484D730-D502-1A79-E232-7705FC5660F7}"/>
                    </a:ext>
                  </a:extLst>
                </p:cNvPr>
                <p:cNvSpPr/>
                <p:nvPr/>
              </p:nvSpPr>
              <p:spPr>
                <a:xfrm>
                  <a:off x="1843726"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47" name="Freeform: Shape 46">
                  <a:extLst>
                    <a:ext uri="{FF2B5EF4-FFF2-40B4-BE49-F238E27FC236}">
                      <a16:creationId xmlns:a16="http://schemas.microsoft.com/office/drawing/2014/main" id="{F952F058-4417-2C89-890E-5C38283FF7D3}"/>
                    </a:ext>
                  </a:extLst>
                </p:cNvPr>
                <p:cNvSpPr/>
                <p:nvPr/>
              </p:nvSpPr>
              <p:spPr>
                <a:xfrm>
                  <a:off x="2115209"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48" name="Freeform: Shape 47">
                  <a:extLst>
                    <a:ext uri="{FF2B5EF4-FFF2-40B4-BE49-F238E27FC236}">
                      <a16:creationId xmlns:a16="http://schemas.microsoft.com/office/drawing/2014/main" id="{FF1024EB-9FD6-AC46-8E30-CD35AEEC273D}"/>
                    </a:ext>
                  </a:extLst>
                </p:cNvPr>
                <p:cNvSpPr/>
                <p:nvPr/>
              </p:nvSpPr>
              <p:spPr>
                <a:xfrm>
                  <a:off x="2390946"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49" name="Freeform: Shape 48">
                  <a:extLst>
                    <a:ext uri="{FF2B5EF4-FFF2-40B4-BE49-F238E27FC236}">
                      <a16:creationId xmlns:a16="http://schemas.microsoft.com/office/drawing/2014/main" id="{65B0C701-C775-9967-9613-B343D8E952E1}"/>
                    </a:ext>
                  </a:extLst>
                </p:cNvPr>
                <p:cNvSpPr/>
                <p:nvPr/>
              </p:nvSpPr>
              <p:spPr>
                <a:xfrm>
                  <a:off x="2670878" y="3742060"/>
                  <a:ext cx="263817" cy="1040836"/>
                </a:xfrm>
                <a:custGeom>
                  <a:avLst/>
                  <a:gdLst>
                    <a:gd name="connsiteX0" fmla="*/ 64355 w 263817"/>
                    <a:gd name="connsiteY0" fmla="*/ 52818 h 1040836"/>
                    <a:gd name="connsiteX1" fmla="*/ 47500 w 263817"/>
                    <a:gd name="connsiteY1" fmla="*/ 69673 h 1040836"/>
                    <a:gd name="connsiteX2" fmla="*/ 47500 w 263817"/>
                    <a:gd name="connsiteY2" fmla="*/ 707068 h 1040836"/>
                    <a:gd name="connsiteX3" fmla="*/ 64355 w 263817"/>
                    <a:gd name="connsiteY3" fmla="*/ 723923 h 1040836"/>
                    <a:gd name="connsiteX4" fmla="*/ 131774 w 263817"/>
                    <a:gd name="connsiteY4" fmla="*/ 723923 h 1040836"/>
                    <a:gd name="connsiteX5" fmla="*/ 148629 w 263817"/>
                    <a:gd name="connsiteY5" fmla="*/ 707068 h 1040836"/>
                    <a:gd name="connsiteX6" fmla="*/ 148629 w 263817"/>
                    <a:gd name="connsiteY6" fmla="*/ 69673 h 1040836"/>
                    <a:gd name="connsiteX7" fmla="*/ 131774 w 263817"/>
                    <a:gd name="connsiteY7" fmla="*/ 52818 h 1040836"/>
                    <a:gd name="connsiteX8" fmla="*/ 43970 w 263817"/>
                    <a:gd name="connsiteY8" fmla="*/ 0 h 1040836"/>
                    <a:gd name="connsiteX9" fmla="*/ 219847 w 263817"/>
                    <a:gd name="connsiteY9" fmla="*/ 0 h 1040836"/>
                    <a:gd name="connsiteX10" fmla="*/ 263817 w 263817"/>
                    <a:gd name="connsiteY10" fmla="*/ 43970 h 1040836"/>
                    <a:gd name="connsiteX11" fmla="*/ 263817 w 263817"/>
                    <a:gd name="connsiteY11" fmla="*/ 996866 h 1040836"/>
                    <a:gd name="connsiteX12" fmla="*/ 219847 w 263817"/>
                    <a:gd name="connsiteY12" fmla="*/ 1040836 h 1040836"/>
                    <a:gd name="connsiteX13" fmla="*/ 43970 w 263817"/>
                    <a:gd name="connsiteY13" fmla="*/ 1040836 h 1040836"/>
                    <a:gd name="connsiteX14" fmla="*/ 0 w 263817"/>
                    <a:gd name="connsiteY14" fmla="*/ 996866 h 1040836"/>
                    <a:gd name="connsiteX15" fmla="*/ 0 w 263817"/>
                    <a:gd name="connsiteY15" fmla="*/ 43970 h 1040836"/>
                    <a:gd name="connsiteX16" fmla="*/ 43970 w 263817"/>
                    <a:gd name="connsiteY16" fmla="*/ 0 h 1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817" h="1040836">
                      <a:moveTo>
                        <a:pt x="64355" y="52818"/>
                      </a:moveTo>
                      <a:cubicBezTo>
                        <a:pt x="55046" y="52818"/>
                        <a:pt x="47500" y="60364"/>
                        <a:pt x="47500" y="69673"/>
                      </a:cubicBezTo>
                      <a:lnTo>
                        <a:pt x="47500" y="707068"/>
                      </a:lnTo>
                      <a:cubicBezTo>
                        <a:pt x="47500" y="716377"/>
                        <a:pt x="55046" y="723923"/>
                        <a:pt x="64355" y="723923"/>
                      </a:cubicBezTo>
                      <a:lnTo>
                        <a:pt x="131774" y="723923"/>
                      </a:lnTo>
                      <a:cubicBezTo>
                        <a:pt x="141083" y="723923"/>
                        <a:pt x="148629" y="716377"/>
                        <a:pt x="148629" y="707068"/>
                      </a:cubicBezTo>
                      <a:lnTo>
                        <a:pt x="148629" y="69673"/>
                      </a:lnTo>
                      <a:cubicBezTo>
                        <a:pt x="148629" y="60364"/>
                        <a:pt x="141083" y="52818"/>
                        <a:pt x="131774" y="52818"/>
                      </a:cubicBezTo>
                      <a:close/>
                      <a:moveTo>
                        <a:pt x="43970" y="0"/>
                      </a:moveTo>
                      <a:lnTo>
                        <a:pt x="219847" y="0"/>
                      </a:lnTo>
                      <a:cubicBezTo>
                        <a:pt x="244131" y="0"/>
                        <a:pt x="263817" y="19686"/>
                        <a:pt x="263817" y="43970"/>
                      </a:cubicBezTo>
                      <a:lnTo>
                        <a:pt x="263817" y="996866"/>
                      </a:lnTo>
                      <a:cubicBezTo>
                        <a:pt x="263817" y="1021150"/>
                        <a:pt x="244131" y="1040836"/>
                        <a:pt x="219847" y="1040836"/>
                      </a:cubicBezTo>
                      <a:lnTo>
                        <a:pt x="43970" y="1040836"/>
                      </a:lnTo>
                      <a:cubicBezTo>
                        <a:pt x="19686" y="1040836"/>
                        <a:pt x="0" y="1021150"/>
                        <a:pt x="0" y="996866"/>
                      </a:cubicBezTo>
                      <a:lnTo>
                        <a:pt x="0" y="43970"/>
                      </a:lnTo>
                      <a:cubicBezTo>
                        <a:pt x="0" y="19686"/>
                        <a:pt x="19686" y="0"/>
                        <a:pt x="43970"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C2340"/>
                    </a:solidFill>
                    <a:effectLst/>
                    <a:uLnTx/>
                    <a:uFillTx/>
                    <a:latin typeface="Inter" panose="020B0502030000000004" pitchFamily="34" charset="0"/>
                    <a:ea typeface="+mn-ea"/>
                    <a:cs typeface="+mn-cs"/>
                  </a:endParaRPr>
                </a:p>
              </p:txBody>
            </p:sp>
          </p:grpSp>
        </p:grpSp>
        <p:sp>
          <p:nvSpPr>
            <p:cNvPr id="169" name="TextBox 168">
              <a:extLst>
                <a:ext uri="{FF2B5EF4-FFF2-40B4-BE49-F238E27FC236}">
                  <a16:creationId xmlns:a16="http://schemas.microsoft.com/office/drawing/2014/main" id="{C6224F31-3F9A-A3C7-D339-5EDBA56AF95B}"/>
                </a:ext>
              </a:extLst>
            </p:cNvPr>
            <p:cNvSpPr txBox="1"/>
            <p:nvPr/>
          </p:nvSpPr>
          <p:spPr>
            <a:xfrm>
              <a:off x="3699772" y="5613512"/>
              <a:ext cx="1006273" cy="8467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5E60"/>
                  </a:solidFill>
                  <a:effectLst/>
                  <a:uLnTx/>
                  <a:uFillTx/>
                  <a:latin typeface="Inter" panose="020B0502030000000004" pitchFamily="34" charset="0"/>
                  <a:ea typeface="+mn-ea"/>
                  <a:cs typeface="+mn-cs"/>
                </a:rPr>
                <a:t> SCADA &amp; Control Systems</a:t>
              </a:r>
            </a:p>
          </p:txBody>
        </p:sp>
        <p:sp>
          <p:nvSpPr>
            <p:cNvPr id="7" name="Trapezoid 6">
              <a:extLst>
                <a:ext uri="{FF2B5EF4-FFF2-40B4-BE49-F238E27FC236}">
                  <a16:creationId xmlns:a16="http://schemas.microsoft.com/office/drawing/2014/main" id="{E1BFAFE2-0FC1-DEC8-DA0E-D99DAD47DBDE}"/>
                </a:ext>
              </a:extLst>
            </p:cNvPr>
            <p:cNvSpPr/>
            <p:nvPr/>
          </p:nvSpPr>
          <p:spPr>
            <a:xfrm flipH="1">
              <a:off x="1298980" y="5236764"/>
              <a:ext cx="3427533" cy="213430"/>
            </a:xfrm>
            <a:prstGeom prst="trapezoid">
              <a:avLst>
                <a:gd name="adj" fmla="val 240031"/>
              </a:avLst>
            </a:prstGeom>
            <a:solidFill>
              <a:srgbClr val="005E6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nvGrpSpPr>
            <p:cNvPr id="179" name="Group 178">
              <a:extLst>
                <a:ext uri="{FF2B5EF4-FFF2-40B4-BE49-F238E27FC236}">
                  <a16:creationId xmlns:a16="http://schemas.microsoft.com/office/drawing/2014/main" id="{B8E083EB-477E-7DCA-CF06-EDADDDFEBA5A}"/>
                </a:ext>
              </a:extLst>
            </p:cNvPr>
            <p:cNvGrpSpPr/>
            <p:nvPr/>
          </p:nvGrpSpPr>
          <p:grpSpPr>
            <a:xfrm flipH="1">
              <a:off x="1094952" y="5040190"/>
              <a:ext cx="1058703" cy="253721"/>
              <a:chOff x="846933" y="4303540"/>
              <a:chExt cx="1154452" cy="276668"/>
            </a:xfrm>
          </p:grpSpPr>
          <p:sp>
            <p:nvSpPr>
              <p:cNvPr id="174" name="TextBox 173">
                <a:extLst>
                  <a:ext uri="{FF2B5EF4-FFF2-40B4-BE49-F238E27FC236}">
                    <a16:creationId xmlns:a16="http://schemas.microsoft.com/office/drawing/2014/main" id="{70BFFF6F-5AD9-C934-B629-6CBDE1AB0A0D}"/>
                  </a:ext>
                </a:extLst>
              </p:cNvPr>
              <p:cNvSpPr txBox="1"/>
              <p:nvPr/>
            </p:nvSpPr>
            <p:spPr>
              <a:xfrm>
                <a:off x="1145821" y="4310376"/>
                <a:ext cx="855564" cy="262994"/>
              </a:xfrm>
              <a:prstGeom prst="rect">
                <a:avLst/>
              </a:prstGeom>
              <a:noFill/>
              <a:ln>
                <a:noFill/>
              </a:ln>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MES Data</a:t>
                </a:r>
              </a:p>
            </p:txBody>
          </p:sp>
          <p:sp>
            <p:nvSpPr>
              <p:cNvPr id="173" name="Cylinder 172">
                <a:extLst>
                  <a:ext uri="{FF2B5EF4-FFF2-40B4-BE49-F238E27FC236}">
                    <a16:creationId xmlns:a16="http://schemas.microsoft.com/office/drawing/2014/main" id="{DD86D976-050F-8148-CC0D-6CDDB31E0FE8}"/>
                  </a:ext>
                </a:extLst>
              </p:cNvPr>
              <p:cNvSpPr/>
              <p:nvPr/>
            </p:nvSpPr>
            <p:spPr>
              <a:xfrm>
                <a:off x="846933" y="4303540"/>
                <a:ext cx="305904" cy="276668"/>
              </a:xfrm>
              <a:prstGeom prst="ca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grpSp>
          <p:nvGrpSpPr>
            <p:cNvPr id="181" name="Group 180">
              <a:extLst>
                <a:ext uri="{FF2B5EF4-FFF2-40B4-BE49-F238E27FC236}">
                  <a16:creationId xmlns:a16="http://schemas.microsoft.com/office/drawing/2014/main" id="{4BE08516-4145-90B0-4B55-CB077EC8EBEB}"/>
                </a:ext>
              </a:extLst>
            </p:cNvPr>
            <p:cNvGrpSpPr/>
            <p:nvPr/>
          </p:nvGrpSpPr>
          <p:grpSpPr>
            <a:xfrm>
              <a:off x="2552382" y="4158380"/>
              <a:ext cx="888609" cy="779731"/>
              <a:chOff x="2094114" y="3437319"/>
              <a:chExt cx="968975" cy="850251"/>
            </a:xfrm>
          </p:grpSpPr>
          <p:sp>
            <p:nvSpPr>
              <p:cNvPr id="175" name="Cylinder 174">
                <a:extLst>
                  <a:ext uri="{FF2B5EF4-FFF2-40B4-BE49-F238E27FC236}">
                    <a16:creationId xmlns:a16="http://schemas.microsoft.com/office/drawing/2014/main" id="{90F451C1-1FE8-368C-BFB2-B58875BEDCBF}"/>
                  </a:ext>
                </a:extLst>
              </p:cNvPr>
              <p:cNvSpPr/>
              <p:nvPr/>
            </p:nvSpPr>
            <p:spPr>
              <a:xfrm>
                <a:off x="2332726" y="3842818"/>
                <a:ext cx="491750" cy="444752"/>
              </a:xfrm>
              <a:prstGeom prst="ca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176" name="TextBox 175">
                <a:extLst>
                  <a:ext uri="{FF2B5EF4-FFF2-40B4-BE49-F238E27FC236}">
                    <a16:creationId xmlns:a16="http://schemas.microsoft.com/office/drawing/2014/main" id="{7C8B49D3-DEFD-F9A2-FFD9-E01A54F3A6D2}"/>
                  </a:ext>
                </a:extLst>
              </p:cNvPr>
              <p:cNvSpPr txBox="1"/>
              <p:nvPr/>
            </p:nvSpPr>
            <p:spPr>
              <a:xfrm>
                <a:off x="2094114" y="3437319"/>
                <a:ext cx="968975" cy="42078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Site Proficy Historian</a:t>
                </a:r>
              </a:p>
            </p:txBody>
          </p:sp>
        </p:grpSp>
        <p:grpSp>
          <p:nvGrpSpPr>
            <p:cNvPr id="180" name="Group 179">
              <a:extLst>
                <a:ext uri="{FF2B5EF4-FFF2-40B4-BE49-F238E27FC236}">
                  <a16:creationId xmlns:a16="http://schemas.microsoft.com/office/drawing/2014/main" id="{316B3093-673D-D385-CFD5-B5C89ED8886C}"/>
                </a:ext>
              </a:extLst>
            </p:cNvPr>
            <p:cNvGrpSpPr/>
            <p:nvPr/>
          </p:nvGrpSpPr>
          <p:grpSpPr>
            <a:xfrm>
              <a:off x="3867505" y="4966997"/>
              <a:ext cx="1205208" cy="400110"/>
              <a:chOff x="3396440" y="4223727"/>
              <a:chExt cx="1314207" cy="436296"/>
            </a:xfrm>
          </p:grpSpPr>
          <p:sp>
            <p:nvSpPr>
              <p:cNvPr id="177" name="TextBox 176">
                <a:extLst>
                  <a:ext uri="{FF2B5EF4-FFF2-40B4-BE49-F238E27FC236}">
                    <a16:creationId xmlns:a16="http://schemas.microsoft.com/office/drawing/2014/main" id="{4EA236A1-145E-399C-424C-A1A907097061}"/>
                  </a:ext>
                </a:extLst>
              </p:cNvPr>
              <p:cNvSpPr txBox="1"/>
              <p:nvPr/>
            </p:nvSpPr>
            <p:spPr>
              <a:xfrm>
                <a:off x="3702495" y="4223727"/>
                <a:ext cx="1008152" cy="436296"/>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External Data Source</a:t>
                </a:r>
              </a:p>
            </p:txBody>
          </p:sp>
          <p:sp>
            <p:nvSpPr>
              <p:cNvPr id="178" name="Cylinder 177">
                <a:extLst>
                  <a:ext uri="{FF2B5EF4-FFF2-40B4-BE49-F238E27FC236}">
                    <a16:creationId xmlns:a16="http://schemas.microsoft.com/office/drawing/2014/main" id="{806BEAF5-8DAD-5439-2319-327B4FBC3F69}"/>
                  </a:ext>
                </a:extLst>
              </p:cNvPr>
              <p:cNvSpPr/>
              <p:nvPr/>
            </p:nvSpPr>
            <p:spPr>
              <a:xfrm>
                <a:off x="3396440" y="4303540"/>
                <a:ext cx="305905" cy="276668"/>
              </a:xfrm>
              <a:prstGeom prst="ca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sp>
          <p:nvSpPr>
            <p:cNvPr id="192" name="TextBox 191">
              <a:extLst>
                <a:ext uri="{FF2B5EF4-FFF2-40B4-BE49-F238E27FC236}">
                  <a16:creationId xmlns:a16="http://schemas.microsoft.com/office/drawing/2014/main" id="{9404F028-6B98-AC68-64B1-DA1298052B84}"/>
                </a:ext>
              </a:extLst>
            </p:cNvPr>
            <p:cNvSpPr txBox="1">
              <a:spLocks/>
            </p:cNvSpPr>
            <p:nvPr/>
          </p:nvSpPr>
          <p:spPr>
            <a:xfrm>
              <a:off x="1109939" y="4348091"/>
              <a:ext cx="904385" cy="27333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SITE #1</a:t>
              </a:r>
            </a:p>
          </p:txBody>
        </p:sp>
        <p:sp>
          <p:nvSpPr>
            <p:cNvPr id="218" name="Freeform: Shape 217">
              <a:extLst>
                <a:ext uri="{FF2B5EF4-FFF2-40B4-BE49-F238E27FC236}">
                  <a16:creationId xmlns:a16="http://schemas.microsoft.com/office/drawing/2014/main" id="{FB0B4342-1A36-C121-158C-4926150C6109}"/>
                </a:ext>
              </a:extLst>
            </p:cNvPr>
            <p:cNvSpPr/>
            <p:nvPr/>
          </p:nvSpPr>
          <p:spPr>
            <a:xfrm>
              <a:off x="4090893" y="4207007"/>
              <a:ext cx="370784" cy="367809"/>
            </a:xfrm>
            <a:custGeom>
              <a:avLst/>
              <a:gdLst>
                <a:gd name="connsiteX0" fmla="*/ 676659 w 2170442"/>
                <a:gd name="connsiteY0" fmla="*/ 1222324 h 2153028"/>
                <a:gd name="connsiteX1" fmla="*/ 571896 w 2170442"/>
                <a:gd name="connsiteY1" fmla="*/ 1327087 h 2153028"/>
                <a:gd name="connsiteX2" fmla="*/ 676659 w 2170442"/>
                <a:gd name="connsiteY2" fmla="*/ 1431850 h 2153028"/>
                <a:gd name="connsiteX3" fmla="*/ 781422 w 2170442"/>
                <a:gd name="connsiteY3" fmla="*/ 1327087 h 2153028"/>
                <a:gd name="connsiteX4" fmla="*/ 676659 w 2170442"/>
                <a:gd name="connsiteY4" fmla="*/ 1222324 h 2153028"/>
                <a:gd name="connsiteX5" fmla="*/ 994096 w 2170442"/>
                <a:gd name="connsiteY5" fmla="*/ 866923 h 2153028"/>
                <a:gd name="connsiteX6" fmla="*/ 889333 w 2170442"/>
                <a:gd name="connsiteY6" fmla="*/ 971686 h 2153028"/>
                <a:gd name="connsiteX7" fmla="*/ 994096 w 2170442"/>
                <a:gd name="connsiteY7" fmla="*/ 1076449 h 2153028"/>
                <a:gd name="connsiteX8" fmla="*/ 1098859 w 2170442"/>
                <a:gd name="connsiteY8" fmla="*/ 971686 h 2153028"/>
                <a:gd name="connsiteX9" fmla="*/ 994096 w 2170442"/>
                <a:gd name="connsiteY9" fmla="*/ 866923 h 2153028"/>
                <a:gd name="connsiteX10" fmla="*/ 1311533 w 2170442"/>
                <a:gd name="connsiteY10" fmla="*/ 679196 h 2153028"/>
                <a:gd name="connsiteX11" fmla="*/ 1206770 w 2170442"/>
                <a:gd name="connsiteY11" fmla="*/ 783959 h 2153028"/>
                <a:gd name="connsiteX12" fmla="*/ 1311533 w 2170442"/>
                <a:gd name="connsiteY12" fmla="*/ 888722 h 2153028"/>
                <a:gd name="connsiteX13" fmla="*/ 1416296 w 2170442"/>
                <a:gd name="connsiteY13" fmla="*/ 783959 h 2153028"/>
                <a:gd name="connsiteX14" fmla="*/ 1311533 w 2170442"/>
                <a:gd name="connsiteY14" fmla="*/ 679196 h 2153028"/>
                <a:gd name="connsiteX15" fmla="*/ 1628970 w 2170442"/>
                <a:gd name="connsiteY15" fmla="*/ 574433 h 2153028"/>
                <a:gd name="connsiteX16" fmla="*/ 1524207 w 2170442"/>
                <a:gd name="connsiteY16" fmla="*/ 679196 h 2153028"/>
                <a:gd name="connsiteX17" fmla="*/ 1628970 w 2170442"/>
                <a:gd name="connsiteY17" fmla="*/ 783959 h 2153028"/>
                <a:gd name="connsiteX18" fmla="*/ 1733733 w 2170442"/>
                <a:gd name="connsiteY18" fmla="*/ 679196 h 2153028"/>
                <a:gd name="connsiteX19" fmla="*/ 1628970 w 2170442"/>
                <a:gd name="connsiteY19" fmla="*/ 574433 h 2153028"/>
                <a:gd name="connsiteX20" fmla="*/ 377366 w 2170442"/>
                <a:gd name="connsiteY20" fmla="*/ 221567 h 2153028"/>
                <a:gd name="connsiteX21" fmla="*/ 307981 w 2170442"/>
                <a:gd name="connsiteY21" fmla="*/ 290952 h 2153028"/>
                <a:gd name="connsiteX22" fmla="*/ 307981 w 2170442"/>
                <a:gd name="connsiteY22" fmla="*/ 1706662 h 2153028"/>
                <a:gd name="connsiteX23" fmla="*/ 377366 w 2170442"/>
                <a:gd name="connsiteY23" fmla="*/ 1776047 h 2153028"/>
                <a:gd name="connsiteX24" fmla="*/ 1793076 w 2170442"/>
                <a:gd name="connsiteY24" fmla="*/ 1776047 h 2153028"/>
                <a:gd name="connsiteX25" fmla="*/ 1862461 w 2170442"/>
                <a:gd name="connsiteY25" fmla="*/ 1706662 h 2153028"/>
                <a:gd name="connsiteX26" fmla="*/ 1793076 w 2170442"/>
                <a:gd name="connsiteY26" fmla="*/ 1637277 h 2153028"/>
                <a:gd name="connsiteX27" fmla="*/ 446751 w 2170442"/>
                <a:gd name="connsiteY27" fmla="*/ 1637277 h 2153028"/>
                <a:gd name="connsiteX28" fmla="*/ 446751 w 2170442"/>
                <a:gd name="connsiteY28" fmla="*/ 290952 h 2153028"/>
                <a:gd name="connsiteX29" fmla="*/ 377366 w 2170442"/>
                <a:gd name="connsiteY29" fmla="*/ 221567 h 2153028"/>
                <a:gd name="connsiteX30" fmla="*/ 120273 w 2170442"/>
                <a:gd name="connsiteY30" fmla="*/ 0 h 2153028"/>
                <a:gd name="connsiteX31" fmla="*/ 2050169 w 2170442"/>
                <a:gd name="connsiteY31" fmla="*/ 0 h 2153028"/>
                <a:gd name="connsiteX32" fmla="*/ 2170442 w 2170442"/>
                <a:gd name="connsiteY32" fmla="*/ 120273 h 2153028"/>
                <a:gd name="connsiteX33" fmla="*/ 2170442 w 2170442"/>
                <a:gd name="connsiteY33" fmla="*/ 1558118 h 2153028"/>
                <a:gd name="connsiteX34" fmla="*/ 2160991 w 2170442"/>
                <a:gd name="connsiteY34" fmla="*/ 1604934 h 2153028"/>
                <a:gd name="connsiteX35" fmla="*/ 2159260 w 2170442"/>
                <a:gd name="connsiteY35" fmla="*/ 1607500 h 2153028"/>
                <a:gd name="connsiteX36" fmla="*/ 2159260 w 2170442"/>
                <a:gd name="connsiteY36" fmla="*/ 1823333 h 2153028"/>
                <a:gd name="connsiteX37" fmla="*/ 1079630 w 2170442"/>
                <a:gd name="connsiteY37" fmla="*/ 2153028 h 2153028"/>
                <a:gd name="connsiteX38" fmla="*/ 0 w 2170442"/>
                <a:gd name="connsiteY38" fmla="*/ 1823333 h 2153028"/>
                <a:gd name="connsiteX39" fmla="*/ 1 w 2170442"/>
                <a:gd name="connsiteY39" fmla="*/ 1558120 h 2153028"/>
                <a:gd name="connsiteX40" fmla="*/ 0 w 2170442"/>
                <a:gd name="connsiteY40" fmla="*/ 1558118 h 2153028"/>
                <a:gd name="connsiteX41" fmla="*/ 0 w 2170442"/>
                <a:gd name="connsiteY41" fmla="*/ 120273 h 2153028"/>
                <a:gd name="connsiteX42" fmla="*/ 120273 w 2170442"/>
                <a:gd name="connsiteY42" fmla="*/ 0 h 215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70442" h="2153028">
                  <a:moveTo>
                    <a:pt x="676659" y="1222324"/>
                  </a:moveTo>
                  <a:cubicBezTo>
                    <a:pt x="618800" y="1222324"/>
                    <a:pt x="571896" y="1269228"/>
                    <a:pt x="571896" y="1327087"/>
                  </a:cubicBezTo>
                  <a:cubicBezTo>
                    <a:pt x="571896" y="1384946"/>
                    <a:pt x="618800" y="1431850"/>
                    <a:pt x="676659" y="1431850"/>
                  </a:cubicBezTo>
                  <a:cubicBezTo>
                    <a:pt x="734518" y="1431850"/>
                    <a:pt x="781422" y="1384946"/>
                    <a:pt x="781422" y="1327087"/>
                  </a:cubicBezTo>
                  <a:cubicBezTo>
                    <a:pt x="781422" y="1269228"/>
                    <a:pt x="734518" y="1222324"/>
                    <a:pt x="676659" y="1222324"/>
                  </a:cubicBezTo>
                  <a:close/>
                  <a:moveTo>
                    <a:pt x="994096" y="866923"/>
                  </a:moveTo>
                  <a:cubicBezTo>
                    <a:pt x="936237" y="866923"/>
                    <a:pt x="889333" y="913827"/>
                    <a:pt x="889333" y="971686"/>
                  </a:cubicBezTo>
                  <a:cubicBezTo>
                    <a:pt x="889333" y="1029545"/>
                    <a:pt x="936237" y="1076449"/>
                    <a:pt x="994096" y="1076449"/>
                  </a:cubicBezTo>
                  <a:cubicBezTo>
                    <a:pt x="1051955" y="1076449"/>
                    <a:pt x="1098859" y="1029545"/>
                    <a:pt x="1098859" y="971686"/>
                  </a:cubicBezTo>
                  <a:cubicBezTo>
                    <a:pt x="1098859" y="913827"/>
                    <a:pt x="1051955" y="866923"/>
                    <a:pt x="994096" y="866923"/>
                  </a:cubicBezTo>
                  <a:close/>
                  <a:moveTo>
                    <a:pt x="1311533" y="679196"/>
                  </a:moveTo>
                  <a:cubicBezTo>
                    <a:pt x="1253674" y="679196"/>
                    <a:pt x="1206770" y="726100"/>
                    <a:pt x="1206770" y="783959"/>
                  </a:cubicBezTo>
                  <a:cubicBezTo>
                    <a:pt x="1206770" y="841818"/>
                    <a:pt x="1253674" y="888722"/>
                    <a:pt x="1311533" y="888722"/>
                  </a:cubicBezTo>
                  <a:cubicBezTo>
                    <a:pt x="1369392" y="888722"/>
                    <a:pt x="1416296" y="841818"/>
                    <a:pt x="1416296" y="783959"/>
                  </a:cubicBezTo>
                  <a:cubicBezTo>
                    <a:pt x="1416296" y="726100"/>
                    <a:pt x="1369392" y="679196"/>
                    <a:pt x="1311533" y="679196"/>
                  </a:cubicBezTo>
                  <a:close/>
                  <a:moveTo>
                    <a:pt x="1628970" y="574433"/>
                  </a:moveTo>
                  <a:cubicBezTo>
                    <a:pt x="1571111" y="574433"/>
                    <a:pt x="1524207" y="621337"/>
                    <a:pt x="1524207" y="679196"/>
                  </a:cubicBezTo>
                  <a:cubicBezTo>
                    <a:pt x="1524207" y="737055"/>
                    <a:pt x="1571111" y="783959"/>
                    <a:pt x="1628970" y="783959"/>
                  </a:cubicBezTo>
                  <a:cubicBezTo>
                    <a:pt x="1686829" y="783959"/>
                    <a:pt x="1733733" y="737055"/>
                    <a:pt x="1733733" y="679196"/>
                  </a:cubicBezTo>
                  <a:cubicBezTo>
                    <a:pt x="1733733" y="621337"/>
                    <a:pt x="1686829" y="574433"/>
                    <a:pt x="1628970" y="574433"/>
                  </a:cubicBezTo>
                  <a:close/>
                  <a:moveTo>
                    <a:pt x="377366" y="221567"/>
                  </a:moveTo>
                  <a:cubicBezTo>
                    <a:pt x="339046" y="221567"/>
                    <a:pt x="307981" y="252632"/>
                    <a:pt x="307981" y="290952"/>
                  </a:cubicBezTo>
                  <a:lnTo>
                    <a:pt x="307981" y="1706662"/>
                  </a:lnTo>
                  <a:cubicBezTo>
                    <a:pt x="307981" y="1744982"/>
                    <a:pt x="339046" y="1776047"/>
                    <a:pt x="377366" y="1776047"/>
                  </a:cubicBezTo>
                  <a:lnTo>
                    <a:pt x="1793076" y="1776047"/>
                  </a:lnTo>
                  <a:cubicBezTo>
                    <a:pt x="1831396" y="1776047"/>
                    <a:pt x="1862461" y="1744982"/>
                    <a:pt x="1862461" y="1706662"/>
                  </a:cubicBezTo>
                  <a:cubicBezTo>
                    <a:pt x="1862461" y="1668342"/>
                    <a:pt x="1831396" y="1637277"/>
                    <a:pt x="1793076" y="1637277"/>
                  </a:cubicBezTo>
                  <a:lnTo>
                    <a:pt x="446751" y="1637277"/>
                  </a:lnTo>
                  <a:lnTo>
                    <a:pt x="446751" y="290952"/>
                  </a:lnTo>
                  <a:cubicBezTo>
                    <a:pt x="446751" y="252632"/>
                    <a:pt x="415686" y="221567"/>
                    <a:pt x="377366" y="221567"/>
                  </a:cubicBezTo>
                  <a:close/>
                  <a:moveTo>
                    <a:pt x="120273" y="0"/>
                  </a:moveTo>
                  <a:lnTo>
                    <a:pt x="2050169" y="0"/>
                  </a:lnTo>
                  <a:cubicBezTo>
                    <a:pt x="2116594" y="0"/>
                    <a:pt x="2170442" y="53848"/>
                    <a:pt x="2170442" y="120273"/>
                  </a:cubicBezTo>
                  <a:lnTo>
                    <a:pt x="2170442" y="1558118"/>
                  </a:lnTo>
                  <a:cubicBezTo>
                    <a:pt x="2170442" y="1574725"/>
                    <a:pt x="2167077" y="1590545"/>
                    <a:pt x="2160991" y="1604934"/>
                  </a:cubicBezTo>
                  <a:lnTo>
                    <a:pt x="2159260" y="1607500"/>
                  </a:lnTo>
                  <a:lnTo>
                    <a:pt x="2159260" y="1823333"/>
                  </a:lnTo>
                  <a:cubicBezTo>
                    <a:pt x="2159260" y="2005419"/>
                    <a:pt x="1675893" y="2153028"/>
                    <a:pt x="1079630" y="2153028"/>
                  </a:cubicBezTo>
                  <a:cubicBezTo>
                    <a:pt x="483367" y="2153028"/>
                    <a:pt x="0" y="2005419"/>
                    <a:pt x="0" y="1823333"/>
                  </a:cubicBezTo>
                  <a:lnTo>
                    <a:pt x="1" y="1558120"/>
                  </a:lnTo>
                  <a:lnTo>
                    <a:pt x="0" y="1558118"/>
                  </a:lnTo>
                  <a:lnTo>
                    <a:pt x="0" y="120273"/>
                  </a:lnTo>
                  <a:cubicBezTo>
                    <a:pt x="0" y="53848"/>
                    <a:pt x="53848" y="0"/>
                    <a:pt x="120273" y="0"/>
                  </a:cubicBezTo>
                  <a:close/>
                </a:path>
              </a:pathLst>
            </a:cu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F019F009-1280-7936-7E3E-798AC03DD6D3}"/>
                </a:ext>
              </a:extLst>
            </p:cNvPr>
            <p:cNvSpPr/>
            <p:nvPr/>
          </p:nvSpPr>
          <p:spPr>
            <a:xfrm>
              <a:off x="3643744" y="4208169"/>
              <a:ext cx="370783" cy="367808"/>
            </a:xfrm>
            <a:custGeom>
              <a:avLst/>
              <a:gdLst>
                <a:gd name="connsiteX0" fmla="*/ 1102053 w 2170442"/>
                <a:gd name="connsiteY0" fmla="*/ 694739 h 2153028"/>
                <a:gd name="connsiteX1" fmla="*/ 1312139 w 2170442"/>
                <a:gd name="connsiteY1" fmla="*/ 1859334 h 2153028"/>
                <a:gd name="connsiteX2" fmla="*/ 1319985 w 2170442"/>
                <a:gd name="connsiteY2" fmla="*/ 1874592 h 2153028"/>
                <a:gd name="connsiteX3" fmla="*/ 1321857 w 2170442"/>
                <a:gd name="connsiteY3" fmla="*/ 1883201 h 2153028"/>
                <a:gd name="connsiteX4" fmla="*/ 1326967 w 2170442"/>
                <a:gd name="connsiteY4" fmla="*/ 1888173 h 2153028"/>
                <a:gd name="connsiteX5" fmla="*/ 1328381 w 2170442"/>
                <a:gd name="connsiteY5" fmla="*/ 1890923 h 2153028"/>
                <a:gd name="connsiteX6" fmla="*/ 1331709 w 2170442"/>
                <a:gd name="connsiteY6" fmla="*/ 1892786 h 2153028"/>
                <a:gd name="connsiteX7" fmla="*/ 1338552 w 2170442"/>
                <a:gd name="connsiteY7" fmla="*/ 1899444 h 2153028"/>
                <a:gd name="connsiteX8" fmla="*/ 1355871 w 2170442"/>
                <a:gd name="connsiteY8" fmla="*/ 1906315 h 2153028"/>
                <a:gd name="connsiteX9" fmla="*/ 1358596 w 2170442"/>
                <a:gd name="connsiteY9" fmla="*/ 1907841 h 2153028"/>
                <a:gd name="connsiteX10" fmla="*/ 1359779 w 2170442"/>
                <a:gd name="connsiteY10" fmla="*/ 1907865 h 2153028"/>
                <a:gd name="connsiteX11" fmla="*/ 1360978 w 2170442"/>
                <a:gd name="connsiteY11" fmla="*/ 1908341 h 2153028"/>
                <a:gd name="connsiteX12" fmla="*/ 1371844 w 2170442"/>
                <a:gd name="connsiteY12" fmla="*/ 1908115 h 2153028"/>
                <a:gd name="connsiteX13" fmla="*/ 1382718 w 2170442"/>
                <a:gd name="connsiteY13" fmla="*/ 1908341 h 2153028"/>
                <a:gd name="connsiteX14" fmla="*/ 1383917 w 2170442"/>
                <a:gd name="connsiteY14" fmla="*/ 1907865 h 2153028"/>
                <a:gd name="connsiteX15" fmla="*/ 1385099 w 2170442"/>
                <a:gd name="connsiteY15" fmla="*/ 1907841 h 2153028"/>
                <a:gd name="connsiteX16" fmla="*/ 1395303 w 2170442"/>
                <a:gd name="connsiteY16" fmla="*/ 1903348 h 2153028"/>
                <a:gd name="connsiteX17" fmla="*/ 1405144 w 2170442"/>
                <a:gd name="connsiteY17" fmla="*/ 1899444 h 2153028"/>
                <a:gd name="connsiteX18" fmla="*/ 1405724 w 2170442"/>
                <a:gd name="connsiteY18" fmla="*/ 1898760 h 2153028"/>
                <a:gd name="connsiteX19" fmla="*/ 1406417 w 2170442"/>
                <a:gd name="connsiteY19" fmla="*/ 1898455 h 2153028"/>
                <a:gd name="connsiteX20" fmla="*/ 1407774 w 2170442"/>
                <a:gd name="connsiteY20" fmla="*/ 1896343 h 2153028"/>
                <a:gd name="connsiteX21" fmla="*/ 1427544 w 2170442"/>
                <a:gd name="connsiteY21" fmla="*/ 1873035 h 2153028"/>
                <a:gd name="connsiteX22" fmla="*/ 1428627 w 2170442"/>
                <a:gd name="connsiteY22" fmla="*/ 1863894 h 2153028"/>
                <a:gd name="connsiteX23" fmla="*/ 1431557 w 2170442"/>
                <a:gd name="connsiteY23" fmla="*/ 1859334 h 2153028"/>
                <a:gd name="connsiteX24" fmla="*/ 1524052 w 2170442"/>
                <a:gd name="connsiteY24" fmla="*/ 1346599 h 2153028"/>
                <a:gd name="connsiteX25" fmla="*/ 2170442 w 2170442"/>
                <a:gd name="connsiteY25" fmla="*/ 1346600 h 2153028"/>
                <a:gd name="connsiteX26" fmla="*/ 2170442 w 2170442"/>
                <a:gd name="connsiteY26" fmla="*/ 1558118 h 2153028"/>
                <a:gd name="connsiteX27" fmla="*/ 2160991 w 2170442"/>
                <a:gd name="connsiteY27" fmla="*/ 1604934 h 2153028"/>
                <a:gd name="connsiteX28" fmla="*/ 2159260 w 2170442"/>
                <a:gd name="connsiteY28" fmla="*/ 1607500 h 2153028"/>
                <a:gd name="connsiteX29" fmla="*/ 2159260 w 2170442"/>
                <a:gd name="connsiteY29" fmla="*/ 1823333 h 2153028"/>
                <a:gd name="connsiteX30" fmla="*/ 1079630 w 2170442"/>
                <a:gd name="connsiteY30" fmla="*/ 2153028 h 2153028"/>
                <a:gd name="connsiteX31" fmla="*/ 0 w 2170442"/>
                <a:gd name="connsiteY31" fmla="*/ 1823333 h 2153028"/>
                <a:gd name="connsiteX32" fmla="*/ 1 w 2170442"/>
                <a:gd name="connsiteY32" fmla="*/ 1558120 h 2153028"/>
                <a:gd name="connsiteX33" fmla="*/ 0 w 2170442"/>
                <a:gd name="connsiteY33" fmla="*/ 1558118 h 2153028"/>
                <a:gd name="connsiteX34" fmla="*/ 0 w 2170442"/>
                <a:gd name="connsiteY34" fmla="*/ 1337074 h 2153028"/>
                <a:gd name="connsiteX35" fmla="*/ 503796 w 2170442"/>
                <a:gd name="connsiteY35" fmla="*/ 1337075 h 2153028"/>
                <a:gd name="connsiteX36" fmla="*/ 527446 w 2170442"/>
                <a:gd name="connsiteY36" fmla="*/ 1332300 h 2153028"/>
                <a:gd name="connsiteX37" fmla="*/ 527944 w 2170442"/>
                <a:gd name="connsiteY37" fmla="*/ 1331964 h 2153028"/>
                <a:gd name="connsiteX38" fmla="*/ 545726 w 2170442"/>
                <a:gd name="connsiteY38" fmla="*/ 1329449 h 2153028"/>
                <a:gd name="connsiteX39" fmla="*/ 580520 w 2170442"/>
                <a:gd name="connsiteY39" fmla="*/ 1298597 h 2153028"/>
                <a:gd name="connsiteX40" fmla="*/ 704380 w 2170442"/>
                <a:gd name="connsiteY40" fmla="*/ 1043938 h 2153028"/>
                <a:gd name="connsiteX41" fmla="*/ 839814 w 2170442"/>
                <a:gd name="connsiteY41" fmla="*/ 1478638 h 2153028"/>
                <a:gd name="connsiteX42" fmla="*/ 850782 w 2170442"/>
                <a:gd name="connsiteY42" fmla="*/ 1494723 h 2153028"/>
                <a:gd name="connsiteX43" fmla="*/ 851638 w 2170442"/>
                <a:gd name="connsiteY43" fmla="*/ 1498656 h 2153028"/>
                <a:gd name="connsiteX44" fmla="*/ 857065 w 2170442"/>
                <a:gd name="connsiteY44" fmla="*/ 1503937 h 2153028"/>
                <a:gd name="connsiteX45" fmla="*/ 859825 w 2170442"/>
                <a:gd name="connsiteY45" fmla="*/ 1507984 h 2153028"/>
                <a:gd name="connsiteX46" fmla="*/ 862233 w 2170442"/>
                <a:gd name="connsiteY46" fmla="*/ 1508965 h 2153028"/>
                <a:gd name="connsiteX47" fmla="*/ 868332 w 2170442"/>
                <a:gd name="connsiteY47" fmla="*/ 1514899 h 2153028"/>
                <a:gd name="connsiteX48" fmla="*/ 890758 w 2170442"/>
                <a:gd name="connsiteY48" fmla="*/ 1523796 h 2153028"/>
                <a:gd name="connsiteX49" fmla="*/ 914880 w 2170442"/>
                <a:gd name="connsiteY49" fmla="*/ 1523296 h 2153028"/>
                <a:gd name="connsiteX50" fmla="*/ 961337 w 2170442"/>
                <a:gd name="connsiteY50" fmla="*/ 1474789 h 2153028"/>
                <a:gd name="connsiteX51" fmla="*/ 120273 w 2170442"/>
                <a:gd name="connsiteY51" fmla="*/ 0 h 2153028"/>
                <a:gd name="connsiteX52" fmla="*/ 2050169 w 2170442"/>
                <a:gd name="connsiteY52" fmla="*/ 0 h 2153028"/>
                <a:gd name="connsiteX53" fmla="*/ 2170442 w 2170442"/>
                <a:gd name="connsiteY53" fmla="*/ 120273 h 2153028"/>
                <a:gd name="connsiteX54" fmla="*/ 2170442 w 2170442"/>
                <a:gd name="connsiteY54" fmla="*/ 1225084 h 2153028"/>
                <a:gd name="connsiteX55" fmla="*/ 1482268 w 2170442"/>
                <a:gd name="connsiteY55" fmla="*/ 1225084 h 2153028"/>
                <a:gd name="connsiteX56" fmla="*/ 1439306 w 2170442"/>
                <a:gd name="connsiteY56" fmla="*/ 1242880 h 2153028"/>
                <a:gd name="connsiteX57" fmla="*/ 1437765 w 2170442"/>
                <a:gd name="connsiteY57" fmla="*/ 1246600 h 2153028"/>
                <a:gd name="connsiteX58" fmla="*/ 1436605 w 2170442"/>
                <a:gd name="connsiteY58" fmla="*/ 1247111 h 2153028"/>
                <a:gd name="connsiteX59" fmla="*/ 1411464 w 2170442"/>
                <a:gd name="connsiteY59" fmla="*/ 1286232 h 2153028"/>
                <a:gd name="connsiteX60" fmla="*/ 1371848 w 2170442"/>
                <a:gd name="connsiteY60" fmla="*/ 1505843 h 2153028"/>
                <a:gd name="connsiteX61" fmla="*/ 1162342 w 2170442"/>
                <a:gd name="connsiteY61" fmla="*/ 344460 h 2153028"/>
                <a:gd name="connsiteX62" fmla="*/ 1157619 w 2170442"/>
                <a:gd name="connsiteY62" fmla="*/ 337110 h 2153028"/>
                <a:gd name="connsiteX63" fmla="*/ 1152625 w 2170442"/>
                <a:gd name="connsiteY63" fmla="*/ 314157 h 2153028"/>
                <a:gd name="connsiteX64" fmla="*/ 1113505 w 2170442"/>
                <a:gd name="connsiteY64" fmla="*/ 289017 h 2153028"/>
                <a:gd name="connsiteX65" fmla="*/ 1113505 w 2170442"/>
                <a:gd name="connsiteY65" fmla="*/ 289016 h 2153028"/>
                <a:gd name="connsiteX66" fmla="*/ 1068066 w 2170442"/>
                <a:gd name="connsiteY66" fmla="*/ 298902 h 2153028"/>
                <a:gd name="connsiteX67" fmla="*/ 1056601 w 2170442"/>
                <a:gd name="connsiteY67" fmla="*/ 316743 h 2153028"/>
                <a:gd name="connsiteX68" fmla="*/ 1052642 w 2170442"/>
                <a:gd name="connsiteY68" fmla="*/ 320594 h 2153028"/>
                <a:gd name="connsiteX69" fmla="*/ 1051883 w 2170442"/>
                <a:gd name="connsiteY69" fmla="*/ 324084 h 2153028"/>
                <a:gd name="connsiteX70" fmla="*/ 1042926 w 2170442"/>
                <a:gd name="connsiteY70" fmla="*/ 338023 h 2153028"/>
                <a:gd name="connsiteX71" fmla="*/ 884808 w 2170442"/>
                <a:gd name="connsiteY71" fmla="*/ 1214538 h 2153028"/>
                <a:gd name="connsiteX72" fmla="*/ 776299 w 2170442"/>
                <a:gd name="connsiteY72" fmla="*/ 866257 h 2153028"/>
                <a:gd name="connsiteX73" fmla="*/ 724218 w 2170442"/>
                <a:gd name="connsiteY73" fmla="*/ 823845 h 2153028"/>
                <a:gd name="connsiteX74" fmla="*/ 700219 w 2170442"/>
                <a:gd name="connsiteY74" fmla="*/ 826321 h 2153028"/>
                <a:gd name="connsiteX75" fmla="*/ 700219 w 2170442"/>
                <a:gd name="connsiteY75" fmla="*/ 826322 h 2153028"/>
                <a:gd name="connsiteX76" fmla="*/ 664495 w 2170442"/>
                <a:gd name="connsiteY76" fmla="*/ 856092 h 2153028"/>
                <a:gd name="connsiteX77" fmla="*/ 664277 w 2170442"/>
                <a:gd name="connsiteY77" fmla="*/ 858482 h 2153028"/>
                <a:gd name="connsiteX78" fmla="*/ 654167 w 2170442"/>
                <a:gd name="connsiteY78" fmla="*/ 869353 h 2153028"/>
                <a:gd name="connsiteX79" fmla="*/ 485782 w 2170442"/>
                <a:gd name="connsiteY79" fmla="*/ 1215559 h 2153028"/>
                <a:gd name="connsiteX80" fmla="*/ 0 w 2170442"/>
                <a:gd name="connsiteY80" fmla="*/ 1215559 h 2153028"/>
                <a:gd name="connsiteX81" fmla="*/ 0 w 2170442"/>
                <a:gd name="connsiteY81" fmla="*/ 120273 h 2153028"/>
                <a:gd name="connsiteX82" fmla="*/ 120273 w 2170442"/>
                <a:gd name="connsiteY82" fmla="*/ 0 h 215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170442" h="2153028">
                  <a:moveTo>
                    <a:pt x="1102053" y="694739"/>
                  </a:moveTo>
                  <a:lnTo>
                    <a:pt x="1312139" y="1859334"/>
                  </a:lnTo>
                  <a:lnTo>
                    <a:pt x="1319985" y="1874592"/>
                  </a:lnTo>
                  <a:lnTo>
                    <a:pt x="1321857" y="1883201"/>
                  </a:lnTo>
                  <a:lnTo>
                    <a:pt x="1326967" y="1888173"/>
                  </a:lnTo>
                  <a:lnTo>
                    <a:pt x="1328381" y="1890923"/>
                  </a:lnTo>
                  <a:lnTo>
                    <a:pt x="1331709" y="1892786"/>
                  </a:lnTo>
                  <a:lnTo>
                    <a:pt x="1338552" y="1899444"/>
                  </a:lnTo>
                  <a:lnTo>
                    <a:pt x="1355871" y="1906315"/>
                  </a:lnTo>
                  <a:lnTo>
                    <a:pt x="1358596" y="1907841"/>
                  </a:lnTo>
                  <a:lnTo>
                    <a:pt x="1359779" y="1907865"/>
                  </a:lnTo>
                  <a:lnTo>
                    <a:pt x="1360978" y="1908341"/>
                  </a:lnTo>
                  <a:lnTo>
                    <a:pt x="1371844" y="1908115"/>
                  </a:lnTo>
                  <a:lnTo>
                    <a:pt x="1382718" y="1908341"/>
                  </a:lnTo>
                  <a:lnTo>
                    <a:pt x="1383917" y="1907865"/>
                  </a:lnTo>
                  <a:lnTo>
                    <a:pt x="1385099" y="1907841"/>
                  </a:lnTo>
                  <a:lnTo>
                    <a:pt x="1395303" y="1903348"/>
                  </a:lnTo>
                  <a:lnTo>
                    <a:pt x="1405144" y="1899444"/>
                  </a:lnTo>
                  <a:lnTo>
                    <a:pt x="1405724" y="1898760"/>
                  </a:lnTo>
                  <a:lnTo>
                    <a:pt x="1406417" y="1898455"/>
                  </a:lnTo>
                  <a:lnTo>
                    <a:pt x="1407774" y="1896343"/>
                  </a:lnTo>
                  <a:lnTo>
                    <a:pt x="1427544" y="1873035"/>
                  </a:lnTo>
                  <a:lnTo>
                    <a:pt x="1428627" y="1863894"/>
                  </a:lnTo>
                  <a:lnTo>
                    <a:pt x="1431557" y="1859334"/>
                  </a:lnTo>
                  <a:lnTo>
                    <a:pt x="1524052" y="1346599"/>
                  </a:lnTo>
                  <a:lnTo>
                    <a:pt x="2170442" y="1346600"/>
                  </a:lnTo>
                  <a:lnTo>
                    <a:pt x="2170442" y="1558118"/>
                  </a:lnTo>
                  <a:cubicBezTo>
                    <a:pt x="2170442" y="1574725"/>
                    <a:pt x="2167077" y="1590545"/>
                    <a:pt x="2160991" y="1604934"/>
                  </a:cubicBezTo>
                  <a:lnTo>
                    <a:pt x="2159260" y="1607500"/>
                  </a:lnTo>
                  <a:lnTo>
                    <a:pt x="2159260" y="1823333"/>
                  </a:lnTo>
                  <a:cubicBezTo>
                    <a:pt x="2159260" y="2005419"/>
                    <a:pt x="1675893" y="2153028"/>
                    <a:pt x="1079630" y="2153028"/>
                  </a:cubicBezTo>
                  <a:cubicBezTo>
                    <a:pt x="483367" y="2153028"/>
                    <a:pt x="0" y="2005419"/>
                    <a:pt x="0" y="1823333"/>
                  </a:cubicBezTo>
                  <a:lnTo>
                    <a:pt x="1" y="1558120"/>
                  </a:lnTo>
                  <a:lnTo>
                    <a:pt x="0" y="1558118"/>
                  </a:lnTo>
                  <a:lnTo>
                    <a:pt x="0" y="1337074"/>
                  </a:lnTo>
                  <a:lnTo>
                    <a:pt x="503796" y="1337075"/>
                  </a:lnTo>
                  <a:cubicBezTo>
                    <a:pt x="512185" y="1337075"/>
                    <a:pt x="520177" y="1335375"/>
                    <a:pt x="527446" y="1332300"/>
                  </a:cubicBezTo>
                  <a:lnTo>
                    <a:pt x="527944" y="1331964"/>
                  </a:lnTo>
                  <a:lnTo>
                    <a:pt x="545726" y="1329449"/>
                  </a:lnTo>
                  <a:cubicBezTo>
                    <a:pt x="560423" y="1324371"/>
                    <a:pt x="573182" y="1313685"/>
                    <a:pt x="580520" y="1298597"/>
                  </a:cubicBezTo>
                  <a:lnTo>
                    <a:pt x="704380" y="1043938"/>
                  </a:lnTo>
                  <a:lnTo>
                    <a:pt x="839814" y="1478638"/>
                  </a:lnTo>
                  <a:lnTo>
                    <a:pt x="850782" y="1494723"/>
                  </a:lnTo>
                  <a:lnTo>
                    <a:pt x="851638" y="1498656"/>
                  </a:lnTo>
                  <a:lnTo>
                    <a:pt x="857065" y="1503937"/>
                  </a:lnTo>
                  <a:lnTo>
                    <a:pt x="859825" y="1507984"/>
                  </a:lnTo>
                  <a:lnTo>
                    <a:pt x="862233" y="1508965"/>
                  </a:lnTo>
                  <a:lnTo>
                    <a:pt x="868332" y="1514899"/>
                  </a:lnTo>
                  <a:lnTo>
                    <a:pt x="890758" y="1523796"/>
                  </a:lnTo>
                  <a:lnTo>
                    <a:pt x="914880" y="1523296"/>
                  </a:lnTo>
                  <a:cubicBezTo>
                    <a:pt x="937978" y="1518090"/>
                    <a:pt x="956869" y="1499556"/>
                    <a:pt x="961337" y="1474789"/>
                  </a:cubicBezTo>
                  <a:close/>
                  <a:moveTo>
                    <a:pt x="120273" y="0"/>
                  </a:moveTo>
                  <a:lnTo>
                    <a:pt x="2050169" y="0"/>
                  </a:lnTo>
                  <a:cubicBezTo>
                    <a:pt x="2116594" y="0"/>
                    <a:pt x="2170442" y="53848"/>
                    <a:pt x="2170442" y="120273"/>
                  </a:cubicBezTo>
                  <a:lnTo>
                    <a:pt x="2170442" y="1225084"/>
                  </a:lnTo>
                  <a:lnTo>
                    <a:pt x="1482268" y="1225084"/>
                  </a:lnTo>
                  <a:cubicBezTo>
                    <a:pt x="1465490" y="1225084"/>
                    <a:pt x="1450301" y="1231885"/>
                    <a:pt x="1439306" y="1242880"/>
                  </a:cubicBezTo>
                  <a:lnTo>
                    <a:pt x="1437765" y="1246600"/>
                  </a:lnTo>
                  <a:lnTo>
                    <a:pt x="1436605" y="1247111"/>
                  </a:lnTo>
                  <a:cubicBezTo>
                    <a:pt x="1423832" y="1255979"/>
                    <a:pt x="1414443" y="1269720"/>
                    <a:pt x="1411464" y="1286232"/>
                  </a:cubicBezTo>
                  <a:lnTo>
                    <a:pt x="1371848" y="1505843"/>
                  </a:lnTo>
                  <a:lnTo>
                    <a:pt x="1162342" y="344460"/>
                  </a:lnTo>
                  <a:lnTo>
                    <a:pt x="1157619" y="337110"/>
                  </a:lnTo>
                  <a:lnTo>
                    <a:pt x="1152625" y="314157"/>
                  </a:lnTo>
                  <a:cubicBezTo>
                    <a:pt x="1143757" y="301385"/>
                    <a:pt x="1130016" y="291996"/>
                    <a:pt x="1113505" y="289017"/>
                  </a:cubicBezTo>
                  <a:lnTo>
                    <a:pt x="1113505" y="289016"/>
                  </a:lnTo>
                  <a:cubicBezTo>
                    <a:pt x="1096993" y="286038"/>
                    <a:pt x="1080838" y="290034"/>
                    <a:pt x="1068066" y="298902"/>
                  </a:cubicBezTo>
                  <a:lnTo>
                    <a:pt x="1056601" y="316743"/>
                  </a:lnTo>
                  <a:lnTo>
                    <a:pt x="1052642" y="320594"/>
                  </a:lnTo>
                  <a:lnTo>
                    <a:pt x="1051883" y="324084"/>
                  </a:lnTo>
                  <a:lnTo>
                    <a:pt x="1042926" y="338023"/>
                  </a:lnTo>
                  <a:lnTo>
                    <a:pt x="884808" y="1214538"/>
                  </a:lnTo>
                  <a:lnTo>
                    <a:pt x="776299" y="866257"/>
                  </a:lnTo>
                  <a:cubicBezTo>
                    <a:pt x="768813" y="842229"/>
                    <a:pt x="747782" y="826165"/>
                    <a:pt x="724218" y="823845"/>
                  </a:cubicBezTo>
                  <a:cubicBezTo>
                    <a:pt x="716364" y="823072"/>
                    <a:pt x="708228" y="823826"/>
                    <a:pt x="700219" y="826321"/>
                  </a:cubicBezTo>
                  <a:lnTo>
                    <a:pt x="700219" y="826322"/>
                  </a:lnTo>
                  <a:cubicBezTo>
                    <a:pt x="684201" y="831313"/>
                    <a:pt x="671721" y="842324"/>
                    <a:pt x="664495" y="856092"/>
                  </a:cubicBezTo>
                  <a:lnTo>
                    <a:pt x="664277" y="858482"/>
                  </a:lnTo>
                  <a:lnTo>
                    <a:pt x="654167" y="869353"/>
                  </a:lnTo>
                  <a:lnTo>
                    <a:pt x="485782" y="1215559"/>
                  </a:lnTo>
                  <a:lnTo>
                    <a:pt x="0" y="1215559"/>
                  </a:lnTo>
                  <a:lnTo>
                    <a:pt x="0" y="120273"/>
                  </a:lnTo>
                  <a:cubicBezTo>
                    <a:pt x="0" y="53848"/>
                    <a:pt x="53848" y="0"/>
                    <a:pt x="120273" y="0"/>
                  </a:cubicBezTo>
                  <a:close/>
                </a:path>
              </a:pathLst>
            </a:cu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Arial" panose="020B0604020202020204"/>
                <a:ea typeface="+mn-ea"/>
                <a:cs typeface="+mn-cs"/>
              </a:endParaRPr>
            </a:p>
          </p:txBody>
        </p:sp>
        <p:sp>
          <p:nvSpPr>
            <p:cNvPr id="242" name="Rectangle: Rounded Corners 241">
              <a:extLst>
                <a:ext uri="{FF2B5EF4-FFF2-40B4-BE49-F238E27FC236}">
                  <a16:creationId xmlns:a16="http://schemas.microsoft.com/office/drawing/2014/main" id="{1296DF53-88F3-5316-BC52-BB36D8D65648}"/>
                </a:ext>
              </a:extLst>
            </p:cNvPr>
            <p:cNvSpPr/>
            <p:nvPr/>
          </p:nvSpPr>
          <p:spPr>
            <a:xfrm>
              <a:off x="6562805" y="2426573"/>
              <a:ext cx="2389036" cy="1116515"/>
            </a:xfrm>
            <a:prstGeom prst="roundRect">
              <a:avLst>
                <a:gd name="adj" fmla="val 40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nvGrpSpPr>
            <p:cNvPr id="243" name="Group 242">
              <a:extLst>
                <a:ext uri="{FF2B5EF4-FFF2-40B4-BE49-F238E27FC236}">
                  <a16:creationId xmlns:a16="http://schemas.microsoft.com/office/drawing/2014/main" id="{914486F3-03A4-448C-4F26-F183FA20D12E}"/>
                </a:ext>
              </a:extLst>
            </p:cNvPr>
            <p:cNvGrpSpPr/>
            <p:nvPr/>
          </p:nvGrpSpPr>
          <p:grpSpPr>
            <a:xfrm>
              <a:off x="6534297" y="2507416"/>
              <a:ext cx="1308688" cy="839912"/>
              <a:chOff x="1924258" y="3447658"/>
              <a:chExt cx="1308688" cy="839912"/>
            </a:xfrm>
          </p:grpSpPr>
          <p:sp>
            <p:nvSpPr>
              <p:cNvPr id="244" name="Cylinder 243">
                <a:extLst>
                  <a:ext uri="{FF2B5EF4-FFF2-40B4-BE49-F238E27FC236}">
                    <a16:creationId xmlns:a16="http://schemas.microsoft.com/office/drawing/2014/main" id="{3F58CEB2-3772-84DC-11AB-2B2199A093E2}"/>
                  </a:ext>
                </a:extLst>
              </p:cNvPr>
              <p:cNvSpPr/>
              <p:nvPr/>
            </p:nvSpPr>
            <p:spPr>
              <a:xfrm>
                <a:off x="2332726" y="3842818"/>
                <a:ext cx="491750" cy="444752"/>
              </a:xfrm>
              <a:prstGeom prst="ca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245" name="TextBox 244">
                <a:extLst>
                  <a:ext uri="{FF2B5EF4-FFF2-40B4-BE49-F238E27FC236}">
                    <a16:creationId xmlns:a16="http://schemas.microsoft.com/office/drawing/2014/main" id="{E49B11FE-4855-0F73-33C2-D36AFCE66A8D}"/>
                  </a:ext>
                </a:extLst>
              </p:cNvPr>
              <p:cNvSpPr txBox="1"/>
              <p:nvPr/>
            </p:nvSpPr>
            <p:spPr>
              <a:xfrm>
                <a:off x="1924258" y="3447658"/>
                <a:ext cx="1308688" cy="400110"/>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Central/Enterprise Proficy Historian</a:t>
                </a:r>
              </a:p>
            </p:txBody>
          </p:sp>
        </p:grpSp>
        <p:sp>
          <p:nvSpPr>
            <p:cNvPr id="246" name="Freeform: Shape 245">
              <a:extLst>
                <a:ext uri="{FF2B5EF4-FFF2-40B4-BE49-F238E27FC236}">
                  <a16:creationId xmlns:a16="http://schemas.microsoft.com/office/drawing/2014/main" id="{F5D8C609-892A-E90C-5EA0-9728790D5498}"/>
                </a:ext>
              </a:extLst>
            </p:cNvPr>
            <p:cNvSpPr/>
            <p:nvPr/>
          </p:nvSpPr>
          <p:spPr>
            <a:xfrm>
              <a:off x="8392728" y="2915220"/>
              <a:ext cx="404318" cy="401074"/>
            </a:xfrm>
            <a:custGeom>
              <a:avLst/>
              <a:gdLst>
                <a:gd name="connsiteX0" fmla="*/ 676659 w 2170442"/>
                <a:gd name="connsiteY0" fmla="*/ 1222324 h 2153028"/>
                <a:gd name="connsiteX1" fmla="*/ 571896 w 2170442"/>
                <a:gd name="connsiteY1" fmla="*/ 1327087 h 2153028"/>
                <a:gd name="connsiteX2" fmla="*/ 676659 w 2170442"/>
                <a:gd name="connsiteY2" fmla="*/ 1431850 h 2153028"/>
                <a:gd name="connsiteX3" fmla="*/ 781422 w 2170442"/>
                <a:gd name="connsiteY3" fmla="*/ 1327087 h 2153028"/>
                <a:gd name="connsiteX4" fmla="*/ 676659 w 2170442"/>
                <a:gd name="connsiteY4" fmla="*/ 1222324 h 2153028"/>
                <a:gd name="connsiteX5" fmla="*/ 994096 w 2170442"/>
                <a:gd name="connsiteY5" fmla="*/ 866923 h 2153028"/>
                <a:gd name="connsiteX6" fmla="*/ 889333 w 2170442"/>
                <a:gd name="connsiteY6" fmla="*/ 971686 h 2153028"/>
                <a:gd name="connsiteX7" fmla="*/ 994096 w 2170442"/>
                <a:gd name="connsiteY7" fmla="*/ 1076449 h 2153028"/>
                <a:gd name="connsiteX8" fmla="*/ 1098859 w 2170442"/>
                <a:gd name="connsiteY8" fmla="*/ 971686 h 2153028"/>
                <a:gd name="connsiteX9" fmla="*/ 994096 w 2170442"/>
                <a:gd name="connsiteY9" fmla="*/ 866923 h 2153028"/>
                <a:gd name="connsiteX10" fmla="*/ 1311533 w 2170442"/>
                <a:gd name="connsiteY10" fmla="*/ 679196 h 2153028"/>
                <a:gd name="connsiteX11" fmla="*/ 1206770 w 2170442"/>
                <a:gd name="connsiteY11" fmla="*/ 783959 h 2153028"/>
                <a:gd name="connsiteX12" fmla="*/ 1311533 w 2170442"/>
                <a:gd name="connsiteY12" fmla="*/ 888722 h 2153028"/>
                <a:gd name="connsiteX13" fmla="*/ 1416296 w 2170442"/>
                <a:gd name="connsiteY13" fmla="*/ 783959 h 2153028"/>
                <a:gd name="connsiteX14" fmla="*/ 1311533 w 2170442"/>
                <a:gd name="connsiteY14" fmla="*/ 679196 h 2153028"/>
                <a:gd name="connsiteX15" fmla="*/ 1628970 w 2170442"/>
                <a:gd name="connsiteY15" fmla="*/ 574433 h 2153028"/>
                <a:gd name="connsiteX16" fmla="*/ 1524207 w 2170442"/>
                <a:gd name="connsiteY16" fmla="*/ 679196 h 2153028"/>
                <a:gd name="connsiteX17" fmla="*/ 1628970 w 2170442"/>
                <a:gd name="connsiteY17" fmla="*/ 783959 h 2153028"/>
                <a:gd name="connsiteX18" fmla="*/ 1733733 w 2170442"/>
                <a:gd name="connsiteY18" fmla="*/ 679196 h 2153028"/>
                <a:gd name="connsiteX19" fmla="*/ 1628970 w 2170442"/>
                <a:gd name="connsiteY19" fmla="*/ 574433 h 2153028"/>
                <a:gd name="connsiteX20" fmla="*/ 377366 w 2170442"/>
                <a:gd name="connsiteY20" fmla="*/ 221567 h 2153028"/>
                <a:gd name="connsiteX21" fmla="*/ 307981 w 2170442"/>
                <a:gd name="connsiteY21" fmla="*/ 290952 h 2153028"/>
                <a:gd name="connsiteX22" fmla="*/ 307981 w 2170442"/>
                <a:gd name="connsiteY22" fmla="*/ 1706662 h 2153028"/>
                <a:gd name="connsiteX23" fmla="*/ 377366 w 2170442"/>
                <a:gd name="connsiteY23" fmla="*/ 1776047 h 2153028"/>
                <a:gd name="connsiteX24" fmla="*/ 1793076 w 2170442"/>
                <a:gd name="connsiteY24" fmla="*/ 1776047 h 2153028"/>
                <a:gd name="connsiteX25" fmla="*/ 1862461 w 2170442"/>
                <a:gd name="connsiteY25" fmla="*/ 1706662 h 2153028"/>
                <a:gd name="connsiteX26" fmla="*/ 1793076 w 2170442"/>
                <a:gd name="connsiteY26" fmla="*/ 1637277 h 2153028"/>
                <a:gd name="connsiteX27" fmla="*/ 446751 w 2170442"/>
                <a:gd name="connsiteY27" fmla="*/ 1637277 h 2153028"/>
                <a:gd name="connsiteX28" fmla="*/ 446751 w 2170442"/>
                <a:gd name="connsiteY28" fmla="*/ 290952 h 2153028"/>
                <a:gd name="connsiteX29" fmla="*/ 377366 w 2170442"/>
                <a:gd name="connsiteY29" fmla="*/ 221567 h 2153028"/>
                <a:gd name="connsiteX30" fmla="*/ 120273 w 2170442"/>
                <a:gd name="connsiteY30" fmla="*/ 0 h 2153028"/>
                <a:gd name="connsiteX31" fmla="*/ 2050169 w 2170442"/>
                <a:gd name="connsiteY31" fmla="*/ 0 h 2153028"/>
                <a:gd name="connsiteX32" fmla="*/ 2170442 w 2170442"/>
                <a:gd name="connsiteY32" fmla="*/ 120273 h 2153028"/>
                <a:gd name="connsiteX33" fmla="*/ 2170442 w 2170442"/>
                <a:gd name="connsiteY33" fmla="*/ 1558118 h 2153028"/>
                <a:gd name="connsiteX34" fmla="*/ 2160991 w 2170442"/>
                <a:gd name="connsiteY34" fmla="*/ 1604934 h 2153028"/>
                <a:gd name="connsiteX35" fmla="*/ 2159260 w 2170442"/>
                <a:gd name="connsiteY35" fmla="*/ 1607500 h 2153028"/>
                <a:gd name="connsiteX36" fmla="*/ 2159260 w 2170442"/>
                <a:gd name="connsiteY36" fmla="*/ 1823333 h 2153028"/>
                <a:gd name="connsiteX37" fmla="*/ 1079630 w 2170442"/>
                <a:gd name="connsiteY37" fmla="*/ 2153028 h 2153028"/>
                <a:gd name="connsiteX38" fmla="*/ 0 w 2170442"/>
                <a:gd name="connsiteY38" fmla="*/ 1823333 h 2153028"/>
                <a:gd name="connsiteX39" fmla="*/ 1 w 2170442"/>
                <a:gd name="connsiteY39" fmla="*/ 1558120 h 2153028"/>
                <a:gd name="connsiteX40" fmla="*/ 0 w 2170442"/>
                <a:gd name="connsiteY40" fmla="*/ 1558118 h 2153028"/>
                <a:gd name="connsiteX41" fmla="*/ 0 w 2170442"/>
                <a:gd name="connsiteY41" fmla="*/ 120273 h 2153028"/>
                <a:gd name="connsiteX42" fmla="*/ 120273 w 2170442"/>
                <a:gd name="connsiteY42" fmla="*/ 0 h 215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70442" h="2153028">
                  <a:moveTo>
                    <a:pt x="676659" y="1222324"/>
                  </a:moveTo>
                  <a:cubicBezTo>
                    <a:pt x="618800" y="1222324"/>
                    <a:pt x="571896" y="1269228"/>
                    <a:pt x="571896" y="1327087"/>
                  </a:cubicBezTo>
                  <a:cubicBezTo>
                    <a:pt x="571896" y="1384946"/>
                    <a:pt x="618800" y="1431850"/>
                    <a:pt x="676659" y="1431850"/>
                  </a:cubicBezTo>
                  <a:cubicBezTo>
                    <a:pt x="734518" y="1431850"/>
                    <a:pt x="781422" y="1384946"/>
                    <a:pt x="781422" y="1327087"/>
                  </a:cubicBezTo>
                  <a:cubicBezTo>
                    <a:pt x="781422" y="1269228"/>
                    <a:pt x="734518" y="1222324"/>
                    <a:pt x="676659" y="1222324"/>
                  </a:cubicBezTo>
                  <a:close/>
                  <a:moveTo>
                    <a:pt x="994096" y="866923"/>
                  </a:moveTo>
                  <a:cubicBezTo>
                    <a:pt x="936237" y="866923"/>
                    <a:pt x="889333" y="913827"/>
                    <a:pt x="889333" y="971686"/>
                  </a:cubicBezTo>
                  <a:cubicBezTo>
                    <a:pt x="889333" y="1029545"/>
                    <a:pt x="936237" y="1076449"/>
                    <a:pt x="994096" y="1076449"/>
                  </a:cubicBezTo>
                  <a:cubicBezTo>
                    <a:pt x="1051955" y="1076449"/>
                    <a:pt x="1098859" y="1029545"/>
                    <a:pt x="1098859" y="971686"/>
                  </a:cubicBezTo>
                  <a:cubicBezTo>
                    <a:pt x="1098859" y="913827"/>
                    <a:pt x="1051955" y="866923"/>
                    <a:pt x="994096" y="866923"/>
                  </a:cubicBezTo>
                  <a:close/>
                  <a:moveTo>
                    <a:pt x="1311533" y="679196"/>
                  </a:moveTo>
                  <a:cubicBezTo>
                    <a:pt x="1253674" y="679196"/>
                    <a:pt x="1206770" y="726100"/>
                    <a:pt x="1206770" y="783959"/>
                  </a:cubicBezTo>
                  <a:cubicBezTo>
                    <a:pt x="1206770" y="841818"/>
                    <a:pt x="1253674" y="888722"/>
                    <a:pt x="1311533" y="888722"/>
                  </a:cubicBezTo>
                  <a:cubicBezTo>
                    <a:pt x="1369392" y="888722"/>
                    <a:pt x="1416296" y="841818"/>
                    <a:pt x="1416296" y="783959"/>
                  </a:cubicBezTo>
                  <a:cubicBezTo>
                    <a:pt x="1416296" y="726100"/>
                    <a:pt x="1369392" y="679196"/>
                    <a:pt x="1311533" y="679196"/>
                  </a:cubicBezTo>
                  <a:close/>
                  <a:moveTo>
                    <a:pt x="1628970" y="574433"/>
                  </a:moveTo>
                  <a:cubicBezTo>
                    <a:pt x="1571111" y="574433"/>
                    <a:pt x="1524207" y="621337"/>
                    <a:pt x="1524207" y="679196"/>
                  </a:cubicBezTo>
                  <a:cubicBezTo>
                    <a:pt x="1524207" y="737055"/>
                    <a:pt x="1571111" y="783959"/>
                    <a:pt x="1628970" y="783959"/>
                  </a:cubicBezTo>
                  <a:cubicBezTo>
                    <a:pt x="1686829" y="783959"/>
                    <a:pt x="1733733" y="737055"/>
                    <a:pt x="1733733" y="679196"/>
                  </a:cubicBezTo>
                  <a:cubicBezTo>
                    <a:pt x="1733733" y="621337"/>
                    <a:pt x="1686829" y="574433"/>
                    <a:pt x="1628970" y="574433"/>
                  </a:cubicBezTo>
                  <a:close/>
                  <a:moveTo>
                    <a:pt x="377366" y="221567"/>
                  </a:moveTo>
                  <a:cubicBezTo>
                    <a:pt x="339046" y="221567"/>
                    <a:pt x="307981" y="252632"/>
                    <a:pt x="307981" y="290952"/>
                  </a:cubicBezTo>
                  <a:lnTo>
                    <a:pt x="307981" y="1706662"/>
                  </a:lnTo>
                  <a:cubicBezTo>
                    <a:pt x="307981" y="1744982"/>
                    <a:pt x="339046" y="1776047"/>
                    <a:pt x="377366" y="1776047"/>
                  </a:cubicBezTo>
                  <a:lnTo>
                    <a:pt x="1793076" y="1776047"/>
                  </a:lnTo>
                  <a:cubicBezTo>
                    <a:pt x="1831396" y="1776047"/>
                    <a:pt x="1862461" y="1744982"/>
                    <a:pt x="1862461" y="1706662"/>
                  </a:cubicBezTo>
                  <a:cubicBezTo>
                    <a:pt x="1862461" y="1668342"/>
                    <a:pt x="1831396" y="1637277"/>
                    <a:pt x="1793076" y="1637277"/>
                  </a:cubicBezTo>
                  <a:lnTo>
                    <a:pt x="446751" y="1637277"/>
                  </a:lnTo>
                  <a:lnTo>
                    <a:pt x="446751" y="290952"/>
                  </a:lnTo>
                  <a:cubicBezTo>
                    <a:pt x="446751" y="252632"/>
                    <a:pt x="415686" y="221567"/>
                    <a:pt x="377366" y="221567"/>
                  </a:cubicBezTo>
                  <a:close/>
                  <a:moveTo>
                    <a:pt x="120273" y="0"/>
                  </a:moveTo>
                  <a:lnTo>
                    <a:pt x="2050169" y="0"/>
                  </a:lnTo>
                  <a:cubicBezTo>
                    <a:pt x="2116594" y="0"/>
                    <a:pt x="2170442" y="53848"/>
                    <a:pt x="2170442" y="120273"/>
                  </a:cubicBezTo>
                  <a:lnTo>
                    <a:pt x="2170442" y="1558118"/>
                  </a:lnTo>
                  <a:cubicBezTo>
                    <a:pt x="2170442" y="1574725"/>
                    <a:pt x="2167077" y="1590545"/>
                    <a:pt x="2160991" y="1604934"/>
                  </a:cubicBezTo>
                  <a:lnTo>
                    <a:pt x="2159260" y="1607500"/>
                  </a:lnTo>
                  <a:lnTo>
                    <a:pt x="2159260" y="1823333"/>
                  </a:lnTo>
                  <a:cubicBezTo>
                    <a:pt x="2159260" y="2005419"/>
                    <a:pt x="1675893" y="2153028"/>
                    <a:pt x="1079630" y="2153028"/>
                  </a:cubicBezTo>
                  <a:cubicBezTo>
                    <a:pt x="483367" y="2153028"/>
                    <a:pt x="0" y="2005419"/>
                    <a:pt x="0" y="1823333"/>
                  </a:cubicBezTo>
                  <a:lnTo>
                    <a:pt x="1" y="1558120"/>
                  </a:lnTo>
                  <a:lnTo>
                    <a:pt x="0" y="1558118"/>
                  </a:lnTo>
                  <a:lnTo>
                    <a:pt x="0" y="120273"/>
                  </a:lnTo>
                  <a:cubicBezTo>
                    <a:pt x="0" y="53848"/>
                    <a:pt x="53848" y="0"/>
                    <a:pt x="120273" y="0"/>
                  </a:cubicBezTo>
                  <a:close/>
                </a:path>
              </a:pathLst>
            </a:cu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Arial" panose="020B0604020202020204"/>
                <a:ea typeface="+mn-ea"/>
                <a:cs typeface="+mn-cs"/>
              </a:endParaRPr>
            </a:p>
          </p:txBody>
        </p:sp>
        <p:sp>
          <p:nvSpPr>
            <p:cNvPr id="247" name="Freeform: Shape 246">
              <a:extLst>
                <a:ext uri="{FF2B5EF4-FFF2-40B4-BE49-F238E27FC236}">
                  <a16:creationId xmlns:a16="http://schemas.microsoft.com/office/drawing/2014/main" id="{63AC546C-367B-485C-7EDF-C05CF9EF9A80}"/>
                </a:ext>
              </a:extLst>
            </p:cNvPr>
            <p:cNvSpPr/>
            <p:nvPr/>
          </p:nvSpPr>
          <p:spPr>
            <a:xfrm>
              <a:off x="7905139" y="2916487"/>
              <a:ext cx="404317" cy="401073"/>
            </a:xfrm>
            <a:custGeom>
              <a:avLst/>
              <a:gdLst>
                <a:gd name="connsiteX0" fmla="*/ 1102053 w 2170442"/>
                <a:gd name="connsiteY0" fmla="*/ 694739 h 2153028"/>
                <a:gd name="connsiteX1" fmla="*/ 1312139 w 2170442"/>
                <a:gd name="connsiteY1" fmla="*/ 1859334 h 2153028"/>
                <a:gd name="connsiteX2" fmla="*/ 1319985 w 2170442"/>
                <a:gd name="connsiteY2" fmla="*/ 1874592 h 2153028"/>
                <a:gd name="connsiteX3" fmla="*/ 1321857 w 2170442"/>
                <a:gd name="connsiteY3" fmla="*/ 1883201 h 2153028"/>
                <a:gd name="connsiteX4" fmla="*/ 1326967 w 2170442"/>
                <a:gd name="connsiteY4" fmla="*/ 1888173 h 2153028"/>
                <a:gd name="connsiteX5" fmla="*/ 1328381 w 2170442"/>
                <a:gd name="connsiteY5" fmla="*/ 1890923 h 2153028"/>
                <a:gd name="connsiteX6" fmla="*/ 1331709 w 2170442"/>
                <a:gd name="connsiteY6" fmla="*/ 1892786 h 2153028"/>
                <a:gd name="connsiteX7" fmla="*/ 1338552 w 2170442"/>
                <a:gd name="connsiteY7" fmla="*/ 1899444 h 2153028"/>
                <a:gd name="connsiteX8" fmla="*/ 1355871 w 2170442"/>
                <a:gd name="connsiteY8" fmla="*/ 1906315 h 2153028"/>
                <a:gd name="connsiteX9" fmla="*/ 1358596 w 2170442"/>
                <a:gd name="connsiteY9" fmla="*/ 1907841 h 2153028"/>
                <a:gd name="connsiteX10" fmla="*/ 1359779 w 2170442"/>
                <a:gd name="connsiteY10" fmla="*/ 1907865 h 2153028"/>
                <a:gd name="connsiteX11" fmla="*/ 1360978 w 2170442"/>
                <a:gd name="connsiteY11" fmla="*/ 1908341 h 2153028"/>
                <a:gd name="connsiteX12" fmla="*/ 1371844 w 2170442"/>
                <a:gd name="connsiteY12" fmla="*/ 1908115 h 2153028"/>
                <a:gd name="connsiteX13" fmla="*/ 1382718 w 2170442"/>
                <a:gd name="connsiteY13" fmla="*/ 1908341 h 2153028"/>
                <a:gd name="connsiteX14" fmla="*/ 1383917 w 2170442"/>
                <a:gd name="connsiteY14" fmla="*/ 1907865 h 2153028"/>
                <a:gd name="connsiteX15" fmla="*/ 1385099 w 2170442"/>
                <a:gd name="connsiteY15" fmla="*/ 1907841 h 2153028"/>
                <a:gd name="connsiteX16" fmla="*/ 1395303 w 2170442"/>
                <a:gd name="connsiteY16" fmla="*/ 1903348 h 2153028"/>
                <a:gd name="connsiteX17" fmla="*/ 1405144 w 2170442"/>
                <a:gd name="connsiteY17" fmla="*/ 1899444 h 2153028"/>
                <a:gd name="connsiteX18" fmla="*/ 1405724 w 2170442"/>
                <a:gd name="connsiteY18" fmla="*/ 1898760 h 2153028"/>
                <a:gd name="connsiteX19" fmla="*/ 1406417 w 2170442"/>
                <a:gd name="connsiteY19" fmla="*/ 1898455 h 2153028"/>
                <a:gd name="connsiteX20" fmla="*/ 1407774 w 2170442"/>
                <a:gd name="connsiteY20" fmla="*/ 1896343 h 2153028"/>
                <a:gd name="connsiteX21" fmla="*/ 1427544 w 2170442"/>
                <a:gd name="connsiteY21" fmla="*/ 1873035 h 2153028"/>
                <a:gd name="connsiteX22" fmla="*/ 1428627 w 2170442"/>
                <a:gd name="connsiteY22" fmla="*/ 1863894 h 2153028"/>
                <a:gd name="connsiteX23" fmla="*/ 1431557 w 2170442"/>
                <a:gd name="connsiteY23" fmla="*/ 1859334 h 2153028"/>
                <a:gd name="connsiteX24" fmla="*/ 1524052 w 2170442"/>
                <a:gd name="connsiteY24" fmla="*/ 1346599 h 2153028"/>
                <a:gd name="connsiteX25" fmla="*/ 2170442 w 2170442"/>
                <a:gd name="connsiteY25" fmla="*/ 1346600 h 2153028"/>
                <a:gd name="connsiteX26" fmla="*/ 2170442 w 2170442"/>
                <a:gd name="connsiteY26" fmla="*/ 1558118 h 2153028"/>
                <a:gd name="connsiteX27" fmla="*/ 2160991 w 2170442"/>
                <a:gd name="connsiteY27" fmla="*/ 1604934 h 2153028"/>
                <a:gd name="connsiteX28" fmla="*/ 2159260 w 2170442"/>
                <a:gd name="connsiteY28" fmla="*/ 1607500 h 2153028"/>
                <a:gd name="connsiteX29" fmla="*/ 2159260 w 2170442"/>
                <a:gd name="connsiteY29" fmla="*/ 1823333 h 2153028"/>
                <a:gd name="connsiteX30" fmla="*/ 1079630 w 2170442"/>
                <a:gd name="connsiteY30" fmla="*/ 2153028 h 2153028"/>
                <a:gd name="connsiteX31" fmla="*/ 0 w 2170442"/>
                <a:gd name="connsiteY31" fmla="*/ 1823333 h 2153028"/>
                <a:gd name="connsiteX32" fmla="*/ 1 w 2170442"/>
                <a:gd name="connsiteY32" fmla="*/ 1558120 h 2153028"/>
                <a:gd name="connsiteX33" fmla="*/ 0 w 2170442"/>
                <a:gd name="connsiteY33" fmla="*/ 1558118 h 2153028"/>
                <a:gd name="connsiteX34" fmla="*/ 0 w 2170442"/>
                <a:gd name="connsiteY34" fmla="*/ 1337074 h 2153028"/>
                <a:gd name="connsiteX35" fmla="*/ 503796 w 2170442"/>
                <a:gd name="connsiteY35" fmla="*/ 1337075 h 2153028"/>
                <a:gd name="connsiteX36" fmla="*/ 527446 w 2170442"/>
                <a:gd name="connsiteY36" fmla="*/ 1332300 h 2153028"/>
                <a:gd name="connsiteX37" fmla="*/ 527944 w 2170442"/>
                <a:gd name="connsiteY37" fmla="*/ 1331964 h 2153028"/>
                <a:gd name="connsiteX38" fmla="*/ 545726 w 2170442"/>
                <a:gd name="connsiteY38" fmla="*/ 1329449 h 2153028"/>
                <a:gd name="connsiteX39" fmla="*/ 580520 w 2170442"/>
                <a:gd name="connsiteY39" fmla="*/ 1298597 h 2153028"/>
                <a:gd name="connsiteX40" fmla="*/ 704380 w 2170442"/>
                <a:gd name="connsiteY40" fmla="*/ 1043938 h 2153028"/>
                <a:gd name="connsiteX41" fmla="*/ 839814 w 2170442"/>
                <a:gd name="connsiteY41" fmla="*/ 1478638 h 2153028"/>
                <a:gd name="connsiteX42" fmla="*/ 850782 w 2170442"/>
                <a:gd name="connsiteY42" fmla="*/ 1494723 h 2153028"/>
                <a:gd name="connsiteX43" fmla="*/ 851638 w 2170442"/>
                <a:gd name="connsiteY43" fmla="*/ 1498656 h 2153028"/>
                <a:gd name="connsiteX44" fmla="*/ 857065 w 2170442"/>
                <a:gd name="connsiteY44" fmla="*/ 1503937 h 2153028"/>
                <a:gd name="connsiteX45" fmla="*/ 859825 w 2170442"/>
                <a:gd name="connsiteY45" fmla="*/ 1507984 h 2153028"/>
                <a:gd name="connsiteX46" fmla="*/ 862233 w 2170442"/>
                <a:gd name="connsiteY46" fmla="*/ 1508965 h 2153028"/>
                <a:gd name="connsiteX47" fmla="*/ 868332 w 2170442"/>
                <a:gd name="connsiteY47" fmla="*/ 1514899 h 2153028"/>
                <a:gd name="connsiteX48" fmla="*/ 890758 w 2170442"/>
                <a:gd name="connsiteY48" fmla="*/ 1523796 h 2153028"/>
                <a:gd name="connsiteX49" fmla="*/ 914880 w 2170442"/>
                <a:gd name="connsiteY49" fmla="*/ 1523296 h 2153028"/>
                <a:gd name="connsiteX50" fmla="*/ 961337 w 2170442"/>
                <a:gd name="connsiteY50" fmla="*/ 1474789 h 2153028"/>
                <a:gd name="connsiteX51" fmla="*/ 120273 w 2170442"/>
                <a:gd name="connsiteY51" fmla="*/ 0 h 2153028"/>
                <a:gd name="connsiteX52" fmla="*/ 2050169 w 2170442"/>
                <a:gd name="connsiteY52" fmla="*/ 0 h 2153028"/>
                <a:gd name="connsiteX53" fmla="*/ 2170442 w 2170442"/>
                <a:gd name="connsiteY53" fmla="*/ 120273 h 2153028"/>
                <a:gd name="connsiteX54" fmla="*/ 2170442 w 2170442"/>
                <a:gd name="connsiteY54" fmla="*/ 1225084 h 2153028"/>
                <a:gd name="connsiteX55" fmla="*/ 1482268 w 2170442"/>
                <a:gd name="connsiteY55" fmla="*/ 1225084 h 2153028"/>
                <a:gd name="connsiteX56" fmla="*/ 1439306 w 2170442"/>
                <a:gd name="connsiteY56" fmla="*/ 1242880 h 2153028"/>
                <a:gd name="connsiteX57" fmla="*/ 1437765 w 2170442"/>
                <a:gd name="connsiteY57" fmla="*/ 1246600 h 2153028"/>
                <a:gd name="connsiteX58" fmla="*/ 1436605 w 2170442"/>
                <a:gd name="connsiteY58" fmla="*/ 1247111 h 2153028"/>
                <a:gd name="connsiteX59" fmla="*/ 1411464 w 2170442"/>
                <a:gd name="connsiteY59" fmla="*/ 1286232 h 2153028"/>
                <a:gd name="connsiteX60" fmla="*/ 1371848 w 2170442"/>
                <a:gd name="connsiteY60" fmla="*/ 1505843 h 2153028"/>
                <a:gd name="connsiteX61" fmla="*/ 1162342 w 2170442"/>
                <a:gd name="connsiteY61" fmla="*/ 344460 h 2153028"/>
                <a:gd name="connsiteX62" fmla="*/ 1157619 w 2170442"/>
                <a:gd name="connsiteY62" fmla="*/ 337110 h 2153028"/>
                <a:gd name="connsiteX63" fmla="*/ 1152625 w 2170442"/>
                <a:gd name="connsiteY63" fmla="*/ 314157 h 2153028"/>
                <a:gd name="connsiteX64" fmla="*/ 1113505 w 2170442"/>
                <a:gd name="connsiteY64" fmla="*/ 289017 h 2153028"/>
                <a:gd name="connsiteX65" fmla="*/ 1113505 w 2170442"/>
                <a:gd name="connsiteY65" fmla="*/ 289016 h 2153028"/>
                <a:gd name="connsiteX66" fmla="*/ 1068066 w 2170442"/>
                <a:gd name="connsiteY66" fmla="*/ 298902 h 2153028"/>
                <a:gd name="connsiteX67" fmla="*/ 1056601 w 2170442"/>
                <a:gd name="connsiteY67" fmla="*/ 316743 h 2153028"/>
                <a:gd name="connsiteX68" fmla="*/ 1052642 w 2170442"/>
                <a:gd name="connsiteY68" fmla="*/ 320594 h 2153028"/>
                <a:gd name="connsiteX69" fmla="*/ 1051883 w 2170442"/>
                <a:gd name="connsiteY69" fmla="*/ 324084 h 2153028"/>
                <a:gd name="connsiteX70" fmla="*/ 1042926 w 2170442"/>
                <a:gd name="connsiteY70" fmla="*/ 338023 h 2153028"/>
                <a:gd name="connsiteX71" fmla="*/ 884808 w 2170442"/>
                <a:gd name="connsiteY71" fmla="*/ 1214538 h 2153028"/>
                <a:gd name="connsiteX72" fmla="*/ 776299 w 2170442"/>
                <a:gd name="connsiteY72" fmla="*/ 866257 h 2153028"/>
                <a:gd name="connsiteX73" fmla="*/ 724218 w 2170442"/>
                <a:gd name="connsiteY73" fmla="*/ 823845 h 2153028"/>
                <a:gd name="connsiteX74" fmla="*/ 700219 w 2170442"/>
                <a:gd name="connsiteY74" fmla="*/ 826321 h 2153028"/>
                <a:gd name="connsiteX75" fmla="*/ 700219 w 2170442"/>
                <a:gd name="connsiteY75" fmla="*/ 826322 h 2153028"/>
                <a:gd name="connsiteX76" fmla="*/ 664495 w 2170442"/>
                <a:gd name="connsiteY76" fmla="*/ 856092 h 2153028"/>
                <a:gd name="connsiteX77" fmla="*/ 664277 w 2170442"/>
                <a:gd name="connsiteY77" fmla="*/ 858482 h 2153028"/>
                <a:gd name="connsiteX78" fmla="*/ 654167 w 2170442"/>
                <a:gd name="connsiteY78" fmla="*/ 869353 h 2153028"/>
                <a:gd name="connsiteX79" fmla="*/ 485782 w 2170442"/>
                <a:gd name="connsiteY79" fmla="*/ 1215559 h 2153028"/>
                <a:gd name="connsiteX80" fmla="*/ 0 w 2170442"/>
                <a:gd name="connsiteY80" fmla="*/ 1215559 h 2153028"/>
                <a:gd name="connsiteX81" fmla="*/ 0 w 2170442"/>
                <a:gd name="connsiteY81" fmla="*/ 120273 h 2153028"/>
                <a:gd name="connsiteX82" fmla="*/ 120273 w 2170442"/>
                <a:gd name="connsiteY82" fmla="*/ 0 h 215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170442" h="2153028">
                  <a:moveTo>
                    <a:pt x="1102053" y="694739"/>
                  </a:moveTo>
                  <a:lnTo>
                    <a:pt x="1312139" y="1859334"/>
                  </a:lnTo>
                  <a:lnTo>
                    <a:pt x="1319985" y="1874592"/>
                  </a:lnTo>
                  <a:lnTo>
                    <a:pt x="1321857" y="1883201"/>
                  </a:lnTo>
                  <a:lnTo>
                    <a:pt x="1326967" y="1888173"/>
                  </a:lnTo>
                  <a:lnTo>
                    <a:pt x="1328381" y="1890923"/>
                  </a:lnTo>
                  <a:lnTo>
                    <a:pt x="1331709" y="1892786"/>
                  </a:lnTo>
                  <a:lnTo>
                    <a:pt x="1338552" y="1899444"/>
                  </a:lnTo>
                  <a:lnTo>
                    <a:pt x="1355871" y="1906315"/>
                  </a:lnTo>
                  <a:lnTo>
                    <a:pt x="1358596" y="1907841"/>
                  </a:lnTo>
                  <a:lnTo>
                    <a:pt x="1359779" y="1907865"/>
                  </a:lnTo>
                  <a:lnTo>
                    <a:pt x="1360978" y="1908341"/>
                  </a:lnTo>
                  <a:lnTo>
                    <a:pt x="1371844" y="1908115"/>
                  </a:lnTo>
                  <a:lnTo>
                    <a:pt x="1382718" y="1908341"/>
                  </a:lnTo>
                  <a:lnTo>
                    <a:pt x="1383917" y="1907865"/>
                  </a:lnTo>
                  <a:lnTo>
                    <a:pt x="1385099" y="1907841"/>
                  </a:lnTo>
                  <a:lnTo>
                    <a:pt x="1395303" y="1903348"/>
                  </a:lnTo>
                  <a:lnTo>
                    <a:pt x="1405144" y="1899444"/>
                  </a:lnTo>
                  <a:lnTo>
                    <a:pt x="1405724" y="1898760"/>
                  </a:lnTo>
                  <a:lnTo>
                    <a:pt x="1406417" y="1898455"/>
                  </a:lnTo>
                  <a:lnTo>
                    <a:pt x="1407774" y="1896343"/>
                  </a:lnTo>
                  <a:lnTo>
                    <a:pt x="1427544" y="1873035"/>
                  </a:lnTo>
                  <a:lnTo>
                    <a:pt x="1428627" y="1863894"/>
                  </a:lnTo>
                  <a:lnTo>
                    <a:pt x="1431557" y="1859334"/>
                  </a:lnTo>
                  <a:lnTo>
                    <a:pt x="1524052" y="1346599"/>
                  </a:lnTo>
                  <a:lnTo>
                    <a:pt x="2170442" y="1346600"/>
                  </a:lnTo>
                  <a:lnTo>
                    <a:pt x="2170442" y="1558118"/>
                  </a:lnTo>
                  <a:cubicBezTo>
                    <a:pt x="2170442" y="1574725"/>
                    <a:pt x="2167077" y="1590545"/>
                    <a:pt x="2160991" y="1604934"/>
                  </a:cubicBezTo>
                  <a:lnTo>
                    <a:pt x="2159260" y="1607500"/>
                  </a:lnTo>
                  <a:lnTo>
                    <a:pt x="2159260" y="1823333"/>
                  </a:lnTo>
                  <a:cubicBezTo>
                    <a:pt x="2159260" y="2005419"/>
                    <a:pt x="1675893" y="2153028"/>
                    <a:pt x="1079630" y="2153028"/>
                  </a:cubicBezTo>
                  <a:cubicBezTo>
                    <a:pt x="483367" y="2153028"/>
                    <a:pt x="0" y="2005419"/>
                    <a:pt x="0" y="1823333"/>
                  </a:cubicBezTo>
                  <a:lnTo>
                    <a:pt x="1" y="1558120"/>
                  </a:lnTo>
                  <a:lnTo>
                    <a:pt x="0" y="1558118"/>
                  </a:lnTo>
                  <a:lnTo>
                    <a:pt x="0" y="1337074"/>
                  </a:lnTo>
                  <a:lnTo>
                    <a:pt x="503796" y="1337075"/>
                  </a:lnTo>
                  <a:cubicBezTo>
                    <a:pt x="512185" y="1337075"/>
                    <a:pt x="520177" y="1335375"/>
                    <a:pt x="527446" y="1332300"/>
                  </a:cubicBezTo>
                  <a:lnTo>
                    <a:pt x="527944" y="1331964"/>
                  </a:lnTo>
                  <a:lnTo>
                    <a:pt x="545726" y="1329449"/>
                  </a:lnTo>
                  <a:cubicBezTo>
                    <a:pt x="560423" y="1324371"/>
                    <a:pt x="573182" y="1313685"/>
                    <a:pt x="580520" y="1298597"/>
                  </a:cubicBezTo>
                  <a:lnTo>
                    <a:pt x="704380" y="1043938"/>
                  </a:lnTo>
                  <a:lnTo>
                    <a:pt x="839814" y="1478638"/>
                  </a:lnTo>
                  <a:lnTo>
                    <a:pt x="850782" y="1494723"/>
                  </a:lnTo>
                  <a:lnTo>
                    <a:pt x="851638" y="1498656"/>
                  </a:lnTo>
                  <a:lnTo>
                    <a:pt x="857065" y="1503937"/>
                  </a:lnTo>
                  <a:lnTo>
                    <a:pt x="859825" y="1507984"/>
                  </a:lnTo>
                  <a:lnTo>
                    <a:pt x="862233" y="1508965"/>
                  </a:lnTo>
                  <a:lnTo>
                    <a:pt x="868332" y="1514899"/>
                  </a:lnTo>
                  <a:lnTo>
                    <a:pt x="890758" y="1523796"/>
                  </a:lnTo>
                  <a:lnTo>
                    <a:pt x="914880" y="1523296"/>
                  </a:lnTo>
                  <a:cubicBezTo>
                    <a:pt x="937978" y="1518090"/>
                    <a:pt x="956869" y="1499556"/>
                    <a:pt x="961337" y="1474789"/>
                  </a:cubicBezTo>
                  <a:close/>
                  <a:moveTo>
                    <a:pt x="120273" y="0"/>
                  </a:moveTo>
                  <a:lnTo>
                    <a:pt x="2050169" y="0"/>
                  </a:lnTo>
                  <a:cubicBezTo>
                    <a:pt x="2116594" y="0"/>
                    <a:pt x="2170442" y="53848"/>
                    <a:pt x="2170442" y="120273"/>
                  </a:cubicBezTo>
                  <a:lnTo>
                    <a:pt x="2170442" y="1225084"/>
                  </a:lnTo>
                  <a:lnTo>
                    <a:pt x="1482268" y="1225084"/>
                  </a:lnTo>
                  <a:cubicBezTo>
                    <a:pt x="1465490" y="1225084"/>
                    <a:pt x="1450301" y="1231885"/>
                    <a:pt x="1439306" y="1242880"/>
                  </a:cubicBezTo>
                  <a:lnTo>
                    <a:pt x="1437765" y="1246600"/>
                  </a:lnTo>
                  <a:lnTo>
                    <a:pt x="1436605" y="1247111"/>
                  </a:lnTo>
                  <a:cubicBezTo>
                    <a:pt x="1423832" y="1255979"/>
                    <a:pt x="1414443" y="1269720"/>
                    <a:pt x="1411464" y="1286232"/>
                  </a:cubicBezTo>
                  <a:lnTo>
                    <a:pt x="1371848" y="1505843"/>
                  </a:lnTo>
                  <a:lnTo>
                    <a:pt x="1162342" y="344460"/>
                  </a:lnTo>
                  <a:lnTo>
                    <a:pt x="1157619" y="337110"/>
                  </a:lnTo>
                  <a:lnTo>
                    <a:pt x="1152625" y="314157"/>
                  </a:lnTo>
                  <a:cubicBezTo>
                    <a:pt x="1143757" y="301385"/>
                    <a:pt x="1130016" y="291996"/>
                    <a:pt x="1113505" y="289017"/>
                  </a:cubicBezTo>
                  <a:lnTo>
                    <a:pt x="1113505" y="289016"/>
                  </a:lnTo>
                  <a:cubicBezTo>
                    <a:pt x="1096993" y="286038"/>
                    <a:pt x="1080838" y="290034"/>
                    <a:pt x="1068066" y="298902"/>
                  </a:cubicBezTo>
                  <a:lnTo>
                    <a:pt x="1056601" y="316743"/>
                  </a:lnTo>
                  <a:lnTo>
                    <a:pt x="1052642" y="320594"/>
                  </a:lnTo>
                  <a:lnTo>
                    <a:pt x="1051883" y="324084"/>
                  </a:lnTo>
                  <a:lnTo>
                    <a:pt x="1042926" y="338023"/>
                  </a:lnTo>
                  <a:lnTo>
                    <a:pt x="884808" y="1214538"/>
                  </a:lnTo>
                  <a:lnTo>
                    <a:pt x="776299" y="866257"/>
                  </a:lnTo>
                  <a:cubicBezTo>
                    <a:pt x="768813" y="842229"/>
                    <a:pt x="747782" y="826165"/>
                    <a:pt x="724218" y="823845"/>
                  </a:cubicBezTo>
                  <a:cubicBezTo>
                    <a:pt x="716364" y="823072"/>
                    <a:pt x="708228" y="823826"/>
                    <a:pt x="700219" y="826321"/>
                  </a:cubicBezTo>
                  <a:lnTo>
                    <a:pt x="700219" y="826322"/>
                  </a:lnTo>
                  <a:cubicBezTo>
                    <a:pt x="684201" y="831313"/>
                    <a:pt x="671721" y="842324"/>
                    <a:pt x="664495" y="856092"/>
                  </a:cubicBezTo>
                  <a:lnTo>
                    <a:pt x="664277" y="858482"/>
                  </a:lnTo>
                  <a:lnTo>
                    <a:pt x="654167" y="869353"/>
                  </a:lnTo>
                  <a:lnTo>
                    <a:pt x="485782" y="1215559"/>
                  </a:lnTo>
                  <a:lnTo>
                    <a:pt x="0" y="1215559"/>
                  </a:lnTo>
                  <a:lnTo>
                    <a:pt x="0" y="120273"/>
                  </a:lnTo>
                  <a:cubicBezTo>
                    <a:pt x="0" y="53848"/>
                    <a:pt x="53848" y="0"/>
                    <a:pt x="120273" y="0"/>
                  </a:cubicBezTo>
                  <a:close/>
                </a:path>
              </a:pathLst>
            </a:cu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Arial" panose="020B0604020202020204"/>
                <a:ea typeface="+mn-ea"/>
                <a:cs typeface="+mn-cs"/>
              </a:endParaRPr>
            </a:p>
          </p:txBody>
        </p:sp>
        <p:pic>
          <p:nvPicPr>
            <p:cNvPr id="241" name="Picture 240">
              <a:extLst>
                <a:ext uri="{FF2B5EF4-FFF2-40B4-BE49-F238E27FC236}">
                  <a16:creationId xmlns:a16="http://schemas.microsoft.com/office/drawing/2014/main" id="{D3ABE325-E69C-81B5-ED8B-08009D55D6A6}"/>
                </a:ext>
              </a:extLst>
            </p:cNvPr>
            <p:cNvPicPr>
              <a:picLocks noChangeAspect="1"/>
            </p:cNvPicPr>
            <p:nvPr/>
          </p:nvPicPr>
          <p:blipFill>
            <a:blip r:embed="rId3"/>
            <a:stretch>
              <a:fillRect/>
            </a:stretch>
          </p:blipFill>
          <p:spPr>
            <a:xfrm>
              <a:off x="8131015" y="2118854"/>
              <a:ext cx="523426" cy="566634"/>
            </a:xfrm>
            <a:prstGeom prst="rect">
              <a:avLst/>
            </a:prstGeom>
          </p:spPr>
        </p:pic>
        <p:pic>
          <p:nvPicPr>
            <p:cNvPr id="292" name="Picture 291">
              <a:extLst>
                <a:ext uri="{FF2B5EF4-FFF2-40B4-BE49-F238E27FC236}">
                  <a16:creationId xmlns:a16="http://schemas.microsoft.com/office/drawing/2014/main" id="{EAE3BE36-373E-5E11-1B94-62036E5EC369}"/>
                </a:ext>
              </a:extLst>
            </p:cNvPr>
            <p:cNvPicPr>
              <a:picLocks noChangeAspect="1"/>
            </p:cNvPicPr>
            <p:nvPr/>
          </p:nvPicPr>
          <p:blipFill>
            <a:blip r:embed="rId4"/>
            <a:stretch>
              <a:fillRect/>
            </a:stretch>
          </p:blipFill>
          <p:spPr>
            <a:xfrm>
              <a:off x="7197832" y="4752990"/>
              <a:ext cx="851515" cy="578314"/>
            </a:xfrm>
            <a:prstGeom prst="rect">
              <a:avLst/>
            </a:prstGeom>
          </p:spPr>
        </p:pic>
        <p:pic>
          <p:nvPicPr>
            <p:cNvPr id="293" name="Picture 292">
              <a:extLst>
                <a:ext uri="{FF2B5EF4-FFF2-40B4-BE49-F238E27FC236}">
                  <a16:creationId xmlns:a16="http://schemas.microsoft.com/office/drawing/2014/main" id="{4772CB9C-7A56-664B-AD91-C1BF10148EE4}"/>
                </a:ext>
              </a:extLst>
            </p:cNvPr>
            <p:cNvPicPr>
              <a:picLocks noChangeAspect="1"/>
            </p:cNvPicPr>
            <p:nvPr/>
          </p:nvPicPr>
          <p:blipFill>
            <a:blip r:embed="rId5"/>
            <a:stretch>
              <a:fillRect/>
            </a:stretch>
          </p:blipFill>
          <p:spPr>
            <a:xfrm>
              <a:off x="5714583" y="4514389"/>
              <a:ext cx="759069" cy="536666"/>
            </a:xfrm>
            <a:prstGeom prst="rect">
              <a:avLst/>
            </a:prstGeom>
          </p:spPr>
        </p:pic>
        <p:sp>
          <p:nvSpPr>
            <p:cNvPr id="296" name="TextBox 295">
              <a:extLst>
                <a:ext uri="{FF2B5EF4-FFF2-40B4-BE49-F238E27FC236}">
                  <a16:creationId xmlns:a16="http://schemas.microsoft.com/office/drawing/2014/main" id="{36E43773-4103-97F3-4DB1-79F791CCAF11}"/>
                </a:ext>
              </a:extLst>
            </p:cNvPr>
            <p:cNvSpPr txBox="1">
              <a:spLocks/>
            </p:cNvSpPr>
            <p:nvPr/>
          </p:nvSpPr>
          <p:spPr>
            <a:xfrm>
              <a:off x="5916839" y="5217379"/>
              <a:ext cx="1398816" cy="41804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0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Other Site Proficy Historians</a:t>
              </a:r>
            </a:p>
          </p:txBody>
        </p:sp>
        <p:grpSp>
          <p:nvGrpSpPr>
            <p:cNvPr id="303" name="Group 302">
              <a:extLst>
                <a:ext uri="{FF2B5EF4-FFF2-40B4-BE49-F238E27FC236}">
                  <a16:creationId xmlns:a16="http://schemas.microsoft.com/office/drawing/2014/main" id="{BC6D1CC4-385D-9D5C-9681-34A1F55E798E}"/>
                </a:ext>
              </a:extLst>
            </p:cNvPr>
            <p:cNvGrpSpPr/>
            <p:nvPr/>
          </p:nvGrpSpPr>
          <p:grpSpPr>
            <a:xfrm>
              <a:off x="8349321" y="4640794"/>
              <a:ext cx="1063474" cy="995872"/>
              <a:chOff x="970802" y="3208019"/>
              <a:chExt cx="1063474" cy="995872"/>
            </a:xfrm>
          </p:grpSpPr>
          <p:sp>
            <p:nvSpPr>
              <p:cNvPr id="304" name="Cylinder 303">
                <a:extLst>
                  <a:ext uri="{FF2B5EF4-FFF2-40B4-BE49-F238E27FC236}">
                    <a16:creationId xmlns:a16="http://schemas.microsoft.com/office/drawing/2014/main" id="{8C794A26-0036-6BD2-1449-9E5B8799C228}"/>
                  </a:ext>
                </a:extLst>
              </p:cNvPr>
              <p:cNvSpPr/>
              <p:nvPr/>
            </p:nvSpPr>
            <p:spPr>
              <a:xfrm>
                <a:off x="1256664" y="3208019"/>
                <a:ext cx="491750" cy="444752"/>
              </a:xfrm>
              <a:prstGeom prst="ca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05" name="TextBox 304">
                <a:extLst>
                  <a:ext uri="{FF2B5EF4-FFF2-40B4-BE49-F238E27FC236}">
                    <a16:creationId xmlns:a16="http://schemas.microsoft.com/office/drawing/2014/main" id="{879E27F2-51E5-E8FD-D348-12BCC58EBB86}"/>
                  </a:ext>
                </a:extLst>
              </p:cNvPr>
              <p:cNvSpPr txBox="1"/>
              <p:nvPr/>
            </p:nvSpPr>
            <p:spPr>
              <a:xfrm>
                <a:off x="970802" y="3673294"/>
                <a:ext cx="1063474" cy="530597"/>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3rd Party Proficy Historians</a:t>
                </a:r>
              </a:p>
            </p:txBody>
          </p:sp>
        </p:grpSp>
        <p:sp>
          <p:nvSpPr>
            <p:cNvPr id="308" name="Cylinder 307">
              <a:extLst>
                <a:ext uri="{FF2B5EF4-FFF2-40B4-BE49-F238E27FC236}">
                  <a16:creationId xmlns:a16="http://schemas.microsoft.com/office/drawing/2014/main" id="{52A3ACCB-35DD-EF2E-7914-81336D07C08E}"/>
                </a:ext>
              </a:extLst>
            </p:cNvPr>
            <p:cNvSpPr/>
            <p:nvPr/>
          </p:nvSpPr>
          <p:spPr>
            <a:xfrm flipH="1">
              <a:off x="6290064" y="4845570"/>
              <a:ext cx="255537" cy="231115"/>
            </a:xfrm>
            <a:prstGeom prst="ca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310" name="Cylinder 309">
              <a:extLst>
                <a:ext uri="{FF2B5EF4-FFF2-40B4-BE49-F238E27FC236}">
                  <a16:creationId xmlns:a16="http://schemas.microsoft.com/office/drawing/2014/main" id="{999F49E2-4F0B-1336-6B96-9FA0CB02D2FA}"/>
                </a:ext>
              </a:extLst>
            </p:cNvPr>
            <p:cNvSpPr/>
            <p:nvPr/>
          </p:nvSpPr>
          <p:spPr>
            <a:xfrm flipH="1">
              <a:off x="7905139" y="5234025"/>
              <a:ext cx="255537" cy="231115"/>
            </a:xfrm>
            <a:prstGeom prst="ca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pic>
          <p:nvPicPr>
            <p:cNvPr id="219" name="Picture 218">
              <a:extLst>
                <a:ext uri="{FF2B5EF4-FFF2-40B4-BE49-F238E27FC236}">
                  <a16:creationId xmlns:a16="http://schemas.microsoft.com/office/drawing/2014/main" id="{5CB4CF9C-DA27-631A-FBF3-A94E7D39DE3E}"/>
                </a:ext>
              </a:extLst>
            </p:cNvPr>
            <p:cNvPicPr>
              <a:picLocks noChangeAspect="1"/>
            </p:cNvPicPr>
            <p:nvPr/>
          </p:nvPicPr>
          <p:blipFill>
            <a:blip r:embed="rId6"/>
            <a:stretch>
              <a:fillRect/>
            </a:stretch>
          </p:blipFill>
          <p:spPr>
            <a:xfrm>
              <a:off x="1229739" y="3894038"/>
              <a:ext cx="664785" cy="430612"/>
            </a:xfrm>
            <a:prstGeom prst="rect">
              <a:avLst/>
            </a:prstGeom>
          </p:spPr>
        </p:pic>
        <p:sp>
          <p:nvSpPr>
            <p:cNvPr id="327" name="Striped Right Arrow 31">
              <a:extLst>
                <a:ext uri="{FF2B5EF4-FFF2-40B4-BE49-F238E27FC236}">
                  <a16:creationId xmlns:a16="http://schemas.microsoft.com/office/drawing/2014/main" id="{B68A447E-9502-2AE6-B73A-54B65B2FE68B}"/>
                </a:ext>
              </a:extLst>
            </p:cNvPr>
            <p:cNvSpPr/>
            <p:nvPr/>
          </p:nvSpPr>
          <p:spPr>
            <a:xfrm rot="19958379">
              <a:off x="5032878" y="3645919"/>
              <a:ext cx="1487303"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328" name="Striped Right Arrow 31">
              <a:extLst>
                <a:ext uri="{FF2B5EF4-FFF2-40B4-BE49-F238E27FC236}">
                  <a16:creationId xmlns:a16="http://schemas.microsoft.com/office/drawing/2014/main" id="{DD6F2F18-35C7-E9DE-E14B-7FFBA4B041C4}"/>
                </a:ext>
              </a:extLst>
            </p:cNvPr>
            <p:cNvSpPr/>
            <p:nvPr/>
          </p:nvSpPr>
          <p:spPr>
            <a:xfrm rot="18000000">
              <a:off x="6090265" y="4049844"/>
              <a:ext cx="1051963"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329" name="Striped Right Arrow 31">
              <a:extLst>
                <a:ext uri="{FF2B5EF4-FFF2-40B4-BE49-F238E27FC236}">
                  <a16:creationId xmlns:a16="http://schemas.microsoft.com/office/drawing/2014/main" id="{A61C4FA0-4CF4-0111-8346-EBC627476C42}"/>
                </a:ext>
              </a:extLst>
            </p:cNvPr>
            <p:cNvSpPr/>
            <p:nvPr/>
          </p:nvSpPr>
          <p:spPr>
            <a:xfrm rot="16200000">
              <a:off x="7110178" y="4097452"/>
              <a:ext cx="1051963"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331" name="Striped Right Arrow 31">
              <a:extLst>
                <a:ext uri="{FF2B5EF4-FFF2-40B4-BE49-F238E27FC236}">
                  <a16:creationId xmlns:a16="http://schemas.microsoft.com/office/drawing/2014/main" id="{F4816998-D4E8-467B-BEAE-C0833781D92E}"/>
                </a:ext>
              </a:extLst>
            </p:cNvPr>
            <p:cNvSpPr/>
            <p:nvPr/>
          </p:nvSpPr>
          <p:spPr>
            <a:xfrm rot="16200000">
              <a:off x="9001500" y="4710056"/>
              <a:ext cx="2675102"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332" name="Striped Right Arrow 31">
              <a:extLst>
                <a:ext uri="{FF2B5EF4-FFF2-40B4-BE49-F238E27FC236}">
                  <a16:creationId xmlns:a16="http://schemas.microsoft.com/office/drawing/2014/main" id="{5065B3CF-D12A-361B-E463-233C4405C21D}"/>
                </a:ext>
              </a:extLst>
            </p:cNvPr>
            <p:cNvSpPr/>
            <p:nvPr/>
          </p:nvSpPr>
          <p:spPr>
            <a:xfrm>
              <a:off x="5366965" y="6077246"/>
              <a:ext cx="4968046" cy="27432"/>
            </a:xfrm>
            <a:prstGeom prst="stripedRightArrow">
              <a:avLst>
                <a:gd name="adj1" fmla="val 1000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grpSp>
          <p:nvGrpSpPr>
            <p:cNvPr id="342" name="Group 341">
              <a:extLst>
                <a:ext uri="{FF2B5EF4-FFF2-40B4-BE49-F238E27FC236}">
                  <a16:creationId xmlns:a16="http://schemas.microsoft.com/office/drawing/2014/main" id="{33AA3F5D-FD20-BF59-8E37-C7C516B4B119}"/>
                </a:ext>
              </a:extLst>
            </p:cNvPr>
            <p:cNvGrpSpPr/>
            <p:nvPr/>
          </p:nvGrpSpPr>
          <p:grpSpPr>
            <a:xfrm>
              <a:off x="9005708" y="2791025"/>
              <a:ext cx="955393" cy="393849"/>
              <a:chOff x="9005707" y="2791025"/>
              <a:chExt cx="1015828" cy="393849"/>
            </a:xfrm>
          </p:grpSpPr>
          <p:sp>
            <p:nvSpPr>
              <p:cNvPr id="333" name="Striped Right Arrow 31">
                <a:extLst>
                  <a:ext uri="{FF2B5EF4-FFF2-40B4-BE49-F238E27FC236}">
                    <a16:creationId xmlns:a16="http://schemas.microsoft.com/office/drawing/2014/main" id="{43ACA644-7493-1EBE-35B9-904B88054AF3}"/>
                  </a:ext>
                </a:extLst>
              </p:cNvPr>
              <p:cNvSpPr/>
              <p:nvPr/>
            </p:nvSpPr>
            <p:spPr>
              <a:xfrm>
                <a:off x="9005707" y="2791025"/>
                <a:ext cx="1015828"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334" name="Striped Right Arrow 31">
                <a:extLst>
                  <a:ext uri="{FF2B5EF4-FFF2-40B4-BE49-F238E27FC236}">
                    <a16:creationId xmlns:a16="http://schemas.microsoft.com/office/drawing/2014/main" id="{11B6FCDF-B0DC-732E-670D-AD2CE3A36679}"/>
                  </a:ext>
                </a:extLst>
              </p:cNvPr>
              <p:cNvSpPr/>
              <p:nvPr/>
            </p:nvSpPr>
            <p:spPr>
              <a:xfrm>
                <a:off x="9005707" y="3093434"/>
                <a:ext cx="1015828"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grpSp>
        <p:sp>
          <p:nvSpPr>
            <p:cNvPr id="338" name="Striped Right Arrow 31">
              <a:extLst>
                <a:ext uri="{FF2B5EF4-FFF2-40B4-BE49-F238E27FC236}">
                  <a16:creationId xmlns:a16="http://schemas.microsoft.com/office/drawing/2014/main" id="{C0B0337A-F381-2C57-1409-FC0CA2CA609B}"/>
                </a:ext>
              </a:extLst>
            </p:cNvPr>
            <p:cNvSpPr/>
            <p:nvPr/>
          </p:nvSpPr>
          <p:spPr>
            <a:xfrm rot="19958379">
              <a:off x="2224536" y="4882615"/>
              <a:ext cx="457200"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339" name="Striped Right Arrow 31">
              <a:extLst>
                <a:ext uri="{FF2B5EF4-FFF2-40B4-BE49-F238E27FC236}">
                  <a16:creationId xmlns:a16="http://schemas.microsoft.com/office/drawing/2014/main" id="{B69631D8-6630-5E3C-CBAA-FFD4F541E1B7}"/>
                </a:ext>
              </a:extLst>
            </p:cNvPr>
            <p:cNvSpPr/>
            <p:nvPr/>
          </p:nvSpPr>
          <p:spPr>
            <a:xfrm rot="1641621" flipH="1">
              <a:off x="3310351" y="4882616"/>
              <a:ext cx="457200"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340" name="Striped Right Arrow 31">
              <a:extLst>
                <a:ext uri="{FF2B5EF4-FFF2-40B4-BE49-F238E27FC236}">
                  <a16:creationId xmlns:a16="http://schemas.microsoft.com/office/drawing/2014/main" id="{71D2A94A-E150-1A68-F164-E12F68EDE157}"/>
                </a:ext>
              </a:extLst>
            </p:cNvPr>
            <p:cNvSpPr/>
            <p:nvPr/>
          </p:nvSpPr>
          <p:spPr>
            <a:xfrm rot="5400000" flipH="1">
              <a:off x="2768086" y="5138489"/>
              <a:ext cx="457200"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19" name="Striped Right Arrow 31">
              <a:extLst>
                <a:ext uri="{FF2B5EF4-FFF2-40B4-BE49-F238E27FC236}">
                  <a16:creationId xmlns:a16="http://schemas.microsoft.com/office/drawing/2014/main" id="{BF4C3906-E0D6-EB18-5E63-B3489B4591E3}"/>
                </a:ext>
              </a:extLst>
            </p:cNvPr>
            <p:cNvSpPr/>
            <p:nvPr/>
          </p:nvSpPr>
          <p:spPr>
            <a:xfrm rot="3600000" flipH="1">
              <a:off x="8076932" y="4049845"/>
              <a:ext cx="1051963" cy="91440"/>
            </a:xfrm>
            <a:prstGeom prst="stripedRightArrow">
              <a:avLst>
                <a:gd name="adj1" fmla="val 38300"/>
                <a:gd name="adj2" fmla="val 50000"/>
              </a:avLst>
            </a:prstGeom>
            <a:solidFill>
              <a:srgbClr val="FF8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 Inspira Sans"/>
                <a:ea typeface="+mn-ea"/>
                <a:cs typeface="+mn-cs"/>
              </a:endParaRPr>
            </a:p>
          </p:txBody>
        </p:sp>
      </p:grpSp>
      <p:sp>
        <p:nvSpPr>
          <p:cNvPr id="4" name="TextBox 3">
            <a:extLst>
              <a:ext uri="{FF2B5EF4-FFF2-40B4-BE49-F238E27FC236}">
                <a16:creationId xmlns:a16="http://schemas.microsoft.com/office/drawing/2014/main" id="{A305837C-DF39-EB34-C625-D4AD36BA9715}"/>
              </a:ext>
            </a:extLst>
          </p:cNvPr>
          <p:cNvSpPr txBox="1"/>
          <p:nvPr/>
        </p:nvSpPr>
        <p:spPr>
          <a:xfrm>
            <a:off x="439416" y="5222468"/>
            <a:ext cx="3909225" cy="1041311"/>
          </a:xfrm>
          <a:prstGeom prst="rect">
            <a:avLst/>
          </a:prstGeom>
          <a:noFill/>
        </p:spPr>
        <p:txBody>
          <a:bodyPr wrap="square" lIns="0" tIns="0" rIns="0" bIns="0" rtlCol="0">
            <a:spAutoFit/>
          </a:bodyPr>
          <a:lstStyle/>
          <a:p>
            <a:pPr marL="87312" marR="0" lvl="1" indent="0" algn="l" defTabSz="914400" rtl="0" eaLnBrk="1" fontAlgn="auto" latinLnBrk="0" hangingPunct="1">
              <a:lnSpc>
                <a:spcPct val="100000"/>
              </a:lnSpc>
              <a:spcBef>
                <a:spcPts val="200"/>
              </a:spcBef>
              <a:spcAft>
                <a:spcPts val="200"/>
              </a:spcAft>
              <a:buClrTx/>
              <a:buSzTx/>
              <a:buFontTx/>
              <a:buNone/>
              <a:tabLst/>
              <a:defRPr/>
            </a:pPr>
            <a:r>
              <a:rPr kumimoji="0" lang="en-US" sz="18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Cloud deployed Historian for a plant</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Operational historian needed</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Data needs to get to the cloud eventually</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Ability to migrate legacy data</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Reduced IT costs &amp; TCO</a:t>
            </a:r>
          </a:p>
        </p:txBody>
      </p:sp>
      <p:sp>
        <p:nvSpPr>
          <p:cNvPr id="5" name="TextBox 4">
            <a:extLst>
              <a:ext uri="{FF2B5EF4-FFF2-40B4-BE49-F238E27FC236}">
                <a16:creationId xmlns:a16="http://schemas.microsoft.com/office/drawing/2014/main" id="{28D8CEB7-63F6-6056-0141-D3020DE75948}"/>
              </a:ext>
            </a:extLst>
          </p:cNvPr>
          <p:cNvSpPr txBox="1"/>
          <p:nvPr/>
        </p:nvSpPr>
        <p:spPr>
          <a:xfrm>
            <a:off x="7059534" y="5077142"/>
            <a:ext cx="4288806" cy="1225977"/>
          </a:xfrm>
          <a:prstGeom prst="rect">
            <a:avLst/>
          </a:prstGeom>
          <a:noFill/>
        </p:spPr>
        <p:txBody>
          <a:bodyPr wrap="square" lIns="0" tIns="0" rIns="0" bIns="0" rtlCol="0">
            <a:spAutoFit/>
          </a:bodyPr>
          <a:lstStyle/>
          <a:p>
            <a:pPr marL="87312" marR="0" lvl="1" indent="0" algn="l" defTabSz="914400" rtl="0" eaLnBrk="1" fontAlgn="auto" latinLnBrk="0" hangingPunct="1">
              <a:lnSpc>
                <a:spcPct val="100000"/>
              </a:lnSpc>
              <a:spcBef>
                <a:spcPts val="200"/>
              </a:spcBef>
              <a:spcAft>
                <a:spcPts val="200"/>
              </a:spcAft>
              <a:buClrTx/>
              <a:buSzTx/>
              <a:buFontTx/>
              <a:buNone/>
              <a:tabLst/>
              <a:defRPr/>
            </a:pPr>
            <a:r>
              <a:rPr kumimoji="0" lang="en-US" sz="18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Aggregation across the Enterprise</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Several to many plants</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Different data sources per plant</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Enterprise scale data governance</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Ability to view aggregate data across the enterprise to do </a:t>
            </a:r>
            <a:r>
              <a:rPr kumimoji="0" lang="en-US" sz="1200" b="1"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cross business analytics and optimization</a:t>
            </a:r>
          </a:p>
        </p:txBody>
      </p:sp>
      <p:sp>
        <p:nvSpPr>
          <p:cNvPr id="6" name="TextBox 5">
            <a:extLst>
              <a:ext uri="{FF2B5EF4-FFF2-40B4-BE49-F238E27FC236}">
                <a16:creationId xmlns:a16="http://schemas.microsoft.com/office/drawing/2014/main" id="{EA690E5A-243B-D3DF-A2A9-7F12B627E1D0}"/>
              </a:ext>
            </a:extLst>
          </p:cNvPr>
          <p:cNvSpPr txBox="1"/>
          <p:nvPr/>
        </p:nvSpPr>
        <p:spPr>
          <a:xfrm>
            <a:off x="419390" y="1299829"/>
            <a:ext cx="4497977" cy="1225977"/>
          </a:xfrm>
          <a:prstGeom prst="rect">
            <a:avLst/>
          </a:prstGeom>
          <a:noFill/>
        </p:spPr>
        <p:txBody>
          <a:bodyPr wrap="square" lIns="0" tIns="0" rIns="0" bIns="0" rtlCol="0">
            <a:spAutoFit/>
          </a:bodyPr>
          <a:lstStyle/>
          <a:p>
            <a:pPr marL="87312" marR="0" lvl="1" indent="0" algn="l" defTabSz="914400" rtl="0" eaLnBrk="1" fontAlgn="auto" latinLnBrk="0" hangingPunct="1">
              <a:lnSpc>
                <a:spcPct val="100000"/>
              </a:lnSpc>
              <a:spcBef>
                <a:spcPts val="200"/>
              </a:spcBef>
              <a:spcAft>
                <a:spcPts val="200"/>
              </a:spcAft>
              <a:buClrTx/>
              <a:buSzTx/>
              <a:buFontTx/>
              <a:buNone/>
              <a:tabLst/>
              <a:defRPr/>
            </a:pPr>
            <a:r>
              <a:rPr kumimoji="0" lang="en-US" sz="18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Heterogeneous OT data at scale</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5E60"/>
                </a:solidFill>
                <a:effectLst/>
                <a:uLnTx/>
                <a:uFillTx/>
                <a:latin typeface="Inter" panose="020B0502030000000004" pitchFamily="34" charset="0"/>
                <a:ea typeface="+mn-ea"/>
                <a:cs typeface="+mn-cs"/>
              </a:rPr>
              <a:t>A complete OT to data lake solution</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Single or multi-site Industrial</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Large volumes of OT data from variety of sources (SCADA, DCS, Historians, IoT)</a:t>
            </a:r>
          </a:p>
          <a:p>
            <a:pPr marL="379413"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Get the right data into the data lake at high scale</a:t>
            </a:r>
          </a:p>
        </p:txBody>
      </p:sp>
      <p:sp>
        <p:nvSpPr>
          <p:cNvPr id="17" name="Rectangle 16">
            <a:extLst>
              <a:ext uri="{FF2B5EF4-FFF2-40B4-BE49-F238E27FC236}">
                <a16:creationId xmlns:a16="http://schemas.microsoft.com/office/drawing/2014/main" id="{3041C8D8-59AB-08EB-6F5D-E21F558B0C5A}"/>
              </a:ext>
            </a:extLst>
          </p:cNvPr>
          <p:cNvSpPr/>
          <p:nvPr/>
        </p:nvSpPr>
        <p:spPr>
          <a:xfrm>
            <a:off x="9553575" y="2386083"/>
            <a:ext cx="2420567" cy="1483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0" bIns="0" rtlCol="0" anchor="t"/>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1800" b="1"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Cloud-enabled capabilities</a:t>
            </a:r>
          </a:p>
          <a:p>
            <a:pPr marL="91440" marR="0" lvl="0" indent="-91440" algn="l" defTabSz="9144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Zero Downtime Upgrades</a:t>
            </a:r>
          </a:p>
          <a:p>
            <a:pPr marL="91440" marR="0" lvl="0" indent="-91440" algn="l" defTabSz="9144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Availability / Always On</a:t>
            </a:r>
            <a:endParaRPr kumimoji="0" lang="en-US" sz="1200" b="0" i="0" u="none" strike="noStrike" kern="1200" cap="none" spc="0" normalizeH="0" baseline="0" noProof="0" dirty="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endParaRPr>
          </a:p>
          <a:p>
            <a:pPr marL="91440" marR="0" lvl="0" indent="-91440" algn="l" defTabSz="9144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Multi site MES capability</a:t>
            </a:r>
          </a:p>
          <a:p>
            <a:pPr marL="91440" marR="0" lvl="0" indent="-91440" algn="l" defTabSz="9144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lang="en-US" sz="1200" dirty="0">
                <a:solidFill>
                  <a:srgbClr val="000000"/>
                </a:solidFill>
                <a:latin typeface="Inter" panose="020B0502030000000004" pitchFamily="34" charset="0"/>
                <a:ea typeface="Inter" panose="020B0502030000000004" pitchFamily="34" charset="0"/>
                <a:cs typeface="Inter" panose="020B0502030000000004" pitchFamily="34" charset="0"/>
              </a:rPr>
              <a:t>SaaS</a:t>
            </a:r>
            <a:endParaRPr kumimoji="0" lang="en-US" sz="1200" b="0" i="0" u="none" strike="noStrike" kern="1200" cap="none" spc="0" normalizeH="0" baseline="0" noProof="0" dirty="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endParaRPr>
          </a:p>
          <a:p>
            <a:pPr marL="91440" marR="0" lvl="0" indent="-91440" algn="l" defTabSz="9144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Scalability</a:t>
            </a:r>
            <a:br>
              <a:rPr kumimoji="0" lang="en-US" sz="1200" b="0" i="0" u="none" strike="noStrike" kern="1200" cap="none" spc="0" normalizeH="0" baseline="0" noProof="0" dirty="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br>
            <a:r>
              <a:rPr kumimoji="0" lang="en-US" sz="1200" b="0" i="0" u="none" strike="noStrike" kern="1200" cap="none" spc="0" normalizeH="0" baseline="0" noProof="0" dirty="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 as much as you need</a:t>
            </a:r>
          </a:p>
        </p:txBody>
      </p:sp>
      <p:grpSp>
        <p:nvGrpSpPr>
          <p:cNvPr id="20" name="Group 19">
            <a:extLst>
              <a:ext uri="{FF2B5EF4-FFF2-40B4-BE49-F238E27FC236}">
                <a16:creationId xmlns:a16="http://schemas.microsoft.com/office/drawing/2014/main" id="{4BD87645-6D10-422A-B289-891C608A2DFE}"/>
              </a:ext>
            </a:extLst>
          </p:cNvPr>
          <p:cNvGrpSpPr/>
          <p:nvPr/>
        </p:nvGrpSpPr>
        <p:grpSpPr>
          <a:xfrm>
            <a:off x="10380440" y="1379321"/>
            <a:ext cx="1342600" cy="824200"/>
            <a:chOff x="9236779" y="5042403"/>
            <a:chExt cx="2011680" cy="1178738"/>
          </a:xfrm>
          <a:solidFill>
            <a:srgbClr val="92D050">
              <a:alpha val="94000"/>
            </a:srgbClr>
          </a:solidFill>
        </p:grpSpPr>
        <p:sp>
          <p:nvSpPr>
            <p:cNvPr id="21" name="Rectangle: Rounded Corners 20">
              <a:extLst>
                <a:ext uri="{FF2B5EF4-FFF2-40B4-BE49-F238E27FC236}">
                  <a16:creationId xmlns:a16="http://schemas.microsoft.com/office/drawing/2014/main" id="{1859CCAD-0DED-EF5C-FBB8-397D4D5DAE4E}"/>
                </a:ext>
              </a:extLst>
            </p:cNvPr>
            <p:cNvSpPr/>
            <p:nvPr/>
          </p:nvSpPr>
          <p:spPr>
            <a:xfrm>
              <a:off x="9236779" y="5042403"/>
              <a:ext cx="2011680" cy="27432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Dashboards</a:t>
              </a:r>
            </a:p>
          </p:txBody>
        </p:sp>
        <p:sp>
          <p:nvSpPr>
            <p:cNvPr id="22" name="Rectangle: Rounded Corners 21">
              <a:extLst>
                <a:ext uri="{FF2B5EF4-FFF2-40B4-BE49-F238E27FC236}">
                  <a16:creationId xmlns:a16="http://schemas.microsoft.com/office/drawing/2014/main" id="{838F3233-3FFA-5683-9A84-C0FC943A442E}"/>
                </a:ext>
              </a:extLst>
            </p:cNvPr>
            <p:cNvSpPr/>
            <p:nvPr/>
          </p:nvSpPr>
          <p:spPr>
            <a:xfrm>
              <a:off x="9236779" y="5645349"/>
              <a:ext cx="2011680" cy="27432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Digital Thread</a:t>
              </a:r>
            </a:p>
          </p:txBody>
        </p:sp>
        <p:sp>
          <p:nvSpPr>
            <p:cNvPr id="23" name="Rectangle: Rounded Corners 22">
              <a:extLst>
                <a:ext uri="{FF2B5EF4-FFF2-40B4-BE49-F238E27FC236}">
                  <a16:creationId xmlns:a16="http://schemas.microsoft.com/office/drawing/2014/main" id="{9CBB07DA-7532-47C7-214C-F0A9E105F170}"/>
                </a:ext>
              </a:extLst>
            </p:cNvPr>
            <p:cNvSpPr/>
            <p:nvPr/>
          </p:nvSpPr>
          <p:spPr>
            <a:xfrm>
              <a:off x="9236779" y="5343876"/>
              <a:ext cx="2011680" cy="27432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Big Data Analytics</a:t>
              </a:r>
            </a:p>
          </p:txBody>
        </p:sp>
        <p:sp>
          <p:nvSpPr>
            <p:cNvPr id="24" name="Rectangle: Rounded Corners 23">
              <a:extLst>
                <a:ext uri="{FF2B5EF4-FFF2-40B4-BE49-F238E27FC236}">
                  <a16:creationId xmlns:a16="http://schemas.microsoft.com/office/drawing/2014/main" id="{3310265D-17B4-3609-A547-2FBA23EBE2C2}"/>
                </a:ext>
              </a:extLst>
            </p:cNvPr>
            <p:cNvSpPr/>
            <p:nvPr/>
          </p:nvSpPr>
          <p:spPr>
            <a:xfrm>
              <a:off x="9236779" y="5946821"/>
              <a:ext cx="2011680" cy="27432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And more … </a:t>
              </a:r>
            </a:p>
          </p:txBody>
        </p:sp>
      </p:grpSp>
    </p:spTree>
    <p:extLst>
      <p:ext uri="{BB962C8B-B14F-4D97-AF65-F5344CB8AC3E}">
        <p14:creationId xmlns:p14="http://schemas.microsoft.com/office/powerpoint/2010/main" val="1582023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318E4CAD-EC86-419C-AA51-53445C4F7B02}"/>
              </a:ext>
            </a:extLst>
          </p:cNvPr>
          <p:cNvSpPr>
            <a:spLocks noGrp="1"/>
          </p:cNvSpPr>
          <p:nvPr>
            <p:ph type="sldNum" sz="quarter" idx="11"/>
          </p:nvPr>
        </p:nvSpPr>
        <p:spPr/>
        <p:txBody>
          <a:bodyPr/>
          <a:lstStyle/>
          <a:p>
            <a:fld id="{14719505-AD43-774F-936C-A3AE71DD4EEA}" type="slidenum">
              <a:rPr lang="en-GB" smtClean="0"/>
              <a:pPr/>
              <a:t>42</a:t>
            </a:fld>
            <a:endParaRPr lang="en-GB" dirty="0"/>
          </a:p>
        </p:txBody>
      </p:sp>
      <p:sp>
        <p:nvSpPr>
          <p:cNvPr id="3" name="Title 2">
            <a:extLst>
              <a:ext uri="{FF2B5EF4-FFF2-40B4-BE49-F238E27FC236}">
                <a16:creationId xmlns:a16="http://schemas.microsoft.com/office/drawing/2014/main" id="{90E7C064-D7BF-4841-90C4-7D0813BE24C7}"/>
              </a:ext>
            </a:extLst>
          </p:cNvPr>
          <p:cNvSpPr>
            <a:spLocks noGrp="1"/>
          </p:cNvSpPr>
          <p:nvPr>
            <p:ph type="title"/>
          </p:nvPr>
        </p:nvSpPr>
        <p:spPr>
          <a:xfrm>
            <a:off x="507600" y="285641"/>
            <a:ext cx="10515600" cy="1325563"/>
          </a:xfrm>
        </p:spPr>
        <p:txBody>
          <a:bodyPr>
            <a:normAutofit/>
          </a:bodyPr>
          <a:lstStyle/>
          <a:p>
            <a:r>
              <a:rPr lang="en-US" sz="3200" dirty="0"/>
              <a:t>High Scale Historian</a:t>
            </a:r>
            <a:br>
              <a:rPr lang="en-US" sz="3200" dirty="0"/>
            </a:br>
            <a:endParaRPr lang="en-US" sz="2000" dirty="0"/>
          </a:p>
        </p:txBody>
      </p:sp>
      <p:sp>
        <p:nvSpPr>
          <p:cNvPr id="11" name="Text Placeholder 3">
            <a:extLst>
              <a:ext uri="{FF2B5EF4-FFF2-40B4-BE49-F238E27FC236}">
                <a16:creationId xmlns:a16="http://schemas.microsoft.com/office/drawing/2014/main" id="{CD8472A8-B0E5-4E5A-9B62-3D3DC253EB25}"/>
              </a:ext>
            </a:extLst>
          </p:cNvPr>
          <p:cNvSpPr txBox="1">
            <a:spLocks/>
          </p:cNvSpPr>
          <p:nvPr/>
        </p:nvSpPr>
        <p:spPr>
          <a:xfrm>
            <a:off x="8585231" y="2557070"/>
            <a:ext cx="2974798" cy="3035347"/>
          </a:xfrm>
          <a:prstGeom prst="rect">
            <a:avLst/>
          </a:prstGeom>
        </p:spPr>
        <p:txBody>
          <a:bodyPr vert="horz" lIns="0" tIns="0" rIns="0" bIns="0" numCol="1" rtlCol="0">
            <a:noAutofit/>
          </a:bodyPr>
          <a:lstStyle>
            <a:lvl1pPr marL="0" indent="0" algn="l" defTabSz="914400" rtl="0" eaLnBrk="1" latinLnBrk="0" hangingPunct="1">
              <a:lnSpc>
                <a:spcPct val="100000"/>
              </a:lnSpc>
              <a:spcBef>
                <a:spcPts val="7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180000" indent="-180000">
              <a:spcBef>
                <a:spcPts val="600"/>
              </a:spcBef>
              <a:buFont typeface="Arial" panose="020B0604020202020204" pitchFamily="34" charset="0"/>
              <a:buChar char="•"/>
              <a:defRPr/>
            </a:pPr>
            <a:endParaRPr lang="en-US" sz="1600" dirty="0"/>
          </a:p>
        </p:txBody>
      </p:sp>
      <p:pic>
        <p:nvPicPr>
          <p:cNvPr id="3074" name="Picture 10">
            <a:extLst>
              <a:ext uri="{FF2B5EF4-FFF2-40B4-BE49-F238E27FC236}">
                <a16:creationId xmlns:a16="http://schemas.microsoft.com/office/drawing/2014/main" id="{DD2E4173-5357-4C6D-88BA-DE512170024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90198" y="3246783"/>
            <a:ext cx="7941621" cy="320696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FFB366E7-A0C0-42B1-AB89-1CCA50420457}"/>
              </a:ext>
            </a:extLst>
          </p:cNvPr>
          <p:cNvSpPr txBox="1">
            <a:spLocks/>
          </p:cNvSpPr>
          <p:nvPr/>
        </p:nvSpPr>
        <p:spPr>
          <a:xfrm>
            <a:off x="507600" y="1173650"/>
            <a:ext cx="5425840" cy="1766431"/>
          </a:xfrm>
          <a:prstGeom prst="rect">
            <a:avLst/>
          </a:prstGeom>
        </p:spPr>
        <p:txBody>
          <a:bodyPr vert="horz" lIns="0" tIns="0" rIns="0" bIns="0" rtlCol="0">
            <a:noAutofit/>
          </a:bodyPr>
          <a:lstStyle>
            <a:lvl1pPr marL="0" indent="0" algn="l" defTabSz="914400" rtl="0" eaLnBrk="1" latinLnBrk="0" hangingPunct="1">
              <a:lnSpc>
                <a:spcPct val="100000"/>
              </a:lnSpc>
              <a:spcBef>
                <a:spcPts val="700"/>
              </a:spcBef>
              <a:spcAft>
                <a:spcPts val="0"/>
              </a:spcAft>
              <a:buSzPct val="100000"/>
              <a:buFontTx/>
              <a:buNone/>
              <a:defRPr sz="2000" kern="1200">
                <a:solidFill>
                  <a:schemeClr val="tx1"/>
                </a:solidFill>
                <a:latin typeface="GE Inspira Sans" panose="020B0503060000000003" pitchFamily="34" charset="0"/>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0"/>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0"/>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0"/>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0"/>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180000" indent="-180000">
              <a:spcBef>
                <a:spcPts val="600"/>
              </a:spcBef>
              <a:buFont typeface="Arial" panose="020B0604020202020204" pitchFamily="34" charset="0"/>
              <a:buChar char="•"/>
            </a:pPr>
            <a:r>
              <a:rPr lang="en-US" sz="1600" dirty="0">
                <a:solidFill>
                  <a:srgbClr val="0C2340"/>
                </a:solidFill>
              </a:rPr>
              <a:t>Best in class management of enterprise scale systems (up to 100MM tags) and widely distributed applications with 1000’s of data sources.</a:t>
            </a:r>
          </a:p>
          <a:p>
            <a:pPr marL="180000" indent="-180000">
              <a:spcBef>
                <a:spcPts val="600"/>
              </a:spcBef>
              <a:buFont typeface="Arial" panose="020B0604020202020204" pitchFamily="34" charset="0"/>
              <a:buChar char="•"/>
            </a:pPr>
            <a:r>
              <a:rPr lang="en-US" sz="1600" dirty="0">
                <a:solidFill>
                  <a:srgbClr val="0C2340"/>
                </a:solidFill>
              </a:rPr>
              <a:t>Historian is </a:t>
            </a:r>
            <a:r>
              <a:rPr lang="en-US" sz="1600" b="1" dirty="0">
                <a:solidFill>
                  <a:srgbClr val="0C2340"/>
                </a:solidFill>
              </a:rPr>
              <a:t>33x more efficient </a:t>
            </a:r>
            <a:r>
              <a:rPr lang="en-US" sz="1600" dirty="0">
                <a:solidFill>
                  <a:srgbClr val="0C2340"/>
                </a:solidFill>
              </a:rPr>
              <a:t>on disk than competition</a:t>
            </a:r>
          </a:p>
          <a:p>
            <a:pPr marL="180000" indent="-180000">
              <a:spcBef>
                <a:spcPts val="600"/>
              </a:spcBef>
              <a:buFont typeface="Arial" panose="020B0604020202020204" pitchFamily="34" charset="0"/>
              <a:buChar char="•"/>
            </a:pPr>
            <a:r>
              <a:rPr lang="en-US" sz="1600" b="1" dirty="0">
                <a:solidFill>
                  <a:srgbClr val="0C2340"/>
                </a:solidFill>
              </a:rPr>
              <a:t>Improved Integration:</a:t>
            </a:r>
            <a:r>
              <a:rPr lang="en-US" sz="1600" dirty="0">
                <a:solidFill>
                  <a:srgbClr val="0C2340"/>
                </a:solidFill>
              </a:rPr>
              <a:t> Web based Administrator (Configuration Hub), Proficy Installer, Proficy Authentication</a:t>
            </a:r>
          </a:p>
        </p:txBody>
      </p:sp>
      <p:sp>
        <p:nvSpPr>
          <p:cNvPr id="12" name="Text Placeholder 4">
            <a:extLst>
              <a:ext uri="{FF2B5EF4-FFF2-40B4-BE49-F238E27FC236}">
                <a16:creationId xmlns:a16="http://schemas.microsoft.com/office/drawing/2014/main" id="{0623F9F3-B9A0-4AFA-A631-3F93F9706D52}"/>
              </a:ext>
            </a:extLst>
          </p:cNvPr>
          <p:cNvSpPr txBox="1">
            <a:spLocks/>
          </p:cNvSpPr>
          <p:nvPr/>
        </p:nvSpPr>
        <p:spPr>
          <a:xfrm>
            <a:off x="6301491" y="1173650"/>
            <a:ext cx="5425840" cy="1766431"/>
          </a:xfrm>
          <a:prstGeom prst="rect">
            <a:avLst/>
          </a:prstGeom>
        </p:spPr>
        <p:txBody>
          <a:bodyPr vert="horz" lIns="0" tIns="0" rIns="0" bIns="0" rtlCol="0">
            <a:noAutofit/>
          </a:bodyPr>
          <a:lstStyle>
            <a:lvl1pPr marL="0" indent="0" algn="l" defTabSz="914400" rtl="0" eaLnBrk="1" latinLnBrk="0" hangingPunct="1">
              <a:lnSpc>
                <a:spcPct val="100000"/>
              </a:lnSpc>
              <a:spcBef>
                <a:spcPts val="700"/>
              </a:spcBef>
              <a:spcAft>
                <a:spcPts val="0"/>
              </a:spcAft>
              <a:buSzPct val="100000"/>
              <a:buFontTx/>
              <a:buNone/>
              <a:defRPr sz="2000" kern="1200">
                <a:solidFill>
                  <a:schemeClr val="tx1"/>
                </a:solidFill>
                <a:latin typeface="GE Inspira Sans" panose="020B0503060000000003" pitchFamily="34" charset="0"/>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0"/>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0"/>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0"/>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0"/>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180000" indent="-180000">
              <a:spcBef>
                <a:spcPts val="600"/>
              </a:spcBef>
              <a:buFont typeface="Arial" panose="020B0604020202020204" pitchFamily="34" charset="0"/>
              <a:buChar char="•"/>
            </a:pPr>
            <a:r>
              <a:rPr lang="en-US" sz="1600" b="1" dirty="0">
                <a:solidFill>
                  <a:srgbClr val="0C2340"/>
                </a:solidFill>
              </a:rPr>
              <a:t>Significant improvement</a:t>
            </a:r>
            <a:r>
              <a:rPr lang="en-US" sz="1600" dirty="0">
                <a:solidFill>
                  <a:srgbClr val="0C2340"/>
                </a:solidFill>
              </a:rPr>
              <a:t> in Collector throughput (Multithreaded  - 50% increase to iFIX collector)</a:t>
            </a:r>
          </a:p>
          <a:p>
            <a:pPr marL="180000" indent="-180000">
              <a:spcBef>
                <a:spcPts val="600"/>
              </a:spcBef>
              <a:buFont typeface="Arial" panose="020B0604020202020204" pitchFamily="34" charset="0"/>
              <a:buChar char="•"/>
            </a:pPr>
            <a:r>
              <a:rPr lang="en-US" sz="1600" dirty="0">
                <a:solidFill>
                  <a:srgbClr val="0C2340"/>
                </a:solidFill>
              </a:rPr>
              <a:t>New Python based Calculation Collector</a:t>
            </a:r>
          </a:p>
          <a:p>
            <a:pPr marL="180000" indent="-180000">
              <a:spcBef>
                <a:spcPts val="600"/>
              </a:spcBef>
              <a:buFont typeface="Arial" panose="020B0604020202020204" pitchFamily="34" charset="0"/>
              <a:buChar char="•"/>
            </a:pPr>
            <a:r>
              <a:rPr lang="en-US" sz="1600" dirty="0">
                <a:solidFill>
                  <a:srgbClr val="0C2340"/>
                </a:solidFill>
              </a:rPr>
              <a:t>Asset Model Service enables creation of model context associated with Historian data</a:t>
            </a:r>
          </a:p>
        </p:txBody>
      </p:sp>
      <p:sp>
        <p:nvSpPr>
          <p:cNvPr id="9" name="Footer Placeholder 1">
            <a:extLst>
              <a:ext uri="{FF2B5EF4-FFF2-40B4-BE49-F238E27FC236}">
                <a16:creationId xmlns:a16="http://schemas.microsoft.com/office/drawing/2014/main" id="{7A150A1E-AB18-46A0-A6CF-1F6C5BDC9AA1}"/>
              </a:ext>
            </a:extLst>
          </p:cNvPr>
          <p:cNvSpPr>
            <a:spLocks noGrp="1"/>
          </p:cNvSpPr>
          <p:nvPr>
            <p:ph type="ftr" sz="quarter" idx="10"/>
          </p:nvPr>
        </p:nvSpPr>
        <p:spPr>
          <a:xfrm>
            <a:off x="515939" y="6377458"/>
            <a:ext cx="3983325" cy="365125"/>
          </a:xfrm>
        </p:spPr>
        <p:txBody>
          <a:bodyPr/>
          <a:lstStyle/>
          <a:p>
            <a:pPr marL="179388" indent="-179388"/>
            <a:r>
              <a:rPr lang="en-US" dirty="0"/>
              <a:t>Pharma &amp; Biotech Overview   |</a:t>
            </a:r>
          </a:p>
        </p:txBody>
      </p:sp>
    </p:spTree>
    <p:extLst>
      <p:ext uri="{BB962C8B-B14F-4D97-AF65-F5344CB8AC3E}">
        <p14:creationId xmlns:p14="http://schemas.microsoft.com/office/powerpoint/2010/main" val="1764474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2BF48-CBA6-49AB-910C-0BCC366350EB}"/>
              </a:ext>
            </a:extLst>
          </p:cNvPr>
          <p:cNvSpPr>
            <a:spLocks noGrp="1"/>
          </p:cNvSpPr>
          <p:nvPr>
            <p:ph type="title"/>
          </p:nvPr>
        </p:nvSpPr>
        <p:spPr/>
        <p:txBody>
          <a:bodyPr>
            <a:normAutofit/>
          </a:bodyPr>
          <a:lstStyle/>
          <a:p>
            <a:r>
              <a:rPr lang="en-US" sz="3600" dirty="0"/>
              <a:t>Proficy Historian for Cloud</a:t>
            </a:r>
            <a:br>
              <a:rPr lang="en-US" sz="3600" dirty="0"/>
            </a:br>
            <a:r>
              <a:rPr lang="en-US" sz="1600" dirty="0"/>
              <a:t>Unique, true operational historian, architected for the cloud, deployed in the customer’s VPC</a:t>
            </a:r>
            <a:endParaRPr lang="en-US" sz="3600" dirty="0"/>
          </a:p>
        </p:txBody>
      </p:sp>
      <p:sp>
        <p:nvSpPr>
          <p:cNvPr id="2" name="Text Placeholder 1">
            <a:extLst>
              <a:ext uri="{FF2B5EF4-FFF2-40B4-BE49-F238E27FC236}">
                <a16:creationId xmlns:a16="http://schemas.microsoft.com/office/drawing/2014/main" id="{4508AC37-34EA-432C-8BD4-7BC421A0F5CF}"/>
              </a:ext>
            </a:extLst>
          </p:cNvPr>
          <p:cNvSpPr>
            <a:spLocks noGrp="1"/>
          </p:cNvSpPr>
          <p:nvPr>
            <p:ph type="body" sz="quarter" idx="12"/>
          </p:nvPr>
        </p:nvSpPr>
        <p:spPr>
          <a:xfrm>
            <a:off x="515937" y="1474848"/>
            <a:ext cx="11160125" cy="4156075"/>
          </a:xfrm>
        </p:spPr>
        <p:txBody>
          <a:bodyPr>
            <a:normAutofit/>
          </a:bodyPr>
          <a:lstStyle/>
          <a:p>
            <a:pPr marL="285750" indent="-285750" algn="l">
              <a:spcBef>
                <a:spcPts val="1200"/>
              </a:spcBef>
              <a:buFont typeface="Arial" panose="020B0604020202020204" pitchFamily="34" charset="0"/>
              <a:buChar char="•"/>
            </a:pPr>
            <a:r>
              <a:rPr lang="en-US" dirty="0"/>
              <a:t>Cloud native historian providing same APIs as on-prem. version, zero integration effort</a:t>
            </a:r>
          </a:p>
          <a:p>
            <a:pPr marL="285750" indent="-285750" algn="l">
              <a:spcBef>
                <a:spcPts val="1200"/>
              </a:spcBef>
              <a:buFont typeface="Arial" panose="020B0604020202020204" pitchFamily="34" charset="0"/>
              <a:buChar char="•"/>
            </a:pPr>
            <a:r>
              <a:rPr lang="en-US" dirty="0"/>
              <a:t>Simple to predict consumption pricing &amp; fixed fee term license pricing</a:t>
            </a:r>
          </a:p>
          <a:p>
            <a:pPr marL="285750" indent="-285750" algn="l">
              <a:spcBef>
                <a:spcPts val="1200"/>
              </a:spcBef>
              <a:buFont typeface="Arial" panose="020B0604020202020204" pitchFamily="34" charset="0"/>
              <a:buChar char="•"/>
            </a:pPr>
            <a:r>
              <a:rPr lang="en-US" dirty="0"/>
              <a:t>100’s of protocols, encrypted data to the cloud, data governance</a:t>
            </a:r>
          </a:p>
          <a:p>
            <a:pPr marL="285750" indent="-285750" algn="l">
              <a:spcBef>
                <a:spcPts val="1200"/>
              </a:spcBef>
              <a:buFont typeface="Arial" panose="020B0604020202020204" pitchFamily="34" charset="0"/>
              <a:buChar char="•"/>
            </a:pPr>
            <a:r>
              <a:rPr lang="en-US" dirty="0"/>
              <a:t>Deployed and managed through Kubernetes, autoscaling, zero downtime upgrades</a:t>
            </a:r>
          </a:p>
          <a:p>
            <a:pPr marL="285750" indent="-285750" algn="l">
              <a:spcBef>
                <a:spcPts val="1200"/>
              </a:spcBef>
              <a:buFont typeface="Arial" panose="020B0604020202020204" pitchFamily="34" charset="0"/>
              <a:buChar char="•"/>
            </a:pPr>
            <a:r>
              <a:rPr lang="en-US" dirty="0"/>
              <a:t>Multi-pod and multi-geographic zone data replication </a:t>
            </a:r>
          </a:p>
          <a:p>
            <a:pPr marL="285750" indent="-285750" algn="l">
              <a:spcBef>
                <a:spcPts val="1200"/>
              </a:spcBef>
              <a:buFont typeface="Arial" panose="020B0604020202020204" pitchFamily="34" charset="0"/>
              <a:buChar char="•"/>
            </a:pPr>
            <a:r>
              <a:rPr lang="en-US" dirty="0"/>
              <a:t>Scheduled export to Parquet, simple data lake and analytic integration</a:t>
            </a:r>
          </a:p>
          <a:p>
            <a:pPr marL="285750" indent="-285750" algn="l">
              <a:spcBef>
                <a:spcPts val="1200"/>
              </a:spcBef>
              <a:buFont typeface="Arial" panose="020B0604020202020204" pitchFamily="34" charset="0"/>
              <a:buChar char="•"/>
            </a:pPr>
            <a:r>
              <a:rPr lang="en-US" dirty="0"/>
              <a:t>Legacy Data Migration from on-prem to Cloud</a:t>
            </a:r>
          </a:p>
        </p:txBody>
      </p:sp>
      <p:cxnSp>
        <p:nvCxnSpPr>
          <p:cNvPr id="5" name="Straight Connector 4">
            <a:extLst>
              <a:ext uri="{FF2B5EF4-FFF2-40B4-BE49-F238E27FC236}">
                <a16:creationId xmlns:a16="http://schemas.microsoft.com/office/drawing/2014/main" id="{F453B6A3-22BE-4A23-A877-4DBB87A155C7}"/>
              </a:ext>
            </a:extLst>
          </p:cNvPr>
          <p:cNvCxnSpPr>
            <a:cxnSpLocks/>
            <a:stCxn id="17" idx="2"/>
          </p:cNvCxnSpPr>
          <p:nvPr/>
        </p:nvCxnSpPr>
        <p:spPr>
          <a:xfrm flipH="1">
            <a:off x="5027541" y="3658539"/>
            <a:ext cx="4042132" cy="2187883"/>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sp>
        <p:nvSpPr>
          <p:cNvPr id="6" name="Oval 5">
            <a:extLst>
              <a:ext uri="{FF2B5EF4-FFF2-40B4-BE49-F238E27FC236}">
                <a16:creationId xmlns:a16="http://schemas.microsoft.com/office/drawing/2014/main" id="{AFF123A3-24F7-4249-8758-14CE56477E26}"/>
              </a:ext>
            </a:extLst>
          </p:cNvPr>
          <p:cNvSpPr/>
          <p:nvPr/>
        </p:nvSpPr>
        <p:spPr>
          <a:xfrm>
            <a:off x="1766563" y="5144044"/>
            <a:ext cx="3388838" cy="862829"/>
          </a:xfrm>
          <a:prstGeom prst="ellipse">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 name="Rectangle: Rounded Corners 6">
            <a:extLst>
              <a:ext uri="{FF2B5EF4-FFF2-40B4-BE49-F238E27FC236}">
                <a16:creationId xmlns:a16="http://schemas.microsoft.com/office/drawing/2014/main" id="{8B624FC5-577B-48D4-8D3C-3F7D68270939}"/>
              </a:ext>
            </a:extLst>
          </p:cNvPr>
          <p:cNvSpPr/>
          <p:nvPr/>
        </p:nvSpPr>
        <p:spPr>
          <a:xfrm>
            <a:off x="3051592" y="5009226"/>
            <a:ext cx="1192981" cy="28631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Proficy Historian</a:t>
            </a:r>
          </a:p>
        </p:txBody>
      </p:sp>
      <p:sp>
        <p:nvSpPr>
          <p:cNvPr id="8" name="Rectangle: Rounded Corners 7">
            <a:extLst>
              <a:ext uri="{FF2B5EF4-FFF2-40B4-BE49-F238E27FC236}">
                <a16:creationId xmlns:a16="http://schemas.microsoft.com/office/drawing/2014/main" id="{193545F5-110C-46CA-9708-FFA703BFD1AC}"/>
              </a:ext>
            </a:extLst>
          </p:cNvPr>
          <p:cNvSpPr/>
          <p:nvPr/>
        </p:nvSpPr>
        <p:spPr>
          <a:xfrm>
            <a:off x="2012464" y="5236837"/>
            <a:ext cx="1044892" cy="28631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HMI/SCADA</a:t>
            </a:r>
          </a:p>
        </p:txBody>
      </p:sp>
      <p:sp>
        <p:nvSpPr>
          <p:cNvPr id="9" name="Rectangle: Rounded Corners 8">
            <a:extLst>
              <a:ext uri="{FF2B5EF4-FFF2-40B4-BE49-F238E27FC236}">
                <a16:creationId xmlns:a16="http://schemas.microsoft.com/office/drawing/2014/main" id="{DCC45F6E-BFAC-4839-AE8B-47F23C4351C0}"/>
              </a:ext>
            </a:extLst>
          </p:cNvPr>
          <p:cNvSpPr/>
          <p:nvPr/>
        </p:nvSpPr>
        <p:spPr>
          <a:xfrm>
            <a:off x="2195951" y="5741822"/>
            <a:ext cx="1044892" cy="286315"/>
          </a:xfrm>
          <a:prstGeom prst="roundRect">
            <a:avLst>
              <a:gd name="adj" fmla="val 50000"/>
            </a:avLst>
          </a:prstGeom>
          <a:solidFill>
            <a:schemeClr val="accent4">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DCS</a:t>
            </a:r>
          </a:p>
        </p:txBody>
      </p:sp>
      <p:grpSp>
        <p:nvGrpSpPr>
          <p:cNvPr id="10" name="Group 9">
            <a:extLst>
              <a:ext uri="{FF2B5EF4-FFF2-40B4-BE49-F238E27FC236}">
                <a16:creationId xmlns:a16="http://schemas.microsoft.com/office/drawing/2014/main" id="{7941CFBB-E4F9-419C-AA6D-2C3617A72BCB}"/>
              </a:ext>
            </a:extLst>
          </p:cNvPr>
          <p:cNvGrpSpPr/>
          <p:nvPr/>
        </p:nvGrpSpPr>
        <p:grpSpPr>
          <a:xfrm>
            <a:off x="1670291" y="5205765"/>
            <a:ext cx="271026" cy="308567"/>
            <a:chOff x="1430941" y="5188109"/>
            <a:chExt cx="732323" cy="610470"/>
          </a:xfrm>
        </p:grpSpPr>
        <p:sp>
          <p:nvSpPr>
            <p:cNvPr id="75" name="Freeform 86">
              <a:extLst>
                <a:ext uri="{FF2B5EF4-FFF2-40B4-BE49-F238E27FC236}">
                  <a16:creationId xmlns:a16="http://schemas.microsoft.com/office/drawing/2014/main" id="{E639F240-155E-4CE8-8E67-B8CF5E543BB4}"/>
                </a:ext>
              </a:extLst>
            </p:cNvPr>
            <p:cNvSpPr>
              <a:spLocks/>
            </p:cNvSpPr>
            <p:nvPr/>
          </p:nvSpPr>
          <p:spPr bwMode="auto">
            <a:xfrm>
              <a:off x="1430941" y="554275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2 h 83"/>
                <a:gd name="T10" fmla="*/ 7 w 322"/>
                <a:gd name="T11" fmla="*/ 1 h 83"/>
                <a:gd name="T12" fmla="*/ 6 w 322"/>
                <a:gd name="T13" fmla="*/ 1 h 83"/>
                <a:gd name="T14" fmla="*/ 4 w 322"/>
                <a:gd name="T15" fmla="*/ 0 h 83"/>
                <a:gd name="T16" fmla="*/ 2 w 322"/>
                <a:gd name="T17" fmla="*/ 1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9 h 83"/>
                <a:gd name="T32" fmla="*/ 322 w 322"/>
                <a:gd name="T33" fmla="*/ 38 h 83"/>
                <a:gd name="T34" fmla="*/ 322 w 322"/>
                <a:gd name="T35" fmla="*/ 6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1"/>
                    <a:pt x="260" y="30"/>
                    <a:pt x="162" y="30"/>
                  </a:cubicBezTo>
                  <a:cubicBezTo>
                    <a:pt x="63" y="30"/>
                    <a:pt x="21" y="10"/>
                    <a:pt x="7" y="2"/>
                  </a:cubicBezTo>
                  <a:cubicBezTo>
                    <a:pt x="7" y="1"/>
                    <a:pt x="7" y="1"/>
                    <a:pt x="7" y="1"/>
                  </a:cubicBezTo>
                  <a:cubicBezTo>
                    <a:pt x="6" y="1"/>
                    <a:pt x="6" y="1"/>
                    <a:pt x="6" y="1"/>
                  </a:cubicBezTo>
                  <a:cubicBezTo>
                    <a:pt x="6" y="1"/>
                    <a:pt x="5" y="0"/>
                    <a:pt x="4" y="0"/>
                  </a:cubicBezTo>
                  <a:cubicBezTo>
                    <a:pt x="3" y="0"/>
                    <a:pt x="3" y="0"/>
                    <a:pt x="2" y="1"/>
                  </a:cubicBezTo>
                  <a:cubicBezTo>
                    <a:pt x="1" y="1"/>
                    <a:pt x="0" y="3"/>
                    <a:pt x="0" y="4"/>
                  </a:cubicBezTo>
                  <a:cubicBezTo>
                    <a:pt x="0" y="29"/>
                    <a:pt x="0" y="29"/>
                    <a:pt x="0" y="29"/>
                  </a:cubicBezTo>
                  <a:cubicBezTo>
                    <a:pt x="0" y="30"/>
                    <a:pt x="1" y="32"/>
                    <a:pt x="1" y="32"/>
                  </a:cubicBezTo>
                  <a:cubicBezTo>
                    <a:pt x="2" y="43"/>
                    <a:pt x="8" y="52"/>
                    <a:pt x="20" y="59"/>
                  </a:cubicBezTo>
                  <a:cubicBezTo>
                    <a:pt x="26" y="63"/>
                    <a:pt x="64" y="83"/>
                    <a:pt x="162" y="83"/>
                  </a:cubicBezTo>
                  <a:cubicBezTo>
                    <a:pt x="261" y="83"/>
                    <a:pt x="298" y="63"/>
                    <a:pt x="304" y="59"/>
                  </a:cubicBezTo>
                  <a:cubicBezTo>
                    <a:pt x="313" y="53"/>
                    <a:pt x="319" y="47"/>
                    <a:pt x="321" y="39"/>
                  </a:cubicBezTo>
                  <a:cubicBezTo>
                    <a:pt x="322" y="38"/>
                    <a:pt x="322" y="38"/>
                    <a:pt x="322" y="38"/>
                  </a:cubicBezTo>
                  <a:cubicBezTo>
                    <a:pt x="322" y="6"/>
                    <a:pt x="322" y="6"/>
                    <a:pt x="322" y="6"/>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76" name="Freeform 87">
              <a:extLst>
                <a:ext uri="{FF2B5EF4-FFF2-40B4-BE49-F238E27FC236}">
                  <a16:creationId xmlns:a16="http://schemas.microsoft.com/office/drawing/2014/main" id="{8A61ACC7-1511-4FB2-8BC9-DCD9DED63EC8}"/>
                </a:ext>
              </a:extLst>
            </p:cNvPr>
            <p:cNvSpPr>
              <a:spLocks noEditPoints="1"/>
            </p:cNvSpPr>
            <p:nvPr/>
          </p:nvSpPr>
          <p:spPr bwMode="auto">
            <a:xfrm>
              <a:off x="1430941" y="5188109"/>
              <a:ext cx="732323" cy="253001"/>
            </a:xfrm>
            <a:custGeom>
              <a:avLst/>
              <a:gdLst>
                <a:gd name="T0" fmla="*/ 299 w 322"/>
                <a:gd name="T1" fmla="*/ 25 h 155"/>
                <a:gd name="T2" fmla="*/ 298 w 322"/>
                <a:gd name="T3" fmla="*/ 25 h 155"/>
                <a:gd name="T4" fmla="*/ 298 w 322"/>
                <a:gd name="T5" fmla="*/ 25 h 155"/>
                <a:gd name="T6" fmla="*/ 161 w 322"/>
                <a:gd name="T7" fmla="*/ 0 h 155"/>
                <a:gd name="T8" fmla="*/ 24 w 322"/>
                <a:gd name="T9" fmla="*/ 25 h 155"/>
                <a:gd name="T10" fmla="*/ 23 w 322"/>
                <a:gd name="T11" fmla="*/ 25 h 155"/>
                <a:gd name="T12" fmla="*/ 23 w 322"/>
                <a:gd name="T13" fmla="*/ 25 h 155"/>
                <a:gd name="T14" fmla="*/ 0 w 322"/>
                <a:gd name="T15" fmla="*/ 64 h 155"/>
                <a:gd name="T16" fmla="*/ 0 w 322"/>
                <a:gd name="T17" fmla="*/ 81 h 155"/>
                <a:gd name="T18" fmla="*/ 0 w 322"/>
                <a:gd name="T19" fmla="*/ 101 h 155"/>
                <a:gd name="T20" fmla="*/ 1 w 322"/>
                <a:gd name="T21" fmla="*/ 104 h 155"/>
                <a:gd name="T22" fmla="*/ 20 w 322"/>
                <a:gd name="T23" fmla="*/ 130 h 155"/>
                <a:gd name="T24" fmla="*/ 162 w 322"/>
                <a:gd name="T25" fmla="*/ 155 h 155"/>
                <a:gd name="T26" fmla="*/ 304 w 322"/>
                <a:gd name="T27" fmla="*/ 130 h 155"/>
                <a:gd name="T28" fmla="*/ 321 w 322"/>
                <a:gd name="T29" fmla="*/ 110 h 155"/>
                <a:gd name="T30" fmla="*/ 322 w 322"/>
                <a:gd name="T31" fmla="*/ 109 h 155"/>
                <a:gd name="T32" fmla="*/ 322 w 322"/>
                <a:gd name="T33" fmla="*/ 81 h 155"/>
                <a:gd name="T34" fmla="*/ 322 w 322"/>
                <a:gd name="T35" fmla="*/ 64 h 155"/>
                <a:gd name="T36" fmla="*/ 299 w 322"/>
                <a:gd name="T37" fmla="*/ 25 h 155"/>
                <a:gd name="T38" fmla="*/ 65 w 322"/>
                <a:gd name="T39" fmla="*/ 60 h 155"/>
                <a:gd name="T40" fmla="*/ 56 w 322"/>
                <a:gd name="T41" fmla="*/ 72 h 155"/>
                <a:gd name="T42" fmla="*/ 60 w 322"/>
                <a:gd name="T43" fmla="*/ 81 h 155"/>
                <a:gd name="T44" fmla="*/ 60 w 322"/>
                <a:gd name="T45" fmla="*/ 81 h 155"/>
                <a:gd name="T46" fmla="*/ 61 w 322"/>
                <a:gd name="T47" fmla="*/ 83 h 155"/>
                <a:gd name="T48" fmla="*/ 60 w 322"/>
                <a:gd name="T49" fmla="*/ 84 h 155"/>
                <a:gd name="T50" fmla="*/ 43 w 322"/>
                <a:gd name="T51" fmla="*/ 76 h 155"/>
                <a:gd name="T52" fmla="*/ 32 w 322"/>
                <a:gd name="T53" fmla="*/ 61 h 155"/>
                <a:gd name="T54" fmla="*/ 43 w 322"/>
                <a:gd name="T55" fmla="*/ 46 h 155"/>
                <a:gd name="T56" fmla="*/ 161 w 322"/>
                <a:gd name="T57" fmla="*/ 27 h 155"/>
                <a:gd name="T58" fmla="*/ 279 w 322"/>
                <a:gd name="T59" fmla="*/ 46 h 155"/>
                <a:gd name="T60" fmla="*/ 290 w 322"/>
                <a:gd name="T61" fmla="*/ 61 h 155"/>
                <a:gd name="T62" fmla="*/ 279 w 322"/>
                <a:gd name="T63" fmla="*/ 76 h 155"/>
                <a:gd name="T64" fmla="*/ 261 w 322"/>
                <a:gd name="T65" fmla="*/ 84 h 155"/>
                <a:gd name="T66" fmla="*/ 261 w 322"/>
                <a:gd name="T67" fmla="*/ 83 h 155"/>
                <a:gd name="T68" fmla="*/ 261 w 322"/>
                <a:gd name="T69" fmla="*/ 81 h 155"/>
                <a:gd name="T70" fmla="*/ 261 w 322"/>
                <a:gd name="T71" fmla="*/ 81 h 155"/>
                <a:gd name="T72" fmla="*/ 266 w 322"/>
                <a:gd name="T73" fmla="*/ 72 h 155"/>
                <a:gd name="T74" fmla="*/ 256 w 322"/>
                <a:gd name="T75" fmla="*/ 60 h 155"/>
                <a:gd name="T76" fmla="*/ 161 w 322"/>
                <a:gd name="T77" fmla="*/ 44 h 155"/>
                <a:gd name="T78" fmla="*/ 65 w 322"/>
                <a:gd name="T7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 h="155">
                  <a:moveTo>
                    <a:pt x="299" y="25"/>
                  </a:moveTo>
                  <a:cubicBezTo>
                    <a:pt x="299" y="25"/>
                    <a:pt x="299" y="25"/>
                    <a:pt x="298" y="25"/>
                  </a:cubicBezTo>
                  <a:cubicBezTo>
                    <a:pt x="298" y="25"/>
                    <a:pt x="298" y="25"/>
                    <a:pt x="298" y="25"/>
                  </a:cubicBezTo>
                  <a:cubicBezTo>
                    <a:pt x="289" y="19"/>
                    <a:pt x="252" y="0"/>
                    <a:pt x="161" y="0"/>
                  </a:cubicBezTo>
                  <a:cubicBezTo>
                    <a:pt x="70" y="0"/>
                    <a:pt x="33" y="19"/>
                    <a:pt x="24" y="25"/>
                  </a:cubicBezTo>
                  <a:cubicBezTo>
                    <a:pt x="24" y="25"/>
                    <a:pt x="23" y="25"/>
                    <a:pt x="23" y="25"/>
                  </a:cubicBezTo>
                  <a:cubicBezTo>
                    <a:pt x="23" y="25"/>
                    <a:pt x="23" y="25"/>
                    <a:pt x="23" y="25"/>
                  </a:cubicBezTo>
                  <a:cubicBezTo>
                    <a:pt x="4" y="38"/>
                    <a:pt x="0" y="53"/>
                    <a:pt x="0" y="64"/>
                  </a:cubicBezTo>
                  <a:cubicBezTo>
                    <a:pt x="0" y="81"/>
                    <a:pt x="0" y="81"/>
                    <a:pt x="0" y="81"/>
                  </a:cubicBezTo>
                  <a:cubicBezTo>
                    <a:pt x="0" y="101"/>
                    <a:pt x="0" y="101"/>
                    <a:pt x="0" y="101"/>
                  </a:cubicBezTo>
                  <a:cubicBezTo>
                    <a:pt x="0" y="102"/>
                    <a:pt x="1" y="103"/>
                    <a:pt x="1" y="104"/>
                  </a:cubicBezTo>
                  <a:cubicBezTo>
                    <a:pt x="2" y="114"/>
                    <a:pt x="8" y="123"/>
                    <a:pt x="20" y="130"/>
                  </a:cubicBezTo>
                  <a:cubicBezTo>
                    <a:pt x="26" y="134"/>
                    <a:pt x="64" y="155"/>
                    <a:pt x="162" y="155"/>
                  </a:cubicBezTo>
                  <a:cubicBezTo>
                    <a:pt x="261" y="155"/>
                    <a:pt x="298" y="134"/>
                    <a:pt x="304" y="130"/>
                  </a:cubicBezTo>
                  <a:cubicBezTo>
                    <a:pt x="313" y="125"/>
                    <a:pt x="319" y="118"/>
                    <a:pt x="321" y="110"/>
                  </a:cubicBezTo>
                  <a:cubicBezTo>
                    <a:pt x="322" y="110"/>
                    <a:pt x="322" y="109"/>
                    <a:pt x="322" y="109"/>
                  </a:cubicBezTo>
                  <a:cubicBezTo>
                    <a:pt x="322" y="81"/>
                    <a:pt x="322" y="81"/>
                    <a:pt x="322" y="81"/>
                  </a:cubicBezTo>
                  <a:cubicBezTo>
                    <a:pt x="322" y="64"/>
                    <a:pt x="322" y="64"/>
                    <a:pt x="322" y="64"/>
                  </a:cubicBezTo>
                  <a:cubicBezTo>
                    <a:pt x="322" y="53"/>
                    <a:pt x="318" y="37"/>
                    <a:pt x="299" y="25"/>
                  </a:cubicBezTo>
                  <a:close/>
                  <a:moveTo>
                    <a:pt x="65" y="60"/>
                  </a:moveTo>
                  <a:cubicBezTo>
                    <a:pt x="63" y="62"/>
                    <a:pt x="57" y="65"/>
                    <a:pt x="56" y="72"/>
                  </a:cubicBezTo>
                  <a:cubicBezTo>
                    <a:pt x="57" y="76"/>
                    <a:pt x="58" y="79"/>
                    <a:pt x="60" y="81"/>
                  </a:cubicBezTo>
                  <a:cubicBezTo>
                    <a:pt x="60" y="81"/>
                    <a:pt x="60" y="81"/>
                    <a:pt x="60" y="81"/>
                  </a:cubicBezTo>
                  <a:cubicBezTo>
                    <a:pt x="61" y="81"/>
                    <a:pt x="61" y="82"/>
                    <a:pt x="61" y="83"/>
                  </a:cubicBezTo>
                  <a:cubicBezTo>
                    <a:pt x="60" y="83"/>
                    <a:pt x="60" y="84"/>
                    <a:pt x="60" y="84"/>
                  </a:cubicBezTo>
                  <a:cubicBezTo>
                    <a:pt x="50" y="80"/>
                    <a:pt x="44" y="77"/>
                    <a:pt x="43" y="76"/>
                  </a:cubicBezTo>
                  <a:cubicBezTo>
                    <a:pt x="40" y="75"/>
                    <a:pt x="33" y="70"/>
                    <a:pt x="32" y="61"/>
                  </a:cubicBezTo>
                  <a:cubicBezTo>
                    <a:pt x="33" y="53"/>
                    <a:pt x="40" y="48"/>
                    <a:pt x="43" y="46"/>
                  </a:cubicBezTo>
                  <a:cubicBezTo>
                    <a:pt x="47" y="44"/>
                    <a:pt x="77" y="27"/>
                    <a:pt x="161" y="27"/>
                  </a:cubicBezTo>
                  <a:cubicBezTo>
                    <a:pt x="244" y="27"/>
                    <a:pt x="275" y="44"/>
                    <a:pt x="279" y="46"/>
                  </a:cubicBezTo>
                  <a:cubicBezTo>
                    <a:pt x="282" y="48"/>
                    <a:pt x="289" y="53"/>
                    <a:pt x="290" y="61"/>
                  </a:cubicBezTo>
                  <a:cubicBezTo>
                    <a:pt x="289" y="70"/>
                    <a:pt x="282" y="75"/>
                    <a:pt x="279" y="76"/>
                  </a:cubicBezTo>
                  <a:cubicBezTo>
                    <a:pt x="277" y="77"/>
                    <a:pt x="272" y="81"/>
                    <a:pt x="261" y="84"/>
                  </a:cubicBezTo>
                  <a:cubicBezTo>
                    <a:pt x="261" y="84"/>
                    <a:pt x="261" y="84"/>
                    <a:pt x="261" y="83"/>
                  </a:cubicBezTo>
                  <a:cubicBezTo>
                    <a:pt x="260" y="83"/>
                    <a:pt x="260" y="82"/>
                    <a:pt x="261" y="81"/>
                  </a:cubicBezTo>
                  <a:cubicBezTo>
                    <a:pt x="261" y="81"/>
                    <a:pt x="261" y="81"/>
                    <a:pt x="261" y="81"/>
                  </a:cubicBezTo>
                  <a:cubicBezTo>
                    <a:pt x="263" y="79"/>
                    <a:pt x="265" y="76"/>
                    <a:pt x="266" y="72"/>
                  </a:cubicBezTo>
                  <a:cubicBezTo>
                    <a:pt x="265" y="65"/>
                    <a:pt x="259" y="62"/>
                    <a:pt x="256" y="60"/>
                  </a:cubicBezTo>
                  <a:cubicBezTo>
                    <a:pt x="253" y="58"/>
                    <a:pt x="229" y="44"/>
                    <a:pt x="161" y="44"/>
                  </a:cubicBezTo>
                  <a:cubicBezTo>
                    <a:pt x="93" y="44"/>
                    <a:pt x="69" y="58"/>
                    <a:pt x="65" y="6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77" name="Freeform 88">
              <a:extLst>
                <a:ext uri="{FF2B5EF4-FFF2-40B4-BE49-F238E27FC236}">
                  <a16:creationId xmlns:a16="http://schemas.microsoft.com/office/drawing/2014/main" id="{C9448F73-3654-4362-9EEF-3AFF65F22493}"/>
                </a:ext>
              </a:extLst>
            </p:cNvPr>
            <p:cNvSpPr>
              <a:spLocks/>
            </p:cNvSpPr>
            <p:nvPr/>
          </p:nvSpPr>
          <p:spPr bwMode="auto">
            <a:xfrm>
              <a:off x="1430941" y="5667931"/>
              <a:ext cx="732323" cy="130648"/>
            </a:xfrm>
            <a:custGeom>
              <a:avLst/>
              <a:gdLst>
                <a:gd name="T0" fmla="*/ 320 w 322"/>
                <a:gd name="T1" fmla="*/ 2 h 80"/>
                <a:gd name="T2" fmla="*/ 318 w 322"/>
                <a:gd name="T3" fmla="*/ 1 h 80"/>
                <a:gd name="T4" fmla="*/ 316 w 322"/>
                <a:gd name="T5" fmla="*/ 2 h 80"/>
                <a:gd name="T6" fmla="*/ 162 w 322"/>
                <a:gd name="T7" fmla="*/ 29 h 80"/>
                <a:gd name="T8" fmla="*/ 7 w 322"/>
                <a:gd name="T9" fmla="*/ 1 h 80"/>
                <a:gd name="T10" fmla="*/ 7 w 322"/>
                <a:gd name="T11" fmla="*/ 1 h 80"/>
                <a:gd name="T12" fmla="*/ 6 w 322"/>
                <a:gd name="T13" fmla="*/ 0 h 80"/>
                <a:gd name="T14" fmla="*/ 4 w 322"/>
                <a:gd name="T15" fmla="*/ 0 h 80"/>
                <a:gd name="T16" fmla="*/ 2 w 322"/>
                <a:gd name="T17" fmla="*/ 0 h 80"/>
                <a:gd name="T18" fmla="*/ 0 w 322"/>
                <a:gd name="T19" fmla="*/ 4 h 80"/>
                <a:gd name="T20" fmla="*/ 0 w 322"/>
                <a:gd name="T21" fmla="*/ 16 h 80"/>
                <a:gd name="T22" fmla="*/ 24 w 322"/>
                <a:gd name="T23" fmla="*/ 55 h 80"/>
                <a:gd name="T24" fmla="*/ 161 w 322"/>
                <a:gd name="T25" fmla="*/ 80 h 80"/>
                <a:gd name="T26" fmla="*/ 298 w 322"/>
                <a:gd name="T27" fmla="*/ 55 h 80"/>
                <a:gd name="T28" fmla="*/ 322 w 322"/>
                <a:gd name="T29" fmla="*/ 16 h 80"/>
                <a:gd name="T30" fmla="*/ 322 w 322"/>
                <a:gd name="T31" fmla="*/ 5 h 80"/>
                <a:gd name="T32" fmla="*/ 320 w 322"/>
                <a:gd name="T3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80">
                  <a:moveTo>
                    <a:pt x="320" y="2"/>
                  </a:moveTo>
                  <a:cubicBezTo>
                    <a:pt x="319" y="1"/>
                    <a:pt x="318" y="1"/>
                    <a:pt x="318" y="1"/>
                  </a:cubicBezTo>
                  <a:cubicBezTo>
                    <a:pt x="317" y="1"/>
                    <a:pt x="316" y="1"/>
                    <a:pt x="316" y="2"/>
                  </a:cubicBezTo>
                  <a:cubicBezTo>
                    <a:pt x="302" y="10"/>
                    <a:pt x="260" y="29"/>
                    <a:pt x="162" y="29"/>
                  </a:cubicBezTo>
                  <a:cubicBezTo>
                    <a:pt x="63" y="29"/>
                    <a:pt x="21" y="9"/>
                    <a:pt x="7" y="1"/>
                  </a:cubicBezTo>
                  <a:cubicBezTo>
                    <a:pt x="7" y="1"/>
                    <a:pt x="7" y="1"/>
                    <a:pt x="7" y="1"/>
                  </a:cubicBezTo>
                  <a:cubicBezTo>
                    <a:pt x="6" y="0"/>
                    <a:pt x="6" y="0"/>
                    <a:pt x="6" y="0"/>
                  </a:cubicBezTo>
                  <a:cubicBezTo>
                    <a:pt x="6" y="0"/>
                    <a:pt x="5" y="0"/>
                    <a:pt x="4" y="0"/>
                  </a:cubicBezTo>
                  <a:cubicBezTo>
                    <a:pt x="3" y="0"/>
                    <a:pt x="3" y="0"/>
                    <a:pt x="2" y="0"/>
                  </a:cubicBezTo>
                  <a:cubicBezTo>
                    <a:pt x="1" y="1"/>
                    <a:pt x="0" y="2"/>
                    <a:pt x="0" y="4"/>
                  </a:cubicBezTo>
                  <a:cubicBezTo>
                    <a:pt x="0" y="16"/>
                    <a:pt x="0" y="16"/>
                    <a:pt x="0" y="16"/>
                  </a:cubicBezTo>
                  <a:cubicBezTo>
                    <a:pt x="0" y="27"/>
                    <a:pt x="4" y="43"/>
                    <a:pt x="24" y="55"/>
                  </a:cubicBezTo>
                  <a:cubicBezTo>
                    <a:pt x="33" y="61"/>
                    <a:pt x="70" y="80"/>
                    <a:pt x="161" y="80"/>
                  </a:cubicBezTo>
                  <a:cubicBezTo>
                    <a:pt x="252" y="80"/>
                    <a:pt x="289" y="61"/>
                    <a:pt x="298" y="55"/>
                  </a:cubicBezTo>
                  <a:cubicBezTo>
                    <a:pt x="317" y="43"/>
                    <a:pt x="322" y="27"/>
                    <a:pt x="322" y="16"/>
                  </a:cubicBezTo>
                  <a:cubicBezTo>
                    <a:pt x="322" y="5"/>
                    <a:pt x="322" y="5"/>
                    <a:pt x="322" y="5"/>
                  </a:cubicBezTo>
                  <a:cubicBezTo>
                    <a:pt x="322" y="4"/>
                    <a:pt x="321" y="2"/>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78" name="Freeform 89">
              <a:extLst>
                <a:ext uri="{FF2B5EF4-FFF2-40B4-BE49-F238E27FC236}">
                  <a16:creationId xmlns:a16="http://schemas.microsoft.com/office/drawing/2014/main" id="{080B336D-D3AA-423C-BD7E-C123757AA666}"/>
                </a:ext>
              </a:extLst>
            </p:cNvPr>
            <p:cNvSpPr>
              <a:spLocks/>
            </p:cNvSpPr>
            <p:nvPr/>
          </p:nvSpPr>
          <p:spPr bwMode="auto">
            <a:xfrm>
              <a:off x="1430941" y="542241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1 h 83"/>
                <a:gd name="T10" fmla="*/ 7 w 322"/>
                <a:gd name="T11" fmla="*/ 1 h 83"/>
                <a:gd name="T12" fmla="*/ 6 w 322"/>
                <a:gd name="T13" fmla="*/ 1 h 83"/>
                <a:gd name="T14" fmla="*/ 4 w 322"/>
                <a:gd name="T15" fmla="*/ 0 h 83"/>
                <a:gd name="T16" fmla="*/ 2 w 322"/>
                <a:gd name="T17" fmla="*/ 0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8 h 83"/>
                <a:gd name="T32" fmla="*/ 322 w 322"/>
                <a:gd name="T33" fmla="*/ 37 h 83"/>
                <a:gd name="T34" fmla="*/ 322 w 322"/>
                <a:gd name="T35" fmla="*/ 5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0"/>
                    <a:pt x="260" y="30"/>
                    <a:pt x="162" y="30"/>
                  </a:cubicBezTo>
                  <a:cubicBezTo>
                    <a:pt x="63" y="30"/>
                    <a:pt x="21" y="10"/>
                    <a:pt x="7" y="1"/>
                  </a:cubicBezTo>
                  <a:cubicBezTo>
                    <a:pt x="7" y="1"/>
                    <a:pt x="7" y="1"/>
                    <a:pt x="7" y="1"/>
                  </a:cubicBezTo>
                  <a:cubicBezTo>
                    <a:pt x="6" y="1"/>
                    <a:pt x="6" y="1"/>
                    <a:pt x="6" y="1"/>
                  </a:cubicBezTo>
                  <a:cubicBezTo>
                    <a:pt x="6" y="0"/>
                    <a:pt x="5" y="0"/>
                    <a:pt x="4" y="0"/>
                  </a:cubicBezTo>
                  <a:cubicBezTo>
                    <a:pt x="3" y="0"/>
                    <a:pt x="3" y="0"/>
                    <a:pt x="2" y="0"/>
                  </a:cubicBezTo>
                  <a:cubicBezTo>
                    <a:pt x="1" y="1"/>
                    <a:pt x="0" y="2"/>
                    <a:pt x="0" y="4"/>
                  </a:cubicBezTo>
                  <a:cubicBezTo>
                    <a:pt x="0" y="29"/>
                    <a:pt x="0" y="29"/>
                    <a:pt x="0" y="29"/>
                  </a:cubicBezTo>
                  <a:cubicBezTo>
                    <a:pt x="0" y="30"/>
                    <a:pt x="1" y="31"/>
                    <a:pt x="1" y="32"/>
                  </a:cubicBezTo>
                  <a:cubicBezTo>
                    <a:pt x="2" y="43"/>
                    <a:pt x="8" y="52"/>
                    <a:pt x="20" y="59"/>
                  </a:cubicBezTo>
                  <a:cubicBezTo>
                    <a:pt x="26" y="63"/>
                    <a:pt x="64" y="83"/>
                    <a:pt x="162" y="83"/>
                  </a:cubicBezTo>
                  <a:cubicBezTo>
                    <a:pt x="261" y="83"/>
                    <a:pt x="298" y="63"/>
                    <a:pt x="304" y="59"/>
                  </a:cubicBezTo>
                  <a:cubicBezTo>
                    <a:pt x="313" y="53"/>
                    <a:pt x="319" y="46"/>
                    <a:pt x="321" y="38"/>
                  </a:cubicBezTo>
                  <a:cubicBezTo>
                    <a:pt x="322" y="38"/>
                    <a:pt x="322" y="38"/>
                    <a:pt x="322" y="37"/>
                  </a:cubicBezTo>
                  <a:cubicBezTo>
                    <a:pt x="322" y="5"/>
                    <a:pt x="322" y="5"/>
                    <a:pt x="322" y="5"/>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grpSp>
      <p:grpSp>
        <p:nvGrpSpPr>
          <p:cNvPr id="11" name="Group 10">
            <a:extLst>
              <a:ext uri="{FF2B5EF4-FFF2-40B4-BE49-F238E27FC236}">
                <a16:creationId xmlns:a16="http://schemas.microsoft.com/office/drawing/2014/main" id="{1529CF26-2A4D-4AB6-91E1-015A6262FD94}"/>
              </a:ext>
            </a:extLst>
          </p:cNvPr>
          <p:cNvGrpSpPr/>
          <p:nvPr/>
        </p:nvGrpSpPr>
        <p:grpSpPr>
          <a:xfrm>
            <a:off x="4343391" y="5004629"/>
            <a:ext cx="271026" cy="308567"/>
            <a:chOff x="1430941" y="5188109"/>
            <a:chExt cx="732323" cy="610470"/>
          </a:xfrm>
        </p:grpSpPr>
        <p:sp>
          <p:nvSpPr>
            <p:cNvPr id="71" name="Freeform 86">
              <a:extLst>
                <a:ext uri="{FF2B5EF4-FFF2-40B4-BE49-F238E27FC236}">
                  <a16:creationId xmlns:a16="http://schemas.microsoft.com/office/drawing/2014/main" id="{7FF280DD-0625-46BB-B8D9-A3505D90CBD4}"/>
                </a:ext>
              </a:extLst>
            </p:cNvPr>
            <p:cNvSpPr>
              <a:spLocks/>
            </p:cNvSpPr>
            <p:nvPr/>
          </p:nvSpPr>
          <p:spPr bwMode="auto">
            <a:xfrm>
              <a:off x="1430941" y="554275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2 h 83"/>
                <a:gd name="T10" fmla="*/ 7 w 322"/>
                <a:gd name="T11" fmla="*/ 1 h 83"/>
                <a:gd name="T12" fmla="*/ 6 w 322"/>
                <a:gd name="T13" fmla="*/ 1 h 83"/>
                <a:gd name="T14" fmla="*/ 4 w 322"/>
                <a:gd name="T15" fmla="*/ 0 h 83"/>
                <a:gd name="T16" fmla="*/ 2 w 322"/>
                <a:gd name="T17" fmla="*/ 1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9 h 83"/>
                <a:gd name="T32" fmla="*/ 322 w 322"/>
                <a:gd name="T33" fmla="*/ 38 h 83"/>
                <a:gd name="T34" fmla="*/ 322 w 322"/>
                <a:gd name="T35" fmla="*/ 6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1"/>
                    <a:pt x="260" y="30"/>
                    <a:pt x="162" y="30"/>
                  </a:cubicBezTo>
                  <a:cubicBezTo>
                    <a:pt x="63" y="30"/>
                    <a:pt x="21" y="10"/>
                    <a:pt x="7" y="2"/>
                  </a:cubicBezTo>
                  <a:cubicBezTo>
                    <a:pt x="7" y="1"/>
                    <a:pt x="7" y="1"/>
                    <a:pt x="7" y="1"/>
                  </a:cubicBezTo>
                  <a:cubicBezTo>
                    <a:pt x="6" y="1"/>
                    <a:pt x="6" y="1"/>
                    <a:pt x="6" y="1"/>
                  </a:cubicBezTo>
                  <a:cubicBezTo>
                    <a:pt x="6" y="1"/>
                    <a:pt x="5" y="0"/>
                    <a:pt x="4" y="0"/>
                  </a:cubicBezTo>
                  <a:cubicBezTo>
                    <a:pt x="3" y="0"/>
                    <a:pt x="3" y="0"/>
                    <a:pt x="2" y="1"/>
                  </a:cubicBezTo>
                  <a:cubicBezTo>
                    <a:pt x="1" y="1"/>
                    <a:pt x="0" y="3"/>
                    <a:pt x="0" y="4"/>
                  </a:cubicBezTo>
                  <a:cubicBezTo>
                    <a:pt x="0" y="29"/>
                    <a:pt x="0" y="29"/>
                    <a:pt x="0" y="29"/>
                  </a:cubicBezTo>
                  <a:cubicBezTo>
                    <a:pt x="0" y="30"/>
                    <a:pt x="1" y="32"/>
                    <a:pt x="1" y="32"/>
                  </a:cubicBezTo>
                  <a:cubicBezTo>
                    <a:pt x="2" y="43"/>
                    <a:pt x="8" y="52"/>
                    <a:pt x="20" y="59"/>
                  </a:cubicBezTo>
                  <a:cubicBezTo>
                    <a:pt x="26" y="63"/>
                    <a:pt x="64" y="83"/>
                    <a:pt x="162" y="83"/>
                  </a:cubicBezTo>
                  <a:cubicBezTo>
                    <a:pt x="261" y="83"/>
                    <a:pt x="298" y="63"/>
                    <a:pt x="304" y="59"/>
                  </a:cubicBezTo>
                  <a:cubicBezTo>
                    <a:pt x="313" y="53"/>
                    <a:pt x="319" y="47"/>
                    <a:pt x="321" y="39"/>
                  </a:cubicBezTo>
                  <a:cubicBezTo>
                    <a:pt x="322" y="38"/>
                    <a:pt x="322" y="38"/>
                    <a:pt x="322" y="38"/>
                  </a:cubicBezTo>
                  <a:cubicBezTo>
                    <a:pt x="322" y="6"/>
                    <a:pt x="322" y="6"/>
                    <a:pt x="322" y="6"/>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72" name="Freeform 87">
              <a:extLst>
                <a:ext uri="{FF2B5EF4-FFF2-40B4-BE49-F238E27FC236}">
                  <a16:creationId xmlns:a16="http://schemas.microsoft.com/office/drawing/2014/main" id="{24BD90D8-13CC-41BD-AB31-0BCA313C6D80}"/>
                </a:ext>
              </a:extLst>
            </p:cNvPr>
            <p:cNvSpPr>
              <a:spLocks noEditPoints="1"/>
            </p:cNvSpPr>
            <p:nvPr/>
          </p:nvSpPr>
          <p:spPr bwMode="auto">
            <a:xfrm>
              <a:off x="1430941" y="5188109"/>
              <a:ext cx="732323" cy="253001"/>
            </a:xfrm>
            <a:custGeom>
              <a:avLst/>
              <a:gdLst>
                <a:gd name="T0" fmla="*/ 299 w 322"/>
                <a:gd name="T1" fmla="*/ 25 h 155"/>
                <a:gd name="T2" fmla="*/ 298 w 322"/>
                <a:gd name="T3" fmla="*/ 25 h 155"/>
                <a:gd name="T4" fmla="*/ 298 w 322"/>
                <a:gd name="T5" fmla="*/ 25 h 155"/>
                <a:gd name="T6" fmla="*/ 161 w 322"/>
                <a:gd name="T7" fmla="*/ 0 h 155"/>
                <a:gd name="T8" fmla="*/ 24 w 322"/>
                <a:gd name="T9" fmla="*/ 25 h 155"/>
                <a:gd name="T10" fmla="*/ 23 w 322"/>
                <a:gd name="T11" fmla="*/ 25 h 155"/>
                <a:gd name="T12" fmla="*/ 23 w 322"/>
                <a:gd name="T13" fmla="*/ 25 h 155"/>
                <a:gd name="T14" fmla="*/ 0 w 322"/>
                <a:gd name="T15" fmla="*/ 64 h 155"/>
                <a:gd name="T16" fmla="*/ 0 w 322"/>
                <a:gd name="T17" fmla="*/ 81 h 155"/>
                <a:gd name="T18" fmla="*/ 0 w 322"/>
                <a:gd name="T19" fmla="*/ 101 h 155"/>
                <a:gd name="T20" fmla="*/ 1 w 322"/>
                <a:gd name="T21" fmla="*/ 104 h 155"/>
                <a:gd name="T22" fmla="*/ 20 w 322"/>
                <a:gd name="T23" fmla="*/ 130 h 155"/>
                <a:gd name="T24" fmla="*/ 162 w 322"/>
                <a:gd name="T25" fmla="*/ 155 h 155"/>
                <a:gd name="T26" fmla="*/ 304 w 322"/>
                <a:gd name="T27" fmla="*/ 130 h 155"/>
                <a:gd name="T28" fmla="*/ 321 w 322"/>
                <a:gd name="T29" fmla="*/ 110 h 155"/>
                <a:gd name="T30" fmla="*/ 322 w 322"/>
                <a:gd name="T31" fmla="*/ 109 h 155"/>
                <a:gd name="T32" fmla="*/ 322 w 322"/>
                <a:gd name="T33" fmla="*/ 81 h 155"/>
                <a:gd name="T34" fmla="*/ 322 w 322"/>
                <a:gd name="T35" fmla="*/ 64 h 155"/>
                <a:gd name="T36" fmla="*/ 299 w 322"/>
                <a:gd name="T37" fmla="*/ 25 h 155"/>
                <a:gd name="T38" fmla="*/ 65 w 322"/>
                <a:gd name="T39" fmla="*/ 60 h 155"/>
                <a:gd name="T40" fmla="*/ 56 w 322"/>
                <a:gd name="T41" fmla="*/ 72 h 155"/>
                <a:gd name="T42" fmla="*/ 60 w 322"/>
                <a:gd name="T43" fmla="*/ 81 h 155"/>
                <a:gd name="T44" fmla="*/ 60 w 322"/>
                <a:gd name="T45" fmla="*/ 81 h 155"/>
                <a:gd name="T46" fmla="*/ 61 w 322"/>
                <a:gd name="T47" fmla="*/ 83 h 155"/>
                <a:gd name="T48" fmla="*/ 60 w 322"/>
                <a:gd name="T49" fmla="*/ 84 h 155"/>
                <a:gd name="T50" fmla="*/ 43 w 322"/>
                <a:gd name="T51" fmla="*/ 76 h 155"/>
                <a:gd name="T52" fmla="*/ 32 w 322"/>
                <a:gd name="T53" fmla="*/ 61 h 155"/>
                <a:gd name="T54" fmla="*/ 43 w 322"/>
                <a:gd name="T55" fmla="*/ 46 h 155"/>
                <a:gd name="T56" fmla="*/ 161 w 322"/>
                <a:gd name="T57" fmla="*/ 27 h 155"/>
                <a:gd name="T58" fmla="*/ 279 w 322"/>
                <a:gd name="T59" fmla="*/ 46 h 155"/>
                <a:gd name="T60" fmla="*/ 290 w 322"/>
                <a:gd name="T61" fmla="*/ 61 h 155"/>
                <a:gd name="T62" fmla="*/ 279 w 322"/>
                <a:gd name="T63" fmla="*/ 76 h 155"/>
                <a:gd name="T64" fmla="*/ 261 w 322"/>
                <a:gd name="T65" fmla="*/ 84 h 155"/>
                <a:gd name="T66" fmla="*/ 261 w 322"/>
                <a:gd name="T67" fmla="*/ 83 h 155"/>
                <a:gd name="T68" fmla="*/ 261 w 322"/>
                <a:gd name="T69" fmla="*/ 81 h 155"/>
                <a:gd name="T70" fmla="*/ 261 w 322"/>
                <a:gd name="T71" fmla="*/ 81 h 155"/>
                <a:gd name="T72" fmla="*/ 266 w 322"/>
                <a:gd name="T73" fmla="*/ 72 h 155"/>
                <a:gd name="T74" fmla="*/ 256 w 322"/>
                <a:gd name="T75" fmla="*/ 60 h 155"/>
                <a:gd name="T76" fmla="*/ 161 w 322"/>
                <a:gd name="T77" fmla="*/ 44 h 155"/>
                <a:gd name="T78" fmla="*/ 65 w 322"/>
                <a:gd name="T7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 h="155">
                  <a:moveTo>
                    <a:pt x="299" y="25"/>
                  </a:moveTo>
                  <a:cubicBezTo>
                    <a:pt x="299" y="25"/>
                    <a:pt x="299" y="25"/>
                    <a:pt x="298" y="25"/>
                  </a:cubicBezTo>
                  <a:cubicBezTo>
                    <a:pt x="298" y="25"/>
                    <a:pt x="298" y="25"/>
                    <a:pt x="298" y="25"/>
                  </a:cubicBezTo>
                  <a:cubicBezTo>
                    <a:pt x="289" y="19"/>
                    <a:pt x="252" y="0"/>
                    <a:pt x="161" y="0"/>
                  </a:cubicBezTo>
                  <a:cubicBezTo>
                    <a:pt x="70" y="0"/>
                    <a:pt x="33" y="19"/>
                    <a:pt x="24" y="25"/>
                  </a:cubicBezTo>
                  <a:cubicBezTo>
                    <a:pt x="24" y="25"/>
                    <a:pt x="23" y="25"/>
                    <a:pt x="23" y="25"/>
                  </a:cubicBezTo>
                  <a:cubicBezTo>
                    <a:pt x="23" y="25"/>
                    <a:pt x="23" y="25"/>
                    <a:pt x="23" y="25"/>
                  </a:cubicBezTo>
                  <a:cubicBezTo>
                    <a:pt x="4" y="38"/>
                    <a:pt x="0" y="53"/>
                    <a:pt x="0" y="64"/>
                  </a:cubicBezTo>
                  <a:cubicBezTo>
                    <a:pt x="0" y="81"/>
                    <a:pt x="0" y="81"/>
                    <a:pt x="0" y="81"/>
                  </a:cubicBezTo>
                  <a:cubicBezTo>
                    <a:pt x="0" y="101"/>
                    <a:pt x="0" y="101"/>
                    <a:pt x="0" y="101"/>
                  </a:cubicBezTo>
                  <a:cubicBezTo>
                    <a:pt x="0" y="102"/>
                    <a:pt x="1" y="103"/>
                    <a:pt x="1" y="104"/>
                  </a:cubicBezTo>
                  <a:cubicBezTo>
                    <a:pt x="2" y="114"/>
                    <a:pt x="8" y="123"/>
                    <a:pt x="20" y="130"/>
                  </a:cubicBezTo>
                  <a:cubicBezTo>
                    <a:pt x="26" y="134"/>
                    <a:pt x="64" y="155"/>
                    <a:pt x="162" y="155"/>
                  </a:cubicBezTo>
                  <a:cubicBezTo>
                    <a:pt x="261" y="155"/>
                    <a:pt x="298" y="134"/>
                    <a:pt x="304" y="130"/>
                  </a:cubicBezTo>
                  <a:cubicBezTo>
                    <a:pt x="313" y="125"/>
                    <a:pt x="319" y="118"/>
                    <a:pt x="321" y="110"/>
                  </a:cubicBezTo>
                  <a:cubicBezTo>
                    <a:pt x="322" y="110"/>
                    <a:pt x="322" y="109"/>
                    <a:pt x="322" y="109"/>
                  </a:cubicBezTo>
                  <a:cubicBezTo>
                    <a:pt x="322" y="81"/>
                    <a:pt x="322" y="81"/>
                    <a:pt x="322" y="81"/>
                  </a:cubicBezTo>
                  <a:cubicBezTo>
                    <a:pt x="322" y="64"/>
                    <a:pt x="322" y="64"/>
                    <a:pt x="322" y="64"/>
                  </a:cubicBezTo>
                  <a:cubicBezTo>
                    <a:pt x="322" y="53"/>
                    <a:pt x="318" y="37"/>
                    <a:pt x="299" y="25"/>
                  </a:cubicBezTo>
                  <a:close/>
                  <a:moveTo>
                    <a:pt x="65" y="60"/>
                  </a:moveTo>
                  <a:cubicBezTo>
                    <a:pt x="63" y="62"/>
                    <a:pt x="57" y="65"/>
                    <a:pt x="56" y="72"/>
                  </a:cubicBezTo>
                  <a:cubicBezTo>
                    <a:pt x="57" y="76"/>
                    <a:pt x="58" y="79"/>
                    <a:pt x="60" y="81"/>
                  </a:cubicBezTo>
                  <a:cubicBezTo>
                    <a:pt x="60" y="81"/>
                    <a:pt x="60" y="81"/>
                    <a:pt x="60" y="81"/>
                  </a:cubicBezTo>
                  <a:cubicBezTo>
                    <a:pt x="61" y="81"/>
                    <a:pt x="61" y="82"/>
                    <a:pt x="61" y="83"/>
                  </a:cubicBezTo>
                  <a:cubicBezTo>
                    <a:pt x="60" y="83"/>
                    <a:pt x="60" y="84"/>
                    <a:pt x="60" y="84"/>
                  </a:cubicBezTo>
                  <a:cubicBezTo>
                    <a:pt x="50" y="80"/>
                    <a:pt x="44" y="77"/>
                    <a:pt x="43" y="76"/>
                  </a:cubicBezTo>
                  <a:cubicBezTo>
                    <a:pt x="40" y="75"/>
                    <a:pt x="33" y="70"/>
                    <a:pt x="32" y="61"/>
                  </a:cubicBezTo>
                  <a:cubicBezTo>
                    <a:pt x="33" y="53"/>
                    <a:pt x="40" y="48"/>
                    <a:pt x="43" y="46"/>
                  </a:cubicBezTo>
                  <a:cubicBezTo>
                    <a:pt x="47" y="44"/>
                    <a:pt x="77" y="27"/>
                    <a:pt x="161" y="27"/>
                  </a:cubicBezTo>
                  <a:cubicBezTo>
                    <a:pt x="244" y="27"/>
                    <a:pt x="275" y="44"/>
                    <a:pt x="279" y="46"/>
                  </a:cubicBezTo>
                  <a:cubicBezTo>
                    <a:pt x="282" y="48"/>
                    <a:pt x="289" y="53"/>
                    <a:pt x="290" y="61"/>
                  </a:cubicBezTo>
                  <a:cubicBezTo>
                    <a:pt x="289" y="70"/>
                    <a:pt x="282" y="75"/>
                    <a:pt x="279" y="76"/>
                  </a:cubicBezTo>
                  <a:cubicBezTo>
                    <a:pt x="277" y="77"/>
                    <a:pt x="272" y="81"/>
                    <a:pt x="261" y="84"/>
                  </a:cubicBezTo>
                  <a:cubicBezTo>
                    <a:pt x="261" y="84"/>
                    <a:pt x="261" y="84"/>
                    <a:pt x="261" y="83"/>
                  </a:cubicBezTo>
                  <a:cubicBezTo>
                    <a:pt x="260" y="83"/>
                    <a:pt x="260" y="82"/>
                    <a:pt x="261" y="81"/>
                  </a:cubicBezTo>
                  <a:cubicBezTo>
                    <a:pt x="261" y="81"/>
                    <a:pt x="261" y="81"/>
                    <a:pt x="261" y="81"/>
                  </a:cubicBezTo>
                  <a:cubicBezTo>
                    <a:pt x="263" y="79"/>
                    <a:pt x="265" y="76"/>
                    <a:pt x="266" y="72"/>
                  </a:cubicBezTo>
                  <a:cubicBezTo>
                    <a:pt x="265" y="65"/>
                    <a:pt x="259" y="62"/>
                    <a:pt x="256" y="60"/>
                  </a:cubicBezTo>
                  <a:cubicBezTo>
                    <a:pt x="253" y="58"/>
                    <a:pt x="229" y="44"/>
                    <a:pt x="161" y="44"/>
                  </a:cubicBezTo>
                  <a:cubicBezTo>
                    <a:pt x="93" y="44"/>
                    <a:pt x="69" y="58"/>
                    <a:pt x="65" y="6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73" name="Freeform 88">
              <a:extLst>
                <a:ext uri="{FF2B5EF4-FFF2-40B4-BE49-F238E27FC236}">
                  <a16:creationId xmlns:a16="http://schemas.microsoft.com/office/drawing/2014/main" id="{BDC74348-F457-4760-A696-A45DD3650460}"/>
                </a:ext>
              </a:extLst>
            </p:cNvPr>
            <p:cNvSpPr>
              <a:spLocks/>
            </p:cNvSpPr>
            <p:nvPr/>
          </p:nvSpPr>
          <p:spPr bwMode="auto">
            <a:xfrm>
              <a:off x="1430941" y="5667931"/>
              <a:ext cx="732323" cy="130648"/>
            </a:xfrm>
            <a:custGeom>
              <a:avLst/>
              <a:gdLst>
                <a:gd name="T0" fmla="*/ 320 w 322"/>
                <a:gd name="T1" fmla="*/ 2 h 80"/>
                <a:gd name="T2" fmla="*/ 318 w 322"/>
                <a:gd name="T3" fmla="*/ 1 h 80"/>
                <a:gd name="T4" fmla="*/ 316 w 322"/>
                <a:gd name="T5" fmla="*/ 2 h 80"/>
                <a:gd name="T6" fmla="*/ 162 w 322"/>
                <a:gd name="T7" fmla="*/ 29 h 80"/>
                <a:gd name="T8" fmla="*/ 7 w 322"/>
                <a:gd name="T9" fmla="*/ 1 h 80"/>
                <a:gd name="T10" fmla="*/ 7 w 322"/>
                <a:gd name="T11" fmla="*/ 1 h 80"/>
                <a:gd name="T12" fmla="*/ 6 w 322"/>
                <a:gd name="T13" fmla="*/ 0 h 80"/>
                <a:gd name="T14" fmla="*/ 4 w 322"/>
                <a:gd name="T15" fmla="*/ 0 h 80"/>
                <a:gd name="T16" fmla="*/ 2 w 322"/>
                <a:gd name="T17" fmla="*/ 0 h 80"/>
                <a:gd name="T18" fmla="*/ 0 w 322"/>
                <a:gd name="T19" fmla="*/ 4 h 80"/>
                <a:gd name="T20" fmla="*/ 0 w 322"/>
                <a:gd name="T21" fmla="*/ 16 h 80"/>
                <a:gd name="T22" fmla="*/ 24 w 322"/>
                <a:gd name="T23" fmla="*/ 55 h 80"/>
                <a:gd name="T24" fmla="*/ 161 w 322"/>
                <a:gd name="T25" fmla="*/ 80 h 80"/>
                <a:gd name="T26" fmla="*/ 298 w 322"/>
                <a:gd name="T27" fmla="*/ 55 h 80"/>
                <a:gd name="T28" fmla="*/ 322 w 322"/>
                <a:gd name="T29" fmla="*/ 16 h 80"/>
                <a:gd name="T30" fmla="*/ 322 w 322"/>
                <a:gd name="T31" fmla="*/ 5 h 80"/>
                <a:gd name="T32" fmla="*/ 320 w 322"/>
                <a:gd name="T3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80">
                  <a:moveTo>
                    <a:pt x="320" y="2"/>
                  </a:moveTo>
                  <a:cubicBezTo>
                    <a:pt x="319" y="1"/>
                    <a:pt x="318" y="1"/>
                    <a:pt x="318" y="1"/>
                  </a:cubicBezTo>
                  <a:cubicBezTo>
                    <a:pt x="317" y="1"/>
                    <a:pt x="316" y="1"/>
                    <a:pt x="316" y="2"/>
                  </a:cubicBezTo>
                  <a:cubicBezTo>
                    <a:pt x="302" y="10"/>
                    <a:pt x="260" y="29"/>
                    <a:pt x="162" y="29"/>
                  </a:cubicBezTo>
                  <a:cubicBezTo>
                    <a:pt x="63" y="29"/>
                    <a:pt x="21" y="9"/>
                    <a:pt x="7" y="1"/>
                  </a:cubicBezTo>
                  <a:cubicBezTo>
                    <a:pt x="7" y="1"/>
                    <a:pt x="7" y="1"/>
                    <a:pt x="7" y="1"/>
                  </a:cubicBezTo>
                  <a:cubicBezTo>
                    <a:pt x="6" y="0"/>
                    <a:pt x="6" y="0"/>
                    <a:pt x="6" y="0"/>
                  </a:cubicBezTo>
                  <a:cubicBezTo>
                    <a:pt x="6" y="0"/>
                    <a:pt x="5" y="0"/>
                    <a:pt x="4" y="0"/>
                  </a:cubicBezTo>
                  <a:cubicBezTo>
                    <a:pt x="3" y="0"/>
                    <a:pt x="3" y="0"/>
                    <a:pt x="2" y="0"/>
                  </a:cubicBezTo>
                  <a:cubicBezTo>
                    <a:pt x="1" y="1"/>
                    <a:pt x="0" y="2"/>
                    <a:pt x="0" y="4"/>
                  </a:cubicBezTo>
                  <a:cubicBezTo>
                    <a:pt x="0" y="16"/>
                    <a:pt x="0" y="16"/>
                    <a:pt x="0" y="16"/>
                  </a:cubicBezTo>
                  <a:cubicBezTo>
                    <a:pt x="0" y="27"/>
                    <a:pt x="4" y="43"/>
                    <a:pt x="24" y="55"/>
                  </a:cubicBezTo>
                  <a:cubicBezTo>
                    <a:pt x="33" y="61"/>
                    <a:pt x="70" y="80"/>
                    <a:pt x="161" y="80"/>
                  </a:cubicBezTo>
                  <a:cubicBezTo>
                    <a:pt x="252" y="80"/>
                    <a:pt x="289" y="61"/>
                    <a:pt x="298" y="55"/>
                  </a:cubicBezTo>
                  <a:cubicBezTo>
                    <a:pt x="317" y="43"/>
                    <a:pt x="322" y="27"/>
                    <a:pt x="322" y="16"/>
                  </a:cubicBezTo>
                  <a:cubicBezTo>
                    <a:pt x="322" y="5"/>
                    <a:pt x="322" y="5"/>
                    <a:pt x="322" y="5"/>
                  </a:cubicBezTo>
                  <a:cubicBezTo>
                    <a:pt x="322" y="4"/>
                    <a:pt x="321" y="2"/>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74" name="Freeform 89">
              <a:extLst>
                <a:ext uri="{FF2B5EF4-FFF2-40B4-BE49-F238E27FC236}">
                  <a16:creationId xmlns:a16="http://schemas.microsoft.com/office/drawing/2014/main" id="{7B1AC090-39DC-4004-8CF5-77A9116EC77A}"/>
                </a:ext>
              </a:extLst>
            </p:cNvPr>
            <p:cNvSpPr>
              <a:spLocks/>
            </p:cNvSpPr>
            <p:nvPr/>
          </p:nvSpPr>
          <p:spPr bwMode="auto">
            <a:xfrm>
              <a:off x="1430941" y="542241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1 h 83"/>
                <a:gd name="T10" fmla="*/ 7 w 322"/>
                <a:gd name="T11" fmla="*/ 1 h 83"/>
                <a:gd name="T12" fmla="*/ 6 w 322"/>
                <a:gd name="T13" fmla="*/ 1 h 83"/>
                <a:gd name="T14" fmla="*/ 4 w 322"/>
                <a:gd name="T15" fmla="*/ 0 h 83"/>
                <a:gd name="T16" fmla="*/ 2 w 322"/>
                <a:gd name="T17" fmla="*/ 0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8 h 83"/>
                <a:gd name="T32" fmla="*/ 322 w 322"/>
                <a:gd name="T33" fmla="*/ 37 h 83"/>
                <a:gd name="T34" fmla="*/ 322 w 322"/>
                <a:gd name="T35" fmla="*/ 5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0"/>
                    <a:pt x="260" y="30"/>
                    <a:pt x="162" y="30"/>
                  </a:cubicBezTo>
                  <a:cubicBezTo>
                    <a:pt x="63" y="30"/>
                    <a:pt x="21" y="10"/>
                    <a:pt x="7" y="1"/>
                  </a:cubicBezTo>
                  <a:cubicBezTo>
                    <a:pt x="7" y="1"/>
                    <a:pt x="7" y="1"/>
                    <a:pt x="7" y="1"/>
                  </a:cubicBezTo>
                  <a:cubicBezTo>
                    <a:pt x="6" y="1"/>
                    <a:pt x="6" y="1"/>
                    <a:pt x="6" y="1"/>
                  </a:cubicBezTo>
                  <a:cubicBezTo>
                    <a:pt x="6" y="0"/>
                    <a:pt x="5" y="0"/>
                    <a:pt x="4" y="0"/>
                  </a:cubicBezTo>
                  <a:cubicBezTo>
                    <a:pt x="3" y="0"/>
                    <a:pt x="3" y="0"/>
                    <a:pt x="2" y="0"/>
                  </a:cubicBezTo>
                  <a:cubicBezTo>
                    <a:pt x="1" y="1"/>
                    <a:pt x="0" y="2"/>
                    <a:pt x="0" y="4"/>
                  </a:cubicBezTo>
                  <a:cubicBezTo>
                    <a:pt x="0" y="29"/>
                    <a:pt x="0" y="29"/>
                    <a:pt x="0" y="29"/>
                  </a:cubicBezTo>
                  <a:cubicBezTo>
                    <a:pt x="0" y="30"/>
                    <a:pt x="1" y="31"/>
                    <a:pt x="1" y="32"/>
                  </a:cubicBezTo>
                  <a:cubicBezTo>
                    <a:pt x="2" y="43"/>
                    <a:pt x="8" y="52"/>
                    <a:pt x="20" y="59"/>
                  </a:cubicBezTo>
                  <a:cubicBezTo>
                    <a:pt x="26" y="63"/>
                    <a:pt x="64" y="83"/>
                    <a:pt x="162" y="83"/>
                  </a:cubicBezTo>
                  <a:cubicBezTo>
                    <a:pt x="261" y="83"/>
                    <a:pt x="298" y="63"/>
                    <a:pt x="304" y="59"/>
                  </a:cubicBezTo>
                  <a:cubicBezTo>
                    <a:pt x="313" y="53"/>
                    <a:pt x="319" y="46"/>
                    <a:pt x="321" y="38"/>
                  </a:cubicBezTo>
                  <a:cubicBezTo>
                    <a:pt x="322" y="38"/>
                    <a:pt x="322" y="38"/>
                    <a:pt x="322" y="37"/>
                  </a:cubicBezTo>
                  <a:cubicBezTo>
                    <a:pt x="322" y="5"/>
                    <a:pt x="322" y="5"/>
                    <a:pt x="322" y="5"/>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grpSp>
      <p:sp>
        <p:nvSpPr>
          <p:cNvPr id="12" name="Rectangle: Rounded Corners 11">
            <a:extLst>
              <a:ext uri="{FF2B5EF4-FFF2-40B4-BE49-F238E27FC236}">
                <a16:creationId xmlns:a16="http://schemas.microsoft.com/office/drawing/2014/main" id="{0DA34555-6054-4E9A-BD7D-67F4DE87B67E}"/>
              </a:ext>
            </a:extLst>
          </p:cNvPr>
          <p:cNvSpPr/>
          <p:nvPr/>
        </p:nvSpPr>
        <p:spPr>
          <a:xfrm>
            <a:off x="3526119" y="5807063"/>
            <a:ext cx="1349961" cy="28631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MES</a:t>
            </a:r>
          </a:p>
        </p:txBody>
      </p:sp>
      <p:grpSp>
        <p:nvGrpSpPr>
          <p:cNvPr id="13" name="Group 12">
            <a:extLst>
              <a:ext uri="{FF2B5EF4-FFF2-40B4-BE49-F238E27FC236}">
                <a16:creationId xmlns:a16="http://schemas.microsoft.com/office/drawing/2014/main" id="{7C4759BB-F04B-4A85-9A6F-18A809A82992}"/>
              </a:ext>
            </a:extLst>
          </p:cNvPr>
          <p:cNvGrpSpPr/>
          <p:nvPr/>
        </p:nvGrpSpPr>
        <p:grpSpPr>
          <a:xfrm>
            <a:off x="4890758" y="5681353"/>
            <a:ext cx="271026" cy="308567"/>
            <a:chOff x="1430941" y="5188109"/>
            <a:chExt cx="732323" cy="610470"/>
          </a:xfrm>
        </p:grpSpPr>
        <p:sp>
          <p:nvSpPr>
            <p:cNvPr id="67" name="Freeform 86">
              <a:extLst>
                <a:ext uri="{FF2B5EF4-FFF2-40B4-BE49-F238E27FC236}">
                  <a16:creationId xmlns:a16="http://schemas.microsoft.com/office/drawing/2014/main" id="{6BC5A677-4B65-48B1-97A0-F46EDA09EF35}"/>
                </a:ext>
              </a:extLst>
            </p:cNvPr>
            <p:cNvSpPr>
              <a:spLocks/>
            </p:cNvSpPr>
            <p:nvPr/>
          </p:nvSpPr>
          <p:spPr bwMode="auto">
            <a:xfrm>
              <a:off x="1430941" y="554275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2 h 83"/>
                <a:gd name="T10" fmla="*/ 7 w 322"/>
                <a:gd name="T11" fmla="*/ 1 h 83"/>
                <a:gd name="T12" fmla="*/ 6 w 322"/>
                <a:gd name="T13" fmla="*/ 1 h 83"/>
                <a:gd name="T14" fmla="*/ 4 w 322"/>
                <a:gd name="T15" fmla="*/ 0 h 83"/>
                <a:gd name="T16" fmla="*/ 2 w 322"/>
                <a:gd name="T17" fmla="*/ 1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9 h 83"/>
                <a:gd name="T32" fmla="*/ 322 w 322"/>
                <a:gd name="T33" fmla="*/ 38 h 83"/>
                <a:gd name="T34" fmla="*/ 322 w 322"/>
                <a:gd name="T35" fmla="*/ 6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1"/>
                    <a:pt x="260" y="30"/>
                    <a:pt x="162" y="30"/>
                  </a:cubicBezTo>
                  <a:cubicBezTo>
                    <a:pt x="63" y="30"/>
                    <a:pt x="21" y="10"/>
                    <a:pt x="7" y="2"/>
                  </a:cubicBezTo>
                  <a:cubicBezTo>
                    <a:pt x="7" y="1"/>
                    <a:pt x="7" y="1"/>
                    <a:pt x="7" y="1"/>
                  </a:cubicBezTo>
                  <a:cubicBezTo>
                    <a:pt x="6" y="1"/>
                    <a:pt x="6" y="1"/>
                    <a:pt x="6" y="1"/>
                  </a:cubicBezTo>
                  <a:cubicBezTo>
                    <a:pt x="6" y="1"/>
                    <a:pt x="5" y="0"/>
                    <a:pt x="4" y="0"/>
                  </a:cubicBezTo>
                  <a:cubicBezTo>
                    <a:pt x="3" y="0"/>
                    <a:pt x="3" y="0"/>
                    <a:pt x="2" y="1"/>
                  </a:cubicBezTo>
                  <a:cubicBezTo>
                    <a:pt x="1" y="1"/>
                    <a:pt x="0" y="3"/>
                    <a:pt x="0" y="4"/>
                  </a:cubicBezTo>
                  <a:cubicBezTo>
                    <a:pt x="0" y="29"/>
                    <a:pt x="0" y="29"/>
                    <a:pt x="0" y="29"/>
                  </a:cubicBezTo>
                  <a:cubicBezTo>
                    <a:pt x="0" y="30"/>
                    <a:pt x="1" y="32"/>
                    <a:pt x="1" y="32"/>
                  </a:cubicBezTo>
                  <a:cubicBezTo>
                    <a:pt x="2" y="43"/>
                    <a:pt x="8" y="52"/>
                    <a:pt x="20" y="59"/>
                  </a:cubicBezTo>
                  <a:cubicBezTo>
                    <a:pt x="26" y="63"/>
                    <a:pt x="64" y="83"/>
                    <a:pt x="162" y="83"/>
                  </a:cubicBezTo>
                  <a:cubicBezTo>
                    <a:pt x="261" y="83"/>
                    <a:pt x="298" y="63"/>
                    <a:pt x="304" y="59"/>
                  </a:cubicBezTo>
                  <a:cubicBezTo>
                    <a:pt x="313" y="53"/>
                    <a:pt x="319" y="47"/>
                    <a:pt x="321" y="39"/>
                  </a:cubicBezTo>
                  <a:cubicBezTo>
                    <a:pt x="322" y="38"/>
                    <a:pt x="322" y="38"/>
                    <a:pt x="322" y="38"/>
                  </a:cubicBezTo>
                  <a:cubicBezTo>
                    <a:pt x="322" y="6"/>
                    <a:pt x="322" y="6"/>
                    <a:pt x="322" y="6"/>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68" name="Freeform 87">
              <a:extLst>
                <a:ext uri="{FF2B5EF4-FFF2-40B4-BE49-F238E27FC236}">
                  <a16:creationId xmlns:a16="http://schemas.microsoft.com/office/drawing/2014/main" id="{C460A587-2800-417F-B525-87BC2CCDCD86}"/>
                </a:ext>
              </a:extLst>
            </p:cNvPr>
            <p:cNvSpPr>
              <a:spLocks noEditPoints="1"/>
            </p:cNvSpPr>
            <p:nvPr/>
          </p:nvSpPr>
          <p:spPr bwMode="auto">
            <a:xfrm>
              <a:off x="1430941" y="5188109"/>
              <a:ext cx="732323" cy="253001"/>
            </a:xfrm>
            <a:custGeom>
              <a:avLst/>
              <a:gdLst>
                <a:gd name="T0" fmla="*/ 299 w 322"/>
                <a:gd name="T1" fmla="*/ 25 h 155"/>
                <a:gd name="T2" fmla="*/ 298 w 322"/>
                <a:gd name="T3" fmla="*/ 25 h 155"/>
                <a:gd name="T4" fmla="*/ 298 w 322"/>
                <a:gd name="T5" fmla="*/ 25 h 155"/>
                <a:gd name="T6" fmla="*/ 161 w 322"/>
                <a:gd name="T7" fmla="*/ 0 h 155"/>
                <a:gd name="T8" fmla="*/ 24 w 322"/>
                <a:gd name="T9" fmla="*/ 25 h 155"/>
                <a:gd name="T10" fmla="*/ 23 w 322"/>
                <a:gd name="T11" fmla="*/ 25 h 155"/>
                <a:gd name="T12" fmla="*/ 23 w 322"/>
                <a:gd name="T13" fmla="*/ 25 h 155"/>
                <a:gd name="T14" fmla="*/ 0 w 322"/>
                <a:gd name="T15" fmla="*/ 64 h 155"/>
                <a:gd name="T16" fmla="*/ 0 w 322"/>
                <a:gd name="T17" fmla="*/ 81 h 155"/>
                <a:gd name="T18" fmla="*/ 0 w 322"/>
                <a:gd name="T19" fmla="*/ 101 h 155"/>
                <a:gd name="T20" fmla="*/ 1 w 322"/>
                <a:gd name="T21" fmla="*/ 104 h 155"/>
                <a:gd name="T22" fmla="*/ 20 w 322"/>
                <a:gd name="T23" fmla="*/ 130 h 155"/>
                <a:gd name="T24" fmla="*/ 162 w 322"/>
                <a:gd name="T25" fmla="*/ 155 h 155"/>
                <a:gd name="T26" fmla="*/ 304 w 322"/>
                <a:gd name="T27" fmla="*/ 130 h 155"/>
                <a:gd name="T28" fmla="*/ 321 w 322"/>
                <a:gd name="T29" fmla="*/ 110 h 155"/>
                <a:gd name="T30" fmla="*/ 322 w 322"/>
                <a:gd name="T31" fmla="*/ 109 h 155"/>
                <a:gd name="T32" fmla="*/ 322 w 322"/>
                <a:gd name="T33" fmla="*/ 81 h 155"/>
                <a:gd name="T34" fmla="*/ 322 w 322"/>
                <a:gd name="T35" fmla="*/ 64 h 155"/>
                <a:gd name="T36" fmla="*/ 299 w 322"/>
                <a:gd name="T37" fmla="*/ 25 h 155"/>
                <a:gd name="T38" fmla="*/ 65 w 322"/>
                <a:gd name="T39" fmla="*/ 60 h 155"/>
                <a:gd name="T40" fmla="*/ 56 w 322"/>
                <a:gd name="T41" fmla="*/ 72 h 155"/>
                <a:gd name="T42" fmla="*/ 60 w 322"/>
                <a:gd name="T43" fmla="*/ 81 h 155"/>
                <a:gd name="T44" fmla="*/ 60 w 322"/>
                <a:gd name="T45" fmla="*/ 81 h 155"/>
                <a:gd name="T46" fmla="*/ 61 w 322"/>
                <a:gd name="T47" fmla="*/ 83 h 155"/>
                <a:gd name="T48" fmla="*/ 60 w 322"/>
                <a:gd name="T49" fmla="*/ 84 h 155"/>
                <a:gd name="T50" fmla="*/ 43 w 322"/>
                <a:gd name="T51" fmla="*/ 76 h 155"/>
                <a:gd name="T52" fmla="*/ 32 w 322"/>
                <a:gd name="T53" fmla="*/ 61 h 155"/>
                <a:gd name="T54" fmla="*/ 43 w 322"/>
                <a:gd name="T55" fmla="*/ 46 h 155"/>
                <a:gd name="T56" fmla="*/ 161 w 322"/>
                <a:gd name="T57" fmla="*/ 27 h 155"/>
                <a:gd name="T58" fmla="*/ 279 w 322"/>
                <a:gd name="T59" fmla="*/ 46 h 155"/>
                <a:gd name="T60" fmla="*/ 290 w 322"/>
                <a:gd name="T61" fmla="*/ 61 h 155"/>
                <a:gd name="T62" fmla="*/ 279 w 322"/>
                <a:gd name="T63" fmla="*/ 76 h 155"/>
                <a:gd name="T64" fmla="*/ 261 w 322"/>
                <a:gd name="T65" fmla="*/ 84 h 155"/>
                <a:gd name="T66" fmla="*/ 261 w 322"/>
                <a:gd name="T67" fmla="*/ 83 h 155"/>
                <a:gd name="T68" fmla="*/ 261 w 322"/>
                <a:gd name="T69" fmla="*/ 81 h 155"/>
                <a:gd name="T70" fmla="*/ 261 w 322"/>
                <a:gd name="T71" fmla="*/ 81 h 155"/>
                <a:gd name="T72" fmla="*/ 266 w 322"/>
                <a:gd name="T73" fmla="*/ 72 h 155"/>
                <a:gd name="T74" fmla="*/ 256 w 322"/>
                <a:gd name="T75" fmla="*/ 60 h 155"/>
                <a:gd name="T76" fmla="*/ 161 w 322"/>
                <a:gd name="T77" fmla="*/ 44 h 155"/>
                <a:gd name="T78" fmla="*/ 65 w 322"/>
                <a:gd name="T7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 h="155">
                  <a:moveTo>
                    <a:pt x="299" y="25"/>
                  </a:moveTo>
                  <a:cubicBezTo>
                    <a:pt x="299" y="25"/>
                    <a:pt x="299" y="25"/>
                    <a:pt x="298" y="25"/>
                  </a:cubicBezTo>
                  <a:cubicBezTo>
                    <a:pt x="298" y="25"/>
                    <a:pt x="298" y="25"/>
                    <a:pt x="298" y="25"/>
                  </a:cubicBezTo>
                  <a:cubicBezTo>
                    <a:pt x="289" y="19"/>
                    <a:pt x="252" y="0"/>
                    <a:pt x="161" y="0"/>
                  </a:cubicBezTo>
                  <a:cubicBezTo>
                    <a:pt x="70" y="0"/>
                    <a:pt x="33" y="19"/>
                    <a:pt x="24" y="25"/>
                  </a:cubicBezTo>
                  <a:cubicBezTo>
                    <a:pt x="24" y="25"/>
                    <a:pt x="23" y="25"/>
                    <a:pt x="23" y="25"/>
                  </a:cubicBezTo>
                  <a:cubicBezTo>
                    <a:pt x="23" y="25"/>
                    <a:pt x="23" y="25"/>
                    <a:pt x="23" y="25"/>
                  </a:cubicBezTo>
                  <a:cubicBezTo>
                    <a:pt x="4" y="38"/>
                    <a:pt x="0" y="53"/>
                    <a:pt x="0" y="64"/>
                  </a:cubicBezTo>
                  <a:cubicBezTo>
                    <a:pt x="0" y="81"/>
                    <a:pt x="0" y="81"/>
                    <a:pt x="0" y="81"/>
                  </a:cubicBezTo>
                  <a:cubicBezTo>
                    <a:pt x="0" y="101"/>
                    <a:pt x="0" y="101"/>
                    <a:pt x="0" y="101"/>
                  </a:cubicBezTo>
                  <a:cubicBezTo>
                    <a:pt x="0" y="102"/>
                    <a:pt x="1" y="103"/>
                    <a:pt x="1" y="104"/>
                  </a:cubicBezTo>
                  <a:cubicBezTo>
                    <a:pt x="2" y="114"/>
                    <a:pt x="8" y="123"/>
                    <a:pt x="20" y="130"/>
                  </a:cubicBezTo>
                  <a:cubicBezTo>
                    <a:pt x="26" y="134"/>
                    <a:pt x="64" y="155"/>
                    <a:pt x="162" y="155"/>
                  </a:cubicBezTo>
                  <a:cubicBezTo>
                    <a:pt x="261" y="155"/>
                    <a:pt x="298" y="134"/>
                    <a:pt x="304" y="130"/>
                  </a:cubicBezTo>
                  <a:cubicBezTo>
                    <a:pt x="313" y="125"/>
                    <a:pt x="319" y="118"/>
                    <a:pt x="321" y="110"/>
                  </a:cubicBezTo>
                  <a:cubicBezTo>
                    <a:pt x="322" y="110"/>
                    <a:pt x="322" y="109"/>
                    <a:pt x="322" y="109"/>
                  </a:cubicBezTo>
                  <a:cubicBezTo>
                    <a:pt x="322" y="81"/>
                    <a:pt x="322" y="81"/>
                    <a:pt x="322" y="81"/>
                  </a:cubicBezTo>
                  <a:cubicBezTo>
                    <a:pt x="322" y="64"/>
                    <a:pt x="322" y="64"/>
                    <a:pt x="322" y="64"/>
                  </a:cubicBezTo>
                  <a:cubicBezTo>
                    <a:pt x="322" y="53"/>
                    <a:pt x="318" y="37"/>
                    <a:pt x="299" y="25"/>
                  </a:cubicBezTo>
                  <a:close/>
                  <a:moveTo>
                    <a:pt x="65" y="60"/>
                  </a:moveTo>
                  <a:cubicBezTo>
                    <a:pt x="63" y="62"/>
                    <a:pt x="57" y="65"/>
                    <a:pt x="56" y="72"/>
                  </a:cubicBezTo>
                  <a:cubicBezTo>
                    <a:pt x="57" y="76"/>
                    <a:pt x="58" y="79"/>
                    <a:pt x="60" y="81"/>
                  </a:cubicBezTo>
                  <a:cubicBezTo>
                    <a:pt x="60" y="81"/>
                    <a:pt x="60" y="81"/>
                    <a:pt x="60" y="81"/>
                  </a:cubicBezTo>
                  <a:cubicBezTo>
                    <a:pt x="61" y="81"/>
                    <a:pt x="61" y="82"/>
                    <a:pt x="61" y="83"/>
                  </a:cubicBezTo>
                  <a:cubicBezTo>
                    <a:pt x="60" y="83"/>
                    <a:pt x="60" y="84"/>
                    <a:pt x="60" y="84"/>
                  </a:cubicBezTo>
                  <a:cubicBezTo>
                    <a:pt x="50" y="80"/>
                    <a:pt x="44" y="77"/>
                    <a:pt x="43" y="76"/>
                  </a:cubicBezTo>
                  <a:cubicBezTo>
                    <a:pt x="40" y="75"/>
                    <a:pt x="33" y="70"/>
                    <a:pt x="32" y="61"/>
                  </a:cubicBezTo>
                  <a:cubicBezTo>
                    <a:pt x="33" y="53"/>
                    <a:pt x="40" y="48"/>
                    <a:pt x="43" y="46"/>
                  </a:cubicBezTo>
                  <a:cubicBezTo>
                    <a:pt x="47" y="44"/>
                    <a:pt x="77" y="27"/>
                    <a:pt x="161" y="27"/>
                  </a:cubicBezTo>
                  <a:cubicBezTo>
                    <a:pt x="244" y="27"/>
                    <a:pt x="275" y="44"/>
                    <a:pt x="279" y="46"/>
                  </a:cubicBezTo>
                  <a:cubicBezTo>
                    <a:pt x="282" y="48"/>
                    <a:pt x="289" y="53"/>
                    <a:pt x="290" y="61"/>
                  </a:cubicBezTo>
                  <a:cubicBezTo>
                    <a:pt x="289" y="70"/>
                    <a:pt x="282" y="75"/>
                    <a:pt x="279" y="76"/>
                  </a:cubicBezTo>
                  <a:cubicBezTo>
                    <a:pt x="277" y="77"/>
                    <a:pt x="272" y="81"/>
                    <a:pt x="261" y="84"/>
                  </a:cubicBezTo>
                  <a:cubicBezTo>
                    <a:pt x="261" y="84"/>
                    <a:pt x="261" y="84"/>
                    <a:pt x="261" y="83"/>
                  </a:cubicBezTo>
                  <a:cubicBezTo>
                    <a:pt x="260" y="83"/>
                    <a:pt x="260" y="82"/>
                    <a:pt x="261" y="81"/>
                  </a:cubicBezTo>
                  <a:cubicBezTo>
                    <a:pt x="261" y="81"/>
                    <a:pt x="261" y="81"/>
                    <a:pt x="261" y="81"/>
                  </a:cubicBezTo>
                  <a:cubicBezTo>
                    <a:pt x="263" y="79"/>
                    <a:pt x="265" y="76"/>
                    <a:pt x="266" y="72"/>
                  </a:cubicBezTo>
                  <a:cubicBezTo>
                    <a:pt x="265" y="65"/>
                    <a:pt x="259" y="62"/>
                    <a:pt x="256" y="60"/>
                  </a:cubicBezTo>
                  <a:cubicBezTo>
                    <a:pt x="253" y="58"/>
                    <a:pt x="229" y="44"/>
                    <a:pt x="161" y="44"/>
                  </a:cubicBezTo>
                  <a:cubicBezTo>
                    <a:pt x="93" y="44"/>
                    <a:pt x="69" y="58"/>
                    <a:pt x="65" y="6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69" name="Freeform 88">
              <a:extLst>
                <a:ext uri="{FF2B5EF4-FFF2-40B4-BE49-F238E27FC236}">
                  <a16:creationId xmlns:a16="http://schemas.microsoft.com/office/drawing/2014/main" id="{55DF0DD4-F572-4E74-9F21-352E239A4C9D}"/>
                </a:ext>
              </a:extLst>
            </p:cNvPr>
            <p:cNvSpPr>
              <a:spLocks/>
            </p:cNvSpPr>
            <p:nvPr/>
          </p:nvSpPr>
          <p:spPr bwMode="auto">
            <a:xfrm>
              <a:off x="1430941" y="5667931"/>
              <a:ext cx="732323" cy="130648"/>
            </a:xfrm>
            <a:custGeom>
              <a:avLst/>
              <a:gdLst>
                <a:gd name="T0" fmla="*/ 320 w 322"/>
                <a:gd name="T1" fmla="*/ 2 h 80"/>
                <a:gd name="T2" fmla="*/ 318 w 322"/>
                <a:gd name="T3" fmla="*/ 1 h 80"/>
                <a:gd name="T4" fmla="*/ 316 w 322"/>
                <a:gd name="T5" fmla="*/ 2 h 80"/>
                <a:gd name="T6" fmla="*/ 162 w 322"/>
                <a:gd name="T7" fmla="*/ 29 h 80"/>
                <a:gd name="T8" fmla="*/ 7 w 322"/>
                <a:gd name="T9" fmla="*/ 1 h 80"/>
                <a:gd name="T10" fmla="*/ 7 w 322"/>
                <a:gd name="T11" fmla="*/ 1 h 80"/>
                <a:gd name="T12" fmla="*/ 6 w 322"/>
                <a:gd name="T13" fmla="*/ 0 h 80"/>
                <a:gd name="T14" fmla="*/ 4 w 322"/>
                <a:gd name="T15" fmla="*/ 0 h 80"/>
                <a:gd name="T16" fmla="*/ 2 w 322"/>
                <a:gd name="T17" fmla="*/ 0 h 80"/>
                <a:gd name="T18" fmla="*/ 0 w 322"/>
                <a:gd name="T19" fmla="*/ 4 h 80"/>
                <a:gd name="T20" fmla="*/ 0 w 322"/>
                <a:gd name="T21" fmla="*/ 16 h 80"/>
                <a:gd name="T22" fmla="*/ 24 w 322"/>
                <a:gd name="T23" fmla="*/ 55 h 80"/>
                <a:gd name="T24" fmla="*/ 161 w 322"/>
                <a:gd name="T25" fmla="*/ 80 h 80"/>
                <a:gd name="T26" fmla="*/ 298 w 322"/>
                <a:gd name="T27" fmla="*/ 55 h 80"/>
                <a:gd name="T28" fmla="*/ 322 w 322"/>
                <a:gd name="T29" fmla="*/ 16 h 80"/>
                <a:gd name="T30" fmla="*/ 322 w 322"/>
                <a:gd name="T31" fmla="*/ 5 h 80"/>
                <a:gd name="T32" fmla="*/ 320 w 322"/>
                <a:gd name="T3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80">
                  <a:moveTo>
                    <a:pt x="320" y="2"/>
                  </a:moveTo>
                  <a:cubicBezTo>
                    <a:pt x="319" y="1"/>
                    <a:pt x="318" y="1"/>
                    <a:pt x="318" y="1"/>
                  </a:cubicBezTo>
                  <a:cubicBezTo>
                    <a:pt x="317" y="1"/>
                    <a:pt x="316" y="1"/>
                    <a:pt x="316" y="2"/>
                  </a:cubicBezTo>
                  <a:cubicBezTo>
                    <a:pt x="302" y="10"/>
                    <a:pt x="260" y="29"/>
                    <a:pt x="162" y="29"/>
                  </a:cubicBezTo>
                  <a:cubicBezTo>
                    <a:pt x="63" y="29"/>
                    <a:pt x="21" y="9"/>
                    <a:pt x="7" y="1"/>
                  </a:cubicBezTo>
                  <a:cubicBezTo>
                    <a:pt x="7" y="1"/>
                    <a:pt x="7" y="1"/>
                    <a:pt x="7" y="1"/>
                  </a:cubicBezTo>
                  <a:cubicBezTo>
                    <a:pt x="6" y="0"/>
                    <a:pt x="6" y="0"/>
                    <a:pt x="6" y="0"/>
                  </a:cubicBezTo>
                  <a:cubicBezTo>
                    <a:pt x="6" y="0"/>
                    <a:pt x="5" y="0"/>
                    <a:pt x="4" y="0"/>
                  </a:cubicBezTo>
                  <a:cubicBezTo>
                    <a:pt x="3" y="0"/>
                    <a:pt x="3" y="0"/>
                    <a:pt x="2" y="0"/>
                  </a:cubicBezTo>
                  <a:cubicBezTo>
                    <a:pt x="1" y="1"/>
                    <a:pt x="0" y="2"/>
                    <a:pt x="0" y="4"/>
                  </a:cubicBezTo>
                  <a:cubicBezTo>
                    <a:pt x="0" y="16"/>
                    <a:pt x="0" y="16"/>
                    <a:pt x="0" y="16"/>
                  </a:cubicBezTo>
                  <a:cubicBezTo>
                    <a:pt x="0" y="27"/>
                    <a:pt x="4" y="43"/>
                    <a:pt x="24" y="55"/>
                  </a:cubicBezTo>
                  <a:cubicBezTo>
                    <a:pt x="33" y="61"/>
                    <a:pt x="70" y="80"/>
                    <a:pt x="161" y="80"/>
                  </a:cubicBezTo>
                  <a:cubicBezTo>
                    <a:pt x="252" y="80"/>
                    <a:pt x="289" y="61"/>
                    <a:pt x="298" y="55"/>
                  </a:cubicBezTo>
                  <a:cubicBezTo>
                    <a:pt x="317" y="43"/>
                    <a:pt x="322" y="27"/>
                    <a:pt x="322" y="16"/>
                  </a:cubicBezTo>
                  <a:cubicBezTo>
                    <a:pt x="322" y="5"/>
                    <a:pt x="322" y="5"/>
                    <a:pt x="322" y="5"/>
                  </a:cubicBezTo>
                  <a:cubicBezTo>
                    <a:pt x="322" y="4"/>
                    <a:pt x="321" y="2"/>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70" name="Freeform 89">
              <a:extLst>
                <a:ext uri="{FF2B5EF4-FFF2-40B4-BE49-F238E27FC236}">
                  <a16:creationId xmlns:a16="http://schemas.microsoft.com/office/drawing/2014/main" id="{00A61C7E-7E5F-4937-BF33-E077BC9F7777}"/>
                </a:ext>
              </a:extLst>
            </p:cNvPr>
            <p:cNvSpPr>
              <a:spLocks/>
            </p:cNvSpPr>
            <p:nvPr/>
          </p:nvSpPr>
          <p:spPr bwMode="auto">
            <a:xfrm>
              <a:off x="1430941" y="542241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1 h 83"/>
                <a:gd name="T10" fmla="*/ 7 w 322"/>
                <a:gd name="T11" fmla="*/ 1 h 83"/>
                <a:gd name="T12" fmla="*/ 6 w 322"/>
                <a:gd name="T13" fmla="*/ 1 h 83"/>
                <a:gd name="T14" fmla="*/ 4 w 322"/>
                <a:gd name="T15" fmla="*/ 0 h 83"/>
                <a:gd name="T16" fmla="*/ 2 w 322"/>
                <a:gd name="T17" fmla="*/ 0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8 h 83"/>
                <a:gd name="T32" fmla="*/ 322 w 322"/>
                <a:gd name="T33" fmla="*/ 37 h 83"/>
                <a:gd name="T34" fmla="*/ 322 w 322"/>
                <a:gd name="T35" fmla="*/ 5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0"/>
                    <a:pt x="260" y="30"/>
                    <a:pt x="162" y="30"/>
                  </a:cubicBezTo>
                  <a:cubicBezTo>
                    <a:pt x="63" y="30"/>
                    <a:pt x="21" y="10"/>
                    <a:pt x="7" y="1"/>
                  </a:cubicBezTo>
                  <a:cubicBezTo>
                    <a:pt x="7" y="1"/>
                    <a:pt x="7" y="1"/>
                    <a:pt x="7" y="1"/>
                  </a:cubicBezTo>
                  <a:cubicBezTo>
                    <a:pt x="6" y="1"/>
                    <a:pt x="6" y="1"/>
                    <a:pt x="6" y="1"/>
                  </a:cubicBezTo>
                  <a:cubicBezTo>
                    <a:pt x="6" y="0"/>
                    <a:pt x="5" y="0"/>
                    <a:pt x="4" y="0"/>
                  </a:cubicBezTo>
                  <a:cubicBezTo>
                    <a:pt x="3" y="0"/>
                    <a:pt x="3" y="0"/>
                    <a:pt x="2" y="0"/>
                  </a:cubicBezTo>
                  <a:cubicBezTo>
                    <a:pt x="1" y="1"/>
                    <a:pt x="0" y="2"/>
                    <a:pt x="0" y="4"/>
                  </a:cubicBezTo>
                  <a:cubicBezTo>
                    <a:pt x="0" y="29"/>
                    <a:pt x="0" y="29"/>
                    <a:pt x="0" y="29"/>
                  </a:cubicBezTo>
                  <a:cubicBezTo>
                    <a:pt x="0" y="30"/>
                    <a:pt x="1" y="31"/>
                    <a:pt x="1" y="32"/>
                  </a:cubicBezTo>
                  <a:cubicBezTo>
                    <a:pt x="2" y="43"/>
                    <a:pt x="8" y="52"/>
                    <a:pt x="20" y="59"/>
                  </a:cubicBezTo>
                  <a:cubicBezTo>
                    <a:pt x="26" y="63"/>
                    <a:pt x="64" y="83"/>
                    <a:pt x="162" y="83"/>
                  </a:cubicBezTo>
                  <a:cubicBezTo>
                    <a:pt x="261" y="83"/>
                    <a:pt x="298" y="63"/>
                    <a:pt x="304" y="59"/>
                  </a:cubicBezTo>
                  <a:cubicBezTo>
                    <a:pt x="313" y="53"/>
                    <a:pt x="319" y="46"/>
                    <a:pt x="321" y="38"/>
                  </a:cubicBezTo>
                  <a:cubicBezTo>
                    <a:pt x="322" y="38"/>
                    <a:pt x="322" y="38"/>
                    <a:pt x="322" y="37"/>
                  </a:cubicBezTo>
                  <a:cubicBezTo>
                    <a:pt x="322" y="5"/>
                    <a:pt x="322" y="5"/>
                    <a:pt x="322" y="5"/>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grpSp>
      <p:cxnSp>
        <p:nvCxnSpPr>
          <p:cNvPr id="14" name="Straight Connector 13">
            <a:extLst>
              <a:ext uri="{FF2B5EF4-FFF2-40B4-BE49-F238E27FC236}">
                <a16:creationId xmlns:a16="http://schemas.microsoft.com/office/drawing/2014/main" id="{DE093DE9-0F66-4876-B9D6-2B4F29549D12}"/>
              </a:ext>
            </a:extLst>
          </p:cNvPr>
          <p:cNvCxnSpPr>
            <a:cxnSpLocks/>
            <a:stCxn id="9" idx="0"/>
            <a:endCxn id="7" idx="2"/>
          </p:cNvCxnSpPr>
          <p:nvPr/>
        </p:nvCxnSpPr>
        <p:spPr>
          <a:xfrm flipV="1">
            <a:off x="2718397" y="5295541"/>
            <a:ext cx="929686" cy="446281"/>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97478926-1A96-4038-A875-021A1AE7028C}"/>
              </a:ext>
            </a:extLst>
          </p:cNvPr>
          <p:cNvCxnSpPr>
            <a:cxnSpLocks/>
            <a:stCxn id="8" idx="3"/>
            <a:endCxn id="7" idx="2"/>
          </p:cNvCxnSpPr>
          <p:nvPr/>
        </p:nvCxnSpPr>
        <p:spPr>
          <a:xfrm flipV="1">
            <a:off x="3057356" y="5295541"/>
            <a:ext cx="590726" cy="84455"/>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F8CB5E0B-05F4-469A-AC91-4355A9319682}"/>
              </a:ext>
            </a:extLst>
          </p:cNvPr>
          <p:cNvCxnSpPr>
            <a:cxnSpLocks/>
            <a:stCxn id="7" idx="2"/>
            <a:endCxn id="12" idx="0"/>
          </p:cNvCxnSpPr>
          <p:nvPr/>
        </p:nvCxnSpPr>
        <p:spPr>
          <a:xfrm>
            <a:off x="3648082" y="5295541"/>
            <a:ext cx="553016" cy="511522"/>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198D4B56-6235-4E27-A8C3-4F26770826F3}"/>
              </a:ext>
            </a:extLst>
          </p:cNvPr>
          <p:cNvCxnSpPr>
            <a:cxnSpLocks/>
            <a:stCxn id="7" idx="0"/>
            <a:endCxn id="17" idx="2"/>
          </p:cNvCxnSpPr>
          <p:nvPr/>
        </p:nvCxnSpPr>
        <p:spPr>
          <a:xfrm flipV="1">
            <a:off x="3648083" y="3658539"/>
            <a:ext cx="5421590" cy="1350687"/>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sp>
        <p:nvSpPr>
          <p:cNvPr id="20" name="Oval 19">
            <a:extLst>
              <a:ext uri="{FF2B5EF4-FFF2-40B4-BE49-F238E27FC236}">
                <a16:creationId xmlns:a16="http://schemas.microsoft.com/office/drawing/2014/main" id="{7D21F678-EE4E-4F23-A7A8-ACFC11CEBD7C}"/>
              </a:ext>
            </a:extLst>
          </p:cNvPr>
          <p:cNvSpPr/>
          <p:nvPr/>
        </p:nvSpPr>
        <p:spPr>
          <a:xfrm>
            <a:off x="5693739" y="5034541"/>
            <a:ext cx="1994154" cy="507730"/>
          </a:xfrm>
          <a:prstGeom prst="ellipse">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1" name="Rectangle: Rounded Corners 20">
            <a:extLst>
              <a:ext uri="{FF2B5EF4-FFF2-40B4-BE49-F238E27FC236}">
                <a16:creationId xmlns:a16="http://schemas.microsoft.com/office/drawing/2014/main" id="{0E150B98-F077-4EAE-BA6E-1E530C37CD3D}"/>
              </a:ext>
            </a:extLst>
          </p:cNvPr>
          <p:cNvSpPr/>
          <p:nvPr/>
        </p:nvSpPr>
        <p:spPr>
          <a:xfrm>
            <a:off x="5808069" y="5061994"/>
            <a:ext cx="1416152" cy="28631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OSI PI</a:t>
            </a:r>
          </a:p>
        </p:txBody>
      </p:sp>
      <p:grpSp>
        <p:nvGrpSpPr>
          <p:cNvPr id="22" name="Group 21">
            <a:extLst>
              <a:ext uri="{FF2B5EF4-FFF2-40B4-BE49-F238E27FC236}">
                <a16:creationId xmlns:a16="http://schemas.microsoft.com/office/drawing/2014/main" id="{9D3EC917-91EF-4636-B41D-E6F3FAD078DB}"/>
              </a:ext>
            </a:extLst>
          </p:cNvPr>
          <p:cNvGrpSpPr/>
          <p:nvPr/>
        </p:nvGrpSpPr>
        <p:grpSpPr>
          <a:xfrm>
            <a:off x="7413599" y="4902772"/>
            <a:ext cx="271026" cy="308567"/>
            <a:chOff x="1430941" y="5188109"/>
            <a:chExt cx="732323" cy="610470"/>
          </a:xfrm>
        </p:grpSpPr>
        <p:sp>
          <p:nvSpPr>
            <p:cNvPr id="59" name="Freeform 86">
              <a:extLst>
                <a:ext uri="{FF2B5EF4-FFF2-40B4-BE49-F238E27FC236}">
                  <a16:creationId xmlns:a16="http://schemas.microsoft.com/office/drawing/2014/main" id="{0E041372-F127-4AE7-94A6-1CE0142E56FA}"/>
                </a:ext>
              </a:extLst>
            </p:cNvPr>
            <p:cNvSpPr>
              <a:spLocks/>
            </p:cNvSpPr>
            <p:nvPr/>
          </p:nvSpPr>
          <p:spPr bwMode="auto">
            <a:xfrm>
              <a:off x="1430941" y="554275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2 h 83"/>
                <a:gd name="T10" fmla="*/ 7 w 322"/>
                <a:gd name="T11" fmla="*/ 1 h 83"/>
                <a:gd name="T12" fmla="*/ 6 w 322"/>
                <a:gd name="T13" fmla="*/ 1 h 83"/>
                <a:gd name="T14" fmla="*/ 4 w 322"/>
                <a:gd name="T15" fmla="*/ 0 h 83"/>
                <a:gd name="T16" fmla="*/ 2 w 322"/>
                <a:gd name="T17" fmla="*/ 1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9 h 83"/>
                <a:gd name="T32" fmla="*/ 322 w 322"/>
                <a:gd name="T33" fmla="*/ 38 h 83"/>
                <a:gd name="T34" fmla="*/ 322 w 322"/>
                <a:gd name="T35" fmla="*/ 6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1"/>
                    <a:pt x="260" y="30"/>
                    <a:pt x="162" y="30"/>
                  </a:cubicBezTo>
                  <a:cubicBezTo>
                    <a:pt x="63" y="30"/>
                    <a:pt x="21" y="10"/>
                    <a:pt x="7" y="2"/>
                  </a:cubicBezTo>
                  <a:cubicBezTo>
                    <a:pt x="7" y="1"/>
                    <a:pt x="7" y="1"/>
                    <a:pt x="7" y="1"/>
                  </a:cubicBezTo>
                  <a:cubicBezTo>
                    <a:pt x="6" y="1"/>
                    <a:pt x="6" y="1"/>
                    <a:pt x="6" y="1"/>
                  </a:cubicBezTo>
                  <a:cubicBezTo>
                    <a:pt x="6" y="1"/>
                    <a:pt x="5" y="0"/>
                    <a:pt x="4" y="0"/>
                  </a:cubicBezTo>
                  <a:cubicBezTo>
                    <a:pt x="3" y="0"/>
                    <a:pt x="3" y="0"/>
                    <a:pt x="2" y="1"/>
                  </a:cubicBezTo>
                  <a:cubicBezTo>
                    <a:pt x="1" y="1"/>
                    <a:pt x="0" y="3"/>
                    <a:pt x="0" y="4"/>
                  </a:cubicBezTo>
                  <a:cubicBezTo>
                    <a:pt x="0" y="29"/>
                    <a:pt x="0" y="29"/>
                    <a:pt x="0" y="29"/>
                  </a:cubicBezTo>
                  <a:cubicBezTo>
                    <a:pt x="0" y="30"/>
                    <a:pt x="1" y="32"/>
                    <a:pt x="1" y="32"/>
                  </a:cubicBezTo>
                  <a:cubicBezTo>
                    <a:pt x="2" y="43"/>
                    <a:pt x="8" y="52"/>
                    <a:pt x="20" y="59"/>
                  </a:cubicBezTo>
                  <a:cubicBezTo>
                    <a:pt x="26" y="63"/>
                    <a:pt x="64" y="83"/>
                    <a:pt x="162" y="83"/>
                  </a:cubicBezTo>
                  <a:cubicBezTo>
                    <a:pt x="261" y="83"/>
                    <a:pt x="298" y="63"/>
                    <a:pt x="304" y="59"/>
                  </a:cubicBezTo>
                  <a:cubicBezTo>
                    <a:pt x="313" y="53"/>
                    <a:pt x="319" y="47"/>
                    <a:pt x="321" y="39"/>
                  </a:cubicBezTo>
                  <a:cubicBezTo>
                    <a:pt x="322" y="38"/>
                    <a:pt x="322" y="38"/>
                    <a:pt x="322" y="38"/>
                  </a:cubicBezTo>
                  <a:cubicBezTo>
                    <a:pt x="322" y="6"/>
                    <a:pt x="322" y="6"/>
                    <a:pt x="322" y="6"/>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60" name="Freeform 87">
              <a:extLst>
                <a:ext uri="{FF2B5EF4-FFF2-40B4-BE49-F238E27FC236}">
                  <a16:creationId xmlns:a16="http://schemas.microsoft.com/office/drawing/2014/main" id="{FA4E4C87-E035-49CF-9E01-E47B74BB51A0}"/>
                </a:ext>
              </a:extLst>
            </p:cNvPr>
            <p:cNvSpPr>
              <a:spLocks noEditPoints="1"/>
            </p:cNvSpPr>
            <p:nvPr/>
          </p:nvSpPr>
          <p:spPr bwMode="auto">
            <a:xfrm>
              <a:off x="1430941" y="5188109"/>
              <a:ext cx="732323" cy="253001"/>
            </a:xfrm>
            <a:custGeom>
              <a:avLst/>
              <a:gdLst>
                <a:gd name="T0" fmla="*/ 299 w 322"/>
                <a:gd name="T1" fmla="*/ 25 h 155"/>
                <a:gd name="T2" fmla="*/ 298 w 322"/>
                <a:gd name="T3" fmla="*/ 25 h 155"/>
                <a:gd name="T4" fmla="*/ 298 w 322"/>
                <a:gd name="T5" fmla="*/ 25 h 155"/>
                <a:gd name="T6" fmla="*/ 161 w 322"/>
                <a:gd name="T7" fmla="*/ 0 h 155"/>
                <a:gd name="T8" fmla="*/ 24 w 322"/>
                <a:gd name="T9" fmla="*/ 25 h 155"/>
                <a:gd name="T10" fmla="*/ 23 w 322"/>
                <a:gd name="T11" fmla="*/ 25 h 155"/>
                <a:gd name="T12" fmla="*/ 23 w 322"/>
                <a:gd name="T13" fmla="*/ 25 h 155"/>
                <a:gd name="T14" fmla="*/ 0 w 322"/>
                <a:gd name="T15" fmla="*/ 64 h 155"/>
                <a:gd name="T16" fmla="*/ 0 w 322"/>
                <a:gd name="T17" fmla="*/ 81 h 155"/>
                <a:gd name="T18" fmla="*/ 0 w 322"/>
                <a:gd name="T19" fmla="*/ 101 h 155"/>
                <a:gd name="T20" fmla="*/ 1 w 322"/>
                <a:gd name="T21" fmla="*/ 104 h 155"/>
                <a:gd name="T22" fmla="*/ 20 w 322"/>
                <a:gd name="T23" fmla="*/ 130 h 155"/>
                <a:gd name="T24" fmla="*/ 162 w 322"/>
                <a:gd name="T25" fmla="*/ 155 h 155"/>
                <a:gd name="T26" fmla="*/ 304 w 322"/>
                <a:gd name="T27" fmla="*/ 130 h 155"/>
                <a:gd name="T28" fmla="*/ 321 w 322"/>
                <a:gd name="T29" fmla="*/ 110 h 155"/>
                <a:gd name="T30" fmla="*/ 322 w 322"/>
                <a:gd name="T31" fmla="*/ 109 h 155"/>
                <a:gd name="T32" fmla="*/ 322 w 322"/>
                <a:gd name="T33" fmla="*/ 81 h 155"/>
                <a:gd name="T34" fmla="*/ 322 w 322"/>
                <a:gd name="T35" fmla="*/ 64 h 155"/>
                <a:gd name="T36" fmla="*/ 299 w 322"/>
                <a:gd name="T37" fmla="*/ 25 h 155"/>
                <a:gd name="T38" fmla="*/ 65 w 322"/>
                <a:gd name="T39" fmla="*/ 60 h 155"/>
                <a:gd name="T40" fmla="*/ 56 w 322"/>
                <a:gd name="T41" fmla="*/ 72 h 155"/>
                <a:gd name="T42" fmla="*/ 60 w 322"/>
                <a:gd name="T43" fmla="*/ 81 h 155"/>
                <a:gd name="T44" fmla="*/ 60 w 322"/>
                <a:gd name="T45" fmla="*/ 81 h 155"/>
                <a:gd name="T46" fmla="*/ 61 w 322"/>
                <a:gd name="T47" fmla="*/ 83 h 155"/>
                <a:gd name="T48" fmla="*/ 60 w 322"/>
                <a:gd name="T49" fmla="*/ 84 h 155"/>
                <a:gd name="T50" fmla="*/ 43 w 322"/>
                <a:gd name="T51" fmla="*/ 76 h 155"/>
                <a:gd name="T52" fmla="*/ 32 w 322"/>
                <a:gd name="T53" fmla="*/ 61 h 155"/>
                <a:gd name="T54" fmla="*/ 43 w 322"/>
                <a:gd name="T55" fmla="*/ 46 h 155"/>
                <a:gd name="T56" fmla="*/ 161 w 322"/>
                <a:gd name="T57" fmla="*/ 27 h 155"/>
                <a:gd name="T58" fmla="*/ 279 w 322"/>
                <a:gd name="T59" fmla="*/ 46 h 155"/>
                <a:gd name="T60" fmla="*/ 290 w 322"/>
                <a:gd name="T61" fmla="*/ 61 h 155"/>
                <a:gd name="T62" fmla="*/ 279 w 322"/>
                <a:gd name="T63" fmla="*/ 76 h 155"/>
                <a:gd name="T64" fmla="*/ 261 w 322"/>
                <a:gd name="T65" fmla="*/ 84 h 155"/>
                <a:gd name="T66" fmla="*/ 261 w 322"/>
                <a:gd name="T67" fmla="*/ 83 h 155"/>
                <a:gd name="T68" fmla="*/ 261 w 322"/>
                <a:gd name="T69" fmla="*/ 81 h 155"/>
                <a:gd name="T70" fmla="*/ 261 w 322"/>
                <a:gd name="T71" fmla="*/ 81 h 155"/>
                <a:gd name="T72" fmla="*/ 266 w 322"/>
                <a:gd name="T73" fmla="*/ 72 h 155"/>
                <a:gd name="T74" fmla="*/ 256 w 322"/>
                <a:gd name="T75" fmla="*/ 60 h 155"/>
                <a:gd name="T76" fmla="*/ 161 w 322"/>
                <a:gd name="T77" fmla="*/ 44 h 155"/>
                <a:gd name="T78" fmla="*/ 65 w 322"/>
                <a:gd name="T7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 h="155">
                  <a:moveTo>
                    <a:pt x="299" y="25"/>
                  </a:moveTo>
                  <a:cubicBezTo>
                    <a:pt x="299" y="25"/>
                    <a:pt x="299" y="25"/>
                    <a:pt x="298" y="25"/>
                  </a:cubicBezTo>
                  <a:cubicBezTo>
                    <a:pt x="298" y="25"/>
                    <a:pt x="298" y="25"/>
                    <a:pt x="298" y="25"/>
                  </a:cubicBezTo>
                  <a:cubicBezTo>
                    <a:pt x="289" y="19"/>
                    <a:pt x="252" y="0"/>
                    <a:pt x="161" y="0"/>
                  </a:cubicBezTo>
                  <a:cubicBezTo>
                    <a:pt x="70" y="0"/>
                    <a:pt x="33" y="19"/>
                    <a:pt x="24" y="25"/>
                  </a:cubicBezTo>
                  <a:cubicBezTo>
                    <a:pt x="24" y="25"/>
                    <a:pt x="23" y="25"/>
                    <a:pt x="23" y="25"/>
                  </a:cubicBezTo>
                  <a:cubicBezTo>
                    <a:pt x="23" y="25"/>
                    <a:pt x="23" y="25"/>
                    <a:pt x="23" y="25"/>
                  </a:cubicBezTo>
                  <a:cubicBezTo>
                    <a:pt x="4" y="38"/>
                    <a:pt x="0" y="53"/>
                    <a:pt x="0" y="64"/>
                  </a:cubicBezTo>
                  <a:cubicBezTo>
                    <a:pt x="0" y="81"/>
                    <a:pt x="0" y="81"/>
                    <a:pt x="0" y="81"/>
                  </a:cubicBezTo>
                  <a:cubicBezTo>
                    <a:pt x="0" y="101"/>
                    <a:pt x="0" y="101"/>
                    <a:pt x="0" y="101"/>
                  </a:cubicBezTo>
                  <a:cubicBezTo>
                    <a:pt x="0" y="102"/>
                    <a:pt x="1" y="103"/>
                    <a:pt x="1" y="104"/>
                  </a:cubicBezTo>
                  <a:cubicBezTo>
                    <a:pt x="2" y="114"/>
                    <a:pt x="8" y="123"/>
                    <a:pt x="20" y="130"/>
                  </a:cubicBezTo>
                  <a:cubicBezTo>
                    <a:pt x="26" y="134"/>
                    <a:pt x="64" y="155"/>
                    <a:pt x="162" y="155"/>
                  </a:cubicBezTo>
                  <a:cubicBezTo>
                    <a:pt x="261" y="155"/>
                    <a:pt x="298" y="134"/>
                    <a:pt x="304" y="130"/>
                  </a:cubicBezTo>
                  <a:cubicBezTo>
                    <a:pt x="313" y="125"/>
                    <a:pt x="319" y="118"/>
                    <a:pt x="321" y="110"/>
                  </a:cubicBezTo>
                  <a:cubicBezTo>
                    <a:pt x="322" y="110"/>
                    <a:pt x="322" y="109"/>
                    <a:pt x="322" y="109"/>
                  </a:cubicBezTo>
                  <a:cubicBezTo>
                    <a:pt x="322" y="81"/>
                    <a:pt x="322" y="81"/>
                    <a:pt x="322" y="81"/>
                  </a:cubicBezTo>
                  <a:cubicBezTo>
                    <a:pt x="322" y="64"/>
                    <a:pt x="322" y="64"/>
                    <a:pt x="322" y="64"/>
                  </a:cubicBezTo>
                  <a:cubicBezTo>
                    <a:pt x="322" y="53"/>
                    <a:pt x="318" y="37"/>
                    <a:pt x="299" y="25"/>
                  </a:cubicBezTo>
                  <a:close/>
                  <a:moveTo>
                    <a:pt x="65" y="60"/>
                  </a:moveTo>
                  <a:cubicBezTo>
                    <a:pt x="63" y="62"/>
                    <a:pt x="57" y="65"/>
                    <a:pt x="56" y="72"/>
                  </a:cubicBezTo>
                  <a:cubicBezTo>
                    <a:pt x="57" y="76"/>
                    <a:pt x="58" y="79"/>
                    <a:pt x="60" y="81"/>
                  </a:cubicBezTo>
                  <a:cubicBezTo>
                    <a:pt x="60" y="81"/>
                    <a:pt x="60" y="81"/>
                    <a:pt x="60" y="81"/>
                  </a:cubicBezTo>
                  <a:cubicBezTo>
                    <a:pt x="61" y="81"/>
                    <a:pt x="61" y="82"/>
                    <a:pt x="61" y="83"/>
                  </a:cubicBezTo>
                  <a:cubicBezTo>
                    <a:pt x="60" y="83"/>
                    <a:pt x="60" y="84"/>
                    <a:pt x="60" y="84"/>
                  </a:cubicBezTo>
                  <a:cubicBezTo>
                    <a:pt x="50" y="80"/>
                    <a:pt x="44" y="77"/>
                    <a:pt x="43" y="76"/>
                  </a:cubicBezTo>
                  <a:cubicBezTo>
                    <a:pt x="40" y="75"/>
                    <a:pt x="33" y="70"/>
                    <a:pt x="32" y="61"/>
                  </a:cubicBezTo>
                  <a:cubicBezTo>
                    <a:pt x="33" y="53"/>
                    <a:pt x="40" y="48"/>
                    <a:pt x="43" y="46"/>
                  </a:cubicBezTo>
                  <a:cubicBezTo>
                    <a:pt x="47" y="44"/>
                    <a:pt x="77" y="27"/>
                    <a:pt x="161" y="27"/>
                  </a:cubicBezTo>
                  <a:cubicBezTo>
                    <a:pt x="244" y="27"/>
                    <a:pt x="275" y="44"/>
                    <a:pt x="279" y="46"/>
                  </a:cubicBezTo>
                  <a:cubicBezTo>
                    <a:pt x="282" y="48"/>
                    <a:pt x="289" y="53"/>
                    <a:pt x="290" y="61"/>
                  </a:cubicBezTo>
                  <a:cubicBezTo>
                    <a:pt x="289" y="70"/>
                    <a:pt x="282" y="75"/>
                    <a:pt x="279" y="76"/>
                  </a:cubicBezTo>
                  <a:cubicBezTo>
                    <a:pt x="277" y="77"/>
                    <a:pt x="272" y="81"/>
                    <a:pt x="261" y="84"/>
                  </a:cubicBezTo>
                  <a:cubicBezTo>
                    <a:pt x="261" y="84"/>
                    <a:pt x="261" y="84"/>
                    <a:pt x="261" y="83"/>
                  </a:cubicBezTo>
                  <a:cubicBezTo>
                    <a:pt x="260" y="83"/>
                    <a:pt x="260" y="82"/>
                    <a:pt x="261" y="81"/>
                  </a:cubicBezTo>
                  <a:cubicBezTo>
                    <a:pt x="261" y="81"/>
                    <a:pt x="261" y="81"/>
                    <a:pt x="261" y="81"/>
                  </a:cubicBezTo>
                  <a:cubicBezTo>
                    <a:pt x="263" y="79"/>
                    <a:pt x="265" y="76"/>
                    <a:pt x="266" y="72"/>
                  </a:cubicBezTo>
                  <a:cubicBezTo>
                    <a:pt x="265" y="65"/>
                    <a:pt x="259" y="62"/>
                    <a:pt x="256" y="60"/>
                  </a:cubicBezTo>
                  <a:cubicBezTo>
                    <a:pt x="253" y="58"/>
                    <a:pt x="229" y="44"/>
                    <a:pt x="161" y="44"/>
                  </a:cubicBezTo>
                  <a:cubicBezTo>
                    <a:pt x="93" y="44"/>
                    <a:pt x="69" y="58"/>
                    <a:pt x="65" y="6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61" name="Freeform 88">
              <a:extLst>
                <a:ext uri="{FF2B5EF4-FFF2-40B4-BE49-F238E27FC236}">
                  <a16:creationId xmlns:a16="http://schemas.microsoft.com/office/drawing/2014/main" id="{50BBC1A1-1B84-48DF-9021-34FBE3C3266A}"/>
                </a:ext>
              </a:extLst>
            </p:cNvPr>
            <p:cNvSpPr>
              <a:spLocks/>
            </p:cNvSpPr>
            <p:nvPr/>
          </p:nvSpPr>
          <p:spPr bwMode="auto">
            <a:xfrm>
              <a:off x="1430941" y="5667931"/>
              <a:ext cx="732323" cy="130648"/>
            </a:xfrm>
            <a:custGeom>
              <a:avLst/>
              <a:gdLst>
                <a:gd name="T0" fmla="*/ 320 w 322"/>
                <a:gd name="T1" fmla="*/ 2 h 80"/>
                <a:gd name="T2" fmla="*/ 318 w 322"/>
                <a:gd name="T3" fmla="*/ 1 h 80"/>
                <a:gd name="T4" fmla="*/ 316 w 322"/>
                <a:gd name="T5" fmla="*/ 2 h 80"/>
                <a:gd name="T6" fmla="*/ 162 w 322"/>
                <a:gd name="T7" fmla="*/ 29 h 80"/>
                <a:gd name="T8" fmla="*/ 7 w 322"/>
                <a:gd name="T9" fmla="*/ 1 h 80"/>
                <a:gd name="T10" fmla="*/ 7 w 322"/>
                <a:gd name="T11" fmla="*/ 1 h 80"/>
                <a:gd name="T12" fmla="*/ 6 w 322"/>
                <a:gd name="T13" fmla="*/ 0 h 80"/>
                <a:gd name="T14" fmla="*/ 4 w 322"/>
                <a:gd name="T15" fmla="*/ 0 h 80"/>
                <a:gd name="T16" fmla="*/ 2 w 322"/>
                <a:gd name="T17" fmla="*/ 0 h 80"/>
                <a:gd name="T18" fmla="*/ 0 w 322"/>
                <a:gd name="T19" fmla="*/ 4 h 80"/>
                <a:gd name="T20" fmla="*/ 0 w 322"/>
                <a:gd name="T21" fmla="*/ 16 h 80"/>
                <a:gd name="T22" fmla="*/ 24 w 322"/>
                <a:gd name="T23" fmla="*/ 55 h 80"/>
                <a:gd name="T24" fmla="*/ 161 w 322"/>
                <a:gd name="T25" fmla="*/ 80 h 80"/>
                <a:gd name="T26" fmla="*/ 298 w 322"/>
                <a:gd name="T27" fmla="*/ 55 h 80"/>
                <a:gd name="T28" fmla="*/ 322 w 322"/>
                <a:gd name="T29" fmla="*/ 16 h 80"/>
                <a:gd name="T30" fmla="*/ 322 w 322"/>
                <a:gd name="T31" fmla="*/ 5 h 80"/>
                <a:gd name="T32" fmla="*/ 320 w 322"/>
                <a:gd name="T3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80">
                  <a:moveTo>
                    <a:pt x="320" y="2"/>
                  </a:moveTo>
                  <a:cubicBezTo>
                    <a:pt x="319" y="1"/>
                    <a:pt x="318" y="1"/>
                    <a:pt x="318" y="1"/>
                  </a:cubicBezTo>
                  <a:cubicBezTo>
                    <a:pt x="317" y="1"/>
                    <a:pt x="316" y="1"/>
                    <a:pt x="316" y="2"/>
                  </a:cubicBezTo>
                  <a:cubicBezTo>
                    <a:pt x="302" y="10"/>
                    <a:pt x="260" y="29"/>
                    <a:pt x="162" y="29"/>
                  </a:cubicBezTo>
                  <a:cubicBezTo>
                    <a:pt x="63" y="29"/>
                    <a:pt x="21" y="9"/>
                    <a:pt x="7" y="1"/>
                  </a:cubicBezTo>
                  <a:cubicBezTo>
                    <a:pt x="7" y="1"/>
                    <a:pt x="7" y="1"/>
                    <a:pt x="7" y="1"/>
                  </a:cubicBezTo>
                  <a:cubicBezTo>
                    <a:pt x="6" y="0"/>
                    <a:pt x="6" y="0"/>
                    <a:pt x="6" y="0"/>
                  </a:cubicBezTo>
                  <a:cubicBezTo>
                    <a:pt x="6" y="0"/>
                    <a:pt x="5" y="0"/>
                    <a:pt x="4" y="0"/>
                  </a:cubicBezTo>
                  <a:cubicBezTo>
                    <a:pt x="3" y="0"/>
                    <a:pt x="3" y="0"/>
                    <a:pt x="2" y="0"/>
                  </a:cubicBezTo>
                  <a:cubicBezTo>
                    <a:pt x="1" y="1"/>
                    <a:pt x="0" y="2"/>
                    <a:pt x="0" y="4"/>
                  </a:cubicBezTo>
                  <a:cubicBezTo>
                    <a:pt x="0" y="16"/>
                    <a:pt x="0" y="16"/>
                    <a:pt x="0" y="16"/>
                  </a:cubicBezTo>
                  <a:cubicBezTo>
                    <a:pt x="0" y="27"/>
                    <a:pt x="4" y="43"/>
                    <a:pt x="24" y="55"/>
                  </a:cubicBezTo>
                  <a:cubicBezTo>
                    <a:pt x="33" y="61"/>
                    <a:pt x="70" y="80"/>
                    <a:pt x="161" y="80"/>
                  </a:cubicBezTo>
                  <a:cubicBezTo>
                    <a:pt x="252" y="80"/>
                    <a:pt x="289" y="61"/>
                    <a:pt x="298" y="55"/>
                  </a:cubicBezTo>
                  <a:cubicBezTo>
                    <a:pt x="317" y="43"/>
                    <a:pt x="322" y="27"/>
                    <a:pt x="322" y="16"/>
                  </a:cubicBezTo>
                  <a:cubicBezTo>
                    <a:pt x="322" y="5"/>
                    <a:pt x="322" y="5"/>
                    <a:pt x="322" y="5"/>
                  </a:cubicBezTo>
                  <a:cubicBezTo>
                    <a:pt x="322" y="4"/>
                    <a:pt x="321" y="2"/>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62" name="Freeform 89">
              <a:extLst>
                <a:ext uri="{FF2B5EF4-FFF2-40B4-BE49-F238E27FC236}">
                  <a16:creationId xmlns:a16="http://schemas.microsoft.com/office/drawing/2014/main" id="{E8A653D7-466C-4801-AFAC-B6129BA24421}"/>
                </a:ext>
              </a:extLst>
            </p:cNvPr>
            <p:cNvSpPr>
              <a:spLocks/>
            </p:cNvSpPr>
            <p:nvPr/>
          </p:nvSpPr>
          <p:spPr bwMode="auto">
            <a:xfrm>
              <a:off x="1430941" y="542241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1 h 83"/>
                <a:gd name="T10" fmla="*/ 7 w 322"/>
                <a:gd name="T11" fmla="*/ 1 h 83"/>
                <a:gd name="T12" fmla="*/ 6 w 322"/>
                <a:gd name="T13" fmla="*/ 1 h 83"/>
                <a:gd name="T14" fmla="*/ 4 w 322"/>
                <a:gd name="T15" fmla="*/ 0 h 83"/>
                <a:gd name="T16" fmla="*/ 2 w 322"/>
                <a:gd name="T17" fmla="*/ 0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8 h 83"/>
                <a:gd name="T32" fmla="*/ 322 w 322"/>
                <a:gd name="T33" fmla="*/ 37 h 83"/>
                <a:gd name="T34" fmla="*/ 322 w 322"/>
                <a:gd name="T35" fmla="*/ 5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0"/>
                    <a:pt x="260" y="30"/>
                    <a:pt x="162" y="30"/>
                  </a:cubicBezTo>
                  <a:cubicBezTo>
                    <a:pt x="63" y="30"/>
                    <a:pt x="21" y="10"/>
                    <a:pt x="7" y="1"/>
                  </a:cubicBezTo>
                  <a:cubicBezTo>
                    <a:pt x="7" y="1"/>
                    <a:pt x="7" y="1"/>
                    <a:pt x="7" y="1"/>
                  </a:cubicBezTo>
                  <a:cubicBezTo>
                    <a:pt x="6" y="1"/>
                    <a:pt x="6" y="1"/>
                    <a:pt x="6" y="1"/>
                  </a:cubicBezTo>
                  <a:cubicBezTo>
                    <a:pt x="6" y="0"/>
                    <a:pt x="5" y="0"/>
                    <a:pt x="4" y="0"/>
                  </a:cubicBezTo>
                  <a:cubicBezTo>
                    <a:pt x="3" y="0"/>
                    <a:pt x="3" y="0"/>
                    <a:pt x="2" y="0"/>
                  </a:cubicBezTo>
                  <a:cubicBezTo>
                    <a:pt x="1" y="1"/>
                    <a:pt x="0" y="2"/>
                    <a:pt x="0" y="4"/>
                  </a:cubicBezTo>
                  <a:cubicBezTo>
                    <a:pt x="0" y="29"/>
                    <a:pt x="0" y="29"/>
                    <a:pt x="0" y="29"/>
                  </a:cubicBezTo>
                  <a:cubicBezTo>
                    <a:pt x="0" y="30"/>
                    <a:pt x="1" y="31"/>
                    <a:pt x="1" y="32"/>
                  </a:cubicBezTo>
                  <a:cubicBezTo>
                    <a:pt x="2" y="43"/>
                    <a:pt x="8" y="52"/>
                    <a:pt x="20" y="59"/>
                  </a:cubicBezTo>
                  <a:cubicBezTo>
                    <a:pt x="26" y="63"/>
                    <a:pt x="64" y="83"/>
                    <a:pt x="162" y="83"/>
                  </a:cubicBezTo>
                  <a:cubicBezTo>
                    <a:pt x="261" y="83"/>
                    <a:pt x="298" y="63"/>
                    <a:pt x="304" y="59"/>
                  </a:cubicBezTo>
                  <a:cubicBezTo>
                    <a:pt x="313" y="53"/>
                    <a:pt x="319" y="46"/>
                    <a:pt x="321" y="38"/>
                  </a:cubicBezTo>
                  <a:cubicBezTo>
                    <a:pt x="322" y="38"/>
                    <a:pt x="322" y="38"/>
                    <a:pt x="322" y="37"/>
                  </a:cubicBezTo>
                  <a:cubicBezTo>
                    <a:pt x="322" y="5"/>
                    <a:pt x="322" y="5"/>
                    <a:pt x="322" y="5"/>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grpSp>
      <p:sp>
        <p:nvSpPr>
          <p:cNvPr id="23" name="Oval 22">
            <a:extLst>
              <a:ext uri="{FF2B5EF4-FFF2-40B4-BE49-F238E27FC236}">
                <a16:creationId xmlns:a16="http://schemas.microsoft.com/office/drawing/2014/main" id="{CBE257A6-3146-4292-A0D6-2F65AFE7D4FD}"/>
              </a:ext>
            </a:extLst>
          </p:cNvPr>
          <p:cNvSpPr/>
          <p:nvPr/>
        </p:nvSpPr>
        <p:spPr>
          <a:xfrm>
            <a:off x="8340527" y="5721160"/>
            <a:ext cx="1994154" cy="507730"/>
          </a:xfrm>
          <a:prstGeom prst="ellipse">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4" name="Rectangle: Rounded Corners 23">
            <a:extLst>
              <a:ext uri="{FF2B5EF4-FFF2-40B4-BE49-F238E27FC236}">
                <a16:creationId xmlns:a16="http://schemas.microsoft.com/office/drawing/2014/main" id="{1AF6C138-4B41-438C-BA4F-0A6B4BF05B14}"/>
              </a:ext>
            </a:extLst>
          </p:cNvPr>
          <p:cNvSpPr/>
          <p:nvPr/>
        </p:nvSpPr>
        <p:spPr>
          <a:xfrm>
            <a:off x="8497473" y="5621721"/>
            <a:ext cx="1240789" cy="28631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ODBC</a:t>
            </a:r>
          </a:p>
        </p:txBody>
      </p:sp>
      <p:grpSp>
        <p:nvGrpSpPr>
          <p:cNvPr id="25" name="Group 24">
            <a:extLst>
              <a:ext uri="{FF2B5EF4-FFF2-40B4-BE49-F238E27FC236}">
                <a16:creationId xmlns:a16="http://schemas.microsoft.com/office/drawing/2014/main" id="{01CC903E-C3A3-4660-AB7E-92D4B6B2E706}"/>
              </a:ext>
            </a:extLst>
          </p:cNvPr>
          <p:cNvGrpSpPr/>
          <p:nvPr/>
        </p:nvGrpSpPr>
        <p:grpSpPr>
          <a:xfrm>
            <a:off x="9768487" y="5392678"/>
            <a:ext cx="271026" cy="308567"/>
            <a:chOff x="1430941" y="5188109"/>
            <a:chExt cx="732323" cy="610470"/>
          </a:xfrm>
        </p:grpSpPr>
        <p:sp>
          <p:nvSpPr>
            <p:cNvPr id="55" name="Freeform 86">
              <a:extLst>
                <a:ext uri="{FF2B5EF4-FFF2-40B4-BE49-F238E27FC236}">
                  <a16:creationId xmlns:a16="http://schemas.microsoft.com/office/drawing/2014/main" id="{7411C969-786C-4A42-9293-5FEE186392AE}"/>
                </a:ext>
              </a:extLst>
            </p:cNvPr>
            <p:cNvSpPr>
              <a:spLocks/>
            </p:cNvSpPr>
            <p:nvPr/>
          </p:nvSpPr>
          <p:spPr bwMode="auto">
            <a:xfrm>
              <a:off x="1430941" y="554275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2 h 83"/>
                <a:gd name="T10" fmla="*/ 7 w 322"/>
                <a:gd name="T11" fmla="*/ 1 h 83"/>
                <a:gd name="T12" fmla="*/ 6 w 322"/>
                <a:gd name="T13" fmla="*/ 1 h 83"/>
                <a:gd name="T14" fmla="*/ 4 w 322"/>
                <a:gd name="T15" fmla="*/ 0 h 83"/>
                <a:gd name="T16" fmla="*/ 2 w 322"/>
                <a:gd name="T17" fmla="*/ 1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9 h 83"/>
                <a:gd name="T32" fmla="*/ 322 w 322"/>
                <a:gd name="T33" fmla="*/ 38 h 83"/>
                <a:gd name="T34" fmla="*/ 322 w 322"/>
                <a:gd name="T35" fmla="*/ 6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1"/>
                    <a:pt x="260" y="30"/>
                    <a:pt x="162" y="30"/>
                  </a:cubicBezTo>
                  <a:cubicBezTo>
                    <a:pt x="63" y="30"/>
                    <a:pt x="21" y="10"/>
                    <a:pt x="7" y="2"/>
                  </a:cubicBezTo>
                  <a:cubicBezTo>
                    <a:pt x="7" y="1"/>
                    <a:pt x="7" y="1"/>
                    <a:pt x="7" y="1"/>
                  </a:cubicBezTo>
                  <a:cubicBezTo>
                    <a:pt x="6" y="1"/>
                    <a:pt x="6" y="1"/>
                    <a:pt x="6" y="1"/>
                  </a:cubicBezTo>
                  <a:cubicBezTo>
                    <a:pt x="6" y="1"/>
                    <a:pt x="5" y="0"/>
                    <a:pt x="4" y="0"/>
                  </a:cubicBezTo>
                  <a:cubicBezTo>
                    <a:pt x="3" y="0"/>
                    <a:pt x="3" y="0"/>
                    <a:pt x="2" y="1"/>
                  </a:cubicBezTo>
                  <a:cubicBezTo>
                    <a:pt x="1" y="1"/>
                    <a:pt x="0" y="3"/>
                    <a:pt x="0" y="4"/>
                  </a:cubicBezTo>
                  <a:cubicBezTo>
                    <a:pt x="0" y="29"/>
                    <a:pt x="0" y="29"/>
                    <a:pt x="0" y="29"/>
                  </a:cubicBezTo>
                  <a:cubicBezTo>
                    <a:pt x="0" y="30"/>
                    <a:pt x="1" y="32"/>
                    <a:pt x="1" y="32"/>
                  </a:cubicBezTo>
                  <a:cubicBezTo>
                    <a:pt x="2" y="43"/>
                    <a:pt x="8" y="52"/>
                    <a:pt x="20" y="59"/>
                  </a:cubicBezTo>
                  <a:cubicBezTo>
                    <a:pt x="26" y="63"/>
                    <a:pt x="64" y="83"/>
                    <a:pt x="162" y="83"/>
                  </a:cubicBezTo>
                  <a:cubicBezTo>
                    <a:pt x="261" y="83"/>
                    <a:pt x="298" y="63"/>
                    <a:pt x="304" y="59"/>
                  </a:cubicBezTo>
                  <a:cubicBezTo>
                    <a:pt x="313" y="53"/>
                    <a:pt x="319" y="47"/>
                    <a:pt x="321" y="39"/>
                  </a:cubicBezTo>
                  <a:cubicBezTo>
                    <a:pt x="322" y="38"/>
                    <a:pt x="322" y="38"/>
                    <a:pt x="322" y="38"/>
                  </a:cubicBezTo>
                  <a:cubicBezTo>
                    <a:pt x="322" y="6"/>
                    <a:pt x="322" y="6"/>
                    <a:pt x="322" y="6"/>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56" name="Freeform 87">
              <a:extLst>
                <a:ext uri="{FF2B5EF4-FFF2-40B4-BE49-F238E27FC236}">
                  <a16:creationId xmlns:a16="http://schemas.microsoft.com/office/drawing/2014/main" id="{9B0E8A51-28B0-47F5-90BD-969E7ECB72AB}"/>
                </a:ext>
              </a:extLst>
            </p:cNvPr>
            <p:cNvSpPr>
              <a:spLocks noEditPoints="1"/>
            </p:cNvSpPr>
            <p:nvPr/>
          </p:nvSpPr>
          <p:spPr bwMode="auto">
            <a:xfrm>
              <a:off x="1430941" y="5188109"/>
              <a:ext cx="732323" cy="253001"/>
            </a:xfrm>
            <a:custGeom>
              <a:avLst/>
              <a:gdLst>
                <a:gd name="T0" fmla="*/ 299 w 322"/>
                <a:gd name="T1" fmla="*/ 25 h 155"/>
                <a:gd name="T2" fmla="*/ 298 w 322"/>
                <a:gd name="T3" fmla="*/ 25 h 155"/>
                <a:gd name="T4" fmla="*/ 298 w 322"/>
                <a:gd name="T5" fmla="*/ 25 h 155"/>
                <a:gd name="T6" fmla="*/ 161 w 322"/>
                <a:gd name="T7" fmla="*/ 0 h 155"/>
                <a:gd name="T8" fmla="*/ 24 w 322"/>
                <a:gd name="T9" fmla="*/ 25 h 155"/>
                <a:gd name="T10" fmla="*/ 23 w 322"/>
                <a:gd name="T11" fmla="*/ 25 h 155"/>
                <a:gd name="T12" fmla="*/ 23 w 322"/>
                <a:gd name="T13" fmla="*/ 25 h 155"/>
                <a:gd name="T14" fmla="*/ 0 w 322"/>
                <a:gd name="T15" fmla="*/ 64 h 155"/>
                <a:gd name="T16" fmla="*/ 0 w 322"/>
                <a:gd name="T17" fmla="*/ 81 h 155"/>
                <a:gd name="T18" fmla="*/ 0 w 322"/>
                <a:gd name="T19" fmla="*/ 101 h 155"/>
                <a:gd name="T20" fmla="*/ 1 w 322"/>
                <a:gd name="T21" fmla="*/ 104 h 155"/>
                <a:gd name="T22" fmla="*/ 20 w 322"/>
                <a:gd name="T23" fmla="*/ 130 h 155"/>
                <a:gd name="T24" fmla="*/ 162 w 322"/>
                <a:gd name="T25" fmla="*/ 155 h 155"/>
                <a:gd name="T26" fmla="*/ 304 w 322"/>
                <a:gd name="T27" fmla="*/ 130 h 155"/>
                <a:gd name="T28" fmla="*/ 321 w 322"/>
                <a:gd name="T29" fmla="*/ 110 h 155"/>
                <a:gd name="T30" fmla="*/ 322 w 322"/>
                <a:gd name="T31" fmla="*/ 109 h 155"/>
                <a:gd name="T32" fmla="*/ 322 w 322"/>
                <a:gd name="T33" fmla="*/ 81 h 155"/>
                <a:gd name="T34" fmla="*/ 322 w 322"/>
                <a:gd name="T35" fmla="*/ 64 h 155"/>
                <a:gd name="T36" fmla="*/ 299 w 322"/>
                <a:gd name="T37" fmla="*/ 25 h 155"/>
                <a:gd name="T38" fmla="*/ 65 w 322"/>
                <a:gd name="T39" fmla="*/ 60 h 155"/>
                <a:gd name="T40" fmla="*/ 56 w 322"/>
                <a:gd name="T41" fmla="*/ 72 h 155"/>
                <a:gd name="T42" fmla="*/ 60 w 322"/>
                <a:gd name="T43" fmla="*/ 81 h 155"/>
                <a:gd name="T44" fmla="*/ 60 w 322"/>
                <a:gd name="T45" fmla="*/ 81 h 155"/>
                <a:gd name="T46" fmla="*/ 61 w 322"/>
                <a:gd name="T47" fmla="*/ 83 h 155"/>
                <a:gd name="T48" fmla="*/ 60 w 322"/>
                <a:gd name="T49" fmla="*/ 84 h 155"/>
                <a:gd name="T50" fmla="*/ 43 w 322"/>
                <a:gd name="T51" fmla="*/ 76 h 155"/>
                <a:gd name="T52" fmla="*/ 32 w 322"/>
                <a:gd name="T53" fmla="*/ 61 h 155"/>
                <a:gd name="T54" fmla="*/ 43 w 322"/>
                <a:gd name="T55" fmla="*/ 46 h 155"/>
                <a:gd name="T56" fmla="*/ 161 w 322"/>
                <a:gd name="T57" fmla="*/ 27 h 155"/>
                <a:gd name="T58" fmla="*/ 279 w 322"/>
                <a:gd name="T59" fmla="*/ 46 h 155"/>
                <a:gd name="T60" fmla="*/ 290 w 322"/>
                <a:gd name="T61" fmla="*/ 61 h 155"/>
                <a:gd name="T62" fmla="*/ 279 w 322"/>
                <a:gd name="T63" fmla="*/ 76 h 155"/>
                <a:gd name="T64" fmla="*/ 261 w 322"/>
                <a:gd name="T65" fmla="*/ 84 h 155"/>
                <a:gd name="T66" fmla="*/ 261 w 322"/>
                <a:gd name="T67" fmla="*/ 83 h 155"/>
                <a:gd name="T68" fmla="*/ 261 w 322"/>
                <a:gd name="T69" fmla="*/ 81 h 155"/>
                <a:gd name="T70" fmla="*/ 261 w 322"/>
                <a:gd name="T71" fmla="*/ 81 h 155"/>
                <a:gd name="T72" fmla="*/ 266 w 322"/>
                <a:gd name="T73" fmla="*/ 72 h 155"/>
                <a:gd name="T74" fmla="*/ 256 w 322"/>
                <a:gd name="T75" fmla="*/ 60 h 155"/>
                <a:gd name="T76" fmla="*/ 161 w 322"/>
                <a:gd name="T77" fmla="*/ 44 h 155"/>
                <a:gd name="T78" fmla="*/ 65 w 322"/>
                <a:gd name="T7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 h="155">
                  <a:moveTo>
                    <a:pt x="299" y="25"/>
                  </a:moveTo>
                  <a:cubicBezTo>
                    <a:pt x="299" y="25"/>
                    <a:pt x="299" y="25"/>
                    <a:pt x="298" y="25"/>
                  </a:cubicBezTo>
                  <a:cubicBezTo>
                    <a:pt x="298" y="25"/>
                    <a:pt x="298" y="25"/>
                    <a:pt x="298" y="25"/>
                  </a:cubicBezTo>
                  <a:cubicBezTo>
                    <a:pt x="289" y="19"/>
                    <a:pt x="252" y="0"/>
                    <a:pt x="161" y="0"/>
                  </a:cubicBezTo>
                  <a:cubicBezTo>
                    <a:pt x="70" y="0"/>
                    <a:pt x="33" y="19"/>
                    <a:pt x="24" y="25"/>
                  </a:cubicBezTo>
                  <a:cubicBezTo>
                    <a:pt x="24" y="25"/>
                    <a:pt x="23" y="25"/>
                    <a:pt x="23" y="25"/>
                  </a:cubicBezTo>
                  <a:cubicBezTo>
                    <a:pt x="23" y="25"/>
                    <a:pt x="23" y="25"/>
                    <a:pt x="23" y="25"/>
                  </a:cubicBezTo>
                  <a:cubicBezTo>
                    <a:pt x="4" y="38"/>
                    <a:pt x="0" y="53"/>
                    <a:pt x="0" y="64"/>
                  </a:cubicBezTo>
                  <a:cubicBezTo>
                    <a:pt x="0" y="81"/>
                    <a:pt x="0" y="81"/>
                    <a:pt x="0" y="81"/>
                  </a:cubicBezTo>
                  <a:cubicBezTo>
                    <a:pt x="0" y="101"/>
                    <a:pt x="0" y="101"/>
                    <a:pt x="0" y="101"/>
                  </a:cubicBezTo>
                  <a:cubicBezTo>
                    <a:pt x="0" y="102"/>
                    <a:pt x="1" y="103"/>
                    <a:pt x="1" y="104"/>
                  </a:cubicBezTo>
                  <a:cubicBezTo>
                    <a:pt x="2" y="114"/>
                    <a:pt x="8" y="123"/>
                    <a:pt x="20" y="130"/>
                  </a:cubicBezTo>
                  <a:cubicBezTo>
                    <a:pt x="26" y="134"/>
                    <a:pt x="64" y="155"/>
                    <a:pt x="162" y="155"/>
                  </a:cubicBezTo>
                  <a:cubicBezTo>
                    <a:pt x="261" y="155"/>
                    <a:pt x="298" y="134"/>
                    <a:pt x="304" y="130"/>
                  </a:cubicBezTo>
                  <a:cubicBezTo>
                    <a:pt x="313" y="125"/>
                    <a:pt x="319" y="118"/>
                    <a:pt x="321" y="110"/>
                  </a:cubicBezTo>
                  <a:cubicBezTo>
                    <a:pt x="322" y="110"/>
                    <a:pt x="322" y="109"/>
                    <a:pt x="322" y="109"/>
                  </a:cubicBezTo>
                  <a:cubicBezTo>
                    <a:pt x="322" y="81"/>
                    <a:pt x="322" y="81"/>
                    <a:pt x="322" y="81"/>
                  </a:cubicBezTo>
                  <a:cubicBezTo>
                    <a:pt x="322" y="64"/>
                    <a:pt x="322" y="64"/>
                    <a:pt x="322" y="64"/>
                  </a:cubicBezTo>
                  <a:cubicBezTo>
                    <a:pt x="322" y="53"/>
                    <a:pt x="318" y="37"/>
                    <a:pt x="299" y="25"/>
                  </a:cubicBezTo>
                  <a:close/>
                  <a:moveTo>
                    <a:pt x="65" y="60"/>
                  </a:moveTo>
                  <a:cubicBezTo>
                    <a:pt x="63" y="62"/>
                    <a:pt x="57" y="65"/>
                    <a:pt x="56" y="72"/>
                  </a:cubicBezTo>
                  <a:cubicBezTo>
                    <a:pt x="57" y="76"/>
                    <a:pt x="58" y="79"/>
                    <a:pt x="60" y="81"/>
                  </a:cubicBezTo>
                  <a:cubicBezTo>
                    <a:pt x="60" y="81"/>
                    <a:pt x="60" y="81"/>
                    <a:pt x="60" y="81"/>
                  </a:cubicBezTo>
                  <a:cubicBezTo>
                    <a:pt x="61" y="81"/>
                    <a:pt x="61" y="82"/>
                    <a:pt x="61" y="83"/>
                  </a:cubicBezTo>
                  <a:cubicBezTo>
                    <a:pt x="60" y="83"/>
                    <a:pt x="60" y="84"/>
                    <a:pt x="60" y="84"/>
                  </a:cubicBezTo>
                  <a:cubicBezTo>
                    <a:pt x="50" y="80"/>
                    <a:pt x="44" y="77"/>
                    <a:pt x="43" y="76"/>
                  </a:cubicBezTo>
                  <a:cubicBezTo>
                    <a:pt x="40" y="75"/>
                    <a:pt x="33" y="70"/>
                    <a:pt x="32" y="61"/>
                  </a:cubicBezTo>
                  <a:cubicBezTo>
                    <a:pt x="33" y="53"/>
                    <a:pt x="40" y="48"/>
                    <a:pt x="43" y="46"/>
                  </a:cubicBezTo>
                  <a:cubicBezTo>
                    <a:pt x="47" y="44"/>
                    <a:pt x="77" y="27"/>
                    <a:pt x="161" y="27"/>
                  </a:cubicBezTo>
                  <a:cubicBezTo>
                    <a:pt x="244" y="27"/>
                    <a:pt x="275" y="44"/>
                    <a:pt x="279" y="46"/>
                  </a:cubicBezTo>
                  <a:cubicBezTo>
                    <a:pt x="282" y="48"/>
                    <a:pt x="289" y="53"/>
                    <a:pt x="290" y="61"/>
                  </a:cubicBezTo>
                  <a:cubicBezTo>
                    <a:pt x="289" y="70"/>
                    <a:pt x="282" y="75"/>
                    <a:pt x="279" y="76"/>
                  </a:cubicBezTo>
                  <a:cubicBezTo>
                    <a:pt x="277" y="77"/>
                    <a:pt x="272" y="81"/>
                    <a:pt x="261" y="84"/>
                  </a:cubicBezTo>
                  <a:cubicBezTo>
                    <a:pt x="261" y="84"/>
                    <a:pt x="261" y="84"/>
                    <a:pt x="261" y="83"/>
                  </a:cubicBezTo>
                  <a:cubicBezTo>
                    <a:pt x="260" y="83"/>
                    <a:pt x="260" y="82"/>
                    <a:pt x="261" y="81"/>
                  </a:cubicBezTo>
                  <a:cubicBezTo>
                    <a:pt x="261" y="81"/>
                    <a:pt x="261" y="81"/>
                    <a:pt x="261" y="81"/>
                  </a:cubicBezTo>
                  <a:cubicBezTo>
                    <a:pt x="263" y="79"/>
                    <a:pt x="265" y="76"/>
                    <a:pt x="266" y="72"/>
                  </a:cubicBezTo>
                  <a:cubicBezTo>
                    <a:pt x="265" y="65"/>
                    <a:pt x="259" y="62"/>
                    <a:pt x="256" y="60"/>
                  </a:cubicBezTo>
                  <a:cubicBezTo>
                    <a:pt x="253" y="58"/>
                    <a:pt x="229" y="44"/>
                    <a:pt x="161" y="44"/>
                  </a:cubicBezTo>
                  <a:cubicBezTo>
                    <a:pt x="93" y="44"/>
                    <a:pt x="69" y="58"/>
                    <a:pt x="65" y="6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57" name="Freeform 88">
              <a:extLst>
                <a:ext uri="{FF2B5EF4-FFF2-40B4-BE49-F238E27FC236}">
                  <a16:creationId xmlns:a16="http://schemas.microsoft.com/office/drawing/2014/main" id="{E19447C6-CE9E-42DD-9806-5D5664E2E433}"/>
                </a:ext>
              </a:extLst>
            </p:cNvPr>
            <p:cNvSpPr>
              <a:spLocks/>
            </p:cNvSpPr>
            <p:nvPr/>
          </p:nvSpPr>
          <p:spPr bwMode="auto">
            <a:xfrm>
              <a:off x="1430941" y="5667931"/>
              <a:ext cx="732323" cy="130648"/>
            </a:xfrm>
            <a:custGeom>
              <a:avLst/>
              <a:gdLst>
                <a:gd name="T0" fmla="*/ 320 w 322"/>
                <a:gd name="T1" fmla="*/ 2 h 80"/>
                <a:gd name="T2" fmla="*/ 318 w 322"/>
                <a:gd name="T3" fmla="*/ 1 h 80"/>
                <a:gd name="T4" fmla="*/ 316 w 322"/>
                <a:gd name="T5" fmla="*/ 2 h 80"/>
                <a:gd name="T6" fmla="*/ 162 w 322"/>
                <a:gd name="T7" fmla="*/ 29 h 80"/>
                <a:gd name="T8" fmla="*/ 7 w 322"/>
                <a:gd name="T9" fmla="*/ 1 h 80"/>
                <a:gd name="T10" fmla="*/ 7 w 322"/>
                <a:gd name="T11" fmla="*/ 1 h 80"/>
                <a:gd name="T12" fmla="*/ 6 w 322"/>
                <a:gd name="T13" fmla="*/ 0 h 80"/>
                <a:gd name="T14" fmla="*/ 4 w 322"/>
                <a:gd name="T15" fmla="*/ 0 h 80"/>
                <a:gd name="T16" fmla="*/ 2 w 322"/>
                <a:gd name="T17" fmla="*/ 0 h 80"/>
                <a:gd name="T18" fmla="*/ 0 w 322"/>
                <a:gd name="T19" fmla="*/ 4 h 80"/>
                <a:gd name="T20" fmla="*/ 0 w 322"/>
                <a:gd name="T21" fmla="*/ 16 h 80"/>
                <a:gd name="T22" fmla="*/ 24 w 322"/>
                <a:gd name="T23" fmla="*/ 55 h 80"/>
                <a:gd name="T24" fmla="*/ 161 w 322"/>
                <a:gd name="T25" fmla="*/ 80 h 80"/>
                <a:gd name="T26" fmla="*/ 298 w 322"/>
                <a:gd name="T27" fmla="*/ 55 h 80"/>
                <a:gd name="T28" fmla="*/ 322 w 322"/>
                <a:gd name="T29" fmla="*/ 16 h 80"/>
                <a:gd name="T30" fmla="*/ 322 w 322"/>
                <a:gd name="T31" fmla="*/ 5 h 80"/>
                <a:gd name="T32" fmla="*/ 320 w 322"/>
                <a:gd name="T3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80">
                  <a:moveTo>
                    <a:pt x="320" y="2"/>
                  </a:moveTo>
                  <a:cubicBezTo>
                    <a:pt x="319" y="1"/>
                    <a:pt x="318" y="1"/>
                    <a:pt x="318" y="1"/>
                  </a:cubicBezTo>
                  <a:cubicBezTo>
                    <a:pt x="317" y="1"/>
                    <a:pt x="316" y="1"/>
                    <a:pt x="316" y="2"/>
                  </a:cubicBezTo>
                  <a:cubicBezTo>
                    <a:pt x="302" y="10"/>
                    <a:pt x="260" y="29"/>
                    <a:pt x="162" y="29"/>
                  </a:cubicBezTo>
                  <a:cubicBezTo>
                    <a:pt x="63" y="29"/>
                    <a:pt x="21" y="9"/>
                    <a:pt x="7" y="1"/>
                  </a:cubicBezTo>
                  <a:cubicBezTo>
                    <a:pt x="7" y="1"/>
                    <a:pt x="7" y="1"/>
                    <a:pt x="7" y="1"/>
                  </a:cubicBezTo>
                  <a:cubicBezTo>
                    <a:pt x="6" y="0"/>
                    <a:pt x="6" y="0"/>
                    <a:pt x="6" y="0"/>
                  </a:cubicBezTo>
                  <a:cubicBezTo>
                    <a:pt x="6" y="0"/>
                    <a:pt x="5" y="0"/>
                    <a:pt x="4" y="0"/>
                  </a:cubicBezTo>
                  <a:cubicBezTo>
                    <a:pt x="3" y="0"/>
                    <a:pt x="3" y="0"/>
                    <a:pt x="2" y="0"/>
                  </a:cubicBezTo>
                  <a:cubicBezTo>
                    <a:pt x="1" y="1"/>
                    <a:pt x="0" y="2"/>
                    <a:pt x="0" y="4"/>
                  </a:cubicBezTo>
                  <a:cubicBezTo>
                    <a:pt x="0" y="16"/>
                    <a:pt x="0" y="16"/>
                    <a:pt x="0" y="16"/>
                  </a:cubicBezTo>
                  <a:cubicBezTo>
                    <a:pt x="0" y="27"/>
                    <a:pt x="4" y="43"/>
                    <a:pt x="24" y="55"/>
                  </a:cubicBezTo>
                  <a:cubicBezTo>
                    <a:pt x="33" y="61"/>
                    <a:pt x="70" y="80"/>
                    <a:pt x="161" y="80"/>
                  </a:cubicBezTo>
                  <a:cubicBezTo>
                    <a:pt x="252" y="80"/>
                    <a:pt x="289" y="61"/>
                    <a:pt x="298" y="55"/>
                  </a:cubicBezTo>
                  <a:cubicBezTo>
                    <a:pt x="317" y="43"/>
                    <a:pt x="322" y="27"/>
                    <a:pt x="322" y="16"/>
                  </a:cubicBezTo>
                  <a:cubicBezTo>
                    <a:pt x="322" y="5"/>
                    <a:pt x="322" y="5"/>
                    <a:pt x="322" y="5"/>
                  </a:cubicBezTo>
                  <a:cubicBezTo>
                    <a:pt x="322" y="4"/>
                    <a:pt x="321" y="2"/>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58" name="Freeform 89">
              <a:extLst>
                <a:ext uri="{FF2B5EF4-FFF2-40B4-BE49-F238E27FC236}">
                  <a16:creationId xmlns:a16="http://schemas.microsoft.com/office/drawing/2014/main" id="{14932FCC-37BC-485B-84C8-39218807EFC6}"/>
                </a:ext>
              </a:extLst>
            </p:cNvPr>
            <p:cNvSpPr>
              <a:spLocks/>
            </p:cNvSpPr>
            <p:nvPr/>
          </p:nvSpPr>
          <p:spPr bwMode="auto">
            <a:xfrm>
              <a:off x="1430941" y="542241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1 h 83"/>
                <a:gd name="T10" fmla="*/ 7 w 322"/>
                <a:gd name="T11" fmla="*/ 1 h 83"/>
                <a:gd name="T12" fmla="*/ 6 w 322"/>
                <a:gd name="T13" fmla="*/ 1 h 83"/>
                <a:gd name="T14" fmla="*/ 4 w 322"/>
                <a:gd name="T15" fmla="*/ 0 h 83"/>
                <a:gd name="T16" fmla="*/ 2 w 322"/>
                <a:gd name="T17" fmla="*/ 0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8 h 83"/>
                <a:gd name="T32" fmla="*/ 322 w 322"/>
                <a:gd name="T33" fmla="*/ 37 h 83"/>
                <a:gd name="T34" fmla="*/ 322 w 322"/>
                <a:gd name="T35" fmla="*/ 5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0"/>
                    <a:pt x="260" y="30"/>
                    <a:pt x="162" y="30"/>
                  </a:cubicBezTo>
                  <a:cubicBezTo>
                    <a:pt x="63" y="30"/>
                    <a:pt x="21" y="10"/>
                    <a:pt x="7" y="1"/>
                  </a:cubicBezTo>
                  <a:cubicBezTo>
                    <a:pt x="7" y="1"/>
                    <a:pt x="7" y="1"/>
                    <a:pt x="7" y="1"/>
                  </a:cubicBezTo>
                  <a:cubicBezTo>
                    <a:pt x="6" y="1"/>
                    <a:pt x="6" y="1"/>
                    <a:pt x="6" y="1"/>
                  </a:cubicBezTo>
                  <a:cubicBezTo>
                    <a:pt x="6" y="0"/>
                    <a:pt x="5" y="0"/>
                    <a:pt x="4" y="0"/>
                  </a:cubicBezTo>
                  <a:cubicBezTo>
                    <a:pt x="3" y="0"/>
                    <a:pt x="3" y="0"/>
                    <a:pt x="2" y="0"/>
                  </a:cubicBezTo>
                  <a:cubicBezTo>
                    <a:pt x="1" y="1"/>
                    <a:pt x="0" y="2"/>
                    <a:pt x="0" y="4"/>
                  </a:cubicBezTo>
                  <a:cubicBezTo>
                    <a:pt x="0" y="29"/>
                    <a:pt x="0" y="29"/>
                    <a:pt x="0" y="29"/>
                  </a:cubicBezTo>
                  <a:cubicBezTo>
                    <a:pt x="0" y="30"/>
                    <a:pt x="1" y="31"/>
                    <a:pt x="1" y="32"/>
                  </a:cubicBezTo>
                  <a:cubicBezTo>
                    <a:pt x="2" y="43"/>
                    <a:pt x="8" y="52"/>
                    <a:pt x="20" y="59"/>
                  </a:cubicBezTo>
                  <a:cubicBezTo>
                    <a:pt x="26" y="63"/>
                    <a:pt x="64" y="83"/>
                    <a:pt x="162" y="83"/>
                  </a:cubicBezTo>
                  <a:cubicBezTo>
                    <a:pt x="261" y="83"/>
                    <a:pt x="298" y="63"/>
                    <a:pt x="304" y="59"/>
                  </a:cubicBezTo>
                  <a:cubicBezTo>
                    <a:pt x="313" y="53"/>
                    <a:pt x="319" y="46"/>
                    <a:pt x="321" y="38"/>
                  </a:cubicBezTo>
                  <a:cubicBezTo>
                    <a:pt x="322" y="38"/>
                    <a:pt x="322" y="38"/>
                    <a:pt x="322" y="37"/>
                  </a:cubicBezTo>
                  <a:cubicBezTo>
                    <a:pt x="322" y="5"/>
                    <a:pt x="322" y="5"/>
                    <a:pt x="322" y="5"/>
                  </a:cubicBezTo>
                  <a:cubicBezTo>
                    <a:pt x="322" y="4"/>
                    <a:pt x="321" y="3"/>
                    <a:pt x="320" y="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grpSp>
      <p:cxnSp>
        <p:nvCxnSpPr>
          <p:cNvPr id="26" name="Straight Connector 25">
            <a:extLst>
              <a:ext uri="{FF2B5EF4-FFF2-40B4-BE49-F238E27FC236}">
                <a16:creationId xmlns:a16="http://schemas.microsoft.com/office/drawing/2014/main" id="{AFC8337C-2034-4314-A0A0-6A1FF36BED09}"/>
              </a:ext>
            </a:extLst>
          </p:cNvPr>
          <p:cNvCxnSpPr>
            <a:cxnSpLocks/>
            <a:stCxn id="21" idx="0"/>
            <a:endCxn id="17" idx="2"/>
          </p:cNvCxnSpPr>
          <p:nvPr/>
        </p:nvCxnSpPr>
        <p:spPr>
          <a:xfrm flipV="1">
            <a:off x="6516145" y="3658539"/>
            <a:ext cx="2553528" cy="1403455"/>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5157A02A-96DD-4705-BDEF-7D845642C489}"/>
              </a:ext>
            </a:extLst>
          </p:cNvPr>
          <p:cNvCxnSpPr>
            <a:cxnSpLocks/>
            <a:stCxn id="24" idx="0"/>
            <a:endCxn id="17" idx="2"/>
          </p:cNvCxnSpPr>
          <p:nvPr/>
        </p:nvCxnSpPr>
        <p:spPr>
          <a:xfrm flipH="1" flipV="1">
            <a:off x="9069673" y="3658539"/>
            <a:ext cx="48195" cy="1963182"/>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sp>
        <p:nvSpPr>
          <p:cNvPr id="28" name="Oval 27">
            <a:extLst>
              <a:ext uri="{FF2B5EF4-FFF2-40B4-BE49-F238E27FC236}">
                <a16:creationId xmlns:a16="http://schemas.microsoft.com/office/drawing/2014/main" id="{4FE5C0F8-2958-4654-A655-6C310A65DECB}"/>
              </a:ext>
            </a:extLst>
          </p:cNvPr>
          <p:cNvSpPr/>
          <p:nvPr/>
        </p:nvSpPr>
        <p:spPr>
          <a:xfrm>
            <a:off x="9808606" y="5034831"/>
            <a:ext cx="1994154" cy="507730"/>
          </a:xfrm>
          <a:prstGeom prst="ellipse">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9" name="Rectangle: Rounded Corners 28">
            <a:extLst>
              <a:ext uri="{FF2B5EF4-FFF2-40B4-BE49-F238E27FC236}">
                <a16:creationId xmlns:a16="http://schemas.microsoft.com/office/drawing/2014/main" id="{E2384F4B-8B15-4091-977C-5F982749EC09}"/>
              </a:ext>
            </a:extLst>
          </p:cNvPr>
          <p:cNvSpPr/>
          <p:nvPr/>
        </p:nvSpPr>
        <p:spPr>
          <a:xfrm>
            <a:off x="9642868" y="4935392"/>
            <a:ext cx="1563472" cy="286315"/>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rPr>
              <a:t>Smart Sensors</a:t>
            </a:r>
          </a:p>
        </p:txBody>
      </p:sp>
      <p:grpSp>
        <p:nvGrpSpPr>
          <p:cNvPr id="30" name="Group 29">
            <a:extLst>
              <a:ext uri="{FF2B5EF4-FFF2-40B4-BE49-F238E27FC236}">
                <a16:creationId xmlns:a16="http://schemas.microsoft.com/office/drawing/2014/main" id="{F3E98E5D-11B0-4E52-A15E-A512DCF618D4}"/>
              </a:ext>
            </a:extLst>
          </p:cNvPr>
          <p:cNvGrpSpPr/>
          <p:nvPr/>
        </p:nvGrpSpPr>
        <p:grpSpPr>
          <a:xfrm>
            <a:off x="11266907" y="4901302"/>
            <a:ext cx="271026" cy="308567"/>
            <a:chOff x="1430941" y="5188109"/>
            <a:chExt cx="732323" cy="610470"/>
          </a:xfrm>
          <a:solidFill>
            <a:schemeClr val="accent2">
              <a:lumMod val="60000"/>
              <a:lumOff val="40000"/>
            </a:schemeClr>
          </a:solidFill>
        </p:grpSpPr>
        <p:sp>
          <p:nvSpPr>
            <p:cNvPr id="51" name="Freeform 86">
              <a:extLst>
                <a:ext uri="{FF2B5EF4-FFF2-40B4-BE49-F238E27FC236}">
                  <a16:creationId xmlns:a16="http://schemas.microsoft.com/office/drawing/2014/main" id="{D3513A5B-1C66-4F8D-97D3-D1E88E6BCCC8}"/>
                </a:ext>
              </a:extLst>
            </p:cNvPr>
            <p:cNvSpPr>
              <a:spLocks/>
            </p:cNvSpPr>
            <p:nvPr/>
          </p:nvSpPr>
          <p:spPr bwMode="auto">
            <a:xfrm>
              <a:off x="1430941" y="554275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2 h 83"/>
                <a:gd name="T10" fmla="*/ 7 w 322"/>
                <a:gd name="T11" fmla="*/ 1 h 83"/>
                <a:gd name="T12" fmla="*/ 6 w 322"/>
                <a:gd name="T13" fmla="*/ 1 h 83"/>
                <a:gd name="T14" fmla="*/ 4 w 322"/>
                <a:gd name="T15" fmla="*/ 0 h 83"/>
                <a:gd name="T16" fmla="*/ 2 w 322"/>
                <a:gd name="T17" fmla="*/ 1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9 h 83"/>
                <a:gd name="T32" fmla="*/ 322 w 322"/>
                <a:gd name="T33" fmla="*/ 38 h 83"/>
                <a:gd name="T34" fmla="*/ 322 w 322"/>
                <a:gd name="T35" fmla="*/ 6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1"/>
                    <a:pt x="260" y="30"/>
                    <a:pt x="162" y="30"/>
                  </a:cubicBezTo>
                  <a:cubicBezTo>
                    <a:pt x="63" y="30"/>
                    <a:pt x="21" y="10"/>
                    <a:pt x="7" y="2"/>
                  </a:cubicBezTo>
                  <a:cubicBezTo>
                    <a:pt x="7" y="1"/>
                    <a:pt x="7" y="1"/>
                    <a:pt x="7" y="1"/>
                  </a:cubicBezTo>
                  <a:cubicBezTo>
                    <a:pt x="6" y="1"/>
                    <a:pt x="6" y="1"/>
                    <a:pt x="6" y="1"/>
                  </a:cubicBezTo>
                  <a:cubicBezTo>
                    <a:pt x="6" y="1"/>
                    <a:pt x="5" y="0"/>
                    <a:pt x="4" y="0"/>
                  </a:cubicBezTo>
                  <a:cubicBezTo>
                    <a:pt x="3" y="0"/>
                    <a:pt x="3" y="0"/>
                    <a:pt x="2" y="1"/>
                  </a:cubicBezTo>
                  <a:cubicBezTo>
                    <a:pt x="1" y="1"/>
                    <a:pt x="0" y="3"/>
                    <a:pt x="0" y="4"/>
                  </a:cubicBezTo>
                  <a:cubicBezTo>
                    <a:pt x="0" y="29"/>
                    <a:pt x="0" y="29"/>
                    <a:pt x="0" y="29"/>
                  </a:cubicBezTo>
                  <a:cubicBezTo>
                    <a:pt x="0" y="30"/>
                    <a:pt x="1" y="32"/>
                    <a:pt x="1" y="32"/>
                  </a:cubicBezTo>
                  <a:cubicBezTo>
                    <a:pt x="2" y="43"/>
                    <a:pt x="8" y="52"/>
                    <a:pt x="20" y="59"/>
                  </a:cubicBezTo>
                  <a:cubicBezTo>
                    <a:pt x="26" y="63"/>
                    <a:pt x="64" y="83"/>
                    <a:pt x="162" y="83"/>
                  </a:cubicBezTo>
                  <a:cubicBezTo>
                    <a:pt x="261" y="83"/>
                    <a:pt x="298" y="63"/>
                    <a:pt x="304" y="59"/>
                  </a:cubicBezTo>
                  <a:cubicBezTo>
                    <a:pt x="313" y="53"/>
                    <a:pt x="319" y="47"/>
                    <a:pt x="321" y="39"/>
                  </a:cubicBezTo>
                  <a:cubicBezTo>
                    <a:pt x="322" y="38"/>
                    <a:pt x="322" y="38"/>
                    <a:pt x="322" y="38"/>
                  </a:cubicBezTo>
                  <a:cubicBezTo>
                    <a:pt x="322" y="6"/>
                    <a:pt x="322" y="6"/>
                    <a:pt x="322" y="6"/>
                  </a:cubicBezTo>
                  <a:cubicBezTo>
                    <a:pt x="322" y="4"/>
                    <a:pt x="321" y="3"/>
                    <a:pt x="32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52" name="Freeform 87">
              <a:extLst>
                <a:ext uri="{FF2B5EF4-FFF2-40B4-BE49-F238E27FC236}">
                  <a16:creationId xmlns:a16="http://schemas.microsoft.com/office/drawing/2014/main" id="{D5ECBCFB-391A-4B5C-A347-4A5E4A047FDF}"/>
                </a:ext>
              </a:extLst>
            </p:cNvPr>
            <p:cNvSpPr>
              <a:spLocks noEditPoints="1"/>
            </p:cNvSpPr>
            <p:nvPr/>
          </p:nvSpPr>
          <p:spPr bwMode="auto">
            <a:xfrm>
              <a:off x="1430941" y="5188109"/>
              <a:ext cx="732323" cy="253001"/>
            </a:xfrm>
            <a:custGeom>
              <a:avLst/>
              <a:gdLst>
                <a:gd name="T0" fmla="*/ 299 w 322"/>
                <a:gd name="T1" fmla="*/ 25 h 155"/>
                <a:gd name="T2" fmla="*/ 298 w 322"/>
                <a:gd name="T3" fmla="*/ 25 h 155"/>
                <a:gd name="T4" fmla="*/ 298 w 322"/>
                <a:gd name="T5" fmla="*/ 25 h 155"/>
                <a:gd name="T6" fmla="*/ 161 w 322"/>
                <a:gd name="T7" fmla="*/ 0 h 155"/>
                <a:gd name="T8" fmla="*/ 24 w 322"/>
                <a:gd name="T9" fmla="*/ 25 h 155"/>
                <a:gd name="T10" fmla="*/ 23 w 322"/>
                <a:gd name="T11" fmla="*/ 25 h 155"/>
                <a:gd name="T12" fmla="*/ 23 w 322"/>
                <a:gd name="T13" fmla="*/ 25 h 155"/>
                <a:gd name="T14" fmla="*/ 0 w 322"/>
                <a:gd name="T15" fmla="*/ 64 h 155"/>
                <a:gd name="T16" fmla="*/ 0 w 322"/>
                <a:gd name="T17" fmla="*/ 81 h 155"/>
                <a:gd name="T18" fmla="*/ 0 w 322"/>
                <a:gd name="T19" fmla="*/ 101 h 155"/>
                <a:gd name="T20" fmla="*/ 1 w 322"/>
                <a:gd name="T21" fmla="*/ 104 h 155"/>
                <a:gd name="T22" fmla="*/ 20 w 322"/>
                <a:gd name="T23" fmla="*/ 130 h 155"/>
                <a:gd name="T24" fmla="*/ 162 w 322"/>
                <a:gd name="T25" fmla="*/ 155 h 155"/>
                <a:gd name="T26" fmla="*/ 304 w 322"/>
                <a:gd name="T27" fmla="*/ 130 h 155"/>
                <a:gd name="T28" fmla="*/ 321 w 322"/>
                <a:gd name="T29" fmla="*/ 110 h 155"/>
                <a:gd name="T30" fmla="*/ 322 w 322"/>
                <a:gd name="T31" fmla="*/ 109 h 155"/>
                <a:gd name="T32" fmla="*/ 322 w 322"/>
                <a:gd name="T33" fmla="*/ 81 h 155"/>
                <a:gd name="T34" fmla="*/ 322 w 322"/>
                <a:gd name="T35" fmla="*/ 64 h 155"/>
                <a:gd name="T36" fmla="*/ 299 w 322"/>
                <a:gd name="T37" fmla="*/ 25 h 155"/>
                <a:gd name="T38" fmla="*/ 65 w 322"/>
                <a:gd name="T39" fmla="*/ 60 h 155"/>
                <a:gd name="T40" fmla="*/ 56 w 322"/>
                <a:gd name="T41" fmla="*/ 72 h 155"/>
                <a:gd name="T42" fmla="*/ 60 w 322"/>
                <a:gd name="T43" fmla="*/ 81 h 155"/>
                <a:gd name="T44" fmla="*/ 60 w 322"/>
                <a:gd name="T45" fmla="*/ 81 h 155"/>
                <a:gd name="T46" fmla="*/ 61 w 322"/>
                <a:gd name="T47" fmla="*/ 83 h 155"/>
                <a:gd name="T48" fmla="*/ 60 w 322"/>
                <a:gd name="T49" fmla="*/ 84 h 155"/>
                <a:gd name="T50" fmla="*/ 43 w 322"/>
                <a:gd name="T51" fmla="*/ 76 h 155"/>
                <a:gd name="T52" fmla="*/ 32 w 322"/>
                <a:gd name="T53" fmla="*/ 61 h 155"/>
                <a:gd name="T54" fmla="*/ 43 w 322"/>
                <a:gd name="T55" fmla="*/ 46 h 155"/>
                <a:gd name="T56" fmla="*/ 161 w 322"/>
                <a:gd name="T57" fmla="*/ 27 h 155"/>
                <a:gd name="T58" fmla="*/ 279 w 322"/>
                <a:gd name="T59" fmla="*/ 46 h 155"/>
                <a:gd name="T60" fmla="*/ 290 w 322"/>
                <a:gd name="T61" fmla="*/ 61 h 155"/>
                <a:gd name="T62" fmla="*/ 279 w 322"/>
                <a:gd name="T63" fmla="*/ 76 h 155"/>
                <a:gd name="T64" fmla="*/ 261 w 322"/>
                <a:gd name="T65" fmla="*/ 84 h 155"/>
                <a:gd name="T66" fmla="*/ 261 w 322"/>
                <a:gd name="T67" fmla="*/ 83 h 155"/>
                <a:gd name="T68" fmla="*/ 261 w 322"/>
                <a:gd name="T69" fmla="*/ 81 h 155"/>
                <a:gd name="T70" fmla="*/ 261 w 322"/>
                <a:gd name="T71" fmla="*/ 81 h 155"/>
                <a:gd name="T72" fmla="*/ 266 w 322"/>
                <a:gd name="T73" fmla="*/ 72 h 155"/>
                <a:gd name="T74" fmla="*/ 256 w 322"/>
                <a:gd name="T75" fmla="*/ 60 h 155"/>
                <a:gd name="T76" fmla="*/ 161 w 322"/>
                <a:gd name="T77" fmla="*/ 44 h 155"/>
                <a:gd name="T78" fmla="*/ 65 w 322"/>
                <a:gd name="T7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 h="155">
                  <a:moveTo>
                    <a:pt x="299" y="25"/>
                  </a:moveTo>
                  <a:cubicBezTo>
                    <a:pt x="299" y="25"/>
                    <a:pt x="299" y="25"/>
                    <a:pt x="298" y="25"/>
                  </a:cubicBezTo>
                  <a:cubicBezTo>
                    <a:pt x="298" y="25"/>
                    <a:pt x="298" y="25"/>
                    <a:pt x="298" y="25"/>
                  </a:cubicBezTo>
                  <a:cubicBezTo>
                    <a:pt x="289" y="19"/>
                    <a:pt x="252" y="0"/>
                    <a:pt x="161" y="0"/>
                  </a:cubicBezTo>
                  <a:cubicBezTo>
                    <a:pt x="70" y="0"/>
                    <a:pt x="33" y="19"/>
                    <a:pt x="24" y="25"/>
                  </a:cubicBezTo>
                  <a:cubicBezTo>
                    <a:pt x="24" y="25"/>
                    <a:pt x="23" y="25"/>
                    <a:pt x="23" y="25"/>
                  </a:cubicBezTo>
                  <a:cubicBezTo>
                    <a:pt x="23" y="25"/>
                    <a:pt x="23" y="25"/>
                    <a:pt x="23" y="25"/>
                  </a:cubicBezTo>
                  <a:cubicBezTo>
                    <a:pt x="4" y="38"/>
                    <a:pt x="0" y="53"/>
                    <a:pt x="0" y="64"/>
                  </a:cubicBezTo>
                  <a:cubicBezTo>
                    <a:pt x="0" y="81"/>
                    <a:pt x="0" y="81"/>
                    <a:pt x="0" y="81"/>
                  </a:cubicBezTo>
                  <a:cubicBezTo>
                    <a:pt x="0" y="101"/>
                    <a:pt x="0" y="101"/>
                    <a:pt x="0" y="101"/>
                  </a:cubicBezTo>
                  <a:cubicBezTo>
                    <a:pt x="0" y="102"/>
                    <a:pt x="1" y="103"/>
                    <a:pt x="1" y="104"/>
                  </a:cubicBezTo>
                  <a:cubicBezTo>
                    <a:pt x="2" y="114"/>
                    <a:pt x="8" y="123"/>
                    <a:pt x="20" y="130"/>
                  </a:cubicBezTo>
                  <a:cubicBezTo>
                    <a:pt x="26" y="134"/>
                    <a:pt x="64" y="155"/>
                    <a:pt x="162" y="155"/>
                  </a:cubicBezTo>
                  <a:cubicBezTo>
                    <a:pt x="261" y="155"/>
                    <a:pt x="298" y="134"/>
                    <a:pt x="304" y="130"/>
                  </a:cubicBezTo>
                  <a:cubicBezTo>
                    <a:pt x="313" y="125"/>
                    <a:pt x="319" y="118"/>
                    <a:pt x="321" y="110"/>
                  </a:cubicBezTo>
                  <a:cubicBezTo>
                    <a:pt x="322" y="110"/>
                    <a:pt x="322" y="109"/>
                    <a:pt x="322" y="109"/>
                  </a:cubicBezTo>
                  <a:cubicBezTo>
                    <a:pt x="322" y="81"/>
                    <a:pt x="322" y="81"/>
                    <a:pt x="322" y="81"/>
                  </a:cubicBezTo>
                  <a:cubicBezTo>
                    <a:pt x="322" y="64"/>
                    <a:pt x="322" y="64"/>
                    <a:pt x="322" y="64"/>
                  </a:cubicBezTo>
                  <a:cubicBezTo>
                    <a:pt x="322" y="53"/>
                    <a:pt x="318" y="37"/>
                    <a:pt x="299" y="25"/>
                  </a:cubicBezTo>
                  <a:close/>
                  <a:moveTo>
                    <a:pt x="65" y="60"/>
                  </a:moveTo>
                  <a:cubicBezTo>
                    <a:pt x="63" y="62"/>
                    <a:pt x="57" y="65"/>
                    <a:pt x="56" y="72"/>
                  </a:cubicBezTo>
                  <a:cubicBezTo>
                    <a:pt x="57" y="76"/>
                    <a:pt x="58" y="79"/>
                    <a:pt x="60" y="81"/>
                  </a:cubicBezTo>
                  <a:cubicBezTo>
                    <a:pt x="60" y="81"/>
                    <a:pt x="60" y="81"/>
                    <a:pt x="60" y="81"/>
                  </a:cubicBezTo>
                  <a:cubicBezTo>
                    <a:pt x="61" y="81"/>
                    <a:pt x="61" y="82"/>
                    <a:pt x="61" y="83"/>
                  </a:cubicBezTo>
                  <a:cubicBezTo>
                    <a:pt x="60" y="83"/>
                    <a:pt x="60" y="84"/>
                    <a:pt x="60" y="84"/>
                  </a:cubicBezTo>
                  <a:cubicBezTo>
                    <a:pt x="50" y="80"/>
                    <a:pt x="44" y="77"/>
                    <a:pt x="43" y="76"/>
                  </a:cubicBezTo>
                  <a:cubicBezTo>
                    <a:pt x="40" y="75"/>
                    <a:pt x="33" y="70"/>
                    <a:pt x="32" y="61"/>
                  </a:cubicBezTo>
                  <a:cubicBezTo>
                    <a:pt x="33" y="53"/>
                    <a:pt x="40" y="48"/>
                    <a:pt x="43" y="46"/>
                  </a:cubicBezTo>
                  <a:cubicBezTo>
                    <a:pt x="47" y="44"/>
                    <a:pt x="77" y="27"/>
                    <a:pt x="161" y="27"/>
                  </a:cubicBezTo>
                  <a:cubicBezTo>
                    <a:pt x="244" y="27"/>
                    <a:pt x="275" y="44"/>
                    <a:pt x="279" y="46"/>
                  </a:cubicBezTo>
                  <a:cubicBezTo>
                    <a:pt x="282" y="48"/>
                    <a:pt x="289" y="53"/>
                    <a:pt x="290" y="61"/>
                  </a:cubicBezTo>
                  <a:cubicBezTo>
                    <a:pt x="289" y="70"/>
                    <a:pt x="282" y="75"/>
                    <a:pt x="279" y="76"/>
                  </a:cubicBezTo>
                  <a:cubicBezTo>
                    <a:pt x="277" y="77"/>
                    <a:pt x="272" y="81"/>
                    <a:pt x="261" y="84"/>
                  </a:cubicBezTo>
                  <a:cubicBezTo>
                    <a:pt x="261" y="84"/>
                    <a:pt x="261" y="84"/>
                    <a:pt x="261" y="83"/>
                  </a:cubicBezTo>
                  <a:cubicBezTo>
                    <a:pt x="260" y="83"/>
                    <a:pt x="260" y="82"/>
                    <a:pt x="261" y="81"/>
                  </a:cubicBezTo>
                  <a:cubicBezTo>
                    <a:pt x="261" y="81"/>
                    <a:pt x="261" y="81"/>
                    <a:pt x="261" y="81"/>
                  </a:cubicBezTo>
                  <a:cubicBezTo>
                    <a:pt x="263" y="79"/>
                    <a:pt x="265" y="76"/>
                    <a:pt x="266" y="72"/>
                  </a:cubicBezTo>
                  <a:cubicBezTo>
                    <a:pt x="265" y="65"/>
                    <a:pt x="259" y="62"/>
                    <a:pt x="256" y="60"/>
                  </a:cubicBezTo>
                  <a:cubicBezTo>
                    <a:pt x="253" y="58"/>
                    <a:pt x="229" y="44"/>
                    <a:pt x="161" y="44"/>
                  </a:cubicBezTo>
                  <a:cubicBezTo>
                    <a:pt x="93" y="44"/>
                    <a:pt x="69" y="58"/>
                    <a:pt x="65" y="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53" name="Freeform 88">
              <a:extLst>
                <a:ext uri="{FF2B5EF4-FFF2-40B4-BE49-F238E27FC236}">
                  <a16:creationId xmlns:a16="http://schemas.microsoft.com/office/drawing/2014/main" id="{D42EF5A5-6BAA-44F8-BBE4-29BA786FA483}"/>
                </a:ext>
              </a:extLst>
            </p:cNvPr>
            <p:cNvSpPr>
              <a:spLocks/>
            </p:cNvSpPr>
            <p:nvPr/>
          </p:nvSpPr>
          <p:spPr bwMode="auto">
            <a:xfrm>
              <a:off x="1430941" y="5667931"/>
              <a:ext cx="732323" cy="130648"/>
            </a:xfrm>
            <a:custGeom>
              <a:avLst/>
              <a:gdLst>
                <a:gd name="T0" fmla="*/ 320 w 322"/>
                <a:gd name="T1" fmla="*/ 2 h 80"/>
                <a:gd name="T2" fmla="*/ 318 w 322"/>
                <a:gd name="T3" fmla="*/ 1 h 80"/>
                <a:gd name="T4" fmla="*/ 316 w 322"/>
                <a:gd name="T5" fmla="*/ 2 h 80"/>
                <a:gd name="T6" fmla="*/ 162 w 322"/>
                <a:gd name="T7" fmla="*/ 29 h 80"/>
                <a:gd name="T8" fmla="*/ 7 w 322"/>
                <a:gd name="T9" fmla="*/ 1 h 80"/>
                <a:gd name="T10" fmla="*/ 7 w 322"/>
                <a:gd name="T11" fmla="*/ 1 h 80"/>
                <a:gd name="T12" fmla="*/ 6 w 322"/>
                <a:gd name="T13" fmla="*/ 0 h 80"/>
                <a:gd name="T14" fmla="*/ 4 w 322"/>
                <a:gd name="T15" fmla="*/ 0 h 80"/>
                <a:gd name="T16" fmla="*/ 2 w 322"/>
                <a:gd name="T17" fmla="*/ 0 h 80"/>
                <a:gd name="T18" fmla="*/ 0 w 322"/>
                <a:gd name="T19" fmla="*/ 4 h 80"/>
                <a:gd name="T20" fmla="*/ 0 w 322"/>
                <a:gd name="T21" fmla="*/ 16 h 80"/>
                <a:gd name="T22" fmla="*/ 24 w 322"/>
                <a:gd name="T23" fmla="*/ 55 h 80"/>
                <a:gd name="T24" fmla="*/ 161 w 322"/>
                <a:gd name="T25" fmla="*/ 80 h 80"/>
                <a:gd name="T26" fmla="*/ 298 w 322"/>
                <a:gd name="T27" fmla="*/ 55 h 80"/>
                <a:gd name="T28" fmla="*/ 322 w 322"/>
                <a:gd name="T29" fmla="*/ 16 h 80"/>
                <a:gd name="T30" fmla="*/ 322 w 322"/>
                <a:gd name="T31" fmla="*/ 5 h 80"/>
                <a:gd name="T32" fmla="*/ 320 w 322"/>
                <a:gd name="T3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80">
                  <a:moveTo>
                    <a:pt x="320" y="2"/>
                  </a:moveTo>
                  <a:cubicBezTo>
                    <a:pt x="319" y="1"/>
                    <a:pt x="318" y="1"/>
                    <a:pt x="318" y="1"/>
                  </a:cubicBezTo>
                  <a:cubicBezTo>
                    <a:pt x="317" y="1"/>
                    <a:pt x="316" y="1"/>
                    <a:pt x="316" y="2"/>
                  </a:cubicBezTo>
                  <a:cubicBezTo>
                    <a:pt x="302" y="10"/>
                    <a:pt x="260" y="29"/>
                    <a:pt x="162" y="29"/>
                  </a:cubicBezTo>
                  <a:cubicBezTo>
                    <a:pt x="63" y="29"/>
                    <a:pt x="21" y="9"/>
                    <a:pt x="7" y="1"/>
                  </a:cubicBezTo>
                  <a:cubicBezTo>
                    <a:pt x="7" y="1"/>
                    <a:pt x="7" y="1"/>
                    <a:pt x="7" y="1"/>
                  </a:cubicBezTo>
                  <a:cubicBezTo>
                    <a:pt x="6" y="0"/>
                    <a:pt x="6" y="0"/>
                    <a:pt x="6" y="0"/>
                  </a:cubicBezTo>
                  <a:cubicBezTo>
                    <a:pt x="6" y="0"/>
                    <a:pt x="5" y="0"/>
                    <a:pt x="4" y="0"/>
                  </a:cubicBezTo>
                  <a:cubicBezTo>
                    <a:pt x="3" y="0"/>
                    <a:pt x="3" y="0"/>
                    <a:pt x="2" y="0"/>
                  </a:cubicBezTo>
                  <a:cubicBezTo>
                    <a:pt x="1" y="1"/>
                    <a:pt x="0" y="2"/>
                    <a:pt x="0" y="4"/>
                  </a:cubicBezTo>
                  <a:cubicBezTo>
                    <a:pt x="0" y="16"/>
                    <a:pt x="0" y="16"/>
                    <a:pt x="0" y="16"/>
                  </a:cubicBezTo>
                  <a:cubicBezTo>
                    <a:pt x="0" y="27"/>
                    <a:pt x="4" y="43"/>
                    <a:pt x="24" y="55"/>
                  </a:cubicBezTo>
                  <a:cubicBezTo>
                    <a:pt x="33" y="61"/>
                    <a:pt x="70" y="80"/>
                    <a:pt x="161" y="80"/>
                  </a:cubicBezTo>
                  <a:cubicBezTo>
                    <a:pt x="252" y="80"/>
                    <a:pt x="289" y="61"/>
                    <a:pt x="298" y="55"/>
                  </a:cubicBezTo>
                  <a:cubicBezTo>
                    <a:pt x="317" y="43"/>
                    <a:pt x="322" y="27"/>
                    <a:pt x="322" y="16"/>
                  </a:cubicBezTo>
                  <a:cubicBezTo>
                    <a:pt x="322" y="5"/>
                    <a:pt x="322" y="5"/>
                    <a:pt x="322" y="5"/>
                  </a:cubicBezTo>
                  <a:cubicBezTo>
                    <a:pt x="322" y="4"/>
                    <a:pt x="321" y="2"/>
                    <a:pt x="32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54" name="Freeform 89">
              <a:extLst>
                <a:ext uri="{FF2B5EF4-FFF2-40B4-BE49-F238E27FC236}">
                  <a16:creationId xmlns:a16="http://schemas.microsoft.com/office/drawing/2014/main" id="{7C4430F6-666B-4CE8-87D1-2B21DF5830A3}"/>
                </a:ext>
              </a:extLst>
            </p:cNvPr>
            <p:cNvSpPr>
              <a:spLocks/>
            </p:cNvSpPr>
            <p:nvPr/>
          </p:nvSpPr>
          <p:spPr bwMode="auto">
            <a:xfrm>
              <a:off x="1430941" y="542241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1 h 83"/>
                <a:gd name="T10" fmla="*/ 7 w 322"/>
                <a:gd name="T11" fmla="*/ 1 h 83"/>
                <a:gd name="T12" fmla="*/ 6 w 322"/>
                <a:gd name="T13" fmla="*/ 1 h 83"/>
                <a:gd name="T14" fmla="*/ 4 w 322"/>
                <a:gd name="T15" fmla="*/ 0 h 83"/>
                <a:gd name="T16" fmla="*/ 2 w 322"/>
                <a:gd name="T17" fmla="*/ 0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8 h 83"/>
                <a:gd name="T32" fmla="*/ 322 w 322"/>
                <a:gd name="T33" fmla="*/ 37 h 83"/>
                <a:gd name="T34" fmla="*/ 322 w 322"/>
                <a:gd name="T35" fmla="*/ 5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0"/>
                    <a:pt x="260" y="30"/>
                    <a:pt x="162" y="30"/>
                  </a:cubicBezTo>
                  <a:cubicBezTo>
                    <a:pt x="63" y="30"/>
                    <a:pt x="21" y="10"/>
                    <a:pt x="7" y="1"/>
                  </a:cubicBezTo>
                  <a:cubicBezTo>
                    <a:pt x="7" y="1"/>
                    <a:pt x="7" y="1"/>
                    <a:pt x="7" y="1"/>
                  </a:cubicBezTo>
                  <a:cubicBezTo>
                    <a:pt x="6" y="1"/>
                    <a:pt x="6" y="1"/>
                    <a:pt x="6" y="1"/>
                  </a:cubicBezTo>
                  <a:cubicBezTo>
                    <a:pt x="6" y="0"/>
                    <a:pt x="5" y="0"/>
                    <a:pt x="4" y="0"/>
                  </a:cubicBezTo>
                  <a:cubicBezTo>
                    <a:pt x="3" y="0"/>
                    <a:pt x="3" y="0"/>
                    <a:pt x="2" y="0"/>
                  </a:cubicBezTo>
                  <a:cubicBezTo>
                    <a:pt x="1" y="1"/>
                    <a:pt x="0" y="2"/>
                    <a:pt x="0" y="4"/>
                  </a:cubicBezTo>
                  <a:cubicBezTo>
                    <a:pt x="0" y="29"/>
                    <a:pt x="0" y="29"/>
                    <a:pt x="0" y="29"/>
                  </a:cubicBezTo>
                  <a:cubicBezTo>
                    <a:pt x="0" y="30"/>
                    <a:pt x="1" y="31"/>
                    <a:pt x="1" y="32"/>
                  </a:cubicBezTo>
                  <a:cubicBezTo>
                    <a:pt x="2" y="43"/>
                    <a:pt x="8" y="52"/>
                    <a:pt x="20" y="59"/>
                  </a:cubicBezTo>
                  <a:cubicBezTo>
                    <a:pt x="26" y="63"/>
                    <a:pt x="64" y="83"/>
                    <a:pt x="162" y="83"/>
                  </a:cubicBezTo>
                  <a:cubicBezTo>
                    <a:pt x="261" y="83"/>
                    <a:pt x="298" y="63"/>
                    <a:pt x="304" y="59"/>
                  </a:cubicBezTo>
                  <a:cubicBezTo>
                    <a:pt x="313" y="53"/>
                    <a:pt x="319" y="46"/>
                    <a:pt x="321" y="38"/>
                  </a:cubicBezTo>
                  <a:cubicBezTo>
                    <a:pt x="322" y="38"/>
                    <a:pt x="322" y="38"/>
                    <a:pt x="322" y="37"/>
                  </a:cubicBezTo>
                  <a:cubicBezTo>
                    <a:pt x="322" y="5"/>
                    <a:pt x="322" y="5"/>
                    <a:pt x="322" y="5"/>
                  </a:cubicBezTo>
                  <a:cubicBezTo>
                    <a:pt x="322" y="4"/>
                    <a:pt x="321" y="3"/>
                    <a:pt x="32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grpSp>
      <p:cxnSp>
        <p:nvCxnSpPr>
          <p:cNvPr id="31" name="Straight Connector 30">
            <a:extLst>
              <a:ext uri="{FF2B5EF4-FFF2-40B4-BE49-F238E27FC236}">
                <a16:creationId xmlns:a16="http://schemas.microsoft.com/office/drawing/2014/main" id="{0AEBCFF2-EE9F-44D5-AEA0-444D2DF86318}"/>
              </a:ext>
            </a:extLst>
          </p:cNvPr>
          <p:cNvCxnSpPr>
            <a:cxnSpLocks/>
            <a:stCxn id="29" idx="1"/>
            <a:endCxn id="17" idx="2"/>
          </p:cNvCxnSpPr>
          <p:nvPr/>
        </p:nvCxnSpPr>
        <p:spPr>
          <a:xfrm flipH="1" flipV="1">
            <a:off x="9069673" y="3658539"/>
            <a:ext cx="573195" cy="1420011"/>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sp>
        <p:nvSpPr>
          <p:cNvPr id="32" name="Oval 31">
            <a:extLst>
              <a:ext uri="{FF2B5EF4-FFF2-40B4-BE49-F238E27FC236}">
                <a16:creationId xmlns:a16="http://schemas.microsoft.com/office/drawing/2014/main" id="{2375C3B2-A372-4336-B43A-82AB51DA992A}"/>
              </a:ext>
            </a:extLst>
          </p:cNvPr>
          <p:cNvSpPr/>
          <p:nvPr/>
        </p:nvSpPr>
        <p:spPr>
          <a:xfrm>
            <a:off x="6313591" y="5935075"/>
            <a:ext cx="1994154" cy="507730"/>
          </a:xfrm>
          <a:prstGeom prst="ellipse">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Rectangle: Rounded Corners 32">
            <a:extLst>
              <a:ext uri="{FF2B5EF4-FFF2-40B4-BE49-F238E27FC236}">
                <a16:creationId xmlns:a16="http://schemas.microsoft.com/office/drawing/2014/main" id="{8DC3E1D1-D855-4D44-8F36-03E5DC6CCEFD}"/>
              </a:ext>
            </a:extLst>
          </p:cNvPr>
          <p:cNvSpPr/>
          <p:nvPr/>
        </p:nvSpPr>
        <p:spPr>
          <a:xfrm>
            <a:off x="6280809" y="5835637"/>
            <a:ext cx="966291" cy="286315"/>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rPr>
              <a:t>SCADA</a:t>
            </a:r>
          </a:p>
        </p:txBody>
      </p:sp>
      <p:grpSp>
        <p:nvGrpSpPr>
          <p:cNvPr id="34" name="Group 33">
            <a:extLst>
              <a:ext uri="{FF2B5EF4-FFF2-40B4-BE49-F238E27FC236}">
                <a16:creationId xmlns:a16="http://schemas.microsoft.com/office/drawing/2014/main" id="{0A2CA6E5-8CDA-46BB-91A4-C0BA5C43D1EB}"/>
              </a:ext>
            </a:extLst>
          </p:cNvPr>
          <p:cNvGrpSpPr/>
          <p:nvPr/>
        </p:nvGrpSpPr>
        <p:grpSpPr>
          <a:xfrm>
            <a:off x="7784225" y="5848880"/>
            <a:ext cx="271026" cy="308567"/>
            <a:chOff x="1430941" y="5188109"/>
            <a:chExt cx="732323" cy="610470"/>
          </a:xfrm>
          <a:solidFill>
            <a:schemeClr val="accent2">
              <a:lumMod val="60000"/>
              <a:lumOff val="40000"/>
            </a:schemeClr>
          </a:solidFill>
        </p:grpSpPr>
        <p:sp>
          <p:nvSpPr>
            <p:cNvPr id="47" name="Freeform 86">
              <a:extLst>
                <a:ext uri="{FF2B5EF4-FFF2-40B4-BE49-F238E27FC236}">
                  <a16:creationId xmlns:a16="http://schemas.microsoft.com/office/drawing/2014/main" id="{3B328085-A874-408A-8603-1ABA274FED5A}"/>
                </a:ext>
              </a:extLst>
            </p:cNvPr>
            <p:cNvSpPr>
              <a:spLocks/>
            </p:cNvSpPr>
            <p:nvPr/>
          </p:nvSpPr>
          <p:spPr bwMode="auto">
            <a:xfrm>
              <a:off x="1430941" y="554275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2 h 83"/>
                <a:gd name="T10" fmla="*/ 7 w 322"/>
                <a:gd name="T11" fmla="*/ 1 h 83"/>
                <a:gd name="T12" fmla="*/ 6 w 322"/>
                <a:gd name="T13" fmla="*/ 1 h 83"/>
                <a:gd name="T14" fmla="*/ 4 w 322"/>
                <a:gd name="T15" fmla="*/ 0 h 83"/>
                <a:gd name="T16" fmla="*/ 2 w 322"/>
                <a:gd name="T17" fmla="*/ 1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9 h 83"/>
                <a:gd name="T32" fmla="*/ 322 w 322"/>
                <a:gd name="T33" fmla="*/ 38 h 83"/>
                <a:gd name="T34" fmla="*/ 322 w 322"/>
                <a:gd name="T35" fmla="*/ 6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1"/>
                    <a:pt x="260" y="30"/>
                    <a:pt x="162" y="30"/>
                  </a:cubicBezTo>
                  <a:cubicBezTo>
                    <a:pt x="63" y="30"/>
                    <a:pt x="21" y="10"/>
                    <a:pt x="7" y="2"/>
                  </a:cubicBezTo>
                  <a:cubicBezTo>
                    <a:pt x="7" y="1"/>
                    <a:pt x="7" y="1"/>
                    <a:pt x="7" y="1"/>
                  </a:cubicBezTo>
                  <a:cubicBezTo>
                    <a:pt x="6" y="1"/>
                    <a:pt x="6" y="1"/>
                    <a:pt x="6" y="1"/>
                  </a:cubicBezTo>
                  <a:cubicBezTo>
                    <a:pt x="6" y="1"/>
                    <a:pt x="5" y="0"/>
                    <a:pt x="4" y="0"/>
                  </a:cubicBezTo>
                  <a:cubicBezTo>
                    <a:pt x="3" y="0"/>
                    <a:pt x="3" y="0"/>
                    <a:pt x="2" y="1"/>
                  </a:cubicBezTo>
                  <a:cubicBezTo>
                    <a:pt x="1" y="1"/>
                    <a:pt x="0" y="3"/>
                    <a:pt x="0" y="4"/>
                  </a:cubicBezTo>
                  <a:cubicBezTo>
                    <a:pt x="0" y="29"/>
                    <a:pt x="0" y="29"/>
                    <a:pt x="0" y="29"/>
                  </a:cubicBezTo>
                  <a:cubicBezTo>
                    <a:pt x="0" y="30"/>
                    <a:pt x="1" y="32"/>
                    <a:pt x="1" y="32"/>
                  </a:cubicBezTo>
                  <a:cubicBezTo>
                    <a:pt x="2" y="43"/>
                    <a:pt x="8" y="52"/>
                    <a:pt x="20" y="59"/>
                  </a:cubicBezTo>
                  <a:cubicBezTo>
                    <a:pt x="26" y="63"/>
                    <a:pt x="64" y="83"/>
                    <a:pt x="162" y="83"/>
                  </a:cubicBezTo>
                  <a:cubicBezTo>
                    <a:pt x="261" y="83"/>
                    <a:pt x="298" y="63"/>
                    <a:pt x="304" y="59"/>
                  </a:cubicBezTo>
                  <a:cubicBezTo>
                    <a:pt x="313" y="53"/>
                    <a:pt x="319" y="47"/>
                    <a:pt x="321" y="39"/>
                  </a:cubicBezTo>
                  <a:cubicBezTo>
                    <a:pt x="322" y="38"/>
                    <a:pt x="322" y="38"/>
                    <a:pt x="322" y="38"/>
                  </a:cubicBezTo>
                  <a:cubicBezTo>
                    <a:pt x="322" y="6"/>
                    <a:pt x="322" y="6"/>
                    <a:pt x="322" y="6"/>
                  </a:cubicBezTo>
                  <a:cubicBezTo>
                    <a:pt x="322" y="4"/>
                    <a:pt x="321" y="3"/>
                    <a:pt x="32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48" name="Freeform 87">
              <a:extLst>
                <a:ext uri="{FF2B5EF4-FFF2-40B4-BE49-F238E27FC236}">
                  <a16:creationId xmlns:a16="http://schemas.microsoft.com/office/drawing/2014/main" id="{057BD15A-6D39-420A-8857-925A06D75E13}"/>
                </a:ext>
              </a:extLst>
            </p:cNvPr>
            <p:cNvSpPr>
              <a:spLocks noEditPoints="1"/>
            </p:cNvSpPr>
            <p:nvPr/>
          </p:nvSpPr>
          <p:spPr bwMode="auto">
            <a:xfrm>
              <a:off x="1430941" y="5188109"/>
              <a:ext cx="732323" cy="253001"/>
            </a:xfrm>
            <a:custGeom>
              <a:avLst/>
              <a:gdLst>
                <a:gd name="T0" fmla="*/ 299 w 322"/>
                <a:gd name="T1" fmla="*/ 25 h 155"/>
                <a:gd name="T2" fmla="*/ 298 w 322"/>
                <a:gd name="T3" fmla="*/ 25 h 155"/>
                <a:gd name="T4" fmla="*/ 298 w 322"/>
                <a:gd name="T5" fmla="*/ 25 h 155"/>
                <a:gd name="T6" fmla="*/ 161 w 322"/>
                <a:gd name="T7" fmla="*/ 0 h 155"/>
                <a:gd name="T8" fmla="*/ 24 w 322"/>
                <a:gd name="T9" fmla="*/ 25 h 155"/>
                <a:gd name="T10" fmla="*/ 23 w 322"/>
                <a:gd name="T11" fmla="*/ 25 h 155"/>
                <a:gd name="T12" fmla="*/ 23 w 322"/>
                <a:gd name="T13" fmla="*/ 25 h 155"/>
                <a:gd name="T14" fmla="*/ 0 w 322"/>
                <a:gd name="T15" fmla="*/ 64 h 155"/>
                <a:gd name="T16" fmla="*/ 0 w 322"/>
                <a:gd name="T17" fmla="*/ 81 h 155"/>
                <a:gd name="T18" fmla="*/ 0 w 322"/>
                <a:gd name="T19" fmla="*/ 101 h 155"/>
                <a:gd name="T20" fmla="*/ 1 w 322"/>
                <a:gd name="T21" fmla="*/ 104 h 155"/>
                <a:gd name="T22" fmla="*/ 20 w 322"/>
                <a:gd name="T23" fmla="*/ 130 h 155"/>
                <a:gd name="T24" fmla="*/ 162 w 322"/>
                <a:gd name="T25" fmla="*/ 155 h 155"/>
                <a:gd name="T26" fmla="*/ 304 w 322"/>
                <a:gd name="T27" fmla="*/ 130 h 155"/>
                <a:gd name="T28" fmla="*/ 321 w 322"/>
                <a:gd name="T29" fmla="*/ 110 h 155"/>
                <a:gd name="T30" fmla="*/ 322 w 322"/>
                <a:gd name="T31" fmla="*/ 109 h 155"/>
                <a:gd name="T32" fmla="*/ 322 w 322"/>
                <a:gd name="T33" fmla="*/ 81 h 155"/>
                <a:gd name="T34" fmla="*/ 322 w 322"/>
                <a:gd name="T35" fmla="*/ 64 h 155"/>
                <a:gd name="T36" fmla="*/ 299 w 322"/>
                <a:gd name="T37" fmla="*/ 25 h 155"/>
                <a:gd name="T38" fmla="*/ 65 w 322"/>
                <a:gd name="T39" fmla="*/ 60 h 155"/>
                <a:gd name="T40" fmla="*/ 56 w 322"/>
                <a:gd name="T41" fmla="*/ 72 h 155"/>
                <a:gd name="T42" fmla="*/ 60 w 322"/>
                <a:gd name="T43" fmla="*/ 81 h 155"/>
                <a:gd name="T44" fmla="*/ 60 w 322"/>
                <a:gd name="T45" fmla="*/ 81 h 155"/>
                <a:gd name="T46" fmla="*/ 61 w 322"/>
                <a:gd name="T47" fmla="*/ 83 h 155"/>
                <a:gd name="T48" fmla="*/ 60 w 322"/>
                <a:gd name="T49" fmla="*/ 84 h 155"/>
                <a:gd name="T50" fmla="*/ 43 w 322"/>
                <a:gd name="T51" fmla="*/ 76 h 155"/>
                <a:gd name="T52" fmla="*/ 32 w 322"/>
                <a:gd name="T53" fmla="*/ 61 h 155"/>
                <a:gd name="T54" fmla="*/ 43 w 322"/>
                <a:gd name="T55" fmla="*/ 46 h 155"/>
                <a:gd name="T56" fmla="*/ 161 w 322"/>
                <a:gd name="T57" fmla="*/ 27 h 155"/>
                <a:gd name="T58" fmla="*/ 279 w 322"/>
                <a:gd name="T59" fmla="*/ 46 h 155"/>
                <a:gd name="T60" fmla="*/ 290 w 322"/>
                <a:gd name="T61" fmla="*/ 61 h 155"/>
                <a:gd name="T62" fmla="*/ 279 w 322"/>
                <a:gd name="T63" fmla="*/ 76 h 155"/>
                <a:gd name="T64" fmla="*/ 261 w 322"/>
                <a:gd name="T65" fmla="*/ 84 h 155"/>
                <a:gd name="T66" fmla="*/ 261 w 322"/>
                <a:gd name="T67" fmla="*/ 83 h 155"/>
                <a:gd name="T68" fmla="*/ 261 w 322"/>
                <a:gd name="T69" fmla="*/ 81 h 155"/>
                <a:gd name="T70" fmla="*/ 261 w 322"/>
                <a:gd name="T71" fmla="*/ 81 h 155"/>
                <a:gd name="T72" fmla="*/ 266 w 322"/>
                <a:gd name="T73" fmla="*/ 72 h 155"/>
                <a:gd name="T74" fmla="*/ 256 w 322"/>
                <a:gd name="T75" fmla="*/ 60 h 155"/>
                <a:gd name="T76" fmla="*/ 161 w 322"/>
                <a:gd name="T77" fmla="*/ 44 h 155"/>
                <a:gd name="T78" fmla="*/ 65 w 322"/>
                <a:gd name="T7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2" h="155">
                  <a:moveTo>
                    <a:pt x="299" y="25"/>
                  </a:moveTo>
                  <a:cubicBezTo>
                    <a:pt x="299" y="25"/>
                    <a:pt x="299" y="25"/>
                    <a:pt x="298" y="25"/>
                  </a:cubicBezTo>
                  <a:cubicBezTo>
                    <a:pt x="298" y="25"/>
                    <a:pt x="298" y="25"/>
                    <a:pt x="298" y="25"/>
                  </a:cubicBezTo>
                  <a:cubicBezTo>
                    <a:pt x="289" y="19"/>
                    <a:pt x="252" y="0"/>
                    <a:pt x="161" y="0"/>
                  </a:cubicBezTo>
                  <a:cubicBezTo>
                    <a:pt x="70" y="0"/>
                    <a:pt x="33" y="19"/>
                    <a:pt x="24" y="25"/>
                  </a:cubicBezTo>
                  <a:cubicBezTo>
                    <a:pt x="24" y="25"/>
                    <a:pt x="23" y="25"/>
                    <a:pt x="23" y="25"/>
                  </a:cubicBezTo>
                  <a:cubicBezTo>
                    <a:pt x="23" y="25"/>
                    <a:pt x="23" y="25"/>
                    <a:pt x="23" y="25"/>
                  </a:cubicBezTo>
                  <a:cubicBezTo>
                    <a:pt x="4" y="38"/>
                    <a:pt x="0" y="53"/>
                    <a:pt x="0" y="64"/>
                  </a:cubicBezTo>
                  <a:cubicBezTo>
                    <a:pt x="0" y="81"/>
                    <a:pt x="0" y="81"/>
                    <a:pt x="0" y="81"/>
                  </a:cubicBezTo>
                  <a:cubicBezTo>
                    <a:pt x="0" y="101"/>
                    <a:pt x="0" y="101"/>
                    <a:pt x="0" y="101"/>
                  </a:cubicBezTo>
                  <a:cubicBezTo>
                    <a:pt x="0" y="102"/>
                    <a:pt x="1" y="103"/>
                    <a:pt x="1" y="104"/>
                  </a:cubicBezTo>
                  <a:cubicBezTo>
                    <a:pt x="2" y="114"/>
                    <a:pt x="8" y="123"/>
                    <a:pt x="20" y="130"/>
                  </a:cubicBezTo>
                  <a:cubicBezTo>
                    <a:pt x="26" y="134"/>
                    <a:pt x="64" y="155"/>
                    <a:pt x="162" y="155"/>
                  </a:cubicBezTo>
                  <a:cubicBezTo>
                    <a:pt x="261" y="155"/>
                    <a:pt x="298" y="134"/>
                    <a:pt x="304" y="130"/>
                  </a:cubicBezTo>
                  <a:cubicBezTo>
                    <a:pt x="313" y="125"/>
                    <a:pt x="319" y="118"/>
                    <a:pt x="321" y="110"/>
                  </a:cubicBezTo>
                  <a:cubicBezTo>
                    <a:pt x="322" y="110"/>
                    <a:pt x="322" y="109"/>
                    <a:pt x="322" y="109"/>
                  </a:cubicBezTo>
                  <a:cubicBezTo>
                    <a:pt x="322" y="81"/>
                    <a:pt x="322" y="81"/>
                    <a:pt x="322" y="81"/>
                  </a:cubicBezTo>
                  <a:cubicBezTo>
                    <a:pt x="322" y="64"/>
                    <a:pt x="322" y="64"/>
                    <a:pt x="322" y="64"/>
                  </a:cubicBezTo>
                  <a:cubicBezTo>
                    <a:pt x="322" y="53"/>
                    <a:pt x="318" y="37"/>
                    <a:pt x="299" y="25"/>
                  </a:cubicBezTo>
                  <a:close/>
                  <a:moveTo>
                    <a:pt x="65" y="60"/>
                  </a:moveTo>
                  <a:cubicBezTo>
                    <a:pt x="63" y="62"/>
                    <a:pt x="57" y="65"/>
                    <a:pt x="56" y="72"/>
                  </a:cubicBezTo>
                  <a:cubicBezTo>
                    <a:pt x="57" y="76"/>
                    <a:pt x="58" y="79"/>
                    <a:pt x="60" y="81"/>
                  </a:cubicBezTo>
                  <a:cubicBezTo>
                    <a:pt x="60" y="81"/>
                    <a:pt x="60" y="81"/>
                    <a:pt x="60" y="81"/>
                  </a:cubicBezTo>
                  <a:cubicBezTo>
                    <a:pt x="61" y="81"/>
                    <a:pt x="61" y="82"/>
                    <a:pt x="61" y="83"/>
                  </a:cubicBezTo>
                  <a:cubicBezTo>
                    <a:pt x="60" y="83"/>
                    <a:pt x="60" y="84"/>
                    <a:pt x="60" y="84"/>
                  </a:cubicBezTo>
                  <a:cubicBezTo>
                    <a:pt x="50" y="80"/>
                    <a:pt x="44" y="77"/>
                    <a:pt x="43" y="76"/>
                  </a:cubicBezTo>
                  <a:cubicBezTo>
                    <a:pt x="40" y="75"/>
                    <a:pt x="33" y="70"/>
                    <a:pt x="32" y="61"/>
                  </a:cubicBezTo>
                  <a:cubicBezTo>
                    <a:pt x="33" y="53"/>
                    <a:pt x="40" y="48"/>
                    <a:pt x="43" y="46"/>
                  </a:cubicBezTo>
                  <a:cubicBezTo>
                    <a:pt x="47" y="44"/>
                    <a:pt x="77" y="27"/>
                    <a:pt x="161" y="27"/>
                  </a:cubicBezTo>
                  <a:cubicBezTo>
                    <a:pt x="244" y="27"/>
                    <a:pt x="275" y="44"/>
                    <a:pt x="279" y="46"/>
                  </a:cubicBezTo>
                  <a:cubicBezTo>
                    <a:pt x="282" y="48"/>
                    <a:pt x="289" y="53"/>
                    <a:pt x="290" y="61"/>
                  </a:cubicBezTo>
                  <a:cubicBezTo>
                    <a:pt x="289" y="70"/>
                    <a:pt x="282" y="75"/>
                    <a:pt x="279" y="76"/>
                  </a:cubicBezTo>
                  <a:cubicBezTo>
                    <a:pt x="277" y="77"/>
                    <a:pt x="272" y="81"/>
                    <a:pt x="261" y="84"/>
                  </a:cubicBezTo>
                  <a:cubicBezTo>
                    <a:pt x="261" y="84"/>
                    <a:pt x="261" y="84"/>
                    <a:pt x="261" y="83"/>
                  </a:cubicBezTo>
                  <a:cubicBezTo>
                    <a:pt x="260" y="83"/>
                    <a:pt x="260" y="82"/>
                    <a:pt x="261" y="81"/>
                  </a:cubicBezTo>
                  <a:cubicBezTo>
                    <a:pt x="261" y="81"/>
                    <a:pt x="261" y="81"/>
                    <a:pt x="261" y="81"/>
                  </a:cubicBezTo>
                  <a:cubicBezTo>
                    <a:pt x="263" y="79"/>
                    <a:pt x="265" y="76"/>
                    <a:pt x="266" y="72"/>
                  </a:cubicBezTo>
                  <a:cubicBezTo>
                    <a:pt x="265" y="65"/>
                    <a:pt x="259" y="62"/>
                    <a:pt x="256" y="60"/>
                  </a:cubicBezTo>
                  <a:cubicBezTo>
                    <a:pt x="253" y="58"/>
                    <a:pt x="229" y="44"/>
                    <a:pt x="161" y="44"/>
                  </a:cubicBezTo>
                  <a:cubicBezTo>
                    <a:pt x="93" y="44"/>
                    <a:pt x="69" y="58"/>
                    <a:pt x="65" y="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49" name="Freeform 88">
              <a:extLst>
                <a:ext uri="{FF2B5EF4-FFF2-40B4-BE49-F238E27FC236}">
                  <a16:creationId xmlns:a16="http://schemas.microsoft.com/office/drawing/2014/main" id="{8D37FCB9-5133-454D-8E22-127DBFBDC87D}"/>
                </a:ext>
              </a:extLst>
            </p:cNvPr>
            <p:cNvSpPr>
              <a:spLocks/>
            </p:cNvSpPr>
            <p:nvPr/>
          </p:nvSpPr>
          <p:spPr bwMode="auto">
            <a:xfrm>
              <a:off x="1430941" y="5667931"/>
              <a:ext cx="732323" cy="130648"/>
            </a:xfrm>
            <a:custGeom>
              <a:avLst/>
              <a:gdLst>
                <a:gd name="T0" fmla="*/ 320 w 322"/>
                <a:gd name="T1" fmla="*/ 2 h 80"/>
                <a:gd name="T2" fmla="*/ 318 w 322"/>
                <a:gd name="T3" fmla="*/ 1 h 80"/>
                <a:gd name="T4" fmla="*/ 316 w 322"/>
                <a:gd name="T5" fmla="*/ 2 h 80"/>
                <a:gd name="T6" fmla="*/ 162 w 322"/>
                <a:gd name="T7" fmla="*/ 29 h 80"/>
                <a:gd name="T8" fmla="*/ 7 w 322"/>
                <a:gd name="T9" fmla="*/ 1 h 80"/>
                <a:gd name="T10" fmla="*/ 7 w 322"/>
                <a:gd name="T11" fmla="*/ 1 h 80"/>
                <a:gd name="T12" fmla="*/ 6 w 322"/>
                <a:gd name="T13" fmla="*/ 0 h 80"/>
                <a:gd name="T14" fmla="*/ 4 w 322"/>
                <a:gd name="T15" fmla="*/ 0 h 80"/>
                <a:gd name="T16" fmla="*/ 2 w 322"/>
                <a:gd name="T17" fmla="*/ 0 h 80"/>
                <a:gd name="T18" fmla="*/ 0 w 322"/>
                <a:gd name="T19" fmla="*/ 4 h 80"/>
                <a:gd name="T20" fmla="*/ 0 w 322"/>
                <a:gd name="T21" fmla="*/ 16 h 80"/>
                <a:gd name="T22" fmla="*/ 24 w 322"/>
                <a:gd name="T23" fmla="*/ 55 h 80"/>
                <a:gd name="T24" fmla="*/ 161 w 322"/>
                <a:gd name="T25" fmla="*/ 80 h 80"/>
                <a:gd name="T26" fmla="*/ 298 w 322"/>
                <a:gd name="T27" fmla="*/ 55 h 80"/>
                <a:gd name="T28" fmla="*/ 322 w 322"/>
                <a:gd name="T29" fmla="*/ 16 h 80"/>
                <a:gd name="T30" fmla="*/ 322 w 322"/>
                <a:gd name="T31" fmla="*/ 5 h 80"/>
                <a:gd name="T32" fmla="*/ 320 w 322"/>
                <a:gd name="T3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80">
                  <a:moveTo>
                    <a:pt x="320" y="2"/>
                  </a:moveTo>
                  <a:cubicBezTo>
                    <a:pt x="319" y="1"/>
                    <a:pt x="318" y="1"/>
                    <a:pt x="318" y="1"/>
                  </a:cubicBezTo>
                  <a:cubicBezTo>
                    <a:pt x="317" y="1"/>
                    <a:pt x="316" y="1"/>
                    <a:pt x="316" y="2"/>
                  </a:cubicBezTo>
                  <a:cubicBezTo>
                    <a:pt x="302" y="10"/>
                    <a:pt x="260" y="29"/>
                    <a:pt x="162" y="29"/>
                  </a:cubicBezTo>
                  <a:cubicBezTo>
                    <a:pt x="63" y="29"/>
                    <a:pt x="21" y="9"/>
                    <a:pt x="7" y="1"/>
                  </a:cubicBezTo>
                  <a:cubicBezTo>
                    <a:pt x="7" y="1"/>
                    <a:pt x="7" y="1"/>
                    <a:pt x="7" y="1"/>
                  </a:cubicBezTo>
                  <a:cubicBezTo>
                    <a:pt x="6" y="0"/>
                    <a:pt x="6" y="0"/>
                    <a:pt x="6" y="0"/>
                  </a:cubicBezTo>
                  <a:cubicBezTo>
                    <a:pt x="6" y="0"/>
                    <a:pt x="5" y="0"/>
                    <a:pt x="4" y="0"/>
                  </a:cubicBezTo>
                  <a:cubicBezTo>
                    <a:pt x="3" y="0"/>
                    <a:pt x="3" y="0"/>
                    <a:pt x="2" y="0"/>
                  </a:cubicBezTo>
                  <a:cubicBezTo>
                    <a:pt x="1" y="1"/>
                    <a:pt x="0" y="2"/>
                    <a:pt x="0" y="4"/>
                  </a:cubicBezTo>
                  <a:cubicBezTo>
                    <a:pt x="0" y="16"/>
                    <a:pt x="0" y="16"/>
                    <a:pt x="0" y="16"/>
                  </a:cubicBezTo>
                  <a:cubicBezTo>
                    <a:pt x="0" y="27"/>
                    <a:pt x="4" y="43"/>
                    <a:pt x="24" y="55"/>
                  </a:cubicBezTo>
                  <a:cubicBezTo>
                    <a:pt x="33" y="61"/>
                    <a:pt x="70" y="80"/>
                    <a:pt x="161" y="80"/>
                  </a:cubicBezTo>
                  <a:cubicBezTo>
                    <a:pt x="252" y="80"/>
                    <a:pt x="289" y="61"/>
                    <a:pt x="298" y="55"/>
                  </a:cubicBezTo>
                  <a:cubicBezTo>
                    <a:pt x="317" y="43"/>
                    <a:pt x="322" y="27"/>
                    <a:pt x="322" y="16"/>
                  </a:cubicBezTo>
                  <a:cubicBezTo>
                    <a:pt x="322" y="5"/>
                    <a:pt x="322" y="5"/>
                    <a:pt x="322" y="5"/>
                  </a:cubicBezTo>
                  <a:cubicBezTo>
                    <a:pt x="322" y="4"/>
                    <a:pt x="321" y="2"/>
                    <a:pt x="32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50" name="Freeform 89">
              <a:extLst>
                <a:ext uri="{FF2B5EF4-FFF2-40B4-BE49-F238E27FC236}">
                  <a16:creationId xmlns:a16="http://schemas.microsoft.com/office/drawing/2014/main" id="{6E2029D7-623B-4677-9EB1-7E0B5B0124A9}"/>
                </a:ext>
              </a:extLst>
            </p:cNvPr>
            <p:cNvSpPr>
              <a:spLocks/>
            </p:cNvSpPr>
            <p:nvPr/>
          </p:nvSpPr>
          <p:spPr bwMode="auto">
            <a:xfrm>
              <a:off x="1430941" y="5422412"/>
              <a:ext cx="732323" cy="135487"/>
            </a:xfrm>
            <a:custGeom>
              <a:avLst/>
              <a:gdLst>
                <a:gd name="T0" fmla="*/ 320 w 322"/>
                <a:gd name="T1" fmla="*/ 2 h 83"/>
                <a:gd name="T2" fmla="*/ 318 w 322"/>
                <a:gd name="T3" fmla="*/ 2 h 83"/>
                <a:gd name="T4" fmla="*/ 316 w 322"/>
                <a:gd name="T5" fmla="*/ 2 h 83"/>
                <a:gd name="T6" fmla="*/ 162 w 322"/>
                <a:gd name="T7" fmla="*/ 30 h 83"/>
                <a:gd name="T8" fmla="*/ 7 w 322"/>
                <a:gd name="T9" fmla="*/ 1 h 83"/>
                <a:gd name="T10" fmla="*/ 7 w 322"/>
                <a:gd name="T11" fmla="*/ 1 h 83"/>
                <a:gd name="T12" fmla="*/ 6 w 322"/>
                <a:gd name="T13" fmla="*/ 1 h 83"/>
                <a:gd name="T14" fmla="*/ 4 w 322"/>
                <a:gd name="T15" fmla="*/ 0 h 83"/>
                <a:gd name="T16" fmla="*/ 2 w 322"/>
                <a:gd name="T17" fmla="*/ 0 h 83"/>
                <a:gd name="T18" fmla="*/ 0 w 322"/>
                <a:gd name="T19" fmla="*/ 4 h 83"/>
                <a:gd name="T20" fmla="*/ 0 w 322"/>
                <a:gd name="T21" fmla="*/ 29 h 83"/>
                <a:gd name="T22" fmla="*/ 1 w 322"/>
                <a:gd name="T23" fmla="*/ 32 h 83"/>
                <a:gd name="T24" fmla="*/ 20 w 322"/>
                <a:gd name="T25" fmla="*/ 59 h 83"/>
                <a:gd name="T26" fmla="*/ 162 w 322"/>
                <a:gd name="T27" fmla="*/ 83 h 83"/>
                <a:gd name="T28" fmla="*/ 304 w 322"/>
                <a:gd name="T29" fmla="*/ 59 h 83"/>
                <a:gd name="T30" fmla="*/ 321 w 322"/>
                <a:gd name="T31" fmla="*/ 38 h 83"/>
                <a:gd name="T32" fmla="*/ 322 w 322"/>
                <a:gd name="T33" fmla="*/ 37 h 83"/>
                <a:gd name="T34" fmla="*/ 322 w 322"/>
                <a:gd name="T35" fmla="*/ 5 h 83"/>
                <a:gd name="T36" fmla="*/ 320 w 322"/>
                <a:gd name="T37"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2" h="83">
                  <a:moveTo>
                    <a:pt x="320" y="2"/>
                  </a:moveTo>
                  <a:cubicBezTo>
                    <a:pt x="319" y="2"/>
                    <a:pt x="318" y="2"/>
                    <a:pt x="318" y="2"/>
                  </a:cubicBezTo>
                  <a:cubicBezTo>
                    <a:pt x="317" y="2"/>
                    <a:pt x="316" y="2"/>
                    <a:pt x="316" y="2"/>
                  </a:cubicBezTo>
                  <a:cubicBezTo>
                    <a:pt x="302" y="10"/>
                    <a:pt x="260" y="30"/>
                    <a:pt x="162" y="30"/>
                  </a:cubicBezTo>
                  <a:cubicBezTo>
                    <a:pt x="63" y="30"/>
                    <a:pt x="21" y="10"/>
                    <a:pt x="7" y="1"/>
                  </a:cubicBezTo>
                  <a:cubicBezTo>
                    <a:pt x="7" y="1"/>
                    <a:pt x="7" y="1"/>
                    <a:pt x="7" y="1"/>
                  </a:cubicBezTo>
                  <a:cubicBezTo>
                    <a:pt x="6" y="1"/>
                    <a:pt x="6" y="1"/>
                    <a:pt x="6" y="1"/>
                  </a:cubicBezTo>
                  <a:cubicBezTo>
                    <a:pt x="6" y="0"/>
                    <a:pt x="5" y="0"/>
                    <a:pt x="4" y="0"/>
                  </a:cubicBezTo>
                  <a:cubicBezTo>
                    <a:pt x="3" y="0"/>
                    <a:pt x="3" y="0"/>
                    <a:pt x="2" y="0"/>
                  </a:cubicBezTo>
                  <a:cubicBezTo>
                    <a:pt x="1" y="1"/>
                    <a:pt x="0" y="2"/>
                    <a:pt x="0" y="4"/>
                  </a:cubicBezTo>
                  <a:cubicBezTo>
                    <a:pt x="0" y="29"/>
                    <a:pt x="0" y="29"/>
                    <a:pt x="0" y="29"/>
                  </a:cubicBezTo>
                  <a:cubicBezTo>
                    <a:pt x="0" y="30"/>
                    <a:pt x="1" y="31"/>
                    <a:pt x="1" y="32"/>
                  </a:cubicBezTo>
                  <a:cubicBezTo>
                    <a:pt x="2" y="43"/>
                    <a:pt x="8" y="52"/>
                    <a:pt x="20" y="59"/>
                  </a:cubicBezTo>
                  <a:cubicBezTo>
                    <a:pt x="26" y="63"/>
                    <a:pt x="64" y="83"/>
                    <a:pt x="162" y="83"/>
                  </a:cubicBezTo>
                  <a:cubicBezTo>
                    <a:pt x="261" y="83"/>
                    <a:pt x="298" y="63"/>
                    <a:pt x="304" y="59"/>
                  </a:cubicBezTo>
                  <a:cubicBezTo>
                    <a:pt x="313" y="53"/>
                    <a:pt x="319" y="46"/>
                    <a:pt x="321" y="38"/>
                  </a:cubicBezTo>
                  <a:cubicBezTo>
                    <a:pt x="322" y="38"/>
                    <a:pt x="322" y="38"/>
                    <a:pt x="322" y="37"/>
                  </a:cubicBezTo>
                  <a:cubicBezTo>
                    <a:pt x="322" y="5"/>
                    <a:pt x="322" y="5"/>
                    <a:pt x="322" y="5"/>
                  </a:cubicBezTo>
                  <a:cubicBezTo>
                    <a:pt x="322" y="4"/>
                    <a:pt x="321" y="3"/>
                    <a:pt x="32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100"/>
            </a:p>
          </p:txBody>
        </p:sp>
      </p:grpSp>
      <p:cxnSp>
        <p:nvCxnSpPr>
          <p:cNvPr id="35" name="Straight Connector 34">
            <a:extLst>
              <a:ext uri="{FF2B5EF4-FFF2-40B4-BE49-F238E27FC236}">
                <a16:creationId xmlns:a16="http://schemas.microsoft.com/office/drawing/2014/main" id="{B4B03F58-3549-47CE-A2A1-F93805E6067E}"/>
              </a:ext>
            </a:extLst>
          </p:cNvPr>
          <p:cNvCxnSpPr>
            <a:cxnSpLocks/>
            <a:stCxn id="33" idx="0"/>
            <a:endCxn id="21" idx="2"/>
          </p:cNvCxnSpPr>
          <p:nvPr/>
        </p:nvCxnSpPr>
        <p:spPr>
          <a:xfrm flipH="1" flipV="1">
            <a:off x="6516145" y="5348309"/>
            <a:ext cx="247810" cy="487328"/>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grpSp>
        <p:nvGrpSpPr>
          <p:cNvPr id="36" name="Group 35">
            <a:extLst>
              <a:ext uri="{FF2B5EF4-FFF2-40B4-BE49-F238E27FC236}">
                <a16:creationId xmlns:a16="http://schemas.microsoft.com/office/drawing/2014/main" id="{55FC8C5F-B61A-462C-8F4B-8C510693C014}"/>
              </a:ext>
            </a:extLst>
          </p:cNvPr>
          <p:cNvGrpSpPr/>
          <p:nvPr/>
        </p:nvGrpSpPr>
        <p:grpSpPr>
          <a:xfrm>
            <a:off x="9337604" y="2599425"/>
            <a:ext cx="2434551" cy="1110328"/>
            <a:chOff x="3413383" y="3053377"/>
            <a:chExt cx="5794332" cy="2642626"/>
          </a:xfrm>
        </p:grpSpPr>
        <p:sp>
          <p:nvSpPr>
            <p:cNvPr id="44" name="Freeform: Shape 43">
              <a:extLst>
                <a:ext uri="{FF2B5EF4-FFF2-40B4-BE49-F238E27FC236}">
                  <a16:creationId xmlns:a16="http://schemas.microsoft.com/office/drawing/2014/main" id="{0BC286D7-D917-440F-BF35-98F76427B74D}"/>
                </a:ext>
              </a:extLst>
            </p:cNvPr>
            <p:cNvSpPr/>
            <p:nvPr/>
          </p:nvSpPr>
          <p:spPr>
            <a:xfrm>
              <a:off x="4373164" y="3053377"/>
              <a:ext cx="4834551" cy="2252578"/>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13294B">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5" name="Freeform: Shape 44">
              <a:extLst>
                <a:ext uri="{FF2B5EF4-FFF2-40B4-BE49-F238E27FC236}">
                  <a16:creationId xmlns:a16="http://schemas.microsoft.com/office/drawing/2014/main" id="{504D4C82-8A28-4FA6-9B4D-252A5DC5A726}"/>
                </a:ext>
              </a:extLst>
            </p:cNvPr>
            <p:cNvSpPr/>
            <p:nvPr/>
          </p:nvSpPr>
          <p:spPr>
            <a:xfrm>
              <a:off x="4024022" y="3199699"/>
              <a:ext cx="3392307" cy="1580588"/>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6E92C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6" name="Freeform: Shape 45">
              <a:extLst>
                <a:ext uri="{FF2B5EF4-FFF2-40B4-BE49-F238E27FC236}">
                  <a16:creationId xmlns:a16="http://schemas.microsoft.com/office/drawing/2014/main" id="{5F5CACBC-A5E6-47D2-B353-BD023F64A34E}"/>
                </a:ext>
              </a:extLst>
            </p:cNvPr>
            <p:cNvSpPr/>
            <p:nvPr/>
          </p:nvSpPr>
          <p:spPr>
            <a:xfrm>
              <a:off x="3413383" y="4191664"/>
              <a:ext cx="3228655" cy="1504339"/>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02" name="Rectangle: Rounded Corners 101">
            <a:extLst>
              <a:ext uri="{FF2B5EF4-FFF2-40B4-BE49-F238E27FC236}">
                <a16:creationId xmlns:a16="http://schemas.microsoft.com/office/drawing/2014/main" id="{1AB571D0-691D-4FCB-A129-6835522E0543}"/>
              </a:ext>
            </a:extLst>
          </p:cNvPr>
          <p:cNvSpPr/>
          <p:nvPr/>
        </p:nvSpPr>
        <p:spPr>
          <a:xfrm>
            <a:off x="9492170" y="6024918"/>
            <a:ext cx="1240789" cy="28631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Plant Systems</a:t>
            </a:r>
          </a:p>
        </p:txBody>
      </p:sp>
      <p:cxnSp>
        <p:nvCxnSpPr>
          <p:cNvPr id="103" name="Straight Connector 102">
            <a:extLst>
              <a:ext uri="{FF2B5EF4-FFF2-40B4-BE49-F238E27FC236}">
                <a16:creationId xmlns:a16="http://schemas.microsoft.com/office/drawing/2014/main" id="{0873BA46-8572-4F31-8F0A-7D5611C4B06D}"/>
              </a:ext>
            </a:extLst>
          </p:cNvPr>
          <p:cNvCxnSpPr>
            <a:cxnSpLocks/>
            <a:stCxn id="102" idx="0"/>
            <a:endCxn id="24" idx="2"/>
          </p:cNvCxnSpPr>
          <p:nvPr/>
        </p:nvCxnSpPr>
        <p:spPr>
          <a:xfrm flipH="1" flipV="1">
            <a:off x="9117868" y="5908036"/>
            <a:ext cx="994697" cy="116882"/>
          </a:xfrm>
          <a:prstGeom prst="line">
            <a:avLst/>
          </a:pr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sp>
        <p:nvSpPr>
          <p:cNvPr id="17" name="Rectangle: Rounded Corners 16">
            <a:extLst>
              <a:ext uri="{FF2B5EF4-FFF2-40B4-BE49-F238E27FC236}">
                <a16:creationId xmlns:a16="http://schemas.microsoft.com/office/drawing/2014/main" id="{7FD624C5-C2B7-4FD3-8D2A-E57B67DAF13F}"/>
              </a:ext>
            </a:extLst>
          </p:cNvPr>
          <p:cNvSpPr/>
          <p:nvPr/>
        </p:nvSpPr>
        <p:spPr>
          <a:xfrm>
            <a:off x="8249696" y="3372224"/>
            <a:ext cx="1639954" cy="286315"/>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Proficy Historian</a:t>
            </a:r>
          </a:p>
        </p:txBody>
      </p:sp>
      <p:sp>
        <p:nvSpPr>
          <p:cNvPr id="37" name="TextBox 36">
            <a:extLst>
              <a:ext uri="{FF2B5EF4-FFF2-40B4-BE49-F238E27FC236}">
                <a16:creationId xmlns:a16="http://schemas.microsoft.com/office/drawing/2014/main" id="{B7B4E6D4-D9BC-4881-BE67-439377784698}"/>
              </a:ext>
            </a:extLst>
          </p:cNvPr>
          <p:cNvSpPr txBox="1"/>
          <p:nvPr/>
        </p:nvSpPr>
        <p:spPr>
          <a:xfrm>
            <a:off x="9300401" y="3795724"/>
            <a:ext cx="914400" cy="914400"/>
          </a:xfrm>
          <a:prstGeom prst="rect">
            <a:avLst/>
          </a:prstGeom>
          <a:noFill/>
        </p:spPr>
        <p:txBody>
          <a:bodyPr wrap="none" rtlCol="0">
            <a:noAutofit/>
          </a:bodyPr>
          <a:lstStyle/>
          <a:p>
            <a:pPr algn="l">
              <a:spcBef>
                <a:spcPts val="1200"/>
              </a:spcBef>
            </a:pPr>
            <a:r>
              <a:rPr lang="en-US" sz="1050" dirty="0"/>
              <a:t>OPC-DA, HDA, UA, </a:t>
            </a:r>
            <a:br>
              <a:rPr lang="en-US" sz="1050" dirty="0"/>
            </a:br>
            <a:r>
              <a:rPr lang="en-US" sz="1050" dirty="0"/>
              <a:t>   MQTT</a:t>
            </a:r>
            <a:br>
              <a:rPr lang="en-US" sz="1050" dirty="0"/>
            </a:br>
            <a:r>
              <a:rPr lang="en-US" sz="1050" dirty="0"/>
              <a:t>      ODBC</a:t>
            </a:r>
            <a:br>
              <a:rPr lang="en-US" sz="1050" dirty="0"/>
            </a:br>
            <a:r>
              <a:rPr lang="en-US" sz="1050" dirty="0"/>
              <a:t>         Proficy Historian</a:t>
            </a:r>
            <a:br>
              <a:rPr lang="en-US" sz="1050" dirty="0"/>
            </a:br>
            <a:r>
              <a:rPr lang="en-US" sz="1050" dirty="0"/>
              <a:t>            OSI-PI</a:t>
            </a:r>
            <a:br>
              <a:rPr lang="en-US" sz="1050" dirty="0"/>
            </a:br>
            <a:r>
              <a:rPr lang="en-US" sz="1050" dirty="0"/>
              <a:t>               100’s of OT protocols</a:t>
            </a:r>
          </a:p>
        </p:txBody>
      </p:sp>
      <p:sp>
        <p:nvSpPr>
          <p:cNvPr id="79" name="Footer Placeholder 1">
            <a:extLst>
              <a:ext uri="{FF2B5EF4-FFF2-40B4-BE49-F238E27FC236}">
                <a16:creationId xmlns:a16="http://schemas.microsoft.com/office/drawing/2014/main" id="{7A150A1E-AB18-46A0-A6CF-1F6C5BDC9AA1}"/>
              </a:ext>
            </a:extLst>
          </p:cNvPr>
          <p:cNvSpPr>
            <a:spLocks noGrp="1"/>
          </p:cNvSpPr>
          <p:nvPr>
            <p:ph type="ftr" sz="quarter" idx="10"/>
          </p:nvPr>
        </p:nvSpPr>
        <p:spPr>
          <a:xfrm>
            <a:off x="515939" y="6377458"/>
            <a:ext cx="3983325" cy="365125"/>
          </a:xfrm>
        </p:spPr>
        <p:txBody>
          <a:bodyPr/>
          <a:lstStyle/>
          <a:p>
            <a:pPr marL="179388" indent="-179388"/>
            <a:r>
              <a:rPr lang="en-US" dirty="0"/>
              <a:t>Pharma &amp; Biotech Overview   |</a:t>
            </a:r>
          </a:p>
        </p:txBody>
      </p:sp>
    </p:spTree>
    <p:extLst>
      <p:ext uri="{BB962C8B-B14F-4D97-AF65-F5344CB8AC3E}">
        <p14:creationId xmlns:p14="http://schemas.microsoft.com/office/powerpoint/2010/main" val="4112516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14BAD3-1E0E-7ED2-C6CD-334FC241AC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9939"/>
            <a:ext cx="12192000" cy="6838122"/>
          </a:xfrm>
          <a:prstGeom prst="rect">
            <a:avLst/>
          </a:prstGeom>
        </p:spPr>
      </p:pic>
      <p:sp>
        <p:nvSpPr>
          <p:cNvPr id="3" name="Footer Placeholder 2">
            <a:extLst>
              <a:ext uri="{FF2B5EF4-FFF2-40B4-BE49-F238E27FC236}">
                <a16:creationId xmlns:a16="http://schemas.microsoft.com/office/drawing/2014/main" id="{578F00AE-5099-7113-FE0E-88F8913A692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 2024 GE Vernova and/or its affiliates. All rights reserved.</a:t>
            </a:r>
          </a:p>
        </p:txBody>
      </p:sp>
      <p:sp>
        <p:nvSpPr>
          <p:cNvPr id="6" name="Slide Number Placeholder 5">
            <a:extLst>
              <a:ext uri="{FF2B5EF4-FFF2-40B4-BE49-F238E27FC236}">
                <a16:creationId xmlns:a16="http://schemas.microsoft.com/office/drawing/2014/main" id="{8CAF51A7-6E7E-84B7-11D3-B860065DF0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FFFFFF"/>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4" name="Title 3">
            <a:extLst>
              <a:ext uri="{FF2B5EF4-FFF2-40B4-BE49-F238E27FC236}">
                <a16:creationId xmlns:a16="http://schemas.microsoft.com/office/drawing/2014/main" id="{ECAEAB2A-87F3-4C0D-9383-8346ECE8D6B6}"/>
              </a:ext>
            </a:extLst>
          </p:cNvPr>
          <p:cNvSpPr>
            <a:spLocks noGrp="1"/>
          </p:cNvSpPr>
          <p:nvPr>
            <p:ph type="title"/>
          </p:nvPr>
        </p:nvSpPr>
        <p:spPr/>
        <p:txBody>
          <a:bodyPr/>
          <a:lstStyle/>
          <a:p>
            <a:r>
              <a:rPr lang="en-US" dirty="0"/>
              <a:t>Proficy </a:t>
            </a:r>
            <a:r>
              <a:rPr lang="en-US" dirty="0">
                <a:solidFill>
                  <a:schemeClr val="bg2"/>
                </a:solidFill>
              </a:rPr>
              <a:t>Historian 2025</a:t>
            </a:r>
            <a:br>
              <a:rPr lang="en-US" dirty="0"/>
            </a:br>
            <a:r>
              <a:rPr lang="en-US" sz="2000" dirty="0"/>
              <a:t>Enterprise Data and Applications Model</a:t>
            </a:r>
            <a:endParaRPr lang="en-US" dirty="0"/>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B1FDBAC-B827-7C08-7A3A-CDEBC657CBC4}"/>
                  </a:ext>
                </a:extLst>
              </p14:cNvPr>
              <p14:cNvContentPartPr/>
              <p14:nvPr/>
            </p14:nvContentPartPr>
            <p14:xfrm>
              <a:off x="1141170" y="311160"/>
              <a:ext cx="4680" cy="360"/>
            </p14:xfrm>
          </p:contentPart>
        </mc:Choice>
        <mc:Fallback xmlns="">
          <p:pic>
            <p:nvPicPr>
              <p:cNvPr id="2" name="Ink 1">
                <a:extLst>
                  <a:ext uri="{FF2B5EF4-FFF2-40B4-BE49-F238E27FC236}">
                    <a16:creationId xmlns:a16="http://schemas.microsoft.com/office/drawing/2014/main" id="{FB1FDBAC-B827-7C08-7A3A-CDEBC657CBC4}"/>
                  </a:ext>
                </a:extLst>
              </p:cNvPr>
              <p:cNvPicPr/>
              <p:nvPr/>
            </p:nvPicPr>
            <p:blipFill>
              <a:blip r:embed="rId6"/>
              <a:stretch>
                <a:fillRect/>
              </a:stretch>
            </p:blipFill>
            <p:spPr>
              <a:xfrm>
                <a:off x="1132170" y="302160"/>
                <a:ext cx="22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8C106710-7198-CB32-3A77-0CB4F48732C0}"/>
                  </a:ext>
                </a:extLst>
              </p14:cNvPr>
              <p14:cNvContentPartPr/>
              <p14:nvPr/>
            </p14:nvContentPartPr>
            <p14:xfrm>
              <a:off x="1126050" y="377400"/>
              <a:ext cx="2520" cy="360"/>
            </p14:xfrm>
          </p:contentPart>
        </mc:Choice>
        <mc:Fallback xmlns="">
          <p:pic>
            <p:nvPicPr>
              <p:cNvPr id="5" name="Ink 4">
                <a:extLst>
                  <a:ext uri="{FF2B5EF4-FFF2-40B4-BE49-F238E27FC236}">
                    <a16:creationId xmlns:a16="http://schemas.microsoft.com/office/drawing/2014/main" id="{8C106710-7198-CB32-3A77-0CB4F48732C0}"/>
                  </a:ext>
                </a:extLst>
              </p:cNvPr>
              <p:cNvPicPr/>
              <p:nvPr/>
            </p:nvPicPr>
            <p:blipFill>
              <a:blip r:embed="rId6"/>
              <a:stretch>
                <a:fillRect/>
              </a:stretch>
            </p:blipFill>
            <p:spPr>
              <a:xfrm>
                <a:off x="1117050" y="368760"/>
                <a:ext cx="20160" cy="18000"/>
              </a:xfrm>
              <a:prstGeom prst="rect">
                <a:avLst/>
              </a:prstGeom>
            </p:spPr>
          </p:pic>
        </mc:Fallback>
      </mc:AlternateContent>
      <p:sp>
        <p:nvSpPr>
          <p:cNvPr id="14" name="Rectangle 13">
            <a:extLst>
              <a:ext uri="{FF2B5EF4-FFF2-40B4-BE49-F238E27FC236}">
                <a16:creationId xmlns:a16="http://schemas.microsoft.com/office/drawing/2014/main" id="{FBFC08C8-DA95-FFE8-7CAA-4E12F82DB99C}"/>
              </a:ext>
            </a:extLst>
          </p:cNvPr>
          <p:cNvSpPr/>
          <p:nvPr/>
        </p:nvSpPr>
        <p:spPr>
          <a:xfrm>
            <a:off x="9988826" y="-2625"/>
            <a:ext cx="2203174" cy="6860625"/>
          </a:xfrm>
          <a:prstGeom prst="rect">
            <a:avLst/>
          </a:prstGeom>
          <a:solidFill>
            <a:schemeClr val="bg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8" name="Content Placeholder 7">
            <a:extLst>
              <a:ext uri="{FF2B5EF4-FFF2-40B4-BE49-F238E27FC236}">
                <a16:creationId xmlns:a16="http://schemas.microsoft.com/office/drawing/2014/main" id="{ABF7D2CC-AB15-B1BA-E591-8D7DA0D06182}"/>
              </a:ext>
            </a:extLst>
          </p:cNvPr>
          <p:cNvSpPr txBox="1">
            <a:spLocks/>
          </p:cNvSpPr>
          <p:nvPr/>
        </p:nvSpPr>
        <p:spPr>
          <a:xfrm>
            <a:off x="415017" y="1477586"/>
            <a:ext cx="7440612" cy="482796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None/>
              <a:tabLst/>
              <a:defRPr/>
            </a:pPr>
            <a:r>
              <a:rPr kumimoji="0" lang="en-US" sz="2800" b="1"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User enhancements</a:t>
            </a:r>
          </a:p>
          <a:p>
            <a:pPr marL="0" marR="0" lvl="0" indent="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Installer, collector, and tool enhancements to lower functional overhead for Historian</a:t>
            </a:r>
          </a:p>
          <a:p>
            <a:pPr marL="0" marR="0" lvl="0" indent="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None/>
              <a:tabLst/>
              <a:defRPr/>
            </a:pPr>
            <a:r>
              <a:rPr kumimoji="0" lang="en-US" sz="2800" b="1"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Enterprise Model Support</a:t>
            </a:r>
          </a:p>
          <a:p>
            <a:pPr marL="0" marR="0" lvl="0" indent="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Add context to data in the model by bringing together data from different sources into a single element</a:t>
            </a:r>
          </a:p>
          <a:p>
            <a:pPr marL="0" marR="0" lvl="0" indent="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None/>
              <a:tabLst/>
              <a:defRPr/>
            </a:pPr>
            <a:r>
              <a:rPr kumimoji="0" lang="en-US" sz="2800" b="1"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Security enhancements</a:t>
            </a:r>
          </a:p>
          <a:p>
            <a:pPr marL="0" marR="0" lvl="0" indent="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Encryption and Password security enhancements to increase cybersecurity. </a:t>
            </a:r>
          </a:p>
          <a:p>
            <a:pPr marL="0" marR="0" lvl="0" indent="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None/>
              <a:tabLst/>
              <a:defRPr/>
            </a:pPr>
            <a:endParaRPr kumimoji="0" lang="en-US" sz="2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10" name="Content Placeholder 5">
            <a:extLst>
              <a:ext uri="{FF2B5EF4-FFF2-40B4-BE49-F238E27FC236}">
                <a16:creationId xmlns:a16="http://schemas.microsoft.com/office/drawing/2014/main" id="{7660BB3B-8CE6-8C2A-3F2F-FBD5649DA2B3}"/>
              </a:ext>
            </a:extLst>
          </p:cNvPr>
          <p:cNvSpPr txBox="1">
            <a:spLocks/>
          </p:cNvSpPr>
          <p:nvPr/>
        </p:nvSpPr>
        <p:spPr>
          <a:xfrm>
            <a:off x="8274730" y="1979509"/>
            <a:ext cx="3498169" cy="3948766"/>
          </a:xfrm>
          <a:prstGeom prst="rect">
            <a:avLst/>
          </a:prstGeom>
          <a:solidFill>
            <a:srgbClr val="005E60"/>
          </a:solidFill>
          <a:ln>
            <a:noFill/>
          </a:ln>
        </p:spPr>
        <p:txBody>
          <a:bodyPr lIns="182880" tIns="182880" rIns="182880" bIns="182880"/>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20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BENEFITS</a:t>
            </a:r>
          </a:p>
          <a:p>
            <a:pPr marL="0" marR="0" lvl="0" indent="0" algn="l"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lang="en-US" dirty="0">
                <a:solidFill>
                  <a:srgbClr val="FFFFFF"/>
                </a:solidFill>
              </a:rPr>
              <a:t>Enhanced encryption and security features to increase our security posture</a:t>
            </a:r>
          </a:p>
          <a:p>
            <a:pPr marL="0" marR="0" lvl="0" indent="0" algn="l"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1600" b="0" i="0" u="none" strike="noStrike" kern="1200" cap="none" spc="0" normalizeH="0" baseline="0" noProof="0" dirty="0" err="1">
                <a:ln>
                  <a:noFill/>
                </a:ln>
                <a:solidFill>
                  <a:srgbClr val="FFFFFF"/>
                </a:solidFill>
                <a:effectLst/>
                <a:uLnTx/>
                <a:uFillTx/>
                <a:latin typeface="Inter" panose="02000503000000020004" pitchFamily="2" charset="0"/>
                <a:ea typeface="+mn-ea"/>
                <a:cs typeface="+mn-cs"/>
              </a:rPr>
              <a:t>DataHub</a:t>
            </a:r>
            <a:r>
              <a:rPr kumimoji="0" lang="en-US" sz="16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 Support </a:t>
            </a:r>
          </a:p>
          <a:p>
            <a:pPr marL="0" marR="0" lvl="0" indent="0" algn="l"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Kafka, MQTT Publisher, installer enhancements</a:t>
            </a:r>
          </a:p>
          <a:p>
            <a:pPr marL="0" marR="0" lvl="0" indent="0" algn="l"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UX enhancements</a:t>
            </a:r>
          </a:p>
          <a:p>
            <a:pPr marL="0" marR="0" lvl="0" indent="0" algn="l"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lang="en-US" dirty="0">
                <a:solidFill>
                  <a:srgbClr val="FFFFFF"/>
                </a:solidFill>
              </a:rPr>
              <a:t>SaaS Historian</a:t>
            </a:r>
          </a:p>
          <a:p>
            <a:pPr marL="0" marR="0" lvl="0" indent="0" algn="l" defTabSz="914400" rtl="0" eaLnBrk="1" fontAlgn="auto" latinLnBrk="0" hangingPunct="1">
              <a:lnSpc>
                <a:spcPct val="100000"/>
              </a:lnSpc>
              <a:spcBef>
                <a:spcPts val="0"/>
              </a:spcBef>
              <a:spcAft>
                <a:spcPts val="800"/>
              </a:spcAft>
              <a:buClr>
                <a:srgbClr val="005E60"/>
              </a:buClr>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Cloud Scalability</a:t>
            </a:r>
          </a:p>
        </p:txBody>
      </p:sp>
    </p:spTree>
    <p:extLst>
      <p:ext uri="{BB962C8B-B14F-4D97-AF65-F5344CB8AC3E}">
        <p14:creationId xmlns:p14="http://schemas.microsoft.com/office/powerpoint/2010/main" val="2799923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FFE400-4BEA-53E3-C60F-C66474BC1F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ter" panose="02000503000000020004" pitchFamily="2" charset="0"/>
                <a:ea typeface="+mn-ea"/>
                <a:cs typeface="+mn-cs"/>
              </a:rPr>
              <a:t>© 2023 GE Vernova and/or its affiliates. All rights reserved.</a:t>
            </a:r>
            <a:endPar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3" name="Slide Number Placeholder 2">
            <a:extLst>
              <a:ext uri="{FF2B5EF4-FFF2-40B4-BE49-F238E27FC236}">
                <a16:creationId xmlns:a16="http://schemas.microsoft.com/office/drawing/2014/main" id="{8B6FBD70-FFCA-D7B3-BCD0-8656446FC6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FFFFFF"/>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4" name="Title 3">
            <a:extLst>
              <a:ext uri="{FF2B5EF4-FFF2-40B4-BE49-F238E27FC236}">
                <a16:creationId xmlns:a16="http://schemas.microsoft.com/office/drawing/2014/main" id="{D0E65537-E43C-EF3F-EC33-1C40AF61AE72}"/>
              </a:ext>
            </a:extLst>
          </p:cNvPr>
          <p:cNvSpPr>
            <a:spLocks noGrp="1"/>
          </p:cNvSpPr>
          <p:nvPr>
            <p:ph type="title"/>
          </p:nvPr>
        </p:nvSpPr>
        <p:spPr/>
        <p:txBody>
          <a:bodyPr/>
          <a:lstStyle/>
          <a:p>
            <a:r>
              <a:rPr lang="en-US" dirty="0"/>
              <a:t>Data Storage Cost Optimization-Parquet Files</a:t>
            </a:r>
          </a:p>
        </p:txBody>
      </p:sp>
      <p:pic>
        <p:nvPicPr>
          <p:cNvPr id="6" name="Picture 5">
            <a:extLst>
              <a:ext uri="{FF2B5EF4-FFF2-40B4-BE49-F238E27FC236}">
                <a16:creationId xmlns:a16="http://schemas.microsoft.com/office/drawing/2014/main" id="{3381D302-3F15-4817-1D50-BBB314CB9A8A}"/>
              </a:ext>
            </a:extLst>
          </p:cNvPr>
          <p:cNvPicPr>
            <a:picLocks noChangeAspect="1"/>
          </p:cNvPicPr>
          <p:nvPr/>
        </p:nvPicPr>
        <p:blipFill>
          <a:blip r:embed="rId2"/>
          <a:stretch>
            <a:fillRect/>
          </a:stretch>
        </p:blipFill>
        <p:spPr>
          <a:xfrm>
            <a:off x="1262062" y="1252537"/>
            <a:ext cx="9667875" cy="4352925"/>
          </a:xfrm>
          <a:prstGeom prst="rect">
            <a:avLst/>
          </a:prstGeom>
        </p:spPr>
      </p:pic>
    </p:spTree>
    <p:extLst>
      <p:ext uri="{BB962C8B-B14F-4D97-AF65-F5344CB8AC3E}">
        <p14:creationId xmlns:p14="http://schemas.microsoft.com/office/powerpoint/2010/main" val="4165616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0F8F11-A710-C353-99BE-2C4D8E18D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2024 GE Vernova and/or its affiliates. All rights reserved.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C0AABEE-E454-5781-B4B1-60EC823BA6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3607E5B-18E3-79FF-A97A-A227626A12BE}"/>
              </a:ext>
            </a:extLst>
          </p:cNvPr>
          <p:cNvSpPr>
            <a:spLocks noGrp="1"/>
          </p:cNvSpPr>
          <p:nvPr>
            <p:ph type="body" sz="quarter" idx="13"/>
          </p:nvPr>
        </p:nvSpPr>
        <p:spPr/>
        <p:txBody>
          <a:bodyPr vert="horz" wrap="none" lIns="0" tIns="0" rIns="0" bIns="0" rtlCol="0" anchor="t">
            <a:noAutofit/>
          </a:bodyPr>
          <a:lstStyle/>
          <a:p>
            <a:r>
              <a:rPr lang="en-US" dirty="0">
                <a:latin typeface="Inter"/>
                <a:ea typeface="Inter"/>
                <a:cs typeface="Inter"/>
              </a:rPr>
              <a:t>Introducing</a:t>
            </a:r>
            <a:endParaRPr lang="en-US" dirty="0"/>
          </a:p>
        </p:txBody>
      </p:sp>
      <p:sp>
        <p:nvSpPr>
          <p:cNvPr id="5" name="Title 4">
            <a:extLst>
              <a:ext uri="{FF2B5EF4-FFF2-40B4-BE49-F238E27FC236}">
                <a16:creationId xmlns:a16="http://schemas.microsoft.com/office/drawing/2014/main" id="{25C7873E-FE06-1347-C668-0F3743BEC56E}"/>
              </a:ext>
            </a:extLst>
          </p:cNvPr>
          <p:cNvSpPr>
            <a:spLocks noGrp="1"/>
          </p:cNvSpPr>
          <p:nvPr>
            <p:ph type="title"/>
          </p:nvPr>
        </p:nvSpPr>
        <p:spPr/>
        <p:txBody>
          <a:bodyPr/>
          <a:lstStyle/>
          <a:p>
            <a:r>
              <a:rPr lang="en-US" dirty="0">
                <a:latin typeface="Sons Condensed Extrabold"/>
              </a:rPr>
              <a:t>Proficy® Data Hub</a:t>
            </a:r>
          </a:p>
        </p:txBody>
      </p:sp>
    </p:spTree>
    <p:extLst>
      <p:ext uri="{BB962C8B-B14F-4D97-AF65-F5344CB8AC3E}">
        <p14:creationId xmlns:p14="http://schemas.microsoft.com/office/powerpoint/2010/main" val="35819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BE903FE-3236-82B6-56D8-2E43F1EB1F0E}"/>
              </a:ext>
            </a:extLst>
          </p:cNvPr>
          <p:cNvPicPr>
            <a:picLocks noChangeAspect="1"/>
          </p:cNvPicPr>
          <p:nvPr/>
        </p:nvPicPr>
        <p:blipFill>
          <a:blip r:embed="rId3"/>
          <a:stretch>
            <a:fillRect/>
          </a:stretch>
        </p:blipFill>
        <p:spPr>
          <a:xfrm>
            <a:off x="4886581" y="1635323"/>
            <a:ext cx="6978477" cy="3106729"/>
          </a:xfrm>
          <a:prstGeom prst="rect">
            <a:avLst/>
          </a:prstGeom>
        </p:spPr>
      </p:pic>
      <p:sp>
        <p:nvSpPr>
          <p:cNvPr id="5" name="Title 4">
            <a:extLst>
              <a:ext uri="{FF2B5EF4-FFF2-40B4-BE49-F238E27FC236}">
                <a16:creationId xmlns:a16="http://schemas.microsoft.com/office/drawing/2014/main" id="{3C2B4A1C-1B4E-EF62-7DA2-E4F6B4803EEC}"/>
              </a:ext>
            </a:extLst>
          </p:cNvPr>
          <p:cNvSpPr>
            <a:spLocks noGrp="1"/>
          </p:cNvSpPr>
          <p:nvPr>
            <p:ph type="title"/>
          </p:nvPr>
        </p:nvSpPr>
        <p:spPr/>
        <p:txBody>
          <a:bodyPr/>
          <a:lstStyle/>
          <a:p>
            <a:r>
              <a:rPr lang="en-US" sz="2400" dirty="0"/>
              <a:t>The Data problem of the Industry</a:t>
            </a:r>
            <a:br>
              <a:rPr lang="en-IN" sz="2400" dirty="0"/>
            </a:br>
            <a:endParaRPr lang="en-US" sz="2400" dirty="0"/>
          </a:p>
        </p:txBody>
      </p:sp>
      <p:sp>
        <p:nvSpPr>
          <p:cNvPr id="2" name="Footer Placeholder 1">
            <a:extLst>
              <a:ext uri="{FF2B5EF4-FFF2-40B4-BE49-F238E27FC236}">
                <a16:creationId xmlns:a16="http://schemas.microsoft.com/office/drawing/2014/main" id="{A4A4CBCD-F70F-74A0-0E3F-318AEE947D63}"/>
              </a:ext>
            </a:extLst>
          </p:cNvPr>
          <p:cNvSpPr>
            <a:spLocks noGrp="1"/>
          </p:cNvSpPr>
          <p:nvPr>
            <p:ph type="ftr" sz="quarter" idx="11"/>
          </p:nvPr>
        </p:nvSpPr>
        <p:spPr>
          <a:xfrm>
            <a:off x="215302" y="6472012"/>
            <a:ext cx="10248900" cy="2446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2024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12" name="TextBox 11">
            <a:extLst>
              <a:ext uri="{FF2B5EF4-FFF2-40B4-BE49-F238E27FC236}">
                <a16:creationId xmlns:a16="http://schemas.microsoft.com/office/drawing/2014/main" id="{574045E4-A09A-50EC-C23B-0D8149C545B8}"/>
              </a:ext>
            </a:extLst>
          </p:cNvPr>
          <p:cNvSpPr txBox="1"/>
          <p:nvPr/>
        </p:nvSpPr>
        <p:spPr>
          <a:xfrm>
            <a:off x="419100" y="1667387"/>
            <a:ext cx="4369143" cy="290848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Data Scaling issue</a:t>
            </a:r>
            <a:endParaRPr kumimoji="0" lang="en-IN" sz="1600" b="0"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endParaRP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Scale of Data derived from Manufacturing is increasing</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Unstructured large volumes of data configuration takes months to commission and maintain plant applications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Limited cross-reference</a:t>
            </a:r>
            <a:endParaRPr kumimoji="0" lang="en-IN" sz="1600" b="0"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endParaRP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Limited cross-reference between enterprise planning and operational data leads to unnecessary maintenance costs</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000" b="0" i="1" u="none" strike="noStrike" kern="1200" cap="none" spc="0" normalizeH="0" baseline="0" noProof="0" dirty="0">
                <a:ln>
                  <a:noFill/>
                </a:ln>
                <a:solidFill>
                  <a:srgbClr val="212121"/>
                </a:solidFill>
                <a:effectLst/>
                <a:uLnTx/>
                <a:uFillTx/>
                <a:latin typeface="Inter" panose="020B0502030000000004" pitchFamily="34" charset="0"/>
                <a:ea typeface="+mn-ea"/>
                <a:cs typeface="+mn-cs"/>
              </a:rPr>
              <a:t>Timed maintenance on machines/lines without considering potential extension to operational hours cause unwanted downtimes and increased maintenance costs</a:t>
            </a:r>
            <a:endParaRPr kumimoji="0" lang="en-IN" sz="1000" b="0" i="1" u="none" strike="noStrike" kern="1200" cap="none" spc="0" normalizeH="0" baseline="0" noProof="0" dirty="0">
              <a:ln>
                <a:noFill/>
              </a:ln>
              <a:solidFill>
                <a:srgbClr val="212121"/>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rPr>
              <a:t>Missing context to data</a:t>
            </a:r>
            <a:endParaRPr kumimoji="0" lang="en-IN" sz="1600" b="0" i="0" u="none" strike="noStrike" kern="1200" cap="all" spc="0" normalizeH="0" baseline="0" noProof="0" dirty="0">
              <a:ln>
                <a:noFill/>
              </a:ln>
              <a:solidFill>
                <a:srgbClr val="005E60"/>
              </a:solidFill>
              <a:effectLst/>
              <a:uLnTx/>
              <a:uFillTx/>
              <a:latin typeface="Sons Condensed Extrabold" panose="02060906060206060203" pitchFamily="18" charset="0"/>
              <a:ea typeface="+mn-ea"/>
              <a:cs typeface="+mn-cs"/>
            </a:endParaRP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12121"/>
                </a:solidFill>
                <a:effectLst/>
                <a:uLnTx/>
                <a:uFillTx/>
                <a:latin typeface="Inter" panose="020B0502030000000004" pitchFamily="34" charset="0"/>
                <a:ea typeface="+mn-ea"/>
                <a:cs typeface="+mn-cs"/>
              </a:rPr>
              <a:t>Enterprise planners and management lose context of data having to deal with multiple models across plant areas</a:t>
            </a:r>
          </a:p>
        </p:txBody>
      </p:sp>
      <p:grpSp>
        <p:nvGrpSpPr>
          <p:cNvPr id="26" name="Group 25">
            <a:extLst>
              <a:ext uri="{FF2B5EF4-FFF2-40B4-BE49-F238E27FC236}">
                <a16:creationId xmlns:a16="http://schemas.microsoft.com/office/drawing/2014/main" id="{7BF73198-AE95-D801-48E6-865EA36AF3F9}"/>
              </a:ext>
            </a:extLst>
          </p:cNvPr>
          <p:cNvGrpSpPr/>
          <p:nvPr/>
        </p:nvGrpSpPr>
        <p:grpSpPr>
          <a:xfrm>
            <a:off x="1344607" y="5458241"/>
            <a:ext cx="9502787" cy="674827"/>
            <a:chOff x="1792545" y="5676062"/>
            <a:chExt cx="9502787" cy="674827"/>
          </a:xfrm>
        </p:grpSpPr>
        <p:grpSp>
          <p:nvGrpSpPr>
            <p:cNvPr id="24" name="Group 23">
              <a:extLst>
                <a:ext uri="{FF2B5EF4-FFF2-40B4-BE49-F238E27FC236}">
                  <a16:creationId xmlns:a16="http://schemas.microsoft.com/office/drawing/2014/main" id="{554E3812-70C4-D322-1A07-E12C14B8BA02}"/>
                </a:ext>
              </a:extLst>
            </p:cNvPr>
            <p:cNvGrpSpPr/>
            <p:nvPr/>
          </p:nvGrpSpPr>
          <p:grpSpPr>
            <a:xfrm>
              <a:off x="1792545" y="5690309"/>
              <a:ext cx="4952331" cy="646332"/>
              <a:chOff x="563512" y="5672975"/>
              <a:chExt cx="4952331" cy="646332"/>
            </a:xfrm>
          </p:grpSpPr>
          <p:pic>
            <p:nvPicPr>
              <p:cNvPr id="7" name="Picture 6">
                <a:extLst>
                  <a:ext uri="{FF2B5EF4-FFF2-40B4-BE49-F238E27FC236}">
                    <a16:creationId xmlns:a16="http://schemas.microsoft.com/office/drawing/2014/main" id="{42A13BEB-8AA6-C334-EFE9-D1D1010FA2A4}"/>
                  </a:ext>
                </a:extLst>
              </p:cNvPr>
              <p:cNvPicPr>
                <a:picLocks noChangeAspect="1"/>
              </p:cNvPicPr>
              <p:nvPr/>
            </p:nvPicPr>
            <p:blipFill rotWithShape="1">
              <a:blip r:embed="rId4"/>
              <a:srcRect t="57410"/>
              <a:stretch/>
            </p:blipFill>
            <p:spPr>
              <a:xfrm>
                <a:off x="3697869" y="5778321"/>
                <a:ext cx="1817974" cy="476479"/>
              </a:xfrm>
              <a:prstGeom prst="rect">
                <a:avLst/>
              </a:prstGeom>
            </p:spPr>
          </p:pic>
          <p:sp>
            <p:nvSpPr>
              <p:cNvPr id="22" name="TextBox 21">
                <a:extLst>
                  <a:ext uri="{FF2B5EF4-FFF2-40B4-BE49-F238E27FC236}">
                    <a16:creationId xmlns:a16="http://schemas.microsoft.com/office/drawing/2014/main" id="{C0DE1B51-2DBA-B28D-EE94-EAC879B82147}"/>
                  </a:ext>
                </a:extLst>
              </p:cNvPr>
              <p:cNvSpPr txBox="1"/>
              <p:nvPr/>
            </p:nvSpPr>
            <p:spPr>
              <a:xfrm>
                <a:off x="563512" y="5672975"/>
                <a:ext cx="3200400" cy="646332"/>
              </a:xfrm>
              <a:prstGeom prst="rect">
                <a:avLst/>
              </a:prstGeom>
              <a:solidFill>
                <a:schemeClr val="bg1"/>
              </a:solid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Only 5% </a:t>
                </a: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of manufacturers have at least one factory at full smart status and only 30% have smart factory initiatives underway</a:t>
                </a:r>
              </a:p>
            </p:txBody>
          </p:sp>
        </p:grpSp>
        <p:grpSp>
          <p:nvGrpSpPr>
            <p:cNvPr id="25" name="Group 24">
              <a:extLst>
                <a:ext uri="{FF2B5EF4-FFF2-40B4-BE49-F238E27FC236}">
                  <a16:creationId xmlns:a16="http://schemas.microsoft.com/office/drawing/2014/main" id="{00110773-4C68-2546-13E5-040F984C916B}"/>
                </a:ext>
              </a:extLst>
            </p:cNvPr>
            <p:cNvGrpSpPr/>
            <p:nvPr/>
          </p:nvGrpSpPr>
          <p:grpSpPr>
            <a:xfrm>
              <a:off x="7315200" y="5676062"/>
              <a:ext cx="3980132" cy="674827"/>
              <a:chOff x="7315200" y="5679148"/>
              <a:chExt cx="3980132" cy="674827"/>
            </a:xfrm>
          </p:grpSpPr>
          <p:sp>
            <p:nvSpPr>
              <p:cNvPr id="23" name="TextBox 22">
                <a:extLst>
                  <a:ext uri="{FF2B5EF4-FFF2-40B4-BE49-F238E27FC236}">
                    <a16:creationId xmlns:a16="http://schemas.microsoft.com/office/drawing/2014/main" id="{82FB1D90-C5FB-BCAD-66D0-F639E749FD80}"/>
                  </a:ext>
                </a:extLst>
              </p:cNvPr>
              <p:cNvSpPr txBox="1"/>
              <p:nvPr/>
            </p:nvSpPr>
            <p:spPr>
              <a:xfrm>
                <a:off x="7315200" y="5679148"/>
                <a:ext cx="3587248" cy="674827"/>
              </a:xfrm>
              <a:prstGeom prst="rect">
                <a:avLst/>
              </a:prstGeom>
              <a:solidFill>
                <a:schemeClr val="bg1"/>
              </a:solid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70% </a:t>
                </a: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of companies investing in big data analytics artificial intelligence or 3D printing failed to move beyond the pilot phase of development </a:t>
                </a:r>
              </a:p>
            </p:txBody>
          </p:sp>
          <p:pic>
            <p:nvPicPr>
              <p:cNvPr id="9" name="Picture 8">
                <a:extLst>
                  <a:ext uri="{FF2B5EF4-FFF2-40B4-BE49-F238E27FC236}">
                    <a16:creationId xmlns:a16="http://schemas.microsoft.com/office/drawing/2014/main" id="{680DDFA3-B9C9-2151-357C-02CF34E4BFB0}"/>
                  </a:ext>
                </a:extLst>
              </p:cNvPr>
              <p:cNvPicPr>
                <a:picLocks noChangeAspect="1"/>
              </p:cNvPicPr>
              <p:nvPr/>
            </p:nvPicPr>
            <p:blipFill>
              <a:blip r:embed="rId5"/>
              <a:stretch>
                <a:fillRect/>
              </a:stretch>
            </p:blipFill>
            <p:spPr>
              <a:xfrm>
                <a:off x="10665904" y="5723962"/>
                <a:ext cx="629428" cy="585198"/>
              </a:xfrm>
              <a:prstGeom prst="rect">
                <a:avLst/>
              </a:prstGeom>
            </p:spPr>
          </p:pic>
        </p:grpSp>
      </p:grpSp>
    </p:spTree>
    <p:extLst>
      <p:ext uri="{BB962C8B-B14F-4D97-AF65-F5344CB8AC3E}">
        <p14:creationId xmlns:p14="http://schemas.microsoft.com/office/powerpoint/2010/main" val="990041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8C68-D05C-D07F-1526-C402E83F3705}"/>
              </a:ext>
            </a:extLst>
          </p:cNvPr>
          <p:cNvSpPr>
            <a:spLocks noGrp="1"/>
          </p:cNvSpPr>
          <p:nvPr>
            <p:ph type="title"/>
          </p:nvPr>
        </p:nvSpPr>
        <p:spPr>
          <a:xfrm>
            <a:off x="419100" y="419101"/>
            <a:ext cx="9578915" cy="457020"/>
          </a:xfrm>
        </p:spPr>
        <p:txBody>
          <a:bodyPr>
            <a:normAutofit fontScale="90000"/>
          </a:bodyPr>
          <a:lstStyle/>
          <a:p>
            <a:r>
              <a:rPr lang="en-US" dirty="0"/>
              <a:t>Proficy Data Hub: </a:t>
            </a:r>
            <a:r>
              <a:rPr lang="en-US" sz="2400" dirty="0"/>
              <a:t>unlock production data trapped on the factory floor &amp; accelerate deployment</a:t>
            </a:r>
            <a:endParaRPr lang="en-US" dirty="0"/>
          </a:p>
        </p:txBody>
      </p:sp>
      <p:sp>
        <p:nvSpPr>
          <p:cNvPr id="4" name="Slide Number Placeholder 3">
            <a:extLst>
              <a:ext uri="{FF2B5EF4-FFF2-40B4-BE49-F238E27FC236}">
                <a16:creationId xmlns:a16="http://schemas.microsoft.com/office/drawing/2014/main" id="{30A8941E-F378-F5E4-60B6-F9ECFE0F55F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7B4180-FF92-48B4-8675-3799AF56A04E}"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09FF1C3-6F0E-A095-5652-963D8B113865}"/>
              </a:ext>
            </a:extLst>
          </p:cNvPr>
          <p:cNvSpPr txBox="1"/>
          <p:nvPr/>
        </p:nvSpPr>
        <p:spPr>
          <a:xfrm>
            <a:off x="726587" y="1434167"/>
            <a:ext cx="1975982" cy="34158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all" spc="0" normalizeH="0" baseline="0" noProof="0" dirty="0">
                <a:ln>
                  <a:noFill/>
                </a:ln>
                <a:solidFill>
                  <a:prstClr val="black"/>
                </a:solidFill>
                <a:effectLst/>
                <a:uLnTx/>
                <a:uFillTx/>
                <a:latin typeface="Sons Condensed Extrabold" panose="02060906060206060203" pitchFamily="18" charset="0"/>
                <a:ea typeface="+mn-ea"/>
                <a:cs typeface="+mn-cs"/>
              </a:rPr>
              <a:t>Current State</a:t>
            </a:r>
          </a:p>
        </p:txBody>
      </p:sp>
      <p:sp>
        <p:nvSpPr>
          <p:cNvPr id="7" name="TextBox 6">
            <a:extLst>
              <a:ext uri="{FF2B5EF4-FFF2-40B4-BE49-F238E27FC236}">
                <a16:creationId xmlns:a16="http://schemas.microsoft.com/office/drawing/2014/main" id="{016B857F-C5D8-B61B-4725-87FAE3B8012C}"/>
              </a:ext>
            </a:extLst>
          </p:cNvPr>
          <p:cNvSpPr txBox="1"/>
          <p:nvPr/>
        </p:nvSpPr>
        <p:spPr>
          <a:xfrm>
            <a:off x="5657386" y="1434167"/>
            <a:ext cx="1975982" cy="34158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all" spc="0" normalizeH="0" baseline="0" noProof="0" dirty="0">
                <a:ln>
                  <a:noFill/>
                </a:ln>
                <a:solidFill>
                  <a:prstClr val="black"/>
                </a:solidFill>
                <a:effectLst/>
                <a:uLnTx/>
                <a:uFillTx/>
                <a:latin typeface="Sons Condensed Extrabold" panose="02060906060206060203" pitchFamily="18" charset="0"/>
                <a:ea typeface="+mn-ea"/>
                <a:cs typeface="+mn-cs"/>
              </a:rPr>
              <a:t>Future State</a:t>
            </a:r>
          </a:p>
        </p:txBody>
      </p:sp>
      <p:sp>
        <p:nvSpPr>
          <p:cNvPr id="8" name="TextBox 7">
            <a:extLst>
              <a:ext uri="{FF2B5EF4-FFF2-40B4-BE49-F238E27FC236}">
                <a16:creationId xmlns:a16="http://schemas.microsoft.com/office/drawing/2014/main" id="{18450443-C213-6B9C-F583-3938684D6109}"/>
              </a:ext>
            </a:extLst>
          </p:cNvPr>
          <p:cNvSpPr txBox="1"/>
          <p:nvPr/>
        </p:nvSpPr>
        <p:spPr>
          <a:xfrm>
            <a:off x="9944100" y="2781420"/>
            <a:ext cx="1828800" cy="2048827"/>
          </a:xfrm>
          <a:prstGeom prst="rect">
            <a:avLst/>
          </a:prstGeom>
          <a:noFill/>
        </p:spPr>
        <p:txBody>
          <a:bodyPr wrap="square" lIns="0" tIns="0" rIns="0" bIns="0" rtlCol="0" anchor="ctr">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available in context for cross enterprise analytics – understandable by anyone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New plant configuration in weeks</a:t>
            </a:r>
          </a:p>
        </p:txBody>
      </p:sp>
      <p:sp>
        <p:nvSpPr>
          <p:cNvPr id="9" name="Right Bracket 8">
            <a:extLst>
              <a:ext uri="{FF2B5EF4-FFF2-40B4-BE49-F238E27FC236}">
                <a16:creationId xmlns:a16="http://schemas.microsoft.com/office/drawing/2014/main" id="{7C513AD7-4BEF-96EA-118B-B4B63A76D493}"/>
              </a:ext>
            </a:extLst>
          </p:cNvPr>
          <p:cNvSpPr/>
          <p:nvPr/>
        </p:nvSpPr>
        <p:spPr>
          <a:xfrm>
            <a:off x="9510408" y="1894402"/>
            <a:ext cx="210680" cy="3815925"/>
          </a:xfrm>
          <a:prstGeom prst="rightBracket">
            <a:avLst/>
          </a:prstGeom>
          <a:ln w="12700">
            <a:solidFill>
              <a:srgbClr val="FF84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DA3D173-B8AD-D67A-AD58-42132E7469C6}"/>
              </a:ext>
            </a:extLst>
          </p:cNvPr>
          <p:cNvPicPr>
            <a:picLocks noChangeAspect="1"/>
          </p:cNvPicPr>
          <p:nvPr/>
        </p:nvPicPr>
        <p:blipFill>
          <a:blip r:embed="rId2"/>
          <a:stretch>
            <a:fillRect/>
          </a:stretch>
        </p:blipFill>
        <p:spPr>
          <a:xfrm>
            <a:off x="678348" y="1894402"/>
            <a:ext cx="2309047" cy="3815925"/>
          </a:xfrm>
          <a:prstGeom prst="rect">
            <a:avLst/>
          </a:prstGeom>
        </p:spPr>
      </p:pic>
      <p:pic>
        <p:nvPicPr>
          <p:cNvPr id="11" name="Picture 10">
            <a:extLst>
              <a:ext uri="{FF2B5EF4-FFF2-40B4-BE49-F238E27FC236}">
                <a16:creationId xmlns:a16="http://schemas.microsoft.com/office/drawing/2014/main" id="{01BEFF5B-B98B-741A-D479-33BC43F80F2C}"/>
              </a:ext>
            </a:extLst>
          </p:cNvPr>
          <p:cNvPicPr>
            <a:picLocks noChangeAspect="1"/>
          </p:cNvPicPr>
          <p:nvPr/>
        </p:nvPicPr>
        <p:blipFill rotWithShape="1">
          <a:blip r:embed="rId3"/>
          <a:srcRect l="3314"/>
          <a:stretch/>
        </p:blipFill>
        <p:spPr>
          <a:xfrm>
            <a:off x="5541572" y="1894402"/>
            <a:ext cx="3943632" cy="3815925"/>
          </a:xfrm>
          <a:prstGeom prst="rect">
            <a:avLst/>
          </a:prstGeom>
        </p:spPr>
      </p:pic>
      <p:sp>
        <p:nvSpPr>
          <p:cNvPr id="12" name="TextBox 11">
            <a:extLst>
              <a:ext uri="{FF2B5EF4-FFF2-40B4-BE49-F238E27FC236}">
                <a16:creationId xmlns:a16="http://schemas.microsoft.com/office/drawing/2014/main" id="{D13B25F0-033B-CA9F-5E7E-C04150FE68E7}"/>
              </a:ext>
            </a:extLst>
          </p:cNvPr>
          <p:cNvSpPr txBox="1"/>
          <p:nvPr/>
        </p:nvSpPr>
        <p:spPr>
          <a:xfrm>
            <a:off x="0" y="5858774"/>
            <a:ext cx="12192000" cy="479886"/>
          </a:xfrm>
          <a:prstGeom prst="rect">
            <a:avLst/>
          </a:prstGeom>
          <a:solidFill>
            <a:schemeClr val="tx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Integrated Model &amp; Data Fabric provides contextual naming to simplify accessibility to data &amp; reduces deployment time by up to 80%</a:t>
            </a:r>
          </a:p>
        </p:txBody>
      </p:sp>
      <p:sp>
        <p:nvSpPr>
          <p:cNvPr id="13" name="TextBox 12">
            <a:extLst>
              <a:ext uri="{FF2B5EF4-FFF2-40B4-BE49-F238E27FC236}">
                <a16:creationId xmlns:a16="http://schemas.microsoft.com/office/drawing/2014/main" id="{E18EE2FC-FB55-AA4C-201F-BA521EBE04D3}"/>
              </a:ext>
            </a:extLst>
          </p:cNvPr>
          <p:cNvSpPr txBox="1"/>
          <p:nvPr/>
        </p:nvSpPr>
        <p:spPr>
          <a:xfrm rot="16200000">
            <a:off x="5073899" y="2340536"/>
            <a:ext cx="779015" cy="31543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Model A</a:t>
            </a:r>
          </a:p>
        </p:txBody>
      </p:sp>
      <p:sp>
        <p:nvSpPr>
          <p:cNvPr id="14" name="TextBox 13">
            <a:extLst>
              <a:ext uri="{FF2B5EF4-FFF2-40B4-BE49-F238E27FC236}">
                <a16:creationId xmlns:a16="http://schemas.microsoft.com/office/drawing/2014/main" id="{157DD7B5-2271-A85A-DFAC-B070BB377173}"/>
              </a:ext>
            </a:extLst>
          </p:cNvPr>
          <p:cNvSpPr txBox="1"/>
          <p:nvPr/>
        </p:nvSpPr>
        <p:spPr>
          <a:xfrm rot="16200000">
            <a:off x="5073900" y="3653853"/>
            <a:ext cx="779015" cy="31543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Model B</a:t>
            </a:r>
          </a:p>
        </p:txBody>
      </p:sp>
      <p:sp>
        <p:nvSpPr>
          <p:cNvPr id="15" name="TextBox 14">
            <a:extLst>
              <a:ext uri="{FF2B5EF4-FFF2-40B4-BE49-F238E27FC236}">
                <a16:creationId xmlns:a16="http://schemas.microsoft.com/office/drawing/2014/main" id="{84A91D8B-AD25-721B-DF4F-52B3BFBD626B}"/>
              </a:ext>
            </a:extLst>
          </p:cNvPr>
          <p:cNvSpPr txBox="1"/>
          <p:nvPr/>
        </p:nvSpPr>
        <p:spPr>
          <a:xfrm rot="16200000">
            <a:off x="5073897" y="4907822"/>
            <a:ext cx="779015" cy="31543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Model A</a:t>
            </a:r>
          </a:p>
        </p:txBody>
      </p:sp>
      <p:sp>
        <p:nvSpPr>
          <p:cNvPr id="16" name="TextBox 15">
            <a:extLst>
              <a:ext uri="{FF2B5EF4-FFF2-40B4-BE49-F238E27FC236}">
                <a16:creationId xmlns:a16="http://schemas.microsoft.com/office/drawing/2014/main" id="{C241CC36-1B51-E2CF-0A0B-013543AC2A6E}"/>
              </a:ext>
            </a:extLst>
          </p:cNvPr>
          <p:cNvSpPr txBox="1"/>
          <p:nvPr/>
        </p:nvSpPr>
        <p:spPr>
          <a:xfrm rot="16200000">
            <a:off x="187313" y="2344400"/>
            <a:ext cx="779015" cy="31543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Model A</a:t>
            </a:r>
          </a:p>
        </p:txBody>
      </p:sp>
      <p:sp>
        <p:nvSpPr>
          <p:cNvPr id="17" name="TextBox 16">
            <a:extLst>
              <a:ext uri="{FF2B5EF4-FFF2-40B4-BE49-F238E27FC236}">
                <a16:creationId xmlns:a16="http://schemas.microsoft.com/office/drawing/2014/main" id="{98491843-6924-5678-D426-B80E23E56DBC}"/>
              </a:ext>
            </a:extLst>
          </p:cNvPr>
          <p:cNvSpPr txBox="1"/>
          <p:nvPr/>
        </p:nvSpPr>
        <p:spPr>
          <a:xfrm rot="16200000">
            <a:off x="187315" y="3657717"/>
            <a:ext cx="779015" cy="31543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Model B</a:t>
            </a:r>
          </a:p>
        </p:txBody>
      </p:sp>
      <p:sp>
        <p:nvSpPr>
          <p:cNvPr id="18" name="TextBox 17">
            <a:extLst>
              <a:ext uri="{FF2B5EF4-FFF2-40B4-BE49-F238E27FC236}">
                <a16:creationId xmlns:a16="http://schemas.microsoft.com/office/drawing/2014/main" id="{17B130EE-F8E2-FCB8-614A-3DB23478A270}"/>
              </a:ext>
            </a:extLst>
          </p:cNvPr>
          <p:cNvSpPr txBox="1"/>
          <p:nvPr/>
        </p:nvSpPr>
        <p:spPr>
          <a:xfrm>
            <a:off x="3088154" y="2673705"/>
            <a:ext cx="1828800" cy="2002327"/>
          </a:xfrm>
          <a:prstGeom prst="rect">
            <a:avLst/>
          </a:prstGeom>
          <a:noFill/>
        </p:spPr>
        <p:txBody>
          <a:bodyPr wrap="square" lIns="0" tIns="0" rIns="0" bIns="0" rtlCol="0" anchor="ctr">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trapped</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within systems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 asset context</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data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New plant configuration can take 18 months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ooter Placeholder 22">
            <a:extLst>
              <a:ext uri="{FF2B5EF4-FFF2-40B4-BE49-F238E27FC236}">
                <a16:creationId xmlns:a16="http://schemas.microsoft.com/office/drawing/2014/main" id="{7C2B1B5A-515D-3EC8-8CB8-2F5CB533F1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2024 GE Vernova and/or its affiliates. All rights reserved.</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81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4E93-324C-0712-35C8-B26426CD1D84}"/>
            </a:ext>
          </a:extLst>
        </p:cNvPr>
        <p:cNvGrpSpPr/>
        <p:nvPr/>
      </p:nvGrpSpPr>
      <p:grpSpPr>
        <a:xfrm>
          <a:off x="0" y="0"/>
          <a:ext cx="0" cy="0"/>
          <a:chOff x="0" y="0"/>
          <a:chExt cx="0" cy="0"/>
        </a:xfrm>
      </p:grpSpPr>
      <p:sp>
        <p:nvSpPr>
          <p:cNvPr id="5" name="Rectangle 4" hidden="1">
            <a:extLst>
              <a:ext uri="{FF2B5EF4-FFF2-40B4-BE49-F238E27FC236}">
                <a16:creationId xmlns:a16="http://schemas.microsoft.com/office/drawing/2014/main" id="{3F1CC7E7-D1E7-DC17-BFA4-C838DEE9F3B7}"/>
              </a:ext>
            </a:extLst>
          </p:cNvPr>
          <p:cNvSpPr/>
          <p:nvPr/>
        </p:nvSpPr>
        <p:spPr>
          <a:xfrm>
            <a:off x="1266619" y="1348920"/>
            <a:ext cx="7894863" cy="450939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568A27-5966-0B38-FD0D-5496D380D195}"/>
              </a:ext>
            </a:extLst>
          </p:cNvPr>
          <p:cNvSpPr>
            <a:spLocks noGrp="1"/>
          </p:cNvSpPr>
          <p:nvPr>
            <p:ph type="title"/>
          </p:nvPr>
        </p:nvSpPr>
        <p:spPr>
          <a:xfrm>
            <a:off x="0" y="9971"/>
            <a:ext cx="10515600" cy="1325563"/>
          </a:xfrm>
        </p:spPr>
        <p:txBody>
          <a:bodyPr/>
          <a:lstStyle/>
          <a:p>
            <a:r>
              <a:rPr kumimoji="0" lang="en-US" sz="24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Proficy powered by Data Hub</a:t>
            </a:r>
            <a:endParaRPr lang="en-US" sz="2400" dirty="0">
              <a:latin typeface="Inter" panose="020B0502030000000004" pitchFamily="34" charset="0"/>
              <a:ea typeface="Inter" panose="020B0502030000000004" pitchFamily="34" charset="0"/>
              <a:cs typeface="Inter" panose="020B0502030000000004" pitchFamily="34" charset="0"/>
            </a:endParaRPr>
          </a:p>
        </p:txBody>
      </p:sp>
      <p:sp>
        <p:nvSpPr>
          <p:cNvPr id="4" name="Slide Number Placeholder 3">
            <a:extLst>
              <a:ext uri="{FF2B5EF4-FFF2-40B4-BE49-F238E27FC236}">
                <a16:creationId xmlns:a16="http://schemas.microsoft.com/office/drawing/2014/main" id="{599FFEFB-F117-B613-8B37-0F1D9D3CDE9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7B4180-FF92-48B4-8675-3799AF56A04E}"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nvGrpSpPr>
          <p:cNvPr id="19" name="Group 18">
            <a:extLst>
              <a:ext uri="{FF2B5EF4-FFF2-40B4-BE49-F238E27FC236}">
                <a16:creationId xmlns:a16="http://schemas.microsoft.com/office/drawing/2014/main" id="{2E285EDF-43E4-9D15-908D-1F6F44A298B3}"/>
              </a:ext>
            </a:extLst>
          </p:cNvPr>
          <p:cNvGrpSpPr/>
          <p:nvPr/>
        </p:nvGrpSpPr>
        <p:grpSpPr>
          <a:xfrm>
            <a:off x="420601" y="2298147"/>
            <a:ext cx="8826627" cy="3947364"/>
            <a:chOff x="1754620" y="1721264"/>
            <a:chExt cx="8826627" cy="3947364"/>
          </a:xfrm>
        </p:grpSpPr>
        <p:sp>
          <p:nvSpPr>
            <p:cNvPr id="59" name="TextBox 58">
              <a:extLst>
                <a:ext uri="{FF2B5EF4-FFF2-40B4-BE49-F238E27FC236}">
                  <a16:creationId xmlns:a16="http://schemas.microsoft.com/office/drawing/2014/main" id="{E5EB35FA-E070-4C6D-C7B6-77971E4B3CE8}"/>
                </a:ext>
              </a:extLst>
            </p:cNvPr>
            <p:cNvSpPr txBox="1"/>
            <p:nvPr/>
          </p:nvSpPr>
          <p:spPr>
            <a:xfrm>
              <a:off x="1754620" y="3079428"/>
              <a:ext cx="1412556" cy="95189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Proficy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AI/ML-enabled, Composable, Scalable</a:t>
              </a:r>
            </a:p>
          </p:txBody>
        </p:sp>
        <p:sp>
          <p:nvSpPr>
            <p:cNvPr id="50" name="Rounded Rectangle 43">
              <a:extLst>
                <a:ext uri="{FF2B5EF4-FFF2-40B4-BE49-F238E27FC236}">
                  <a16:creationId xmlns:a16="http://schemas.microsoft.com/office/drawing/2014/main" id="{6FDB7A2C-5F35-1348-8981-1CB53F9775D7}"/>
                </a:ext>
              </a:extLst>
            </p:cNvPr>
            <p:cNvSpPr/>
            <p:nvPr/>
          </p:nvSpPr>
          <p:spPr>
            <a:xfrm>
              <a:off x="3551318" y="5298514"/>
              <a:ext cx="6389838" cy="260070"/>
            </a:xfrm>
            <a:prstGeom prst="roundRect">
              <a:avLst>
                <a:gd name="adj" fmla="val 26560"/>
              </a:avLst>
            </a:prstGeom>
            <a:solidFill>
              <a:srgbClr val="005E6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Hybrid Cloud Infrastructure </a:t>
              </a:r>
            </a:p>
          </p:txBody>
        </p:sp>
        <p:sp>
          <p:nvSpPr>
            <p:cNvPr id="51" name="TextBox 50">
              <a:extLst>
                <a:ext uri="{FF2B5EF4-FFF2-40B4-BE49-F238E27FC236}">
                  <a16:creationId xmlns:a16="http://schemas.microsoft.com/office/drawing/2014/main" id="{25CD6895-811E-4552-CCB3-F0EEDE672A67}"/>
                </a:ext>
              </a:extLst>
            </p:cNvPr>
            <p:cNvSpPr txBox="1"/>
            <p:nvPr/>
          </p:nvSpPr>
          <p:spPr>
            <a:xfrm>
              <a:off x="1754620" y="5199269"/>
              <a:ext cx="1399882" cy="46935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Infrastructure</a:t>
              </a:r>
              <a:endParaRPr kumimoji="0" lang="en-US" sz="12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Cloud, On-Prem, Edge </a:t>
              </a:r>
              <a:endParaRPr kumimoji="0" lang="en-US" sz="8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nvGrpSpPr>
            <p:cNvPr id="60" name="Group 59">
              <a:extLst>
                <a:ext uri="{FF2B5EF4-FFF2-40B4-BE49-F238E27FC236}">
                  <a16:creationId xmlns:a16="http://schemas.microsoft.com/office/drawing/2014/main" id="{49D78EB2-76CF-398E-AEF7-F2EFC9FD7DDE}"/>
                </a:ext>
              </a:extLst>
            </p:cNvPr>
            <p:cNvGrpSpPr/>
            <p:nvPr/>
          </p:nvGrpSpPr>
          <p:grpSpPr>
            <a:xfrm>
              <a:off x="3611286" y="1759406"/>
              <a:ext cx="6364937" cy="533709"/>
              <a:chOff x="1656384" y="3002126"/>
              <a:chExt cx="6488937" cy="533709"/>
            </a:xfrm>
          </p:grpSpPr>
          <p:sp>
            <p:nvSpPr>
              <p:cNvPr id="61" name="Rounded Rectangle 25">
                <a:extLst>
                  <a:ext uri="{FF2B5EF4-FFF2-40B4-BE49-F238E27FC236}">
                    <a16:creationId xmlns:a16="http://schemas.microsoft.com/office/drawing/2014/main" id="{18F756EE-25E4-40AF-3EBF-C6ED8AA4D130}"/>
                  </a:ext>
                </a:extLst>
              </p:cNvPr>
              <p:cNvSpPr/>
              <p:nvPr/>
            </p:nvSpPr>
            <p:spPr>
              <a:xfrm>
                <a:off x="1656384" y="3002126"/>
                <a:ext cx="6488937" cy="533709"/>
              </a:xfrm>
              <a:prstGeom prst="roundRect">
                <a:avLst>
                  <a:gd name="adj" fmla="val 8287"/>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1100" b="0" i="0" u="none" strike="noStrike" kern="1200" cap="all"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Plug &amp; Play customer &amp; partner solutions</a:t>
                </a:r>
              </a:p>
            </p:txBody>
          </p:sp>
          <p:sp>
            <p:nvSpPr>
              <p:cNvPr id="62" name="TextBox 61">
                <a:extLst>
                  <a:ext uri="{FF2B5EF4-FFF2-40B4-BE49-F238E27FC236}">
                    <a16:creationId xmlns:a16="http://schemas.microsoft.com/office/drawing/2014/main" id="{C8E297B8-15A8-A3F4-48F9-6BDF657D61CF}"/>
                  </a:ext>
                </a:extLst>
              </p:cNvPr>
              <p:cNvSpPr txBox="1"/>
              <p:nvPr/>
            </p:nvSpPr>
            <p:spPr>
              <a:xfrm>
                <a:off x="5556041" y="3278170"/>
                <a:ext cx="1226483" cy="182880"/>
              </a:xfrm>
              <a:prstGeom prst="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IMS</a:t>
                </a:r>
              </a:p>
            </p:txBody>
          </p:sp>
          <p:sp>
            <p:nvSpPr>
              <p:cNvPr id="63" name="TextBox 62">
                <a:extLst>
                  <a:ext uri="{FF2B5EF4-FFF2-40B4-BE49-F238E27FC236}">
                    <a16:creationId xmlns:a16="http://schemas.microsoft.com/office/drawing/2014/main" id="{25356B9E-14FA-4AAC-2313-8AE8BE7A4D2C}"/>
                  </a:ext>
                </a:extLst>
              </p:cNvPr>
              <p:cNvSpPr txBox="1"/>
              <p:nvPr/>
            </p:nvSpPr>
            <p:spPr>
              <a:xfrm>
                <a:off x="6814594" y="3278170"/>
                <a:ext cx="1226483" cy="182880"/>
              </a:xfrm>
              <a:prstGeom prst="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WMS</a:t>
                </a:r>
              </a:p>
            </p:txBody>
          </p:sp>
          <p:sp>
            <p:nvSpPr>
              <p:cNvPr id="64" name="TextBox 63">
                <a:extLst>
                  <a:ext uri="{FF2B5EF4-FFF2-40B4-BE49-F238E27FC236}">
                    <a16:creationId xmlns:a16="http://schemas.microsoft.com/office/drawing/2014/main" id="{4A93A507-F7FF-615B-1EED-B4A1367F9E46}"/>
                  </a:ext>
                </a:extLst>
              </p:cNvPr>
              <p:cNvSpPr txBox="1"/>
              <p:nvPr/>
            </p:nvSpPr>
            <p:spPr>
              <a:xfrm>
                <a:off x="4297490" y="3278170"/>
                <a:ext cx="1226483" cy="182880"/>
              </a:xfrm>
              <a:prstGeom prst="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APS</a:t>
                </a:r>
              </a:p>
            </p:txBody>
          </p:sp>
          <p:sp>
            <p:nvSpPr>
              <p:cNvPr id="65" name="TextBox 64">
                <a:extLst>
                  <a:ext uri="{FF2B5EF4-FFF2-40B4-BE49-F238E27FC236}">
                    <a16:creationId xmlns:a16="http://schemas.microsoft.com/office/drawing/2014/main" id="{759795AF-7BEA-3999-BCD9-6631571C4E75}"/>
                  </a:ext>
                </a:extLst>
              </p:cNvPr>
              <p:cNvSpPr txBox="1"/>
              <p:nvPr/>
            </p:nvSpPr>
            <p:spPr>
              <a:xfrm>
                <a:off x="1780384" y="3278170"/>
                <a:ext cx="1226483" cy="182880"/>
              </a:xfrm>
              <a:prstGeom prst="round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BMS</a:t>
                </a:r>
              </a:p>
            </p:txBody>
          </p:sp>
          <p:sp>
            <p:nvSpPr>
              <p:cNvPr id="66" name="TextBox 65">
                <a:extLst>
                  <a:ext uri="{FF2B5EF4-FFF2-40B4-BE49-F238E27FC236}">
                    <a16:creationId xmlns:a16="http://schemas.microsoft.com/office/drawing/2014/main" id="{5BC98FBE-29DB-C985-386D-C607C9AAB93B}"/>
                  </a:ext>
                </a:extLst>
              </p:cNvPr>
              <p:cNvSpPr txBox="1"/>
              <p:nvPr/>
            </p:nvSpPr>
            <p:spPr>
              <a:xfrm>
                <a:off x="3038936" y="3278170"/>
                <a:ext cx="1226483" cy="182880"/>
              </a:xfrm>
              <a:prstGeom prst="rect">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QMS</a:t>
                </a:r>
              </a:p>
            </p:txBody>
          </p:sp>
        </p:grpSp>
        <p:sp>
          <p:nvSpPr>
            <p:cNvPr id="74" name="TextBox 73">
              <a:extLst>
                <a:ext uri="{FF2B5EF4-FFF2-40B4-BE49-F238E27FC236}">
                  <a16:creationId xmlns:a16="http://schemas.microsoft.com/office/drawing/2014/main" id="{4E8B76CA-EF19-1741-FD55-1B335D021C1B}"/>
                </a:ext>
              </a:extLst>
            </p:cNvPr>
            <p:cNvSpPr txBox="1"/>
            <p:nvPr/>
          </p:nvSpPr>
          <p:spPr>
            <a:xfrm>
              <a:off x="1754620" y="1721264"/>
              <a:ext cx="1412556" cy="61169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3</a:t>
              </a:r>
              <a:r>
                <a:rPr kumimoji="0" lang="en-US" sz="1100" b="0" i="0" u="none" strike="noStrike" kern="1200" cap="none" spc="0" normalizeH="0" baseline="30000" noProof="0" dirty="0" err="1">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rd</a:t>
              </a:r>
              <a:r>
                <a:rPr kumimoji="0" lang="en-US" sz="1100" b="0" i="0" u="none" strike="noStrike" kern="1200" cap="none" spc="0" normalizeH="0" baseline="3000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Party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Complementary Solutions</a:t>
              </a:r>
            </a:p>
          </p:txBody>
        </p:sp>
        <p:sp>
          <p:nvSpPr>
            <p:cNvPr id="53" name="TextBox 52">
              <a:extLst>
                <a:ext uri="{FF2B5EF4-FFF2-40B4-BE49-F238E27FC236}">
                  <a16:creationId xmlns:a16="http://schemas.microsoft.com/office/drawing/2014/main" id="{C821AE34-23C4-39A9-61A7-B701CCF4C6FA}"/>
                </a:ext>
              </a:extLst>
            </p:cNvPr>
            <p:cNvSpPr txBox="1"/>
            <p:nvPr/>
          </p:nvSpPr>
          <p:spPr>
            <a:xfrm>
              <a:off x="1754620" y="4216842"/>
              <a:ext cx="1512448" cy="84755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Configuration acceleration, Data Integration,  Contextualization &amp; Distribution</a:t>
              </a:r>
              <a:endPar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52" name="Rounded Rectangle 22">
              <a:extLst>
                <a:ext uri="{FF2B5EF4-FFF2-40B4-BE49-F238E27FC236}">
                  <a16:creationId xmlns:a16="http://schemas.microsoft.com/office/drawing/2014/main" id="{0B5DC022-195A-2432-CB62-4378624E3C8E}"/>
                </a:ext>
              </a:extLst>
            </p:cNvPr>
            <p:cNvSpPr/>
            <p:nvPr/>
          </p:nvSpPr>
          <p:spPr>
            <a:xfrm>
              <a:off x="3551318" y="4179281"/>
              <a:ext cx="5907041" cy="922680"/>
            </a:xfrm>
            <a:prstGeom prst="roundRect">
              <a:avLst>
                <a:gd name="adj" fmla="val 5845"/>
              </a:avLst>
            </a:prstGeom>
            <a:solidFill>
              <a:srgbClr val="C7D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nvGrpSpPr>
            <p:cNvPr id="38" name="Group 37">
              <a:extLst>
                <a:ext uri="{FF2B5EF4-FFF2-40B4-BE49-F238E27FC236}">
                  <a16:creationId xmlns:a16="http://schemas.microsoft.com/office/drawing/2014/main" id="{5BD6150C-024C-F3D1-9462-FD624EAD51FF}"/>
                </a:ext>
              </a:extLst>
            </p:cNvPr>
            <p:cNvGrpSpPr/>
            <p:nvPr/>
          </p:nvGrpSpPr>
          <p:grpSpPr>
            <a:xfrm>
              <a:off x="3809420" y="4774506"/>
              <a:ext cx="5390836" cy="186177"/>
              <a:chOff x="2883541" y="4499906"/>
              <a:chExt cx="4727146" cy="186177"/>
            </a:xfrm>
          </p:grpSpPr>
          <p:sp>
            <p:nvSpPr>
              <p:cNvPr id="57" name="Rounded Rectangle 25">
                <a:extLst>
                  <a:ext uri="{FF2B5EF4-FFF2-40B4-BE49-F238E27FC236}">
                    <a16:creationId xmlns:a16="http://schemas.microsoft.com/office/drawing/2014/main" id="{ADE546E5-5701-740A-8AB7-EA39FE721856}"/>
                  </a:ext>
                </a:extLst>
              </p:cNvPr>
              <p:cNvSpPr/>
              <p:nvPr/>
            </p:nvSpPr>
            <p:spPr>
              <a:xfrm>
                <a:off x="5291393" y="4499906"/>
                <a:ext cx="2319294" cy="186177"/>
              </a:xfrm>
              <a:prstGeom prst="roundRect">
                <a:avLst>
                  <a:gd name="adj" fmla="val 8568"/>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Containerized &amp; Zero Trust Security</a:t>
                </a:r>
              </a:p>
            </p:txBody>
          </p:sp>
          <p:sp>
            <p:nvSpPr>
              <p:cNvPr id="58" name="Rounded Rectangle 25">
                <a:extLst>
                  <a:ext uri="{FF2B5EF4-FFF2-40B4-BE49-F238E27FC236}">
                    <a16:creationId xmlns:a16="http://schemas.microsoft.com/office/drawing/2014/main" id="{66D3778C-E98A-821B-BAF9-3ADFC814C9B0}"/>
                  </a:ext>
                </a:extLst>
              </p:cNvPr>
              <p:cNvSpPr/>
              <p:nvPr/>
            </p:nvSpPr>
            <p:spPr>
              <a:xfrm>
                <a:off x="2883541" y="4499906"/>
                <a:ext cx="2319294" cy="186177"/>
              </a:xfrm>
              <a:prstGeom prst="roundRect">
                <a:avLst>
                  <a:gd name="adj" fmla="val 8568"/>
                </a:avLst>
              </a:prstGeom>
              <a:solidFill>
                <a:schemeClr val="bg1"/>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Unified &amp; Extensible UI/UX</a:t>
                </a:r>
              </a:p>
            </p:txBody>
          </p:sp>
        </p:grpSp>
        <p:sp>
          <p:nvSpPr>
            <p:cNvPr id="55" name="Rounded Rectangle 22">
              <a:extLst>
                <a:ext uri="{FF2B5EF4-FFF2-40B4-BE49-F238E27FC236}">
                  <a16:creationId xmlns:a16="http://schemas.microsoft.com/office/drawing/2014/main" id="{5B35B7EE-B254-D317-F49A-A74EC52211E3}"/>
                </a:ext>
              </a:extLst>
            </p:cNvPr>
            <p:cNvSpPr/>
            <p:nvPr/>
          </p:nvSpPr>
          <p:spPr>
            <a:xfrm>
              <a:off x="3809420" y="4254252"/>
              <a:ext cx="5390836" cy="462708"/>
            </a:xfrm>
            <a:prstGeom prst="roundRect">
              <a:avLst>
                <a:gd name="adj" fmla="val 83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1" i="0" u="none" strike="noStrike" kern="1200" cap="all" spc="0" normalizeH="0" baseline="0" noProof="0" dirty="0">
                  <a:ln>
                    <a:noFill/>
                  </a:ln>
                  <a:solidFill>
                    <a:prstClr val="black"/>
                  </a:solidFill>
                  <a:effectLst/>
                  <a:uLnTx/>
                  <a:uFillTx/>
                  <a:latin typeface="Inter" panose="020B0502030000000004" pitchFamily="34" charset="0"/>
                  <a:ea typeface="Inter" panose="020B0502030000000004" pitchFamily="34" charset="0"/>
                  <a:cs typeface="Inter" panose="020B0502030000000004" pitchFamily="34" charset="0"/>
                </a:rPr>
                <a:t>Data hub</a:t>
              </a:r>
              <a:endParaRPr kumimoji="0" lang="en-US" sz="1000" b="1" i="0" u="none" strike="noStrike" kern="1200" cap="all" spc="0" normalizeH="0" baseline="0" noProof="0" dirty="0">
                <a:ln>
                  <a:noFill/>
                </a:ln>
                <a:solidFill>
                  <a:prstClr val="black"/>
                </a:solidFill>
                <a:effectLst/>
                <a:uLnTx/>
                <a:uFillTx/>
                <a:latin typeface="Inter" panose="020B0502030000000004" pitchFamily="34" charset="0"/>
                <a:ea typeface="Inter" panose="020B0502030000000004" pitchFamily="34" charset="0"/>
                <a:cs typeface="Inter" panose="020B0502030000000004" pitchFamily="34"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Inter" panose="020B0502030000000004" pitchFamily="34" charset="0"/>
                </a:rPr>
                <a:t>Enterprise model  |  Unified namespace  |  Message bus</a:t>
              </a:r>
            </a:p>
          </p:txBody>
        </p:sp>
        <p:sp>
          <p:nvSpPr>
            <p:cNvPr id="69" name="TextBox 68">
              <a:extLst>
                <a:ext uri="{FF2B5EF4-FFF2-40B4-BE49-F238E27FC236}">
                  <a16:creationId xmlns:a16="http://schemas.microsoft.com/office/drawing/2014/main" id="{B4D337D4-F8E0-FCE8-FCD1-116238251E77}"/>
                </a:ext>
              </a:extLst>
            </p:cNvPr>
            <p:cNvSpPr txBox="1"/>
            <p:nvPr/>
          </p:nvSpPr>
          <p:spPr>
            <a:xfrm>
              <a:off x="3611286" y="3576844"/>
              <a:ext cx="4543739" cy="384048"/>
            </a:xfrm>
            <a:prstGeom prst="roundRect">
              <a:avLst/>
            </a:prstGeom>
            <a:solidFill>
              <a:srgbClr val="96BDBD"/>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4546A"/>
                  </a:solidFill>
                  <a:effectLst/>
                  <a:uLnTx/>
                  <a:uFillTx/>
                  <a:latin typeface="Inter" panose="020B0502030000000004" pitchFamily="34" charset="0"/>
                  <a:ea typeface="Inter" panose="020B0502030000000004" pitchFamily="34" charset="0"/>
                  <a:cs typeface="Inter" panose="020B0502030000000004" pitchFamily="34" charset="0"/>
                </a:rPr>
                <a:t>HMI/SCADA</a:t>
              </a:r>
            </a:p>
          </p:txBody>
        </p:sp>
        <p:sp>
          <p:nvSpPr>
            <p:cNvPr id="70" name="TextBox 69">
              <a:extLst>
                <a:ext uri="{FF2B5EF4-FFF2-40B4-BE49-F238E27FC236}">
                  <a16:creationId xmlns:a16="http://schemas.microsoft.com/office/drawing/2014/main" id="{F4C3D336-F6CB-308F-60ED-A214703C57D8}"/>
                </a:ext>
              </a:extLst>
            </p:cNvPr>
            <p:cNvSpPr txBox="1"/>
            <p:nvPr/>
          </p:nvSpPr>
          <p:spPr>
            <a:xfrm>
              <a:off x="3611286" y="3162132"/>
              <a:ext cx="4543739" cy="384048"/>
            </a:xfrm>
            <a:prstGeom prst="roundRect">
              <a:avLst/>
            </a:prstGeom>
            <a:solidFill>
              <a:srgbClr val="96BDBD"/>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4546A"/>
                  </a:solidFill>
                  <a:effectLst/>
                  <a:uLnTx/>
                  <a:uFillTx/>
                  <a:latin typeface="Inter" panose="020B0502030000000004" pitchFamily="34" charset="0"/>
                  <a:ea typeface="Inter" panose="020B0502030000000004" pitchFamily="34" charset="0"/>
                  <a:cs typeface="Inter" panose="020B0502030000000004" pitchFamily="34" charset="0"/>
                </a:rPr>
                <a:t>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Inter" panose="020B0502030000000004" pitchFamily="34" charset="0"/>
                  <a:ea typeface="Inter" panose="020B0502030000000004" pitchFamily="34" charset="0"/>
                  <a:cs typeface="Inter" panose="020B0502030000000004" pitchFamily="34" charset="0"/>
                </a:rPr>
                <a:t>Quality  |  Traceability/Gen.  |  Efficiency  |  Process Analysis</a:t>
              </a:r>
            </a:p>
          </p:txBody>
        </p:sp>
        <p:sp>
          <p:nvSpPr>
            <p:cNvPr id="71" name="TextBox 70">
              <a:extLst>
                <a:ext uri="{FF2B5EF4-FFF2-40B4-BE49-F238E27FC236}">
                  <a16:creationId xmlns:a16="http://schemas.microsoft.com/office/drawing/2014/main" id="{3B0B47AA-8909-3CD0-67A5-8CC63B390673}"/>
                </a:ext>
              </a:extLst>
            </p:cNvPr>
            <p:cNvSpPr txBox="1"/>
            <p:nvPr/>
          </p:nvSpPr>
          <p:spPr>
            <a:xfrm>
              <a:off x="8279392" y="3162132"/>
              <a:ext cx="1467491" cy="798760"/>
            </a:xfrm>
            <a:prstGeom prst="roundRect">
              <a:avLst>
                <a:gd name="adj" fmla="val 8962"/>
              </a:avLst>
            </a:prstGeom>
            <a:solidFill>
              <a:srgbClr val="005E60"/>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Historian</a:t>
              </a:r>
            </a:p>
          </p:txBody>
        </p:sp>
        <p:sp>
          <p:nvSpPr>
            <p:cNvPr id="72" name="TextBox 71">
              <a:extLst>
                <a:ext uri="{FF2B5EF4-FFF2-40B4-BE49-F238E27FC236}">
                  <a16:creationId xmlns:a16="http://schemas.microsoft.com/office/drawing/2014/main" id="{6591D14E-78BE-BFB5-A7DE-F3B0B1CD08D9}"/>
                </a:ext>
              </a:extLst>
            </p:cNvPr>
            <p:cNvSpPr txBox="1"/>
            <p:nvPr/>
          </p:nvSpPr>
          <p:spPr>
            <a:xfrm>
              <a:off x="3611286" y="2550179"/>
              <a:ext cx="6364937" cy="384048"/>
            </a:xfrm>
            <a:prstGeom prst="roundRect">
              <a:avLst>
                <a:gd name="adj" fmla="val 6760"/>
              </a:avLst>
            </a:prstGeom>
            <a:solidFill>
              <a:srgbClr val="96BDBD"/>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4546A"/>
                  </a:solidFill>
                  <a:effectLst/>
                  <a:uLnTx/>
                  <a:uFillTx/>
                  <a:latin typeface="Inter" panose="020B0502030000000004" pitchFamily="34" charset="0"/>
                  <a:ea typeface="Inter" panose="020B0502030000000004" pitchFamily="34" charset="0"/>
                  <a:cs typeface="Inter" panose="020B0502030000000004" pitchFamily="34" charset="0"/>
                </a:rPr>
                <a:t>Analytics</a:t>
              </a:r>
            </a:p>
          </p:txBody>
        </p:sp>
        <p:sp>
          <p:nvSpPr>
            <p:cNvPr id="12" name="Rounded Rectangle 11">
              <a:extLst>
                <a:ext uri="{FF2B5EF4-FFF2-40B4-BE49-F238E27FC236}">
                  <a16:creationId xmlns:a16="http://schemas.microsoft.com/office/drawing/2014/main" id="{5F6501E7-1BEB-73EC-530C-E706328AB01B}"/>
                </a:ext>
              </a:extLst>
            </p:cNvPr>
            <p:cNvSpPr/>
            <p:nvPr/>
          </p:nvSpPr>
          <p:spPr>
            <a:xfrm>
              <a:off x="9610463" y="3162131"/>
              <a:ext cx="365760" cy="2396453"/>
            </a:xfrm>
            <a:prstGeom prst="round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ounded Rectangle 11">
              <a:extLst>
                <a:ext uri="{FF2B5EF4-FFF2-40B4-BE49-F238E27FC236}">
                  <a16:creationId xmlns:a16="http://schemas.microsoft.com/office/drawing/2014/main" id="{0D36FD46-C563-776E-C035-7A18977CFBED}"/>
                </a:ext>
              </a:extLst>
            </p:cNvPr>
            <p:cNvSpPr/>
            <p:nvPr/>
          </p:nvSpPr>
          <p:spPr>
            <a:xfrm rot="10800000">
              <a:off x="10071621" y="3162128"/>
              <a:ext cx="365760" cy="2396455"/>
            </a:xfrm>
            <a:prstGeom prst="roundRect">
              <a:avLst/>
            </a:prstGeom>
            <a:solidFill>
              <a:srgbClr val="8F7D6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Inter" panose="020B0502030000000004" pitchFamily="34" charset="0"/>
                  <a:ea typeface="Inter" panose="020B0502030000000004" pitchFamily="34" charset="0"/>
                  <a:cs typeface="Inter" panose="020B0502030000000004" pitchFamily="34" charset="0"/>
                </a:rPr>
                <a:t>Centralized Configuration, Management &amp; Deployment</a:t>
              </a:r>
            </a:p>
          </p:txBody>
        </p:sp>
        <p:grpSp>
          <p:nvGrpSpPr>
            <p:cNvPr id="25" name="Group 24">
              <a:extLst>
                <a:ext uri="{FF2B5EF4-FFF2-40B4-BE49-F238E27FC236}">
                  <a16:creationId xmlns:a16="http://schemas.microsoft.com/office/drawing/2014/main" id="{52BA8810-466A-D49D-F10D-52BDC14A2093}"/>
                </a:ext>
              </a:extLst>
            </p:cNvPr>
            <p:cNvGrpSpPr/>
            <p:nvPr/>
          </p:nvGrpSpPr>
          <p:grpSpPr>
            <a:xfrm>
              <a:off x="8750337" y="3982728"/>
              <a:ext cx="528000" cy="528000"/>
              <a:chOff x="10668000" y="3343614"/>
              <a:chExt cx="1208292" cy="1208292"/>
            </a:xfrm>
          </p:grpSpPr>
          <p:sp>
            <p:nvSpPr>
              <p:cNvPr id="24" name="Oval 23">
                <a:extLst>
                  <a:ext uri="{FF2B5EF4-FFF2-40B4-BE49-F238E27FC236}">
                    <a16:creationId xmlns:a16="http://schemas.microsoft.com/office/drawing/2014/main" id="{320FD91A-57A0-F84E-A8AA-D5D3F54DEA28}"/>
                  </a:ext>
                </a:extLst>
              </p:cNvPr>
              <p:cNvSpPr/>
              <p:nvPr/>
            </p:nvSpPr>
            <p:spPr>
              <a:xfrm>
                <a:off x="10668000" y="3343614"/>
                <a:ext cx="1208292" cy="1208292"/>
              </a:xfrm>
              <a:prstGeom prst="ellipse">
                <a:avLst/>
              </a:prstGeom>
              <a:solidFill>
                <a:srgbClr val="F1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2ACF8E94-686E-5BE7-0437-4B9D903518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6713" y="3562327"/>
                <a:ext cx="770866" cy="770866"/>
              </a:xfrm>
              <a:prstGeom prst="rect">
                <a:avLst/>
              </a:prstGeom>
            </p:spPr>
          </p:pic>
        </p:grpSp>
        <p:grpSp>
          <p:nvGrpSpPr>
            <p:cNvPr id="8" name="Group 7">
              <a:extLst>
                <a:ext uri="{FF2B5EF4-FFF2-40B4-BE49-F238E27FC236}">
                  <a16:creationId xmlns:a16="http://schemas.microsoft.com/office/drawing/2014/main" id="{BC951206-6221-0BA0-2673-27029B28731B}"/>
                </a:ext>
              </a:extLst>
            </p:cNvPr>
            <p:cNvGrpSpPr/>
            <p:nvPr/>
          </p:nvGrpSpPr>
          <p:grpSpPr>
            <a:xfrm>
              <a:off x="3154307" y="3312844"/>
              <a:ext cx="528000" cy="528000"/>
              <a:chOff x="2975618" y="3195844"/>
              <a:chExt cx="762000" cy="762000"/>
            </a:xfrm>
          </p:grpSpPr>
          <p:sp>
            <p:nvSpPr>
              <p:cNvPr id="31" name="Oval 30">
                <a:extLst>
                  <a:ext uri="{FF2B5EF4-FFF2-40B4-BE49-F238E27FC236}">
                    <a16:creationId xmlns:a16="http://schemas.microsoft.com/office/drawing/2014/main" id="{BD659617-0E0E-3AD6-5CEB-0CD19594A501}"/>
                  </a:ext>
                </a:extLst>
              </p:cNvPr>
              <p:cNvSpPr/>
              <p:nvPr/>
            </p:nvSpPr>
            <p:spPr>
              <a:xfrm>
                <a:off x="2975618" y="3195844"/>
                <a:ext cx="762000" cy="762000"/>
              </a:xfrm>
              <a:prstGeom prst="ellipse">
                <a:avLst/>
              </a:prstGeom>
              <a:solidFill>
                <a:srgbClr val="F1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E7E56760-A22A-A013-2C0D-766A09AA92A9}"/>
                  </a:ext>
                </a:extLst>
              </p:cNvPr>
              <p:cNvGrpSpPr/>
              <p:nvPr/>
            </p:nvGrpSpPr>
            <p:grpSpPr>
              <a:xfrm>
                <a:off x="3099985" y="3423749"/>
                <a:ext cx="513266" cy="306191"/>
                <a:chOff x="8377580" y="2878550"/>
                <a:chExt cx="2311458" cy="1466524"/>
              </a:xfrm>
              <a:solidFill>
                <a:schemeClr val="bg1"/>
              </a:solidFill>
            </p:grpSpPr>
            <p:sp>
              <p:nvSpPr>
                <p:cNvPr id="27" name="Freeform: Shape 26">
                  <a:extLst>
                    <a:ext uri="{FF2B5EF4-FFF2-40B4-BE49-F238E27FC236}">
                      <a16:creationId xmlns:a16="http://schemas.microsoft.com/office/drawing/2014/main" id="{4C598085-863D-100C-8B67-7016FB5AD8B1}"/>
                    </a:ext>
                  </a:extLst>
                </p:cNvPr>
                <p:cNvSpPr/>
                <p:nvPr/>
              </p:nvSpPr>
              <p:spPr>
                <a:xfrm flipH="1">
                  <a:off x="9157041" y="3147120"/>
                  <a:ext cx="138118" cy="1021852"/>
                </a:xfrm>
                <a:custGeom>
                  <a:avLst/>
                  <a:gdLst>
                    <a:gd name="connsiteX0" fmla="*/ 105909 w 138118"/>
                    <a:gd name="connsiteY0" fmla="*/ 0 h 1021852"/>
                    <a:gd name="connsiteX1" fmla="*/ 25162 w 138118"/>
                    <a:gd name="connsiteY1" fmla="*/ 0 h 1021852"/>
                    <a:gd name="connsiteX2" fmla="*/ 48841 w 138118"/>
                    <a:gd name="connsiteY2" fmla="*/ 133538 h 1021852"/>
                    <a:gd name="connsiteX3" fmla="*/ 61482 w 138118"/>
                    <a:gd name="connsiteY3" fmla="*/ 649158 h 1021852"/>
                    <a:gd name="connsiteX4" fmla="*/ 19533 w 138118"/>
                    <a:gd name="connsiteY4" fmla="*/ 956494 h 1021852"/>
                    <a:gd name="connsiteX5" fmla="*/ 592 w 138118"/>
                    <a:gd name="connsiteY5" fmla="*/ 1020166 h 1021852"/>
                    <a:gd name="connsiteX6" fmla="*/ 0 w 138118"/>
                    <a:gd name="connsiteY6" fmla="*/ 1021852 h 1021852"/>
                    <a:gd name="connsiteX7" fmla="*/ 83111 w 138118"/>
                    <a:gd name="connsiteY7" fmla="*/ 1021852 h 1021852"/>
                    <a:gd name="connsiteX8" fmla="*/ 90482 w 138118"/>
                    <a:gd name="connsiteY8" fmla="*/ 997908 h 1021852"/>
                    <a:gd name="connsiteX9" fmla="*/ 114560 w 138118"/>
                    <a:gd name="connsiteY9" fmla="*/ 876022 h 1021852"/>
                    <a:gd name="connsiteX10" fmla="*/ 136498 w 138118"/>
                    <a:gd name="connsiteY10" fmla="*/ 691214 h 1021852"/>
                    <a:gd name="connsiteX11" fmla="*/ 138118 w 138118"/>
                    <a:gd name="connsiteY11" fmla="*/ 649001 h 1021852"/>
                    <a:gd name="connsiteX12" fmla="*/ 138118 w 138118"/>
                    <a:gd name="connsiteY12" fmla="*/ 286490 h 1021852"/>
                    <a:gd name="connsiteX13" fmla="*/ 135962 w 138118"/>
                    <a:gd name="connsiteY13" fmla="*/ 243371 h 1021852"/>
                    <a:gd name="connsiteX14" fmla="*/ 117877 w 138118"/>
                    <a:gd name="connsiteY14" fmla="*/ 67980 h 102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118" h="1021852">
                      <a:moveTo>
                        <a:pt x="105909" y="0"/>
                      </a:moveTo>
                      <a:lnTo>
                        <a:pt x="25162" y="0"/>
                      </a:lnTo>
                      <a:lnTo>
                        <a:pt x="48841" y="133538"/>
                      </a:lnTo>
                      <a:cubicBezTo>
                        <a:pt x="71113" y="304208"/>
                        <a:pt x="71113" y="476442"/>
                        <a:pt x="61482" y="649158"/>
                      </a:cubicBezTo>
                      <a:cubicBezTo>
                        <a:pt x="55489" y="752745"/>
                        <a:pt x="44360" y="855475"/>
                        <a:pt x="19533" y="956494"/>
                      </a:cubicBezTo>
                      <a:cubicBezTo>
                        <a:pt x="14397" y="977897"/>
                        <a:pt x="7762" y="999085"/>
                        <a:pt x="592" y="1020166"/>
                      </a:cubicBezTo>
                      <a:lnTo>
                        <a:pt x="0" y="1021852"/>
                      </a:lnTo>
                      <a:lnTo>
                        <a:pt x="83111" y="1021852"/>
                      </a:lnTo>
                      <a:lnTo>
                        <a:pt x="90482" y="997908"/>
                      </a:lnTo>
                      <a:cubicBezTo>
                        <a:pt x="100862" y="957992"/>
                        <a:pt x="108139" y="917114"/>
                        <a:pt x="114560" y="876022"/>
                      </a:cubicBezTo>
                      <a:cubicBezTo>
                        <a:pt x="124405" y="814812"/>
                        <a:pt x="131682" y="753173"/>
                        <a:pt x="136498" y="691214"/>
                      </a:cubicBezTo>
                      <a:lnTo>
                        <a:pt x="138118" y="649001"/>
                      </a:lnTo>
                      <a:lnTo>
                        <a:pt x="138118" y="286490"/>
                      </a:lnTo>
                      <a:lnTo>
                        <a:pt x="135962" y="243371"/>
                      </a:lnTo>
                      <a:cubicBezTo>
                        <a:pt x="131682" y="184729"/>
                        <a:pt x="126331" y="126087"/>
                        <a:pt x="117877" y="67980"/>
                      </a:cubicBezTo>
                      <a:close/>
                    </a:path>
                  </a:pathLst>
                </a:custGeom>
                <a:grpFill/>
                <a:ln w="853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23086839-6DD8-E0C8-36C3-2754AD7538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7580" y="2889722"/>
                  <a:ext cx="2311458" cy="1455352"/>
                </a:xfrm>
                <a:prstGeom prst="rect">
                  <a:avLst/>
                </a:prstGeom>
              </p:spPr>
            </p:pic>
            <p:sp>
              <p:nvSpPr>
                <p:cNvPr id="29" name="Freeform: Shape 17">
                  <a:extLst>
                    <a:ext uri="{FF2B5EF4-FFF2-40B4-BE49-F238E27FC236}">
                      <a16:creationId xmlns:a16="http://schemas.microsoft.com/office/drawing/2014/main" id="{CF27A1F3-2F70-5E11-04CF-2B53A13076A4}"/>
                    </a:ext>
                  </a:extLst>
                </p:cNvPr>
                <p:cNvSpPr/>
                <p:nvPr/>
              </p:nvSpPr>
              <p:spPr>
                <a:xfrm>
                  <a:off x="9184749" y="2878550"/>
                  <a:ext cx="731870" cy="1461345"/>
                </a:xfrm>
                <a:custGeom>
                  <a:avLst/>
                  <a:gdLst>
                    <a:gd name="connsiteX0" fmla="*/ 277696 w 731870"/>
                    <a:gd name="connsiteY0" fmla="*/ 75336 h 1461345"/>
                    <a:gd name="connsiteX1" fmla="*/ 258006 w 731870"/>
                    <a:gd name="connsiteY1" fmla="*/ 77048 h 1461345"/>
                    <a:gd name="connsiteX2" fmla="*/ 289681 w 731870"/>
                    <a:gd name="connsiteY2" fmla="*/ 166937 h 1461345"/>
                    <a:gd name="connsiteX3" fmla="*/ 344471 w 731870"/>
                    <a:gd name="connsiteY3" fmla="*/ 526495 h 1461345"/>
                    <a:gd name="connsiteX4" fmla="*/ 336766 w 731870"/>
                    <a:gd name="connsiteY4" fmla="*/ 1020459 h 1461345"/>
                    <a:gd name="connsiteX5" fmla="*/ 305091 w 731870"/>
                    <a:gd name="connsiteY5" fmla="*/ 1225920 h 1461345"/>
                    <a:gd name="connsiteX6" fmla="*/ 261430 w 731870"/>
                    <a:gd name="connsiteY6" fmla="*/ 1379160 h 1461345"/>
                    <a:gd name="connsiteX7" fmla="*/ 260574 w 731870"/>
                    <a:gd name="connsiteY7" fmla="*/ 1381728 h 1461345"/>
                    <a:gd name="connsiteX8" fmla="*/ 279408 w 731870"/>
                    <a:gd name="connsiteY8" fmla="*/ 1382584 h 1461345"/>
                    <a:gd name="connsiteX9" fmla="*/ 522539 w 731870"/>
                    <a:gd name="connsiteY9" fmla="*/ 1382584 h 1461345"/>
                    <a:gd name="connsiteX10" fmla="*/ 572193 w 731870"/>
                    <a:gd name="connsiteY10" fmla="*/ 1351765 h 1461345"/>
                    <a:gd name="connsiteX11" fmla="*/ 613285 w 731870"/>
                    <a:gd name="connsiteY11" fmla="*/ 1225064 h 1461345"/>
                    <a:gd name="connsiteX12" fmla="*/ 655234 w 731870"/>
                    <a:gd name="connsiteY12" fmla="*/ 917728 h 1461345"/>
                    <a:gd name="connsiteX13" fmla="*/ 612429 w 731870"/>
                    <a:gd name="connsiteY13" fmla="*/ 232000 h 1461345"/>
                    <a:gd name="connsiteX14" fmla="*/ 567056 w 731870"/>
                    <a:gd name="connsiteY14" fmla="*/ 99306 h 1461345"/>
                    <a:gd name="connsiteX15" fmla="*/ 527676 w 731870"/>
                    <a:gd name="connsiteY15" fmla="*/ 75336 h 1461345"/>
                    <a:gd name="connsiteX16" fmla="*/ 277696 w 731870"/>
                    <a:gd name="connsiteY16" fmla="*/ 75336 h 1461345"/>
                    <a:gd name="connsiteX17" fmla="*/ 166403 w 731870"/>
                    <a:gd name="connsiteY17" fmla="*/ 0 h 1461345"/>
                    <a:gd name="connsiteX18" fmla="*/ 543085 w 731870"/>
                    <a:gd name="connsiteY18" fmla="*/ 0 h 1461345"/>
                    <a:gd name="connsiteX19" fmla="*/ 616710 w 731870"/>
                    <a:gd name="connsiteY19" fmla="*/ 39380 h 1461345"/>
                    <a:gd name="connsiteX20" fmla="*/ 674924 w 731870"/>
                    <a:gd name="connsiteY20" fmla="*/ 164369 h 1461345"/>
                    <a:gd name="connsiteX21" fmla="*/ 729714 w 731870"/>
                    <a:gd name="connsiteY21" fmla="*/ 511941 h 1461345"/>
                    <a:gd name="connsiteX22" fmla="*/ 731870 w 731870"/>
                    <a:gd name="connsiteY22" fmla="*/ 555060 h 1461345"/>
                    <a:gd name="connsiteX23" fmla="*/ 731870 w 731870"/>
                    <a:gd name="connsiteY23" fmla="*/ 917571 h 1461345"/>
                    <a:gd name="connsiteX24" fmla="*/ 730250 w 731870"/>
                    <a:gd name="connsiteY24" fmla="*/ 959784 h 1461345"/>
                    <a:gd name="connsiteX25" fmla="*/ 708312 w 731870"/>
                    <a:gd name="connsiteY25" fmla="*/ 1144592 h 1461345"/>
                    <a:gd name="connsiteX26" fmla="*/ 641536 w 731870"/>
                    <a:gd name="connsiteY26" fmla="*/ 1382584 h 1461345"/>
                    <a:gd name="connsiteX27" fmla="*/ 614141 w 731870"/>
                    <a:gd name="connsiteY27" fmla="*/ 1424533 h 1461345"/>
                    <a:gd name="connsiteX28" fmla="*/ 537093 w 731870"/>
                    <a:gd name="connsiteY28" fmla="*/ 1461345 h 1461345"/>
                    <a:gd name="connsiteX29" fmla="*/ 165547 w 731870"/>
                    <a:gd name="connsiteY29" fmla="*/ 1461345 h 1461345"/>
                    <a:gd name="connsiteX30" fmla="*/ 93635 w 731870"/>
                    <a:gd name="connsiteY30" fmla="*/ 1426245 h 1461345"/>
                    <a:gd name="connsiteX31" fmla="*/ 31996 w 731870"/>
                    <a:gd name="connsiteY31" fmla="*/ 1298688 h 1461345"/>
                    <a:gd name="connsiteX32" fmla="*/ 22579 w 731870"/>
                    <a:gd name="connsiteY32" fmla="*/ 1261876 h 1461345"/>
                    <a:gd name="connsiteX33" fmla="*/ 31140 w 731870"/>
                    <a:gd name="connsiteY33" fmla="*/ 1247322 h 1461345"/>
                    <a:gd name="connsiteX34" fmla="*/ 75657 w 731870"/>
                    <a:gd name="connsiteY34" fmla="*/ 1233625 h 1461345"/>
                    <a:gd name="connsiteX35" fmla="*/ 97916 w 731870"/>
                    <a:gd name="connsiteY35" fmla="*/ 1249035 h 1461345"/>
                    <a:gd name="connsiteX36" fmla="*/ 133016 w 731870"/>
                    <a:gd name="connsiteY36" fmla="*/ 1350053 h 1461345"/>
                    <a:gd name="connsiteX37" fmla="*/ 159554 w 731870"/>
                    <a:gd name="connsiteY37" fmla="*/ 1382584 h 1461345"/>
                    <a:gd name="connsiteX38" fmla="*/ 166925 w 731870"/>
                    <a:gd name="connsiteY38" fmla="*/ 1375054 h 1461345"/>
                    <a:gd name="connsiteX39" fmla="*/ 174658 w 731870"/>
                    <a:gd name="connsiteY39" fmla="*/ 1379959 h 1461345"/>
                    <a:gd name="connsiteX40" fmla="*/ 277846 w 731870"/>
                    <a:gd name="connsiteY40" fmla="*/ 730671 h 1461345"/>
                    <a:gd name="connsiteX41" fmla="*/ 174658 w 731870"/>
                    <a:gd name="connsiteY41" fmla="*/ 81383 h 1461345"/>
                    <a:gd name="connsiteX42" fmla="*/ 166567 w 731870"/>
                    <a:gd name="connsiteY42" fmla="*/ 84595 h 1461345"/>
                    <a:gd name="connsiteX43" fmla="*/ 158485 w 731870"/>
                    <a:gd name="connsiteY43" fmla="*/ 78439 h 1461345"/>
                    <a:gd name="connsiteX44" fmla="*/ 145857 w 731870"/>
                    <a:gd name="connsiteY44" fmla="*/ 89033 h 1461345"/>
                    <a:gd name="connsiteX45" fmla="*/ 106477 w 731870"/>
                    <a:gd name="connsiteY45" fmla="*/ 180635 h 1461345"/>
                    <a:gd name="connsiteX46" fmla="*/ 72233 w 731870"/>
                    <a:gd name="connsiteY46" fmla="*/ 331307 h 1461345"/>
                    <a:gd name="connsiteX47" fmla="*/ 67952 w 731870"/>
                    <a:gd name="connsiteY47" fmla="*/ 346716 h 1461345"/>
                    <a:gd name="connsiteX48" fmla="*/ 2889 w 731870"/>
                    <a:gd name="connsiteY48" fmla="*/ 309048 h 1461345"/>
                    <a:gd name="connsiteX49" fmla="*/ 321 w 731870"/>
                    <a:gd name="connsiteY49" fmla="*/ 297919 h 1461345"/>
                    <a:gd name="connsiteX50" fmla="*/ 66240 w 731870"/>
                    <a:gd name="connsiteY50" fmla="*/ 74480 h 1461345"/>
                    <a:gd name="connsiteX51" fmla="*/ 93635 w 731870"/>
                    <a:gd name="connsiteY51" fmla="*/ 34244 h 1461345"/>
                    <a:gd name="connsiteX52" fmla="*/ 166403 w 731870"/>
                    <a:gd name="connsiteY52" fmla="*/ 0 h 14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31870" h="1461345">
                      <a:moveTo>
                        <a:pt x="277696" y="75336"/>
                      </a:moveTo>
                      <a:cubicBezTo>
                        <a:pt x="270847" y="75336"/>
                        <a:pt x="264854" y="76192"/>
                        <a:pt x="258006" y="77048"/>
                      </a:cubicBezTo>
                      <a:cubicBezTo>
                        <a:pt x="269135" y="108723"/>
                        <a:pt x="281120" y="137830"/>
                        <a:pt x="289681" y="166937"/>
                      </a:cubicBezTo>
                      <a:cubicBezTo>
                        <a:pt x="323925" y="284222"/>
                        <a:pt x="335910" y="404930"/>
                        <a:pt x="344471" y="526495"/>
                      </a:cubicBezTo>
                      <a:cubicBezTo>
                        <a:pt x="355600" y="691720"/>
                        <a:pt x="353888" y="856089"/>
                        <a:pt x="336766" y="1020459"/>
                      </a:cubicBezTo>
                      <a:cubicBezTo>
                        <a:pt x="329061" y="1088946"/>
                        <a:pt x="318788" y="1158289"/>
                        <a:pt x="305091" y="1225920"/>
                      </a:cubicBezTo>
                      <a:cubicBezTo>
                        <a:pt x="294818" y="1277285"/>
                        <a:pt x="276840" y="1326939"/>
                        <a:pt x="261430" y="1379160"/>
                      </a:cubicBezTo>
                      <a:lnTo>
                        <a:pt x="260574" y="1381728"/>
                      </a:lnTo>
                      <a:cubicBezTo>
                        <a:pt x="265710" y="1381728"/>
                        <a:pt x="272559" y="1382584"/>
                        <a:pt x="279408" y="1382584"/>
                      </a:cubicBezTo>
                      <a:cubicBezTo>
                        <a:pt x="360737" y="1382584"/>
                        <a:pt x="441210" y="1381728"/>
                        <a:pt x="522539" y="1382584"/>
                      </a:cubicBezTo>
                      <a:cubicBezTo>
                        <a:pt x="548222" y="1382584"/>
                        <a:pt x="564488" y="1374024"/>
                        <a:pt x="572193" y="1351765"/>
                      </a:cubicBezTo>
                      <a:cubicBezTo>
                        <a:pt x="586746" y="1309817"/>
                        <a:pt x="603012" y="1267869"/>
                        <a:pt x="613285" y="1225064"/>
                      </a:cubicBezTo>
                      <a:cubicBezTo>
                        <a:pt x="638112" y="1124045"/>
                        <a:pt x="649241" y="1021315"/>
                        <a:pt x="655234" y="917728"/>
                      </a:cubicBezTo>
                      <a:cubicBezTo>
                        <a:pt x="668075" y="687440"/>
                        <a:pt x="663795" y="458008"/>
                        <a:pt x="612429" y="232000"/>
                      </a:cubicBezTo>
                      <a:cubicBezTo>
                        <a:pt x="602156" y="186628"/>
                        <a:pt x="583322" y="142967"/>
                        <a:pt x="567056" y="99306"/>
                      </a:cubicBezTo>
                      <a:cubicBezTo>
                        <a:pt x="561063" y="82185"/>
                        <a:pt x="547366" y="75336"/>
                        <a:pt x="527676" y="75336"/>
                      </a:cubicBezTo>
                      <a:cubicBezTo>
                        <a:pt x="444634" y="76192"/>
                        <a:pt x="360737" y="75336"/>
                        <a:pt x="277696" y="75336"/>
                      </a:cubicBezTo>
                      <a:close/>
                      <a:moveTo>
                        <a:pt x="166403" y="0"/>
                      </a:moveTo>
                      <a:cubicBezTo>
                        <a:pt x="292249" y="0"/>
                        <a:pt x="418095" y="0"/>
                        <a:pt x="543085" y="0"/>
                      </a:cubicBezTo>
                      <a:cubicBezTo>
                        <a:pt x="574761" y="0"/>
                        <a:pt x="597876" y="15410"/>
                        <a:pt x="616710" y="39380"/>
                      </a:cubicBezTo>
                      <a:cubicBezTo>
                        <a:pt x="645817" y="76192"/>
                        <a:pt x="662083" y="119853"/>
                        <a:pt x="674924" y="164369"/>
                      </a:cubicBezTo>
                      <a:cubicBezTo>
                        <a:pt x="708312" y="277373"/>
                        <a:pt x="721153" y="394657"/>
                        <a:pt x="729714" y="511941"/>
                      </a:cubicBezTo>
                      <a:lnTo>
                        <a:pt x="731870" y="555060"/>
                      </a:lnTo>
                      <a:lnTo>
                        <a:pt x="731870" y="917571"/>
                      </a:lnTo>
                      <a:lnTo>
                        <a:pt x="730250" y="959784"/>
                      </a:lnTo>
                      <a:cubicBezTo>
                        <a:pt x="725434" y="1021743"/>
                        <a:pt x="718157" y="1083382"/>
                        <a:pt x="708312" y="1144592"/>
                      </a:cubicBezTo>
                      <a:cubicBezTo>
                        <a:pt x="695470" y="1226776"/>
                        <a:pt x="679204" y="1308105"/>
                        <a:pt x="641536" y="1382584"/>
                      </a:cubicBezTo>
                      <a:cubicBezTo>
                        <a:pt x="633832" y="1397138"/>
                        <a:pt x="624414" y="1411691"/>
                        <a:pt x="614141" y="1424533"/>
                      </a:cubicBezTo>
                      <a:cubicBezTo>
                        <a:pt x="594451" y="1449359"/>
                        <a:pt x="569624" y="1461345"/>
                        <a:pt x="537093" y="1461345"/>
                      </a:cubicBezTo>
                      <a:cubicBezTo>
                        <a:pt x="412959" y="1461345"/>
                        <a:pt x="289681" y="1461345"/>
                        <a:pt x="165547" y="1461345"/>
                      </a:cubicBezTo>
                      <a:cubicBezTo>
                        <a:pt x="135584" y="1461345"/>
                        <a:pt x="112469" y="1448503"/>
                        <a:pt x="93635" y="1426245"/>
                      </a:cubicBezTo>
                      <a:cubicBezTo>
                        <a:pt x="61960" y="1389433"/>
                        <a:pt x="46550" y="1344060"/>
                        <a:pt x="31996" y="1298688"/>
                      </a:cubicBezTo>
                      <a:cubicBezTo>
                        <a:pt x="28572" y="1286702"/>
                        <a:pt x="24291" y="1274717"/>
                        <a:pt x="22579" y="1261876"/>
                      </a:cubicBezTo>
                      <a:cubicBezTo>
                        <a:pt x="22579" y="1257595"/>
                        <a:pt x="26860" y="1249035"/>
                        <a:pt x="31140" y="1247322"/>
                      </a:cubicBezTo>
                      <a:cubicBezTo>
                        <a:pt x="45694" y="1242186"/>
                        <a:pt x="61104" y="1239617"/>
                        <a:pt x="75657" y="1233625"/>
                      </a:cubicBezTo>
                      <a:cubicBezTo>
                        <a:pt x="91067" y="1228488"/>
                        <a:pt x="94491" y="1237049"/>
                        <a:pt x="97916" y="1249035"/>
                      </a:cubicBezTo>
                      <a:cubicBezTo>
                        <a:pt x="109045" y="1283278"/>
                        <a:pt x="120174" y="1317522"/>
                        <a:pt x="133016" y="1350053"/>
                      </a:cubicBezTo>
                      <a:cubicBezTo>
                        <a:pt x="138152" y="1362038"/>
                        <a:pt x="150137" y="1371455"/>
                        <a:pt x="159554" y="1382584"/>
                      </a:cubicBezTo>
                      <a:lnTo>
                        <a:pt x="166925" y="1375054"/>
                      </a:lnTo>
                      <a:lnTo>
                        <a:pt x="174658" y="1379959"/>
                      </a:lnTo>
                      <a:cubicBezTo>
                        <a:pt x="231647" y="1379959"/>
                        <a:pt x="277846" y="1089263"/>
                        <a:pt x="277846" y="730671"/>
                      </a:cubicBezTo>
                      <a:cubicBezTo>
                        <a:pt x="277846" y="372079"/>
                        <a:pt x="231647" y="81383"/>
                        <a:pt x="174658" y="81383"/>
                      </a:cubicBezTo>
                      <a:lnTo>
                        <a:pt x="166567" y="84595"/>
                      </a:lnTo>
                      <a:lnTo>
                        <a:pt x="158485" y="78439"/>
                      </a:lnTo>
                      <a:cubicBezTo>
                        <a:pt x="153990" y="78332"/>
                        <a:pt x="149710" y="81757"/>
                        <a:pt x="145857" y="89033"/>
                      </a:cubicBezTo>
                      <a:cubicBezTo>
                        <a:pt x="130447" y="118996"/>
                        <a:pt x="115038" y="148960"/>
                        <a:pt x="106477" y="180635"/>
                      </a:cubicBezTo>
                      <a:cubicBezTo>
                        <a:pt x="92779" y="230288"/>
                        <a:pt x="83362" y="280797"/>
                        <a:pt x="72233" y="331307"/>
                      </a:cubicBezTo>
                      <a:cubicBezTo>
                        <a:pt x="72233" y="334731"/>
                        <a:pt x="70521" y="339011"/>
                        <a:pt x="67952" y="346716"/>
                      </a:cubicBezTo>
                      <a:cubicBezTo>
                        <a:pt x="44838" y="333875"/>
                        <a:pt x="23435" y="321890"/>
                        <a:pt x="2889" y="309048"/>
                      </a:cubicBezTo>
                      <a:cubicBezTo>
                        <a:pt x="321" y="307336"/>
                        <a:pt x="-535" y="301343"/>
                        <a:pt x="321" y="297919"/>
                      </a:cubicBezTo>
                      <a:cubicBezTo>
                        <a:pt x="14018" y="220871"/>
                        <a:pt x="29428" y="144679"/>
                        <a:pt x="66240" y="74480"/>
                      </a:cubicBezTo>
                      <a:cubicBezTo>
                        <a:pt x="73945" y="59926"/>
                        <a:pt x="83362" y="47085"/>
                        <a:pt x="93635" y="34244"/>
                      </a:cubicBezTo>
                      <a:cubicBezTo>
                        <a:pt x="112469" y="11985"/>
                        <a:pt x="136440" y="0"/>
                        <a:pt x="166403" y="0"/>
                      </a:cubicBezTo>
                      <a:close/>
                    </a:path>
                  </a:pathLst>
                </a:custGeom>
                <a:grpFill/>
                <a:ln w="853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39" name="TextBox 38">
              <a:extLst>
                <a:ext uri="{FF2B5EF4-FFF2-40B4-BE49-F238E27FC236}">
                  <a16:creationId xmlns:a16="http://schemas.microsoft.com/office/drawing/2014/main" id="{2F5029EB-65B9-EEDC-1936-7C137D7AEB22}"/>
                </a:ext>
              </a:extLst>
            </p:cNvPr>
            <p:cNvSpPr txBox="1"/>
            <p:nvPr/>
          </p:nvSpPr>
          <p:spPr>
            <a:xfrm>
              <a:off x="1754620" y="2436357"/>
              <a:ext cx="1412556" cy="61169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Plug &amp; Play Analytics &amp; Optimization</a:t>
              </a:r>
              <a:endParaRPr kumimoji="0" lang="en-US" sz="9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nvGrpSpPr>
            <p:cNvPr id="10" name="Group 9">
              <a:extLst>
                <a:ext uri="{FF2B5EF4-FFF2-40B4-BE49-F238E27FC236}">
                  <a16:creationId xmlns:a16="http://schemas.microsoft.com/office/drawing/2014/main" id="{7C8C7FB6-35B0-4037-F216-7494D62A69E0}"/>
                </a:ext>
              </a:extLst>
            </p:cNvPr>
            <p:cNvGrpSpPr/>
            <p:nvPr/>
          </p:nvGrpSpPr>
          <p:grpSpPr>
            <a:xfrm>
              <a:off x="3154307" y="2486807"/>
              <a:ext cx="528000" cy="528000"/>
              <a:chOff x="2975618" y="1201815"/>
              <a:chExt cx="762000" cy="762000"/>
            </a:xfrm>
          </p:grpSpPr>
          <p:sp>
            <p:nvSpPr>
              <p:cNvPr id="7" name="Oval 6">
                <a:extLst>
                  <a:ext uri="{FF2B5EF4-FFF2-40B4-BE49-F238E27FC236}">
                    <a16:creationId xmlns:a16="http://schemas.microsoft.com/office/drawing/2014/main" id="{3B14CE53-9350-9422-CAB1-C9C43A24A8A4}"/>
                  </a:ext>
                </a:extLst>
              </p:cNvPr>
              <p:cNvSpPr/>
              <p:nvPr/>
            </p:nvSpPr>
            <p:spPr>
              <a:xfrm>
                <a:off x="2975618" y="1201815"/>
                <a:ext cx="762000" cy="762000"/>
              </a:xfrm>
              <a:prstGeom prst="ellipse">
                <a:avLst/>
              </a:prstGeom>
              <a:solidFill>
                <a:srgbClr val="F1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A0CF930C-BF92-12C9-8C10-4F9A7A82D1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836" y="1365057"/>
                <a:ext cx="449564" cy="435516"/>
              </a:xfrm>
              <a:prstGeom prst="rect">
                <a:avLst/>
              </a:prstGeom>
            </p:spPr>
          </p:pic>
        </p:grpSp>
        <p:sp>
          <p:nvSpPr>
            <p:cNvPr id="22" name="Freeform: Shape 21">
              <a:extLst>
                <a:ext uri="{FF2B5EF4-FFF2-40B4-BE49-F238E27FC236}">
                  <a16:creationId xmlns:a16="http://schemas.microsoft.com/office/drawing/2014/main" id="{EA60A34F-32A4-873B-96AB-E3C560412225}"/>
                </a:ext>
              </a:extLst>
            </p:cNvPr>
            <p:cNvSpPr/>
            <p:nvPr/>
          </p:nvSpPr>
          <p:spPr>
            <a:xfrm>
              <a:off x="3377996" y="2486807"/>
              <a:ext cx="7203251" cy="3176348"/>
            </a:xfrm>
            <a:custGeom>
              <a:avLst/>
              <a:gdLst>
                <a:gd name="connsiteX0" fmla="*/ 6702911 w 7203251"/>
                <a:gd name="connsiteY0" fmla="*/ 0 h 3176348"/>
                <a:gd name="connsiteX1" fmla="*/ 7166676 w 7203251"/>
                <a:gd name="connsiteY1" fmla="*/ 0 h 3176348"/>
                <a:gd name="connsiteX2" fmla="*/ 7203251 w 7203251"/>
                <a:gd name="connsiteY2" fmla="*/ 36575 h 3176348"/>
                <a:gd name="connsiteX3" fmla="*/ 7203251 w 7203251"/>
                <a:gd name="connsiteY3" fmla="*/ 3139773 h 3176348"/>
                <a:gd name="connsiteX4" fmla="*/ 7166676 w 7203251"/>
                <a:gd name="connsiteY4" fmla="*/ 3176348 h 3176348"/>
                <a:gd name="connsiteX5" fmla="*/ 6702911 w 7203251"/>
                <a:gd name="connsiteY5" fmla="*/ 3176348 h 3176348"/>
                <a:gd name="connsiteX6" fmla="*/ 6702909 w 7203251"/>
                <a:gd name="connsiteY6" fmla="*/ 3176347 h 3176348"/>
                <a:gd name="connsiteX7" fmla="*/ 6277858 w 7203251"/>
                <a:gd name="connsiteY7" fmla="*/ 3176347 h 3176348"/>
                <a:gd name="connsiteX8" fmla="*/ 5806218 w 7203251"/>
                <a:gd name="connsiteY8" fmla="*/ 3176347 h 3176348"/>
                <a:gd name="connsiteX9" fmla="*/ 108611 w 7203251"/>
                <a:gd name="connsiteY9" fmla="*/ 3176347 h 3176348"/>
                <a:gd name="connsiteX10" fmla="*/ 0 w 7203251"/>
                <a:gd name="connsiteY10" fmla="*/ 3067736 h 3176348"/>
                <a:gd name="connsiteX11" fmla="*/ 0 w 7203251"/>
                <a:gd name="connsiteY11" fmla="*/ 1690551 h 3176348"/>
                <a:gd name="connsiteX12" fmla="*/ 108611 w 7203251"/>
                <a:gd name="connsiteY12" fmla="*/ 1581940 h 3176348"/>
                <a:gd name="connsiteX13" fmla="*/ 4845139 w 7203251"/>
                <a:gd name="connsiteY13" fmla="*/ 1581940 h 3176348"/>
                <a:gd name="connsiteX14" fmla="*/ 4845139 w 7203251"/>
                <a:gd name="connsiteY14" fmla="*/ 721771 h 3176348"/>
                <a:gd name="connsiteX15" fmla="*/ 4969717 w 7203251"/>
                <a:gd name="connsiteY15" fmla="*/ 597193 h 3176348"/>
                <a:gd name="connsiteX16" fmla="*/ 6549361 w 7203251"/>
                <a:gd name="connsiteY16" fmla="*/ 597193 h 3176348"/>
                <a:gd name="connsiteX17" fmla="*/ 6582300 w 7203251"/>
                <a:gd name="connsiteY17" fmla="*/ 602173 h 3176348"/>
                <a:gd name="connsiteX18" fmla="*/ 6666336 w 7203251"/>
                <a:gd name="connsiteY18" fmla="*/ 602173 h 3176348"/>
                <a:gd name="connsiteX19" fmla="*/ 6666336 w 7203251"/>
                <a:gd name="connsiteY19" fmla="*/ 36575 h 3176348"/>
                <a:gd name="connsiteX20" fmla="*/ 6702911 w 7203251"/>
                <a:gd name="connsiteY20" fmla="*/ 0 h 31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3251" h="3176348">
                  <a:moveTo>
                    <a:pt x="6702911" y="0"/>
                  </a:moveTo>
                  <a:lnTo>
                    <a:pt x="7166676" y="0"/>
                  </a:lnTo>
                  <a:cubicBezTo>
                    <a:pt x="7186876" y="0"/>
                    <a:pt x="7203251" y="16375"/>
                    <a:pt x="7203251" y="36575"/>
                  </a:cubicBezTo>
                  <a:lnTo>
                    <a:pt x="7203251" y="3139773"/>
                  </a:lnTo>
                  <a:cubicBezTo>
                    <a:pt x="7203251" y="3159973"/>
                    <a:pt x="7186876" y="3176348"/>
                    <a:pt x="7166676" y="3176348"/>
                  </a:cubicBezTo>
                  <a:lnTo>
                    <a:pt x="6702911" y="3176348"/>
                  </a:lnTo>
                  <a:lnTo>
                    <a:pt x="6702909" y="3176347"/>
                  </a:lnTo>
                  <a:lnTo>
                    <a:pt x="6277858" y="3176347"/>
                  </a:lnTo>
                  <a:lnTo>
                    <a:pt x="5806218" y="3176347"/>
                  </a:lnTo>
                  <a:lnTo>
                    <a:pt x="108611" y="3176347"/>
                  </a:lnTo>
                  <a:cubicBezTo>
                    <a:pt x="48627" y="3176347"/>
                    <a:pt x="0" y="3127720"/>
                    <a:pt x="0" y="3067736"/>
                  </a:cubicBezTo>
                  <a:lnTo>
                    <a:pt x="0" y="1690551"/>
                  </a:lnTo>
                  <a:cubicBezTo>
                    <a:pt x="0" y="1630567"/>
                    <a:pt x="48627" y="1581940"/>
                    <a:pt x="108611" y="1581940"/>
                  </a:cubicBezTo>
                  <a:lnTo>
                    <a:pt x="4845139" y="1581940"/>
                  </a:lnTo>
                  <a:lnTo>
                    <a:pt x="4845139" y="721771"/>
                  </a:lnTo>
                  <a:cubicBezTo>
                    <a:pt x="4845139" y="652968"/>
                    <a:pt x="4900914" y="597193"/>
                    <a:pt x="4969717" y="597193"/>
                  </a:cubicBezTo>
                  <a:lnTo>
                    <a:pt x="6549361" y="597193"/>
                  </a:lnTo>
                  <a:lnTo>
                    <a:pt x="6582300" y="602173"/>
                  </a:lnTo>
                  <a:lnTo>
                    <a:pt x="6666336" y="602173"/>
                  </a:lnTo>
                  <a:lnTo>
                    <a:pt x="6666336" y="36575"/>
                  </a:lnTo>
                  <a:cubicBezTo>
                    <a:pt x="6666336" y="16375"/>
                    <a:pt x="6682711" y="0"/>
                    <a:pt x="6702911" y="0"/>
                  </a:cubicBezTo>
                  <a:close/>
                </a:path>
              </a:pathLst>
            </a:cu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ooter Placeholder 5">
            <a:extLst>
              <a:ext uri="{FF2B5EF4-FFF2-40B4-BE49-F238E27FC236}">
                <a16:creationId xmlns:a16="http://schemas.microsoft.com/office/drawing/2014/main" id="{A5622A5D-0AA9-CAA6-1089-EF179F7DAC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2024 GE Vernova and/or its affiliates. All rights reserved.</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345A38CB-653C-AB8D-C23A-89A1F630CB09}"/>
              </a:ext>
            </a:extLst>
          </p:cNvPr>
          <p:cNvGrpSpPr/>
          <p:nvPr/>
        </p:nvGrpSpPr>
        <p:grpSpPr>
          <a:xfrm>
            <a:off x="7675489" y="1094510"/>
            <a:ext cx="4111750" cy="4199333"/>
            <a:chOff x="4660449" y="163519"/>
            <a:chExt cx="6144424" cy="6275302"/>
          </a:xfrm>
        </p:grpSpPr>
        <p:sp>
          <p:nvSpPr>
            <p:cNvPr id="3" name="Rectangle: Rounded Corners 2">
              <a:extLst>
                <a:ext uri="{FF2B5EF4-FFF2-40B4-BE49-F238E27FC236}">
                  <a16:creationId xmlns:a16="http://schemas.microsoft.com/office/drawing/2014/main" id="{646740FE-A0FC-E5E8-C933-44646280A86C}"/>
                </a:ext>
              </a:extLst>
            </p:cNvPr>
            <p:cNvSpPr/>
            <p:nvPr/>
          </p:nvSpPr>
          <p:spPr>
            <a:xfrm flipH="1">
              <a:off x="7221694" y="1834335"/>
              <a:ext cx="3583176" cy="12628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E7E6E6"/>
                  </a:solidFill>
                  <a:effectLst/>
                  <a:uLnTx/>
                  <a:uFillTx/>
                  <a:latin typeface="Sons Condensed Extrabold" panose="02060906060206060203" pitchFamily="18" charset="0"/>
                  <a:ea typeface="+mn-ea"/>
                  <a:cs typeface="+mn-cs"/>
                </a:rPr>
                <a:t>UNIFIED NAMESPACE</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CA" sz="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Adds context to Objects in the Model by consolidating data from heterogeneous sources into a single element &amp; timestamp.</a:t>
              </a:r>
            </a:p>
          </p:txBody>
        </p:sp>
        <p:sp>
          <p:nvSpPr>
            <p:cNvPr id="13" name="Rectangle: Rounded Corners 12">
              <a:extLst>
                <a:ext uri="{FF2B5EF4-FFF2-40B4-BE49-F238E27FC236}">
                  <a16:creationId xmlns:a16="http://schemas.microsoft.com/office/drawing/2014/main" id="{8538E694-8841-B891-7221-B5D59D2A852E}"/>
                </a:ext>
              </a:extLst>
            </p:cNvPr>
            <p:cNvSpPr/>
            <p:nvPr/>
          </p:nvSpPr>
          <p:spPr>
            <a:xfrm>
              <a:off x="7221694" y="3505152"/>
              <a:ext cx="3583179" cy="12628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E7E6E6"/>
                  </a:solidFill>
                  <a:effectLst/>
                  <a:uLnTx/>
                  <a:uFillTx/>
                  <a:latin typeface="Sons Condensed Extrabold" panose="02060906060206060203" pitchFamily="18" charset="0"/>
                  <a:ea typeface="+mn-ea"/>
                  <a:cs typeface="+mn-cs"/>
                </a:rPr>
                <a:t>Directory Service</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Publish configuration, objects, variables and classes to a central directory that all products can consume.</a:t>
              </a:r>
            </a:p>
          </p:txBody>
        </p:sp>
        <p:sp>
          <p:nvSpPr>
            <p:cNvPr id="14" name="Rectangle: Rounded Corners 13">
              <a:extLst>
                <a:ext uri="{FF2B5EF4-FFF2-40B4-BE49-F238E27FC236}">
                  <a16:creationId xmlns:a16="http://schemas.microsoft.com/office/drawing/2014/main" id="{05AECFD1-391D-9392-7F06-2276797943B7}"/>
                </a:ext>
              </a:extLst>
            </p:cNvPr>
            <p:cNvSpPr/>
            <p:nvPr/>
          </p:nvSpPr>
          <p:spPr>
            <a:xfrm>
              <a:off x="7221694" y="163519"/>
              <a:ext cx="3583177" cy="12628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E7E6E6"/>
                  </a:solidFill>
                  <a:effectLst/>
                  <a:uLnTx/>
                  <a:uFillTx/>
                  <a:latin typeface="Sons Condensed Extrabold" panose="02060906060206060203" pitchFamily="18" charset="0"/>
                  <a:ea typeface="+mn-ea"/>
                  <a:cs typeface="+mn-cs"/>
                </a:rPr>
                <a:t>Data Model</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CA" sz="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Create hierarchical relationships between object types in the directory.  Deploy to Proficy applications</a:t>
              </a:r>
            </a:p>
          </p:txBody>
        </p:sp>
        <p:sp>
          <p:nvSpPr>
            <p:cNvPr id="16" name="Rectangle: Rounded Corners 15">
              <a:extLst>
                <a:ext uri="{FF2B5EF4-FFF2-40B4-BE49-F238E27FC236}">
                  <a16:creationId xmlns:a16="http://schemas.microsoft.com/office/drawing/2014/main" id="{27F48D7A-27D9-2167-A74D-A471E51488D3}"/>
                </a:ext>
              </a:extLst>
            </p:cNvPr>
            <p:cNvSpPr/>
            <p:nvPr/>
          </p:nvSpPr>
          <p:spPr>
            <a:xfrm flipH="1">
              <a:off x="7221694" y="5175969"/>
              <a:ext cx="3583176" cy="12628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E7E6E6"/>
                  </a:solidFill>
                  <a:effectLst/>
                  <a:uLnTx/>
                  <a:uFillTx/>
                  <a:latin typeface="Sons Condensed Extrabold" panose="02060906060206060203" pitchFamily="18" charset="0"/>
                  <a:ea typeface="+mn-ea"/>
                  <a:cs typeface="+mn-cs"/>
                </a:rPr>
                <a:t>Data Fabric</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Provides access to data across all products. Minimize/eliminate replicated data access from multiple app. relying on the same data.</a:t>
              </a:r>
            </a:p>
          </p:txBody>
        </p:sp>
        <p:sp>
          <p:nvSpPr>
            <p:cNvPr id="17" name="Oval 16">
              <a:extLst>
                <a:ext uri="{FF2B5EF4-FFF2-40B4-BE49-F238E27FC236}">
                  <a16:creationId xmlns:a16="http://schemas.microsoft.com/office/drawing/2014/main" id="{507BE04D-8C98-0EF1-A097-E8042F4CA54A}"/>
                </a:ext>
              </a:extLst>
            </p:cNvPr>
            <p:cNvSpPr/>
            <p:nvPr/>
          </p:nvSpPr>
          <p:spPr>
            <a:xfrm>
              <a:off x="4660449" y="1867258"/>
              <a:ext cx="2867824" cy="2867823"/>
            </a:xfrm>
            <a:prstGeom prst="ellipse">
              <a:avLst/>
            </a:prstGeom>
            <a:solidFill>
              <a:srgbClr val="92D05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all" spc="0" normalizeH="0" baseline="0" noProof="0" dirty="0">
                  <a:ln>
                    <a:noFill/>
                  </a:ln>
                  <a:solidFill>
                    <a:prstClr val="white"/>
                  </a:solidFill>
                  <a:effectLst/>
                  <a:uLnTx/>
                  <a:uFillTx/>
                  <a:latin typeface="Sons Condensed Extrabold" panose="02060906060206060203" pitchFamily="18" charset="0"/>
                  <a:ea typeface="Inter" panose="020B0502030000000004" pitchFamily="34" charset="0"/>
                  <a:cs typeface="Inter" panose="020B0502030000000004" pitchFamily="34" charset="0"/>
                </a:rPr>
                <a:t>Operations Data &amp; Applications Model – Enterprise scale</a:t>
              </a:r>
            </a:p>
          </p:txBody>
        </p:sp>
      </p:grpSp>
    </p:spTree>
    <p:extLst>
      <p:ext uri="{BB962C8B-B14F-4D97-AF65-F5344CB8AC3E}">
        <p14:creationId xmlns:p14="http://schemas.microsoft.com/office/powerpoint/2010/main" val="646531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1DDC1C9A-2D5E-61CC-8D37-D3758746096E}"/>
              </a:ext>
            </a:extLst>
          </p:cNvPr>
          <p:cNvSpPr>
            <a:spLocks noGrp="1"/>
          </p:cNvSpPr>
          <p:nvPr>
            <p:ph type="ftr" sz="quarter" idx="11"/>
          </p:nvPr>
        </p:nvSpPr>
        <p:spPr/>
        <p:txBody>
          <a:bodyPr/>
          <a:lstStyle/>
          <a:p>
            <a:r>
              <a:rPr lang="en-US" dirty="0"/>
              <a:t>© 2024 GE Vernova and/or its affiliates. All rights reserved.</a:t>
            </a:r>
          </a:p>
        </p:txBody>
      </p:sp>
      <p:sp>
        <p:nvSpPr>
          <p:cNvPr id="18" name="Slide Number Placeholder 17">
            <a:extLst>
              <a:ext uri="{FF2B5EF4-FFF2-40B4-BE49-F238E27FC236}">
                <a16:creationId xmlns:a16="http://schemas.microsoft.com/office/drawing/2014/main" id="{C771F488-CC81-D9C8-AC62-3416C9886456}"/>
              </a:ext>
            </a:extLst>
          </p:cNvPr>
          <p:cNvSpPr>
            <a:spLocks noGrp="1"/>
          </p:cNvSpPr>
          <p:nvPr>
            <p:ph type="sldNum" sz="quarter" idx="12"/>
          </p:nvPr>
        </p:nvSpPr>
        <p:spPr/>
        <p:txBody>
          <a:bodyPr/>
          <a:lstStyle/>
          <a:p>
            <a:fld id="{7A7A97EF-C944-4447-B862-B593E9B4A0FF}" type="slidenum">
              <a:rPr lang="en-US" smtClean="0"/>
              <a:pPr/>
              <a:t>5</a:t>
            </a:fld>
            <a:endParaRPr lang="en-US" dirty="0"/>
          </a:p>
        </p:txBody>
      </p:sp>
      <p:sp>
        <p:nvSpPr>
          <p:cNvPr id="12" name="Text Placeholder 2">
            <a:extLst>
              <a:ext uri="{FF2B5EF4-FFF2-40B4-BE49-F238E27FC236}">
                <a16:creationId xmlns:a16="http://schemas.microsoft.com/office/drawing/2014/main" id="{849C40FA-76B8-7FB9-D092-69C0B610047E}"/>
              </a:ext>
            </a:extLst>
          </p:cNvPr>
          <p:cNvSpPr txBox="1">
            <a:spLocks/>
          </p:cNvSpPr>
          <p:nvPr/>
        </p:nvSpPr>
        <p:spPr>
          <a:xfrm>
            <a:off x="1308100" y="1189703"/>
            <a:ext cx="6262768" cy="1705898"/>
          </a:xfrm>
          <a:prstGeom prst="rect">
            <a:avLst/>
          </a:prstGeom>
        </p:spPr>
        <p:txBody>
          <a:bodyPr vert="horz" lIns="0" tIns="0" rIns="0" bIns="0" rtlCol="0" anchor="t" anchorCtr="0">
            <a:noAutofit/>
          </a:bodyPr>
          <a:lstStyle>
            <a:lvl1pPr marL="0" indent="0" algn="l" defTabSz="914400" rtl="0" eaLnBrk="1" latinLnBrk="0" hangingPunct="1">
              <a:lnSpc>
                <a:spcPts val="6300"/>
              </a:lnSpc>
              <a:spcBef>
                <a:spcPts val="0"/>
              </a:spcBef>
              <a:spcAft>
                <a:spcPts val="1000"/>
              </a:spcAft>
              <a:buClr>
                <a:schemeClr val="tx1"/>
              </a:buClr>
              <a:buFont typeface="Arial" panose="020B0604020202020204" pitchFamily="34" charset="0"/>
              <a:buNone/>
              <a:defRPr sz="7000" kern="1200" cap="all" baseline="0">
                <a:solidFill>
                  <a:schemeClr val="tx1"/>
                </a:solidFill>
                <a:latin typeface="Sons Condensed Extrabold" panose="02060906060206060203" pitchFamily="18" charset="0"/>
                <a:ea typeface="+mn-ea"/>
                <a:cs typeface="+mn-cs"/>
              </a:defRPr>
            </a:lvl1pPr>
            <a:lvl2pPr marL="0" indent="0" algn="l" defTabSz="914400" rtl="0" eaLnBrk="1" latinLnBrk="0" hangingPunct="1">
              <a:lnSpc>
                <a:spcPct val="100000"/>
              </a:lnSpc>
              <a:spcBef>
                <a:spcPts val="0"/>
              </a:spcBef>
              <a:spcAft>
                <a:spcPts val="600"/>
              </a:spcAft>
              <a:buClr>
                <a:schemeClr val="tx2"/>
              </a:buClr>
              <a:buFont typeface="Arial"/>
              <a:buNone/>
              <a:defRPr sz="1600" kern="1200">
                <a:solidFill>
                  <a:schemeClr val="tx1"/>
                </a:solidFill>
                <a:latin typeface="Inter" panose="02000503000000020004" pitchFamily="2" charset="0"/>
                <a:ea typeface="+mn-ea"/>
                <a:cs typeface="+mn-cs"/>
              </a:defRPr>
            </a:lvl2pPr>
            <a:lvl3pPr marL="0" indent="0" algn="l" defTabSz="914400" rtl="0" eaLnBrk="1" latinLnBrk="0" hangingPunct="1">
              <a:lnSpc>
                <a:spcPct val="85000"/>
              </a:lnSpc>
              <a:spcBef>
                <a:spcPts val="0"/>
              </a:spcBef>
              <a:spcAft>
                <a:spcPts val="600"/>
              </a:spcAft>
              <a:buClr>
                <a:schemeClr val="tx2"/>
              </a:buClr>
              <a:buFont typeface="Arial"/>
              <a:buNone/>
              <a:defRPr sz="5000" kern="1200">
                <a:solidFill>
                  <a:schemeClr val="tx1"/>
                </a:solidFill>
                <a:latin typeface="Inter" panose="02000503000000020004" pitchFamily="2" charset="0"/>
                <a:ea typeface="+mn-ea"/>
                <a:cs typeface="+mn-cs"/>
              </a:defRPr>
            </a:lvl3pPr>
            <a:lvl4pPr marL="0" indent="0" algn="l" defTabSz="914400" rtl="0" eaLnBrk="1" latinLnBrk="0" hangingPunct="1">
              <a:lnSpc>
                <a:spcPct val="90000"/>
              </a:lnSpc>
              <a:spcBef>
                <a:spcPts val="0"/>
              </a:spcBef>
              <a:spcAft>
                <a:spcPts val="600"/>
              </a:spcAft>
              <a:buClr>
                <a:schemeClr val="tx2"/>
              </a:buClr>
              <a:buFont typeface="Arial"/>
              <a:buNone/>
              <a:defRPr sz="3200" kern="1200">
                <a:solidFill>
                  <a:schemeClr val="tx1"/>
                </a:solidFill>
                <a:latin typeface="Inter" panose="02000503000000020004" pitchFamily="2" charset="0"/>
                <a:ea typeface="+mn-ea"/>
                <a:cs typeface="+mn-cs"/>
              </a:defRPr>
            </a:lvl4pPr>
            <a:lvl5pPr marL="0" indent="0" algn="l" defTabSz="914400" rtl="0" eaLnBrk="1" latinLnBrk="0" hangingPunct="1">
              <a:lnSpc>
                <a:spcPct val="100000"/>
              </a:lnSpc>
              <a:spcBef>
                <a:spcPts val="0"/>
              </a:spcBef>
              <a:spcAft>
                <a:spcPts val="600"/>
              </a:spcAft>
              <a:buClr>
                <a:schemeClr val="accent4"/>
              </a:buClr>
              <a:buFont typeface="Arial"/>
              <a:buNone/>
              <a:defRPr sz="1400" kern="1200">
                <a:solidFill>
                  <a:schemeClr val="tx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ts val="6300"/>
              </a:lnSpc>
              <a:spcBef>
                <a:spcPts val="0"/>
              </a:spcBef>
              <a:spcAft>
                <a:spcPts val="1000"/>
              </a:spcAft>
              <a:buClr>
                <a:srgbClr val="FFFFFF"/>
              </a:buClr>
              <a:buSzTx/>
              <a:buFont typeface="Arial" panose="020B0604020202020204" pitchFamily="34" charset="0"/>
              <a:buNone/>
              <a:tabLst/>
              <a:defRPr/>
            </a:pPr>
            <a:r>
              <a:rPr kumimoji="0" lang="en-US" sz="7000" b="0" i="0" u="none" strike="noStrike" kern="1200" cap="all" spc="0" normalizeH="0" baseline="0" noProof="0" dirty="0">
                <a:ln>
                  <a:noFill/>
                </a:ln>
                <a:solidFill>
                  <a:srgbClr val="C8FF08"/>
                </a:solidFill>
                <a:effectLst/>
                <a:uLnTx/>
                <a:uFillTx/>
                <a:latin typeface="Sons Condensed Extrabold" panose="02060906060206060203" pitchFamily="18" charset="0"/>
                <a:ea typeface="+mn-ea"/>
                <a:cs typeface="+mn-cs"/>
              </a:rPr>
              <a:t>Accelerators</a:t>
            </a:r>
          </a:p>
        </p:txBody>
      </p:sp>
      <p:cxnSp>
        <p:nvCxnSpPr>
          <p:cNvPr id="21" name="Straight Connector 20">
            <a:extLst>
              <a:ext uri="{FF2B5EF4-FFF2-40B4-BE49-F238E27FC236}">
                <a16:creationId xmlns:a16="http://schemas.microsoft.com/office/drawing/2014/main" id="{70C9CE44-A698-40AD-65F8-A253C55FC31C}"/>
              </a:ext>
            </a:extLst>
          </p:cNvPr>
          <p:cNvCxnSpPr>
            <a:cxnSpLocks/>
          </p:cNvCxnSpPr>
          <p:nvPr/>
        </p:nvCxnSpPr>
        <p:spPr>
          <a:xfrm>
            <a:off x="1163638" y="944563"/>
            <a:ext cx="0" cy="4932362"/>
          </a:xfrm>
          <a:prstGeom prst="line">
            <a:avLst/>
          </a:prstGeom>
          <a:noFill/>
          <a:ln w="19050" cap="flat" cmpd="sng" algn="ctr">
            <a:solidFill>
              <a:srgbClr val="C8FF08"/>
            </a:solidFill>
            <a:prstDash val="solid"/>
            <a:miter lim="800000"/>
          </a:ln>
          <a:effectLst/>
        </p:spPr>
      </p:cxnSp>
      <p:grpSp>
        <p:nvGrpSpPr>
          <p:cNvPr id="5" name="Group 4">
            <a:extLst>
              <a:ext uri="{FF2B5EF4-FFF2-40B4-BE49-F238E27FC236}">
                <a16:creationId xmlns:a16="http://schemas.microsoft.com/office/drawing/2014/main" id="{C166EEA1-03FE-137A-8787-2A36CED662B6}"/>
              </a:ext>
            </a:extLst>
          </p:cNvPr>
          <p:cNvGrpSpPr/>
          <p:nvPr/>
        </p:nvGrpSpPr>
        <p:grpSpPr>
          <a:xfrm>
            <a:off x="1308099" y="2895601"/>
            <a:ext cx="2771775" cy="3114633"/>
            <a:chOff x="1308099" y="2895601"/>
            <a:chExt cx="2771775" cy="3114633"/>
          </a:xfrm>
        </p:grpSpPr>
        <p:sp>
          <p:nvSpPr>
            <p:cNvPr id="13" name="Content Placeholder 4">
              <a:extLst>
                <a:ext uri="{FF2B5EF4-FFF2-40B4-BE49-F238E27FC236}">
                  <a16:creationId xmlns:a16="http://schemas.microsoft.com/office/drawing/2014/main" id="{B2927A00-9699-CD9C-F973-0739D3FCDF2C}"/>
                </a:ext>
              </a:extLst>
            </p:cNvPr>
            <p:cNvSpPr txBox="1">
              <a:spLocks/>
            </p:cNvSpPr>
            <p:nvPr/>
          </p:nvSpPr>
          <p:spPr>
            <a:xfrm>
              <a:off x="1308101" y="5352338"/>
              <a:ext cx="2743479" cy="657896"/>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Accelerate your innovation. </a:t>
              </a:r>
            </a:p>
          </p:txBody>
        </p:sp>
        <p:pic>
          <p:nvPicPr>
            <p:cNvPr id="2" name="Picture 1" descr="A robotic arms working on a conveyor belt&#10;&#10;Description automatically generated">
              <a:extLst>
                <a:ext uri="{FF2B5EF4-FFF2-40B4-BE49-F238E27FC236}">
                  <a16:creationId xmlns:a16="http://schemas.microsoft.com/office/drawing/2014/main" id="{A421CE63-25C5-E914-2BC4-8CCBB8778412}"/>
                </a:ext>
              </a:extLst>
            </p:cNvPr>
            <p:cNvPicPr>
              <a:picLocks noChangeAspect="1"/>
            </p:cNvPicPr>
            <p:nvPr/>
          </p:nvPicPr>
          <p:blipFill rotWithShape="1">
            <a:blip r:embed="rId3"/>
            <a:srcRect t="3873" b="20372"/>
            <a:stretch/>
          </p:blipFill>
          <p:spPr>
            <a:xfrm>
              <a:off x="1308099" y="2895601"/>
              <a:ext cx="2771775" cy="2349500"/>
            </a:xfrm>
            <a:prstGeom prst="rect">
              <a:avLst/>
            </a:prstGeom>
          </p:spPr>
        </p:pic>
      </p:grpSp>
      <p:grpSp>
        <p:nvGrpSpPr>
          <p:cNvPr id="7" name="Group 6">
            <a:extLst>
              <a:ext uri="{FF2B5EF4-FFF2-40B4-BE49-F238E27FC236}">
                <a16:creationId xmlns:a16="http://schemas.microsoft.com/office/drawing/2014/main" id="{80677262-9E1B-FFAE-A691-F4FB9B13524D}"/>
              </a:ext>
            </a:extLst>
          </p:cNvPr>
          <p:cNvGrpSpPr/>
          <p:nvPr/>
        </p:nvGrpSpPr>
        <p:grpSpPr>
          <a:xfrm>
            <a:off x="7181554" y="2895601"/>
            <a:ext cx="2801975" cy="3116039"/>
            <a:chOff x="7181554" y="2895601"/>
            <a:chExt cx="2801975" cy="3116039"/>
          </a:xfrm>
        </p:grpSpPr>
        <p:sp>
          <p:nvSpPr>
            <p:cNvPr id="15" name="Content Placeholder 4">
              <a:extLst>
                <a:ext uri="{FF2B5EF4-FFF2-40B4-BE49-F238E27FC236}">
                  <a16:creationId xmlns:a16="http://schemas.microsoft.com/office/drawing/2014/main" id="{35A0CAFA-BF7F-0FBE-08CC-DD5F38F1B10F}"/>
                </a:ext>
              </a:extLst>
            </p:cNvPr>
            <p:cNvSpPr txBox="1">
              <a:spLocks/>
            </p:cNvSpPr>
            <p:nvPr/>
          </p:nvSpPr>
          <p:spPr>
            <a:xfrm>
              <a:off x="7181554" y="5353744"/>
              <a:ext cx="2779205" cy="657896"/>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Drive your future. </a:t>
              </a:r>
            </a:p>
          </p:txBody>
        </p:sp>
        <p:pic>
          <p:nvPicPr>
            <p:cNvPr id="3" name="Picture 2" descr="A person walking in a room&#10;&#10;Description automatically generated">
              <a:extLst>
                <a:ext uri="{FF2B5EF4-FFF2-40B4-BE49-F238E27FC236}">
                  <a16:creationId xmlns:a16="http://schemas.microsoft.com/office/drawing/2014/main" id="{1B5E14CC-6D54-B9B9-8516-61DA1093550F}"/>
                </a:ext>
              </a:extLst>
            </p:cNvPr>
            <p:cNvPicPr>
              <a:picLocks noChangeAspect="1"/>
            </p:cNvPicPr>
            <p:nvPr/>
          </p:nvPicPr>
          <p:blipFill rotWithShape="1">
            <a:blip r:embed="rId4"/>
            <a:srcRect t="3874" b="20372"/>
            <a:stretch/>
          </p:blipFill>
          <p:spPr>
            <a:xfrm>
              <a:off x="7211754" y="2895601"/>
              <a:ext cx="2771775" cy="2349500"/>
            </a:xfrm>
            <a:prstGeom prst="rect">
              <a:avLst/>
            </a:prstGeom>
          </p:spPr>
        </p:pic>
      </p:grpSp>
      <p:grpSp>
        <p:nvGrpSpPr>
          <p:cNvPr id="6" name="Group 5">
            <a:extLst>
              <a:ext uri="{FF2B5EF4-FFF2-40B4-BE49-F238E27FC236}">
                <a16:creationId xmlns:a16="http://schemas.microsoft.com/office/drawing/2014/main" id="{C256B4AF-4D74-DD1D-4D27-0103CF4DA1B5}"/>
              </a:ext>
            </a:extLst>
          </p:cNvPr>
          <p:cNvGrpSpPr/>
          <p:nvPr/>
        </p:nvGrpSpPr>
        <p:grpSpPr>
          <a:xfrm>
            <a:off x="4223752" y="2895601"/>
            <a:ext cx="2821801" cy="3116039"/>
            <a:chOff x="4223752" y="2895601"/>
            <a:chExt cx="2821801" cy="3116039"/>
          </a:xfrm>
        </p:grpSpPr>
        <p:sp>
          <p:nvSpPr>
            <p:cNvPr id="14" name="Content Placeholder 4">
              <a:extLst>
                <a:ext uri="{FF2B5EF4-FFF2-40B4-BE49-F238E27FC236}">
                  <a16:creationId xmlns:a16="http://schemas.microsoft.com/office/drawing/2014/main" id="{02BB1EC1-BC6B-A966-502A-9E3EFA0CB18E}"/>
                </a:ext>
              </a:extLst>
            </p:cNvPr>
            <p:cNvSpPr txBox="1">
              <a:spLocks/>
            </p:cNvSpPr>
            <p:nvPr/>
          </p:nvSpPr>
          <p:spPr>
            <a:xfrm>
              <a:off x="4223752" y="5353744"/>
              <a:ext cx="2771775" cy="657896"/>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Empower </a:t>
              </a:r>
              <a:br>
                <a:rPr kumimoji="0" lang="en-US" sz="1600" b="1" i="0" u="none" strike="noStrike" kern="1200" cap="none" spc="0" normalizeH="0" baseline="0" noProof="0" dirty="0">
                  <a:ln>
                    <a:noFill/>
                  </a:ln>
                  <a:solidFill>
                    <a:srgbClr val="FFFFFF"/>
                  </a:solidFill>
                  <a:effectLst/>
                  <a:uLnTx/>
                  <a:uFillTx/>
                  <a:latin typeface="Inter" panose="02000503000000020004" pitchFamily="2" charset="0"/>
                  <a:ea typeface="+mn-ea"/>
                  <a:cs typeface="+mn-cs"/>
                </a:rPr>
              </a:br>
              <a:r>
                <a:rPr kumimoji="0" lang="en-US" sz="1600" b="1"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your team.</a:t>
              </a:r>
            </a:p>
          </p:txBody>
        </p:sp>
        <p:pic>
          <p:nvPicPr>
            <p:cNvPr id="4" name="Picture 3" descr="A person holding a tablet&#10;&#10;Description automatically generated">
              <a:extLst>
                <a:ext uri="{FF2B5EF4-FFF2-40B4-BE49-F238E27FC236}">
                  <a16:creationId xmlns:a16="http://schemas.microsoft.com/office/drawing/2014/main" id="{9BE6813D-7D0B-77DC-E916-93BCD27876BB}"/>
                </a:ext>
              </a:extLst>
            </p:cNvPr>
            <p:cNvPicPr>
              <a:picLocks noChangeAspect="1"/>
            </p:cNvPicPr>
            <p:nvPr/>
          </p:nvPicPr>
          <p:blipFill rotWithShape="1">
            <a:blip r:embed="rId5"/>
            <a:srcRect t="3874" b="20372"/>
            <a:stretch/>
          </p:blipFill>
          <p:spPr>
            <a:xfrm>
              <a:off x="4273778" y="2895601"/>
              <a:ext cx="2771775" cy="2349500"/>
            </a:xfrm>
            <a:prstGeom prst="rect">
              <a:avLst/>
            </a:prstGeom>
          </p:spPr>
        </p:pic>
      </p:grpSp>
      <p:pic>
        <p:nvPicPr>
          <p:cNvPr id="8" name="Picture 7">
            <a:extLst>
              <a:ext uri="{FF2B5EF4-FFF2-40B4-BE49-F238E27FC236}">
                <a16:creationId xmlns:a16="http://schemas.microsoft.com/office/drawing/2014/main" id="{DF2A962D-9C11-F0C8-5C4E-0FFE76E8EDE8}"/>
              </a:ext>
            </a:extLst>
          </p:cNvPr>
          <p:cNvPicPr>
            <a:picLocks noChangeAspect="1"/>
          </p:cNvPicPr>
          <p:nvPr/>
        </p:nvPicPr>
        <p:blipFill>
          <a:blip r:embed="rId6"/>
          <a:stretch>
            <a:fillRect/>
          </a:stretch>
        </p:blipFill>
        <p:spPr>
          <a:xfrm>
            <a:off x="1279805" y="2895600"/>
            <a:ext cx="2827771" cy="2403119"/>
          </a:xfrm>
          <a:prstGeom prst="rect">
            <a:avLst/>
          </a:prstGeom>
        </p:spPr>
      </p:pic>
    </p:spTree>
    <p:extLst>
      <p:ext uri="{BB962C8B-B14F-4D97-AF65-F5344CB8AC3E}">
        <p14:creationId xmlns:p14="http://schemas.microsoft.com/office/powerpoint/2010/main" val="2252071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Rounded Corners 78">
            <a:extLst>
              <a:ext uri="{FF2B5EF4-FFF2-40B4-BE49-F238E27FC236}">
                <a16:creationId xmlns:a16="http://schemas.microsoft.com/office/drawing/2014/main" id="{9E73CBC7-A11C-4AF6-A97C-94102A9F9BBE}"/>
              </a:ext>
            </a:extLst>
          </p:cNvPr>
          <p:cNvSpPr/>
          <p:nvPr/>
        </p:nvSpPr>
        <p:spPr>
          <a:xfrm>
            <a:off x="695810" y="1725887"/>
            <a:ext cx="2382722" cy="243516"/>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GE Inspira Sans"/>
                <a:ea typeface="+mn-ea"/>
                <a:cs typeface="+mn-cs"/>
              </a:rPr>
              <a:t>Visualization</a:t>
            </a:r>
          </a:p>
        </p:txBody>
      </p:sp>
      <p:sp>
        <p:nvSpPr>
          <p:cNvPr id="58" name="Rectangle: Rounded Corners 57">
            <a:extLst>
              <a:ext uri="{FF2B5EF4-FFF2-40B4-BE49-F238E27FC236}">
                <a16:creationId xmlns:a16="http://schemas.microsoft.com/office/drawing/2014/main" id="{DE43C699-273A-46ED-9EED-7A3475E9E412}"/>
              </a:ext>
            </a:extLst>
          </p:cNvPr>
          <p:cNvSpPr/>
          <p:nvPr/>
        </p:nvSpPr>
        <p:spPr>
          <a:xfrm>
            <a:off x="10362116" y="1725887"/>
            <a:ext cx="1460847" cy="243516"/>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GE Inspira Sans"/>
                <a:ea typeface="+mn-ea"/>
                <a:cs typeface="+mn-cs"/>
              </a:rPr>
              <a:t>Shop Floor(OT)</a:t>
            </a:r>
          </a:p>
        </p:txBody>
      </p:sp>
      <p:sp>
        <p:nvSpPr>
          <p:cNvPr id="3" name="Footer Placeholder 4">
            <a:extLst>
              <a:ext uri="{FF2B5EF4-FFF2-40B4-BE49-F238E27FC236}">
                <a16:creationId xmlns:a16="http://schemas.microsoft.com/office/drawing/2014/main" id="{8FCC915E-C321-7A9F-49D3-85399AECF756}"/>
              </a:ext>
            </a:extLst>
          </p:cNvPr>
          <p:cNvSpPr>
            <a:spLocks noGrp="1"/>
          </p:cNvSpPr>
          <p:nvPr>
            <p:ph type="ftr" sz="quarter" idx="10"/>
          </p:nvPr>
        </p:nvSpPr>
        <p:spPr/>
        <p:txBody>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0C2340"/>
                </a:solidFill>
                <a:effectLst/>
                <a:uLnTx/>
                <a:uFillTx/>
                <a:latin typeface="GE Inspira Sans"/>
                <a:ea typeface="+mn-ea"/>
                <a:cs typeface="+mn-cs"/>
              </a:rPr>
              <a:t>© GE Digital 2024</a:t>
            </a:r>
          </a:p>
        </p:txBody>
      </p:sp>
      <p:sp>
        <p:nvSpPr>
          <p:cNvPr id="30" name="Slide Number Placeholder 29">
            <a:extLst>
              <a:ext uri="{FF2B5EF4-FFF2-40B4-BE49-F238E27FC236}">
                <a16:creationId xmlns:a16="http://schemas.microsoft.com/office/drawing/2014/main" id="{EEE88185-12B8-4A2B-A034-C22A54678D0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50" b="0" i="0" u="none" strike="noStrike" kern="1200" cap="none" spc="0" normalizeH="0" baseline="0" noProof="0" smtClean="0">
                <a:ln>
                  <a:noFill/>
                </a:ln>
                <a:solidFill>
                  <a:srgbClr val="0C2340"/>
                </a:solidFill>
                <a:effectLst/>
                <a:uLnTx/>
                <a:uFillTx/>
                <a:latin typeface="GE Inspira Sans" panose="020B050306000000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850" b="0" i="0" u="none" strike="noStrike" kern="1200" cap="none" spc="0" normalizeH="0" baseline="0" noProof="0" dirty="0">
              <a:ln>
                <a:noFill/>
              </a:ln>
              <a:solidFill>
                <a:srgbClr val="0C2340"/>
              </a:solidFill>
              <a:effectLst/>
              <a:uLnTx/>
              <a:uFillTx/>
              <a:latin typeface="GE Inspira Sans" panose="020B0503060000000003" pitchFamily="34" charset="77"/>
              <a:ea typeface="+mn-ea"/>
              <a:cs typeface="+mn-cs"/>
            </a:endParaRPr>
          </a:p>
        </p:txBody>
      </p:sp>
      <p:sp>
        <p:nvSpPr>
          <p:cNvPr id="4" name="Title 3">
            <a:extLst>
              <a:ext uri="{FF2B5EF4-FFF2-40B4-BE49-F238E27FC236}">
                <a16:creationId xmlns:a16="http://schemas.microsoft.com/office/drawing/2014/main" id="{9468EB37-695C-47AD-AA4A-448768E05091}"/>
              </a:ext>
            </a:extLst>
          </p:cNvPr>
          <p:cNvSpPr>
            <a:spLocks noGrp="1"/>
          </p:cNvSpPr>
          <p:nvPr>
            <p:ph type="title"/>
          </p:nvPr>
        </p:nvSpPr>
        <p:spPr>
          <a:xfrm>
            <a:off x="419100" y="419101"/>
            <a:ext cx="10123251" cy="457020"/>
          </a:xfrm>
        </p:spPr>
        <p:txBody>
          <a:bodyPr/>
          <a:lstStyle/>
          <a:p>
            <a:r>
              <a:rPr lang="en-US" sz="2400" dirty="0">
                <a:latin typeface="+mn-lt"/>
              </a:rPr>
              <a:t>Data Fabric Empowers a Complete Digital Thread</a:t>
            </a:r>
            <a:br>
              <a:rPr lang="en-US" dirty="0">
                <a:latin typeface="+mn-lt"/>
              </a:rPr>
            </a:br>
            <a:endParaRPr lang="en-US" dirty="0">
              <a:solidFill>
                <a:schemeClr val="tx2"/>
              </a:solidFill>
              <a:latin typeface="+mn-lt"/>
            </a:endParaRPr>
          </a:p>
        </p:txBody>
      </p:sp>
      <p:sp>
        <p:nvSpPr>
          <p:cNvPr id="5" name="Freeform: Shape 152">
            <a:extLst>
              <a:ext uri="{FF2B5EF4-FFF2-40B4-BE49-F238E27FC236}">
                <a16:creationId xmlns:a16="http://schemas.microsoft.com/office/drawing/2014/main" id="{74070C00-FC60-41E6-A7E2-26A5079E5195}"/>
              </a:ext>
            </a:extLst>
          </p:cNvPr>
          <p:cNvSpPr/>
          <p:nvPr/>
        </p:nvSpPr>
        <p:spPr>
          <a:xfrm>
            <a:off x="1570122" y="4717137"/>
            <a:ext cx="1571910" cy="371056"/>
          </a:xfrm>
          <a:custGeom>
            <a:avLst/>
            <a:gdLst>
              <a:gd name="connsiteX0" fmla="*/ 283682 w 587556"/>
              <a:gd name="connsiteY0" fmla="*/ 42841 h 140540"/>
              <a:gd name="connsiteX1" fmla="*/ 282570 w 587556"/>
              <a:gd name="connsiteY1" fmla="*/ 43953 h 140540"/>
              <a:gd name="connsiteX2" fmla="*/ 282570 w 587556"/>
              <a:gd name="connsiteY2" fmla="*/ 57256 h 140540"/>
              <a:gd name="connsiteX3" fmla="*/ 283682 w 587556"/>
              <a:gd name="connsiteY3" fmla="*/ 58368 h 140540"/>
              <a:gd name="connsiteX4" fmla="*/ 422460 w 587556"/>
              <a:gd name="connsiteY4" fmla="*/ 58368 h 140540"/>
              <a:gd name="connsiteX5" fmla="*/ 423572 w 587556"/>
              <a:gd name="connsiteY5" fmla="*/ 57256 h 140540"/>
              <a:gd name="connsiteX6" fmla="*/ 423572 w 587556"/>
              <a:gd name="connsiteY6" fmla="*/ 43953 h 140540"/>
              <a:gd name="connsiteX7" fmla="*/ 422460 w 587556"/>
              <a:gd name="connsiteY7" fmla="*/ 42841 h 140540"/>
              <a:gd name="connsiteX8" fmla="*/ 80434 w 587556"/>
              <a:gd name="connsiteY8" fmla="*/ 42841 h 140540"/>
              <a:gd name="connsiteX9" fmla="*/ 79322 w 587556"/>
              <a:gd name="connsiteY9" fmla="*/ 43953 h 140540"/>
              <a:gd name="connsiteX10" fmla="*/ 79322 w 587556"/>
              <a:gd name="connsiteY10" fmla="*/ 57256 h 140540"/>
              <a:gd name="connsiteX11" fmla="*/ 80434 w 587556"/>
              <a:gd name="connsiteY11" fmla="*/ 58368 h 140540"/>
              <a:gd name="connsiteX12" fmla="*/ 219212 w 587556"/>
              <a:gd name="connsiteY12" fmla="*/ 58368 h 140540"/>
              <a:gd name="connsiteX13" fmla="*/ 220324 w 587556"/>
              <a:gd name="connsiteY13" fmla="*/ 57256 h 140540"/>
              <a:gd name="connsiteX14" fmla="*/ 220324 w 587556"/>
              <a:gd name="connsiteY14" fmla="*/ 43953 h 140540"/>
              <a:gd name="connsiteX15" fmla="*/ 219212 w 587556"/>
              <a:gd name="connsiteY15" fmla="*/ 42841 h 140540"/>
              <a:gd name="connsiteX16" fmla="*/ 43583 w 587556"/>
              <a:gd name="connsiteY16" fmla="*/ 0 h 140540"/>
              <a:gd name="connsiteX17" fmla="*/ 572775 w 587556"/>
              <a:gd name="connsiteY17" fmla="*/ 0 h 140540"/>
              <a:gd name="connsiteX18" fmla="*/ 585596 w 587556"/>
              <a:gd name="connsiteY18" fmla="*/ 10064 h 140540"/>
              <a:gd name="connsiteX19" fmla="*/ 585596 w 587556"/>
              <a:gd name="connsiteY19" fmla="*/ 94627 h 140540"/>
              <a:gd name="connsiteX20" fmla="*/ 587556 w 587556"/>
              <a:gd name="connsiteY20" fmla="*/ 94627 h 140540"/>
              <a:gd name="connsiteX21" fmla="*/ 587556 w 587556"/>
              <a:gd name="connsiteY21" fmla="*/ 140540 h 140540"/>
              <a:gd name="connsiteX22" fmla="*/ 4189 w 587556"/>
              <a:gd name="connsiteY22" fmla="*/ 140540 h 140540"/>
              <a:gd name="connsiteX23" fmla="*/ 0 w 587556"/>
              <a:gd name="connsiteY23" fmla="*/ 137252 h 140540"/>
              <a:gd name="connsiteX24" fmla="*/ 0 w 587556"/>
              <a:gd name="connsiteY24" fmla="*/ 97915 h 140540"/>
              <a:gd name="connsiteX25" fmla="*/ 4189 w 587556"/>
              <a:gd name="connsiteY25" fmla="*/ 94627 h 140540"/>
              <a:gd name="connsiteX26" fmla="*/ 30762 w 587556"/>
              <a:gd name="connsiteY26" fmla="*/ 94627 h 140540"/>
              <a:gd name="connsiteX27" fmla="*/ 30762 w 587556"/>
              <a:gd name="connsiteY27" fmla="*/ 10064 h 140540"/>
              <a:gd name="connsiteX28" fmla="*/ 43583 w 587556"/>
              <a:gd name="connsiteY28" fmla="*/ 0 h 14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7556" h="140540">
                <a:moveTo>
                  <a:pt x="283682" y="42841"/>
                </a:moveTo>
                <a:cubicBezTo>
                  <a:pt x="283068" y="42841"/>
                  <a:pt x="282570" y="43339"/>
                  <a:pt x="282570" y="43953"/>
                </a:cubicBezTo>
                <a:lnTo>
                  <a:pt x="282570" y="57256"/>
                </a:lnTo>
                <a:cubicBezTo>
                  <a:pt x="282570" y="57870"/>
                  <a:pt x="283068" y="58368"/>
                  <a:pt x="283682" y="58368"/>
                </a:cubicBezTo>
                <a:lnTo>
                  <a:pt x="422460" y="58368"/>
                </a:lnTo>
                <a:cubicBezTo>
                  <a:pt x="423074" y="58368"/>
                  <a:pt x="423572" y="57870"/>
                  <a:pt x="423572" y="57256"/>
                </a:cubicBezTo>
                <a:lnTo>
                  <a:pt x="423572" y="43953"/>
                </a:lnTo>
                <a:cubicBezTo>
                  <a:pt x="423572" y="43339"/>
                  <a:pt x="423074" y="42841"/>
                  <a:pt x="422460" y="42841"/>
                </a:cubicBezTo>
                <a:close/>
                <a:moveTo>
                  <a:pt x="80434" y="42841"/>
                </a:moveTo>
                <a:cubicBezTo>
                  <a:pt x="79820" y="42841"/>
                  <a:pt x="79322" y="43339"/>
                  <a:pt x="79322" y="43953"/>
                </a:cubicBezTo>
                <a:lnTo>
                  <a:pt x="79322" y="57256"/>
                </a:lnTo>
                <a:cubicBezTo>
                  <a:pt x="79322" y="57870"/>
                  <a:pt x="79820" y="58368"/>
                  <a:pt x="80434" y="58368"/>
                </a:cubicBezTo>
                <a:lnTo>
                  <a:pt x="219212" y="58368"/>
                </a:lnTo>
                <a:cubicBezTo>
                  <a:pt x="219826" y="58368"/>
                  <a:pt x="220324" y="57870"/>
                  <a:pt x="220324" y="57256"/>
                </a:cubicBezTo>
                <a:lnTo>
                  <a:pt x="220324" y="43953"/>
                </a:lnTo>
                <a:cubicBezTo>
                  <a:pt x="220324" y="43339"/>
                  <a:pt x="219826" y="42841"/>
                  <a:pt x="219212" y="42841"/>
                </a:cubicBezTo>
                <a:close/>
                <a:moveTo>
                  <a:pt x="43583" y="0"/>
                </a:moveTo>
                <a:lnTo>
                  <a:pt x="572775" y="0"/>
                </a:lnTo>
                <a:cubicBezTo>
                  <a:pt x="579856" y="0"/>
                  <a:pt x="585596" y="4506"/>
                  <a:pt x="585596" y="10064"/>
                </a:cubicBezTo>
                <a:lnTo>
                  <a:pt x="585596" y="94627"/>
                </a:lnTo>
                <a:lnTo>
                  <a:pt x="587556" y="94627"/>
                </a:lnTo>
                <a:lnTo>
                  <a:pt x="587556" y="140540"/>
                </a:lnTo>
                <a:lnTo>
                  <a:pt x="4189" y="140540"/>
                </a:lnTo>
                <a:cubicBezTo>
                  <a:pt x="1876" y="140540"/>
                  <a:pt x="0" y="139068"/>
                  <a:pt x="0" y="137252"/>
                </a:cubicBezTo>
                <a:lnTo>
                  <a:pt x="0" y="97915"/>
                </a:lnTo>
                <a:cubicBezTo>
                  <a:pt x="0" y="96099"/>
                  <a:pt x="1876" y="94627"/>
                  <a:pt x="4189" y="94627"/>
                </a:cubicBezTo>
                <a:lnTo>
                  <a:pt x="30762" y="94627"/>
                </a:lnTo>
                <a:lnTo>
                  <a:pt x="30762" y="10064"/>
                </a:lnTo>
                <a:cubicBezTo>
                  <a:pt x="30762" y="4506"/>
                  <a:pt x="36502" y="0"/>
                  <a:pt x="43583" y="0"/>
                </a:cubicBezTo>
                <a:close/>
              </a:path>
            </a:pathLst>
          </a:custGeom>
          <a:solidFill>
            <a:srgbClr val="B3C2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7" name="Cylinder 150">
            <a:extLst>
              <a:ext uri="{FF2B5EF4-FFF2-40B4-BE49-F238E27FC236}">
                <a16:creationId xmlns:a16="http://schemas.microsoft.com/office/drawing/2014/main" id="{80A2A866-BD3E-4DFA-A0E5-C52A3F4DEDB9}"/>
              </a:ext>
            </a:extLst>
          </p:cNvPr>
          <p:cNvSpPr/>
          <p:nvPr/>
        </p:nvSpPr>
        <p:spPr>
          <a:xfrm>
            <a:off x="1652110" y="4996536"/>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8" name="Cylinder 150">
            <a:extLst>
              <a:ext uri="{FF2B5EF4-FFF2-40B4-BE49-F238E27FC236}">
                <a16:creationId xmlns:a16="http://schemas.microsoft.com/office/drawing/2014/main" id="{42C3F8C8-BDC1-4E70-98BD-5CA7B69E8B3C}"/>
              </a:ext>
            </a:extLst>
          </p:cNvPr>
          <p:cNvSpPr/>
          <p:nvPr/>
        </p:nvSpPr>
        <p:spPr>
          <a:xfrm>
            <a:off x="2137172" y="4994277"/>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9" name="Cylinder 150">
            <a:extLst>
              <a:ext uri="{FF2B5EF4-FFF2-40B4-BE49-F238E27FC236}">
                <a16:creationId xmlns:a16="http://schemas.microsoft.com/office/drawing/2014/main" id="{A8E59053-83F8-4789-A237-5DCEC6DC90F3}"/>
              </a:ext>
            </a:extLst>
          </p:cNvPr>
          <p:cNvSpPr/>
          <p:nvPr/>
        </p:nvSpPr>
        <p:spPr>
          <a:xfrm>
            <a:off x="2634934" y="4996536"/>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10" name="Freeform: Shape 152">
            <a:extLst>
              <a:ext uri="{FF2B5EF4-FFF2-40B4-BE49-F238E27FC236}">
                <a16:creationId xmlns:a16="http://schemas.microsoft.com/office/drawing/2014/main" id="{016A8451-FCD2-42B1-B786-DA84FFAF2B74}"/>
              </a:ext>
            </a:extLst>
          </p:cNvPr>
          <p:cNvSpPr/>
          <p:nvPr/>
        </p:nvSpPr>
        <p:spPr>
          <a:xfrm>
            <a:off x="3709082" y="4684009"/>
            <a:ext cx="1571910" cy="371056"/>
          </a:xfrm>
          <a:custGeom>
            <a:avLst/>
            <a:gdLst>
              <a:gd name="connsiteX0" fmla="*/ 283682 w 587556"/>
              <a:gd name="connsiteY0" fmla="*/ 42841 h 140540"/>
              <a:gd name="connsiteX1" fmla="*/ 282570 w 587556"/>
              <a:gd name="connsiteY1" fmla="*/ 43953 h 140540"/>
              <a:gd name="connsiteX2" fmla="*/ 282570 w 587556"/>
              <a:gd name="connsiteY2" fmla="*/ 57256 h 140540"/>
              <a:gd name="connsiteX3" fmla="*/ 283682 w 587556"/>
              <a:gd name="connsiteY3" fmla="*/ 58368 h 140540"/>
              <a:gd name="connsiteX4" fmla="*/ 422460 w 587556"/>
              <a:gd name="connsiteY4" fmla="*/ 58368 h 140540"/>
              <a:gd name="connsiteX5" fmla="*/ 423572 w 587556"/>
              <a:gd name="connsiteY5" fmla="*/ 57256 h 140540"/>
              <a:gd name="connsiteX6" fmla="*/ 423572 w 587556"/>
              <a:gd name="connsiteY6" fmla="*/ 43953 h 140540"/>
              <a:gd name="connsiteX7" fmla="*/ 422460 w 587556"/>
              <a:gd name="connsiteY7" fmla="*/ 42841 h 140540"/>
              <a:gd name="connsiteX8" fmla="*/ 80434 w 587556"/>
              <a:gd name="connsiteY8" fmla="*/ 42841 h 140540"/>
              <a:gd name="connsiteX9" fmla="*/ 79322 w 587556"/>
              <a:gd name="connsiteY9" fmla="*/ 43953 h 140540"/>
              <a:gd name="connsiteX10" fmla="*/ 79322 w 587556"/>
              <a:gd name="connsiteY10" fmla="*/ 57256 h 140540"/>
              <a:gd name="connsiteX11" fmla="*/ 80434 w 587556"/>
              <a:gd name="connsiteY11" fmla="*/ 58368 h 140540"/>
              <a:gd name="connsiteX12" fmla="*/ 219212 w 587556"/>
              <a:gd name="connsiteY12" fmla="*/ 58368 h 140540"/>
              <a:gd name="connsiteX13" fmla="*/ 220324 w 587556"/>
              <a:gd name="connsiteY13" fmla="*/ 57256 h 140540"/>
              <a:gd name="connsiteX14" fmla="*/ 220324 w 587556"/>
              <a:gd name="connsiteY14" fmla="*/ 43953 h 140540"/>
              <a:gd name="connsiteX15" fmla="*/ 219212 w 587556"/>
              <a:gd name="connsiteY15" fmla="*/ 42841 h 140540"/>
              <a:gd name="connsiteX16" fmla="*/ 43583 w 587556"/>
              <a:gd name="connsiteY16" fmla="*/ 0 h 140540"/>
              <a:gd name="connsiteX17" fmla="*/ 572775 w 587556"/>
              <a:gd name="connsiteY17" fmla="*/ 0 h 140540"/>
              <a:gd name="connsiteX18" fmla="*/ 585596 w 587556"/>
              <a:gd name="connsiteY18" fmla="*/ 10064 h 140540"/>
              <a:gd name="connsiteX19" fmla="*/ 585596 w 587556"/>
              <a:gd name="connsiteY19" fmla="*/ 94627 h 140540"/>
              <a:gd name="connsiteX20" fmla="*/ 587556 w 587556"/>
              <a:gd name="connsiteY20" fmla="*/ 94627 h 140540"/>
              <a:gd name="connsiteX21" fmla="*/ 587556 w 587556"/>
              <a:gd name="connsiteY21" fmla="*/ 140540 h 140540"/>
              <a:gd name="connsiteX22" fmla="*/ 4189 w 587556"/>
              <a:gd name="connsiteY22" fmla="*/ 140540 h 140540"/>
              <a:gd name="connsiteX23" fmla="*/ 0 w 587556"/>
              <a:gd name="connsiteY23" fmla="*/ 137252 h 140540"/>
              <a:gd name="connsiteX24" fmla="*/ 0 w 587556"/>
              <a:gd name="connsiteY24" fmla="*/ 97915 h 140540"/>
              <a:gd name="connsiteX25" fmla="*/ 4189 w 587556"/>
              <a:gd name="connsiteY25" fmla="*/ 94627 h 140540"/>
              <a:gd name="connsiteX26" fmla="*/ 30762 w 587556"/>
              <a:gd name="connsiteY26" fmla="*/ 94627 h 140540"/>
              <a:gd name="connsiteX27" fmla="*/ 30762 w 587556"/>
              <a:gd name="connsiteY27" fmla="*/ 10064 h 140540"/>
              <a:gd name="connsiteX28" fmla="*/ 43583 w 587556"/>
              <a:gd name="connsiteY28" fmla="*/ 0 h 14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7556" h="140540">
                <a:moveTo>
                  <a:pt x="283682" y="42841"/>
                </a:moveTo>
                <a:cubicBezTo>
                  <a:pt x="283068" y="42841"/>
                  <a:pt x="282570" y="43339"/>
                  <a:pt x="282570" y="43953"/>
                </a:cubicBezTo>
                <a:lnTo>
                  <a:pt x="282570" y="57256"/>
                </a:lnTo>
                <a:cubicBezTo>
                  <a:pt x="282570" y="57870"/>
                  <a:pt x="283068" y="58368"/>
                  <a:pt x="283682" y="58368"/>
                </a:cubicBezTo>
                <a:lnTo>
                  <a:pt x="422460" y="58368"/>
                </a:lnTo>
                <a:cubicBezTo>
                  <a:pt x="423074" y="58368"/>
                  <a:pt x="423572" y="57870"/>
                  <a:pt x="423572" y="57256"/>
                </a:cubicBezTo>
                <a:lnTo>
                  <a:pt x="423572" y="43953"/>
                </a:lnTo>
                <a:cubicBezTo>
                  <a:pt x="423572" y="43339"/>
                  <a:pt x="423074" y="42841"/>
                  <a:pt x="422460" y="42841"/>
                </a:cubicBezTo>
                <a:close/>
                <a:moveTo>
                  <a:pt x="80434" y="42841"/>
                </a:moveTo>
                <a:cubicBezTo>
                  <a:pt x="79820" y="42841"/>
                  <a:pt x="79322" y="43339"/>
                  <a:pt x="79322" y="43953"/>
                </a:cubicBezTo>
                <a:lnTo>
                  <a:pt x="79322" y="57256"/>
                </a:lnTo>
                <a:cubicBezTo>
                  <a:pt x="79322" y="57870"/>
                  <a:pt x="79820" y="58368"/>
                  <a:pt x="80434" y="58368"/>
                </a:cubicBezTo>
                <a:lnTo>
                  <a:pt x="219212" y="58368"/>
                </a:lnTo>
                <a:cubicBezTo>
                  <a:pt x="219826" y="58368"/>
                  <a:pt x="220324" y="57870"/>
                  <a:pt x="220324" y="57256"/>
                </a:cubicBezTo>
                <a:lnTo>
                  <a:pt x="220324" y="43953"/>
                </a:lnTo>
                <a:cubicBezTo>
                  <a:pt x="220324" y="43339"/>
                  <a:pt x="219826" y="42841"/>
                  <a:pt x="219212" y="42841"/>
                </a:cubicBezTo>
                <a:close/>
                <a:moveTo>
                  <a:pt x="43583" y="0"/>
                </a:moveTo>
                <a:lnTo>
                  <a:pt x="572775" y="0"/>
                </a:lnTo>
                <a:cubicBezTo>
                  <a:pt x="579856" y="0"/>
                  <a:pt x="585596" y="4506"/>
                  <a:pt x="585596" y="10064"/>
                </a:cubicBezTo>
                <a:lnTo>
                  <a:pt x="585596" y="94627"/>
                </a:lnTo>
                <a:lnTo>
                  <a:pt x="587556" y="94627"/>
                </a:lnTo>
                <a:lnTo>
                  <a:pt x="587556" y="140540"/>
                </a:lnTo>
                <a:lnTo>
                  <a:pt x="4189" y="140540"/>
                </a:lnTo>
                <a:cubicBezTo>
                  <a:pt x="1876" y="140540"/>
                  <a:pt x="0" y="139068"/>
                  <a:pt x="0" y="137252"/>
                </a:cubicBezTo>
                <a:lnTo>
                  <a:pt x="0" y="97915"/>
                </a:lnTo>
                <a:cubicBezTo>
                  <a:pt x="0" y="96099"/>
                  <a:pt x="1876" y="94627"/>
                  <a:pt x="4189" y="94627"/>
                </a:cubicBezTo>
                <a:lnTo>
                  <a:pt x="30762" y="94627"/>
                </a:lnTo>
                <a:lnTo>
                  <a:pt x="30762" y="10064"/>
                </a:lnTo>
                <a:cubicBezTo>
                  <a:pt x="30762" y="4506"/>
                  <a:pt x="36502" y="0"/>
                  <a:pt x="43583" y="0"/>
                </a:cubicBezTo>
                <a:close/>
              </a:path>
            </a:pathLst>
          </a:custGeom>
          <a:solidFill>
            <a:srgbClr val="B3C2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11" name="Cylinder 150">
            <a:extLst>
              <a:ext uri="{FF2B5EF4-FFF2-40B4-BE49-F238E27FC236}">
                <a16:creationId xmlns:a16="http://schemas.microsoft.com/office/drawing/2014/main" id="{07BDFF47-3787-4C9D-A7B8-2610936F3FF4}"/>
              </a:ext>
            </a:extLst>
          </p:cNvPr>
          <p:cNvSpPr/>
          <p:nvPr/>
        </p:nvSpPr>
        <p:spPr>
          <a:xfrm>
            <a:off x="3791070" y="4963408"/>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12" name="Cylinder 150">
            <a:extLst>
              <a:ext uri="{FF2B5EF4-FFF2-40B4-BE49-F238E27FC236}">
                <a16:creationId xmlns:a16="http://schemas.microsoft.com/office/drawing/2014/main" id="{509435F3-2AD3-42FC-95A7-F53ECAB532CA}"/>
              </a:ext>
            </a:extLst>
          </p:cNvPr>
          <p:cNvSpPr/>
          <p:nvPr/>
        </p:nvSpPr>
        <p:spPr>
          <a:xfrm>
            <a:off x="4276132" y="4961149"/>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13" name="Cylinder 150">
            <a:extLst>
              <a:ext uri="{FF2B5EF4-FFF2-40B4-BE49-F238E27FC236}">
                <a16:creationId xmlns:a16="http://schemas.microsoft.com/office/drawing/2014/main" id="{1620F913-B479-45DC-AE89-12B02FFCD5B3}"/>
              </a:ext>
            </a:extLst>
          </p:cNvPr>
          <p:cNvSpPr/>
          <p:nvPr/>
        </p:nvSpPr>
        <p:spPr>
          <a:xfrm>
            <a:off x="4773894" y="4963408"/>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14" name="Freeform: Shape 152">
            <a:extLst>
              <a:ext uri="{FF2B5EF4-FFF2-40B4-BE49-F238E27FC236}">
                <a16:creationId xmlns:a16="http://schemas.microsoft.com/office/drawing/2014/main" id="{FCFEB9FA-6697-47AE-94F6-979293B76CA9}"/>
              </a:ext>
            </a:extLst>
          </p:cNvPr>
          <p:cNvSpPr/>
          <p:nvPr/>
        </p:nvSpPr>
        <p:spPr>
          <a:xfrm>
            <a:off x="5820218" y="4684009"/>
            <a:ext cx="1571910" cy="371056"/>
          </a:xfrm>
          <a:custGeom>
            <a:avLst/>
            <a:gdLst>
              <a:gd name="connsiteX0" fmla="*/ 283682 w 587556"/>
              <a:gd name="connsiteY0" fmla="*/ 42841 h 140540"/>
              <a:gd name="connsiteX1" fmla="*/ 282570 w 587556"/>
              <a:gd name="connsiteY1" fmla="*/ 43953 h 140540"/>
              <a:gd name="connsiteX2" fmla="*/ 282570 w 587556"/>
              <a:gd name="connsiteY2" fmla="*/ 57256 h 140540"/>
              <a:gd name="connsiteX3" fmla="*/ 283682 w 587556"/>
              <a:gd name="connsiteY3" fmla="*/ 58368 h 140540"/>
              <a:gd name="connsiteX4" fmla="*/ 422460 w 587556"/>
              <a:gd name="connsiteY4" fmla="*/ 58368 h 140540"/>
              <a:gd name="connsiteX5" fmla="*/ 423572 w 587556"/>
              <a:gd name="connsiteY5" fmla="*/ 57256 h 140540"/>
              <a:gd name="connsiteX6" fmla="*/ 423572 w 587556"/>
              <a:gd name="connsiteY6" fmla="*/ 43953 h 140540"/>
              <a:gd name="connsiteX7" fmla="*/ 422460 w 587556"/>
              <a:gd name="connsiteY7" fmla="*/ 42841 h 140540"/>
              <a:gd name="connsiteX8" fmla="*/ 80434 w 587556"/>
              <a:gd name="connsiteY8" fmla="*/ 42841 h 140540"/>
              <a:gd name="connsiteX9" fmla="*/ 79322 w 587556"/>
              <a:gd name="connsiteY9" fmla="*/ 43953 h 140540"/>
              <a:gd name="connsiteX10" fmla="*/ 79322 w 587556"/>
              <a:gd name="connsiteY10" fmla="*/ 57256 h 140540"/>
              <a:gd name="connsiteX11" fmla="*/ 80434 w 587556"/>
              <a:gd name="connsiteY11" fmla="*/ 58368 h 140540"/>
              <a:gd name="connsiteX12" fmla="*/ 219212 w 587556"/>
              <a:gd name="connsiteY12" fmla="*/ 58368 h 140540"/>
              <a:gd name="connsiteX13" fmla="*/ 220324 w 587556"/>
              <a:gd name="connsiteY13" fmla="*/ 57256 h 140540"/>
              <a:gd name="connsiteX14" fmla="*/ 220324 w 587556"/>
              <a:gd name="connsiteY14" fmla="*/ 43953 h 140540"/>
              <a:gd name="connsiteX15" fmla="*/ 219212 w 587556"/>
              <a:gd name="connsiteY15" fmla="*/ 42841 h 140540"/>
              <a:gd name="connsiteX16" fmla="*/ 43583 w 587556"/>
              <a:gd name="connsiteY16" fmla="*/ 0 h 140540"/>
              <a:gd name="connsiteX17" fmla="*/ 572775 w 587556"/>
              <a:gd name="connsiteY17" fmla="*/ 0 h 140540"/>
              <a:gd name="connsiteX18" fmla="*/ 585596 w 587556"/>
              <a:gd name="connsiteY18" fmla="*/ 10064 h 140540"/>
              <a:gd name="connsiteX19" fmla="*/ 585596 w 587556"/>
              <a:gd name="connsiteY19" fmla="*/ 94627 h 140540"/>
              <a:gd name="connsiteX20" fmla="*/ 587556 w 587556"/>
              <a:gd name="connsiteY20" fmla="*/ 94627 h 140540"/>
              <a:gd name="connsiteX21" fmla="*/ 587556 w 587556"/>
              <a:gd name="connsiteY21" fmla="*/ 140540 h 140540"/>
              <a:gd name="connsiteX22" fmla="*/ 4189 w 587556"/>
              <a:gd name="connsiteY22" fmla="*/ 140540 h 140540"/>
              <a:gd name="connsiteX23" fmla="*/ 0 w 587556"/>
              <a:gd name="connsiteY23" fmla="*/ 137252 h 140540"/>
              <a:gd name="connsiteX24" fmla="*/ 0 w 587556"/>
              <a:gd name="connsiteY24" fmla="*/ 97915 h 140540"/>
              <a:gd name="connsiteX25" fmla="*/ 4189 w 587556"/>
              <a:gd name="connsiteY25" fmla="*/ 94627 h 140540"/>
              <a:gd name="connsiteX26" fmla="*/ 30762 w 587556"/>
              <a:gd name="connsiteY26" fmla="*/ 94627 h 140540"/>
              <a:gd name="connsiteX27" fmla="*/ 30762 w 587556"/>
              <a:gd name="connsiteY27" fmla="*/ 10064 h 140540"/>
              <a:gd name="connsiteX28" fmla="*/ 43583 w 587556"/>
              <a:gd name="connsiteY28" fmla="*/ 0 h 14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7556" h="140540">
                <a:moveTo>
                  <a:pt x="283682" y="42841"/>
                </a:moveTo>
                <a:cubicBezTo>
                  <a:pt x="283068" y="42841"/>
                  <a:pt x="282570" y="43339"/>
                  <a:pt x="282570" y="43953"/>
                </a:cubicBezTo>
                <a:lnTo>
                  <a:pt x="282570" y="57256"/>
                </a:lnTo>
                <a:cubicBezTo>
                  <a:pt x="282570" y="57870"/>
                  <a:pt x="283068" y="58368"/>
                  <a:pt x="283682" y="58368"/>
                </a:cubicBezTo>
                <a:lnTo>
                  <a:pt x="422460" y="58368"/>
                </a:lnTo>
                <a:cubicBezTo>
                  <a:pt x="423074" y="58368"/>
                  <a:pt x="423572" y="57870"/>
                  <a:pt x="423572" y="57256"/>
                </a:cubicBezTo>
                <a:lnTo>
                  <a:pt x="423572" y="43953"/>
                </a:lnTo>
                <a:cubicBezTo>
                  <a:pt x="423572" y="43339"/>
                  <a:pt x="423074" y="42841"/>
                  <a:pt x="422460" y="42841"/>
                </a:cubicBezTo>
                <a:close/>
                <a:moveTo>
                  <a:pt x="80434" y="42841"/>
                </a:moveTo>
                <a:cubicBezTo>
                  <a:pt x="79820" y="42841"/>
                  <a:pt x="79322" y="43339"/>
                  <a:pt x="79322" y="43953"/>
                </a:cubicBezTo>
                <a:lnTo>
                  <a:pt x="79322" y="57256"/>
                </a:lnTo>
                <a:cubicBezTo>
                  <a:pt x="79322" y="57870"/>
                  <a:pt x="79820" y="58368"/>
                  <a:pt x="80434" y="58368"/>
                </a:cubicBezTo>
                <a:lnTo>
                  <a:pt x="219212" y="58368"/>
                </a:lnTo>
                <a:cubicBezTo>
                  <a:pt x="219826" y="58368"/>
                  <a:pt x="220324" y="57870"/>
                  <a:pt x="220324" y="57256"/>
                </a:cubicBezTo>
                <a:lnTo>
                  <a:pt x="220324" y="43953"/>
                </a:lnTo>
                <a:cubicBezTo>
                  <a:pt x="220324" y="43339"/>
                  <a:pt x="219826" y="42841"/>
                  <a:pt x="219212" y="42841"/>
                </a:cubicBezTo>
                <a:close/>
                <a:moveTo>
                  <a:pt x="43583" y="0"/>
                </a:moveTo>
                <a:lnTo>
                  <a:pt x="572775" y="0"/>
                </a:lnTo>
                <a:cubicBezTo>
                  <a:pt x="579856" y="0"/>
                  <a:pt x="585596" y="4506"/>
                  <a:pt x="585596" y="10064"/>
                </a:cubicBezTo>
                <a:lnTo>
                  <a:pt x="585596" y="94627"/>
                </a:lnTo>
                <a:lnTo>
                  <a:pt x="587556" y="94627"/>
                </a:lnTo>
                <a:lnTo>
                  <a:pt x="587556" y="140540"/>
                </a:lnTo>
                <a:lnTo>
                  <a:pt x="4189" y="140540"/>
                </a:lnTo>
                <a:cubicBezTo>
                  <a:pt x="1876" y="140540"/>
                  <a:pt x="0" y="139068"/>
                  <a:pt x="0" y="137252"/>
                </a:cubicBezTo>
                <a:lnTo>
                  <a:pt x="0" y="97915"/>
                </a:lnTo>
                <a:cubicBezTo>
                  <a:pt x="0" y="96099"/>
                  <a:pt x="1876" y="94627"/>
                  <a:pt x="4189" y="94627"/>
                </a:cubicBezTo>
                <a:lnTo>
                  <a:pt x="30762" y="94627"/>
                </a:lnTo>
                <a:lnTo>
                  <a:pt x="30762" y="10064"/>
                </a:lnTo>
                <a:cubicBezTo>
                  <a:pt x="30762" y="4506"/>
                  <a:pt x="36502" y="0"/>
                  <a:pt x="43583" y="0"/>
                </a:cubicBezTo>
                <a:close/>
              </a:path>
            </a:pathLst>
          </a:custGeom>
          <a:solidFill>
            <a:srgbClr val="B3C2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15" name="Cylinder 150">
            <a:extLst>
              <a:ext uri="{FF2B5EF4-FFF2-40B4-BE49-F238E27FC236}">
                <a16:creationId xmlns:a16="http://schemas.microsoft.com/office/drawing/2014/main" id="{DE871FE4-4081-410A-B6E1-6AD44E545B1B}"/>
              </a:ext>
            </a:extLst>
          </p:cNvPr>
          <p:cNvSpPr/>
          <p:nvPr/>
        </p:nvSpPr>
        <p:spPr>
          <a:xfrm>
            <a:off x="5902206" y="4963408"/>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16" name="Cylinder 150">
            <a:extLst>
              <a:ext uri="{FF2B5EF4-FFF2-40B4-BE49-F238E27FC236}">
                <a16:creationId xmlns:a16="http://schemas.microsoft.com/office/drawing/2014/main" id="{804D7D11-4880-4353-93B8-01DF812B5ADF}"/>
              </a:ext>
            </a:extLst>
          </p:cNvPr>
          <p:cNvSpPr/>
          <p:nvPr/>
        </p:nvSpPr>
        <p:spPr>
          <a:xfrm>
            <a:off x="6387268" y="4961149"/>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17" name="Cylinder 150">
            <a:extLst>
              <a:ext uri="{FF2B5EF4-FFF2-40B4-BE49-F238E27FC236}">
                <a16:creationId xmlns:a16="http://schemas.microsoft.com/office/drawing/2014/main" id="{805AD856-4C5E-47A7-A034-B133E1D448AF}"/>
              </a:ext>
            </a:extLst>
          </p:cNvPr>
          <p:cNvSpPr/>
          <p:nvPr/>
        </p:nvSpPr>
        <p:spPr>
          <a:xfrm>
            <a:off x="6885030" y="4963408"/>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18" name="Freeform: Shape 152">
            <a:extLst>
              <a:ext uri="{FF2B5EF4-FFF2-40B4-BE49-F238E27FC236}">
                <a16:creationId xmlns:a16="http://schemas.microsoft.com/office/drawing/2014/main" id="{6E3841F5-20A9-446A-95DC-4FD6949C9331}"/>
              </a:ext>
            </a:extLst>
          </p:cNvPr>
          <p:cNvSpPr/>
          <p:nvPr/>
        </p:nvSpPr>
        <p:spPr>
          <a:xfrm>
            <a:off x="7927665" y="4688099"/>
            <a:ext cx="1571910" cy="371056"/>
          </a:xfrm>
          <a:custGeom>
            <a:avLst/>
            <a:gdLst>
              <a:gd name="connsiteX0" fmla="*/ 283682 w 587556"/>
              <a:gd name="connsiteY0" fmla="*/ 42841 h 140540"/>
              <a:gd name="connsiteX1" fmla="*/ 282570 w 587556"/>
              <a:gd name="connsiteY1" fmla="*/ 43953 h 140540"/>
              <a:gd name="connsiteX2" fmla="*/ 282570 w 587556"/>
              <a:gd name="connsiteY2" fmla="*/ 57256 h 140540"/>
              <a:gd name="connsiteX3" fmla="*/ 283682 w 587556"/>
              <a:gd name="connsiteY3" fmla="*/ 58368 h 140540"/>
              <a:gd name="connsiteX4" fmla="*/ 422460 w 587556"/>
              <a:gd name="connsiteY4" fmla="*/ 58368 h 140540"/>
              <a:gd name="connsiteX5" fmla="*/ 423572 w 587556"/>
              <a:gd name="connsiteY5" fmla="*/ 57256 h 140540"/>
              <a:gd name="connsiteX6" fmla="*/ 423572 w 587556"/>
              <a:gd name="connsiteY6" fmla="*/ 43953 h 140540"/>
              <a:gd name="connsiteX7" fmla="*/ 422460 w 587556"/>
              <a:gd name="connsiteY7" fmla="*/ 42841 h 140540"/>
              <a:gd name="connsiteX8" fmla="*/ 80434 w 587556"/>
              <a:gd name="connsiteY8" fmla="*/ 42841 h 140540"/>
              <a:gd name="connsiteX9" fmla="*/ 79322 w 587556"/>
              <a:gd name="connsiteY9" fmla="*/ 43953 h 140540"/>
              <a:gd name="connsiteX10" fmla="*/ 79322 w 587556"/>
              <a:gd name="connsiteY10" fmla="*/ 57256 h 140540"/>
              <a:gd name="connsiteX11" fmla="*/ 80434 w 587556"/>
              <a:gd name="connsiteY11" fmla="*/ 58368 h 140540"/>
              <a:gd name="connsiteX12" fmla="*/ 219212 w 587556"/>
              <a:gd name="connsiteY12" fmla="*/ 58368 h 140540"/>
              <a:gd name="connsiteX13" fmla="*/ 220324 w 587556"/>
              <a:gd name="connsiteY13" fmla="*/ 57256 h 140540"/>
              <a:gd name="connsiteX14" fmla="*/ 220324 w 587556"/>
              <a:gd name="connsiteY14" fmla="*/ 43953 h 140540"/>
              <a:gd name="connsiteX15" fmla="*/ 219212 w 587556"/>
              <a:gd name="connsiteY15" fmla="*/ 42841 h 140540"/>
              <a:gd name="connsiteX16" fmla="*/ 43583 w 587556"/>
              <a:gd name="connsiteY16" fmla="*/ 0 h 140540"/>
              <a:gd name="connsiteX17" fmla="*/ 572775 w 587556"/>
              <a:gd name="connsiteY17" fmla="*/ 0 h 140540"/>
              <a:gd name="connsiteX18" fmla="*/ 585596 w 587556"/>
              <a:gd name="connsiteY18" fmla="*/ 10064 h 140540"/>
              <a:gd name="connsiteX19" fmla="*/ 585596 w 587556"/>
              <a:gd name="connsiteY19" fmla="*/ 94627 h 140540"/>
              <a:gd name="connsiteX20" fmla="*/ 587556 w 587556"/>
              <a:gd name="connsiteY20" fmla="*/ 94627 h 140540"/>
              <a:gd name="connsiteX21" fmla="*/ 587556 w 587556"/>
              <a:gd name="connsiteY21" fmla="*/ 140540 h 140540"/>
              <a:gd name="connsiteX22" fmla="*/ 4189 w 587556"/>
              <a:gd name="connsiteY22" fmla="*/ 140540 h 140540"/>
              <a:gd name="connsiteX23" fmla="*/ 0 w 587556"/>
              <a:gd name="connsiteY23" fmla="*/ 137252 h 140540"/>
              <a:gd name="connsiteX24" fmla="*/ 0 w 587556"/>
              <a:gd name="connsiteY24" fmla="*/ 97915 h 140540"/>
              <a:gd name="connsiteX25" fmla="*/ 4189 w 587556"/>
              <a:gd name="connsiteY25" fmla="*/ 94627 h 140540"/>
              <a:gd name="connsiteX26" fmla="*/ 30762 w 587556"/>
              <a:gd name="connsiteY26" fmla="*/ 94627 h 140540"/>
              <a:gd name="connsiteX27" fmla="*/ 30762 w 587556"/>
              <a:gd name="connsiteY27" fmla="*/ 10064 h 140540"/>
              <a:gd name="connsiteX28" fmla="*/ 43583 w 587556"/>
              <a:gd name="connsiteY28" fmla="*/ 0 h 14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7556" h="140540">
                <a:moveTo>
                  <a:pt x="283682" y="42841"/>
                </a:moveTo>
                <a:cubicBezTo>
                  <a:pt x="283068" y="42841"/>
                  <a:pt x="282570" y="43339"/>
                  <a:pt x="282570" y="43953"/>
                </a:cubicBezTo>
                <a:lnTo>
                  <a:pt x="282570" y="57256"/>
                </a:lnTo>
                <a:cubicBezTo>
                  <a:pt x="282570" y="57870"/>
                  <a:pt x="283068" y="58368"/>
                  <a:pt x="283682" y="58368"/>
                </a:cubicBezTo>
                <a:lnTo>
                  <a:pt x="422460" y="58368"/>
                </a:lnTo>
                <a:cubicBezTo>
                  <a:pt x="423074" y="58368"/>
                  <a:pt x="423572" y="57870"/>
                  <a:pt x="423572" y="57256"/>
                </a:cubicBezTo>
                <a:lnTo>
                  <a:pt x="423572" y="43953"/>
                </a:lnTo>
                <a:cubicBezTo>
                  <a:pt x="423572" y="43339"/>
                  <a:pt x="423074" y="42841"/>
                  <a:pt x="422460" y="42841"/>
                </a:cubicBezTo>
                <a:close/>
                <a:moveTo>
                  <a:pt x="80434" y="42841"/>
                </a:moveTo>
                <a:cubicBezTo>
                  <a:pt x="79820" y="42841"/>
                  <a:pt x="79322" y="43339"/>
                  <a:pt x="79322" y="43953"/>
                </a:cubicBezTo>
                <a:lnTo>
                  <a:pt x="79322" y="57256"/>
                </a:lnTo>
                <a:cubicBezTo>
                  <a:pt x="79322" y="57870"/>
                  <a:pt x="79820" y="58368"/>
                  <a:pt x="80434" y="58368"/>
                </a:cubicBezTo>
                <a:lnTo>
                  <a:pt x="219212" y="58368"/>
                </a:lnTo>
                <a:cubicBezTo>
                  <a:pt x="219826" y="58368"/>
                  <a:pt x="220324" y="57870"/>
                  <a:pt x="220324" y="57256"/>
                </a:cubicBezTo>
                <a:lnTo>
                  <a:pt x="220324" y="43953"/>
                </a:lnTo>
                <a:cubicBezTo>
                  <a:pt x="220324" y="43339"/>
                  <a:pt x="219826" y="42841"/>
                  <a:pt x="219212" y="42841"/>
                </a:cubicBezTo>
                <a:close/>
                <a:moveTo>
                  <a:pt x="43583" y="0"/>
                </a:moveTo>
                <a:lnTo>
                  <a:pt x="572775" y="0"/>
                </a:lnTo>
                <a:cubicBezTo>
                  <a:pt x="579856" y="0"/>
                  <a:pt x="585596" y="4506"/>
                  <a:pt x="585596" y="10064"/>
                </a:cubicBezTo>
                <a:lnTo>
                  <a:pt x="585596" y="94627"/>
                </a:lnTo>
                <a:lnTo>
                  <a:pt x="587556" y="94627"/>
                </a:lnTo>
                <a:lnTo>
                  <a:pt x="587556" y="140540"/>
                </a:lnTo>
                <a:lnTo>
                  <a:pt x="4189" y="140540"/>
                </a:lnTo>
                <a:cubicBezTo>
                  <a:pt x="1876" y="140540"/>
                  <a:pt x="0" y="139068"/>
                  <a:pt x="0" y="137252"/>
                </a:cubicBezTo>
                <a:lnTo>
                  <a:pt x="0" y="97915"/>
                </a:lnTo>
                <a:cubicBezTo>
                  <a:pt x="0" y="96099"/>
                  <a:pt x="1876" y="94627"/>
                  <a:pt x="4189" y="94627"/>
                </a:cubicBezTo>
                <a:lnTo>
                  <a:pt x="30762" y="94627"/>
                </a:lnTo>
                <a:lnTo>
                  <a:pt x="30762" y="10064"/>
                </a:lnTo>
                <a:cubicBezTo>
                  <a:pt x="30762" y="4506"/>
                  <a:pt x="36502" y="0"/>
                  <a:pt x="43583" y="0"/>
                </a:cubicBezTo>
                <a:close/>
              </a:path>
            </a:pathLst>
          </a:custGeom>
          <a:solidFill>
            <a:srgbClr val="B3C2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19" name="Cylinder 150">
            <a:extLst>
              <a:ext uri="{FF2B5EF4-FFF2-40B4-BE49-F238E27FC236}">
                <a16:creationId xmlns:a16="http://schemas.microsoft.com/office/drawing/2014/main" id="{C472C616-0F0D-42AA-A801-827AE6A6820E}"/>
              </a:ext>
            </a:extLst>
          </p:cNvPr>
          <p:cNvSpPr/>
          <p:nvPr/>
        </p:nvSpPr>
        <p:spPr>
          <a:xfrm>
            <a:off x="8009653" y="4967498"/>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20" name="Cylinder 150">
            <a:extLst>
              <a:ext uri="{FF2B5EF4-FFF2-40B4-BE49-F238E27FC236}">
                <a16:creationId xmlns:a16="http://schemas.microsoft.com/office/drawing/2014/main" id="{264D4CFA-46B9-4226-A478-B8E2876CB88C}"/>
              </a:ext>
            </a:extLst>
          </p:cNvPr>
          <p:cNvSpPr/>
          <p:nvPr/>
        </p:nvSpPr>
        <p:spPr>
          <a:xfrm>
            <a:off x="8494715" y="4965239"/>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21" name="Cylinder 150">
            <a:extLst>
              <a:ext uri="{FF2B5EF4-FFF2-40B4-BE49-F238E27FC236}">
                <a16:creationId xmlns:a16="http://schemas.microsoft.com/office/drawing/2014/main" id="{D24E2F48-2810-499C-83FD-88378C8D2554}"/>
              </a:ext>
            </a:extLst>
          </p:cNvPr>
          <p:cNvSpPr/>
          <p:nvPr/>
        </p:nvSpPr>
        <p:spPr>
          <a:xfrm>
            <a:off x="8992477" y="4967498"/>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22" name="Freeform: Shape 152">
            <a:extLst>
              <a:ext uri="{FF2B5EF4-FFF2-40B4-BE49-F238E27FC236}">
                <a16:creationId xmlns:a16="http://schemas.microsoft.com/office/drawing/2014/main" id="{5DD10671-A300-433E-A7CC-55D56EDF6BCB}"/>
              </a:ext>
            </a:extLst>
          </p:cNvPr>
          <p:cNvSpPr/>
          <p:nvPr/>
        </p:nvSpPr>
        <p:spPr>
          <a:xfrm>
            <a:off x="9975301" y="4688099"/>
            <a:ext cx="1571910" cy="371056"/>
          </a:xfrm>
          <a:custGeom>
            <a:avLst/>
            <a:gdLst>
              <a:gd name="connsiteX0" fmla="*/ 283682 w 587556"/>
              <a:gd name="connsiteY0" fmla="*/ 42841 h 140540"/>
              <a:gd name="connsiteX1" fmla="*/ 282570 w 587556"/>
              <a:gd name="connsiteY1" fmla="*/ 43953 h 140540"/>
              <a:gd name="connsiteX2" fmla="*/ 282570 w 587556"/>
              <a:gd name="connsiteY2" fmla="*/ 57256 h 140540"/>
              <a:gd name="connsiteX3" fmla="*/ 283682 w 587556"/>
              <a:gd name="connsiteY3" fmla="*/ 58368 h 140540"/>
              <a:gd name="connsiteX4" fmla="*/ 422460 w 587556"/>
              <a:gd name="connsiteY4" fmla="*/ 58368 h 140540"/>
              <a:gd name="connsiteX5" fmla="*/ 423572 w 587556"/>
              <a:gd name="connsiteY5" fmla="*/ 57256 h 140540"/>
              <a:gd name="connsiteX6" fmla="*/ 423572 w 587556"/>
              <a:gd name="connsiteY6" fmla="*/ 43953 h 140540"/>
              <a:gd name="connsiteX7" fmla="*/ 422460 w 587556"/>
              <a:gd name="connsiteY7" fmla="*/ 42841 h 140540"/>
              <a:gd name="connsiteX8" fmla="*/ 80434 w 587556"/>
              <a:gd name="connsiteY8" fmla="*/ 42841 h 140540"/>
              <a:gd name="connsiteX9" fmla="*/ 79322 w 587556"/>
              <a:gd name="connsiteY9" fmla="*/ 43953 h 140540"/>
              <a:gd name="connsiteX10" fmla="*/ 79322 w 587556"/>
              <a:gd name="connsiteY10" fmla="*/ 57256 h 140540"/>
              <a:gd name="connsiteX11" fmla="*/ 80434 w 587556"/>
              <a:gd name="connsiteY11" fmla="*/ 58368 h 140540"/>
              <a:gd name="connsiteX12" fmla="*/ 219212 w 587556"/>
              <a:gd name="connsiteY12" fmla="*/ 58368 h 140540"/>
              <a:gd name="connsiteX13" fmla="*/ 220324 w 587556"/>
              <a:gd name="connsiteY13" fmla="*/ 57256 h 140540"/>
              <a:gd name="connsiteX14" fmla="*/ 220324 w 587556"/>
              <a:gd name="connsiteY14" fmla="*/ 43953 h 140540"/>
              <a:gd name="connsiteX15" fmla="*/ 219212 w 587556"/>
              <a:gd name="connsiteY15" fmla="*/ 42841 h 140540"/>
              <a:gd name="connsiteX16" fmla="*/ 43583 w 587556"/>
              <a:gd name="connsiteY16" fmla="*/ 0 h 140540"/>
              <a:gd name="connsiteX17" fmla="*/ 572775 w 587556"/>
              <a:gd name="connsiteY17" fmla="*/ 0 h 140540"/>
              <a:gd name="connsiteX18" fmla="*/ 585596 w 587556"/>
              <a:gd name="connsiteY18" fmla="*/ 10064 h 140540"/>
              <a:gd name="connsiteX19" fmla="*/ 585596 w 587556"/>
              <a:gd name="connsiteY19" fmla="*/ 94627 h 140540"/>
              <a:gd name="connsiteX20" fmla="*/ 587556 w 587556"/>
              <a:gd name="connsiteY20" fmla="*/ 94627 h 140540"/>
              <a:gd name="connsiteX21" fmla="*/ 587556 w 587556"/>
              <a:gd name="connsiteY21" fmla="*/ 140540 h 140540"/>
              <a:gd name="connsiteX22" fmla="*/ 4189 w 587556"/>
              <a:gd name="connsiteY22" fmla="*/ 140540 h 140540"/>
              <a:gd name="connsiteX23" fmla="*/ 0 w 587556"/>
              <a:gd name="connsiteY23" fmla="*/ 137252 h 140540"/>
              <a:gd name="connsiteX24" fmla="*/ 0 w 587556"/>
              <a:gd name="connsiteY24" fmla="*/ 97915 h 140540"/>
              <a:gd name="connsiteX25" fmla="*/ 4189 w 587556"/>
              <a:gd name="connsiteY25" fmla="*/ 94627 h 140540"/>
              <a:gd name="connsiteX26" fmla="*/ 30762 w 587556"/>
              <a:gd name="connsiteY26" fmla="*/ 94627 h 140540"/>
              <a:gd name="connsiteX27" fmla="*/ 30762 w 587556"/>
              <a:gd name="connsiteY27" fmla="*/ 10064 h 140540"/>
              <a:gd name="connsiteX28" fmla="*/ 43583 w 587556"/>
              <a:gd name="connsiteY28" fmla="*/ 0 h 14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7556" h="140540">
                <a:moveTo>
                  <a:pt x="283682" y="42841"/>
                </a:moveTo>
                <a:cubicBezTo>
                  <a:pt x="283068" y="42841"/>
                  <a:pt x="282570" y="43339"/>
                  <a:pt x="282570" y="43953"/>
                </a:cubicBezTo>
                <a:lnTo>
                  <a:pt x="282570" y="57256"/>
                </a:lnTo>
                <a:cubicBezTo>
                  <a:pt x="282570" y="57870"/>
                  <a:pt x="283068" y="58368"/>
                  <a:pt x="283682" y="58368"/>
                </a:cubicBezTo>
                <a:lnTo>
                  <a:pt x="422460" y="58368"/>
                </a:lnTo>
                <a:cubicBezTo>
                  <a:pt x="423074" y="58368"/>
                  <a:pt x="423572" y="57870"/>
                  <a:pt x="423572" y="57256"/>
                </a:cubicBezTo>
                <a:lnTo>
                  <a:pt x="423572" y="43953"/>
                </a:lnTo>
                <a:cubicBezTo>
                  <a:pt x="423572" y="43339"/>
                  <a:pt x="423074" y="42841"/>
                  <a:pt x="422460" y="42841"/>
                </a:cubicBezTo>
                <a:close/>
                <a:moveTo>
                  <a:pt x="80434" y="42841"/>
                </a:moveTo>
                <a:cubicBezTo>
                  <a:pt x="79820" y="42841"/>
                  <a:pt x="79322" y="43339"/>
                  <a:pt x="79322" y="43953"/>
                </a:cubicBezTo>
                <a:lnTo>
                  <a:pt x="79322" y="57256"/>
                </a:lnTo>
                <a:cubicBezTo>
                  <a:pt x="79322" y="57870"/>
                  <a:pt x="79820" y="58368"/>
                  <a:pt x="80434" y="58368"/>
                </a:cubicBezTo>
                <a:lnTo>
                  <a:pt x="219212" y="58368"/>
                </a:lnTo>
                <a:cubicBezTo>
                  <a:pt x="219826" y="58368"/>
                  <a:pt x="220324" y="57870"/>
                  <a:pt x="220324" y="57256"/>
                </a:cubicBezTo>
                <a:lnTo>
                  <a:pt x="220324" y="43953"/>
                </a:lnTo>
                <a:cubicBezTo>
                  <a:pt x="220324" y="43339"/>
                  <a:pt x="219826" y="42841"/>
                  <a:pt x="219212" y="42841"/>
                </a:cubicBezTo>
                <a:close/>
                <a:moveTo>
                  <a:pt x="43583" y="0"/>
                </a:moveTo>
                <a:lnTo>
                  <a:pt x="572775" y="0"/>
                </a:lnTo>
                <a:cubicBezTo>
                  <a:pt x="579856" y="0"/>
                  <a:pt x="585596" y="4506"/>
                  <a:pt x="585596" y="10064"/>
                </a:cubicBezTo>
                <a:lnTo>
                  <a:pt x="585596" y="94627"/>
                </a:lnTo>
                <a:lnTo>
                  <a:pt x="587556" y="94627"/>
                </a:lnTo>
                <a:lnTo>
                  <a:pt x="587556" y="140540"/>
                </a:lnTo>
                <a:lnTo>
                  <a:pt x="4189" y="140540"/>
                </a:lnTo>
                <a:cubicBezTo>
                  <a:pt x="1876" y="140540"/>
                  <a:pt x="0" y="139068"/>
                  <a:pt x="0" y="137252"/>
                </a:cubicBezTo>
                <a:lnTo>
                  <a:pt x="0" y="97915"/>
                </a:lnTo>
                <a:cubicBezTo>
                  <a:pt x="0" y="96099"/>
                  <a:pt x="1876" y="94627"/>
                  <a:pt x="4189" y="94627"/>
                </a:cubicBezTo>
                <a:lnTo>
                  <a:pt x="30762" y="94627"/>
                </a:lnTo>
                <a:lnTo>
                  <a:pt x="30762" y="10064"/>
                </a:lnTo>
                <a:cubicBezTo>
                  <a:pt x="30762" y="4506"/>
                  <a:pt x="36502" y="0"/>
                  <a:pt x="43583" y="0"/>
                </a:cubicBezTo>
                <a:close/>
              </a:path>
            </a:pathLst>
          </a:custGeom>
          <a:solidFill>
            <a:srgbClr val="B3C2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3" name="Cylinder 150">
            <a:extLst>
              <a:ext uri="{FF2B5EF4-FFF2-40B4-BE49-F238E27FC236}">
                <a16:creationId xmlns:a16="http://schemas.microsoft.com/office/drawing/2014/main" id="{DB5D2843-1AAF-4D4D-B316-5CB7A3E2FC1B}"/>
              </a:ext>
            </a:extLst>
          </p:cNvPr>
          <p:cNvSpPr/>
          <p:nvPr/>
        </p:nvSpPr>
        <p:spPr>
          <a:xfrm>
            <a:off x="10057289" y="4967498"/>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24" name="Cylinder 150">
            <a:extLst>
              <a:ext uri="{FF2B5EF4-FFF2-40B4-BE49-F238E27FC236}">
                <a16:creationId xmlns:a16="http://schemas.microsoft.com/office/drawing/2014/main" id="{6A9B6EDD-0943-48B4-BF65-A9EC12703063}"/>
              </a:ext>
            </a:extLst>
          </p:cNvPr>
          <p:cNvSpPr/>
          <p:nvPr/>
        </p:nvSpPr>
        <p:spPr>
          <a:xfrm>
            <a:off x="10542351" y="4965239"/>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25" name="Cylinder 150">
            <a:extLst>
              <a:ext uri="{FF2B5EF4-FFF2-40B4-BE49-F238E27FC236}">
                <a16:creationId xmlns:a16="http://schemas.microsoft.com/office/drawing/2014/main" id="{F90EC4EC-2C08-44C4-BF6C-FDC5250275EC}"/>
              </a:ext>
            </a:extLst>
          </p:cNvPr>
          <p:cNvSpPr/>
          <p:nvPr/>
        </p:nvSpPr>
        <p:spPr>
          <a:xfrm>
            <a:off x="11040113" y="4967498"/>
            <a:ext cx="443598" cy="246315"/>
          </a:xfrm>
          <a:prstGeom prst="can">
            <a:avLst>
              <a:gd name="adj" fmla="val 50000"/>
            </a:avLst>
          </a:prstGeom>
          <a:solidFill>
            <a:srgbClr val="B3C2D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cxnSp>
        <p:nvCxnSpPr>
          <p:cNvPr id="27" name="Straight Arrow Connector 26">
            <a:extLst>
              <a:ext uri="{FF2B5EF4-FFF2-40B4-BE49-F238E27FC236}">
                <a16:creationId xmlns:a16="http://schemas.microsoft.com/office/drawing/2014/main" id="{ECF23235-22D9-45FB-BC81-EECB91A571A5}"/>
              </a:ext>
            </a:extLst>
          </p:cNvPr>
          <p:cNvCxnSpPr>
            <a:cxnSpLocks/>
          </p:cNvCxnSpPr>
          <p:nvPr/>
        </p:nvCxnSpPr>
        <p:spPr>
          <a:xfrm>
            <a:off x="8703616" y="2904920"/>
            <a:ext cx="1761581"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45E9B522-8ED3-4080-9B90-BD9C8F64EC40}"/>
              </a:ext>
            </a:extLst>
          </p:cNvPr>
          <p:cNvCxnSpPr>
            <a:cxnSpLocks/>
            <a:stCxn id="61" idx="6"/>
            <a:endCxn id="22" idx="16"/>
          </p:cNvCxnSpPr>
          <p:nvPr/>
        </p:nvCxnSpPr>
        <p:spPr>
          <a:xfrm>
            <a:off x="6415542" y="3552700"/>
            <a:ext cx="3676358" cy="1135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B14EA1-8966-42E8-81E6-F1DEACFDA2AF}"/>
              </a:ext>
            </a:extLst>
          </p:cNvPr>
          <p:cNvCxnSpPr>
            <a:cxnSpLocks/>
            <a:stCxn id="61" idx="7"/>
            <a:endCxn id="18" idx="27"/>
          </p:cNvCxnSpPr>
          <p:nvPr/>
        </p:nvCxnSpPr>
        <p:spPr>
          <a:xfrm>
            <a:off x="6385704" y="3550086"/>
            <a:ext cx="1624260" cy="11645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CF62BD5-1017-4E22-9CEC-91D7C96C612C}"/>
              </a:ext>
            </a:extLst>
          </p:cNvPr>
          <p:cNvCxnSpPr>
            <a:cxnSpLocks/>
            <a:stCxn id="61" idx="6"/>
          </p:cNvCxnSpPr>
          <p:nvPr/>
        </p:nvCxnSpPr>
        <p:spPr>
          <a:xfrm>
            <a:off x="6415542" y="3552700"/>
            <a:ext cx="58680" cy="1135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BEA2C43-4255-43B3-8687-050911BCBE12}"/>
              </a:ext>
            </a:extLst>
          </p:cNvPr>
          <p:cNvCxnSpPr>
            <a:cxnSpLocks/>
            <a:stCxn id="61" idx="6"/>
            <a:endCxn id="10" idx="17"/>
          </p:cNvCxnSpPr>
          <p:nvPr/>
        </p:nvCxnSpPr>
        <p:spPr>
          <a:xfrm flipH="1">
            <a:off x="5241448" y="3552700"/>
            <a:ext cx="1174094" cy="1131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90CA09F-E730-4D2C-A690-7083A769C60B}"/>
              </a:ext>
            </a:extLst>
          </p:cNvPr>
          <p:cNvCxnSpPr>
            <a:cxnSpLocks/>
            <a:stCxn id="61" idx="6"/>
            <a:endCxn id="5" idx="18"/>
          </p:cNvCxnSpPr>
          <p:nvPr/>
        </p:nvCxnSpPr>
        <p:spPr>
          <a:xfrm flipH="1">
            <a:off x="3136788" y="3552700"/>
            <a:ext cx="3278754" cy="1191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E4929DA-2C03-413E-A24E-F671BD6BE75A}"/>
              </a:ext>
            </a:extLst>
          </p:cNvPr>
          <p:cNvCxnSpPr>
            <a:cxnSpLocks/>
            <a:endCxn id="72" idx="3"/>
          </p:cNvCxnSpPr>
          <p:nvPr/>
        </p:nvCxnSpPr>
        <p:spPr>
          <a:xfrm flipH="1">
            <a:off x="3234100" y="2904920"/>
            <a:ext cx="966108" cy="1368"/>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28" name="Group 27">
            <a:extLst>
              <a:ext uri="{FF2B5EF4-FFF2-40B4-BE49-F238E27FC236}">
                <a16:creationId xmlns:a16="http://schemas.microsoft.com/office/drawing/2014/main" id="{28FB5175-DA18-41C4-AB88-22C2AF60A5D3}"/>
              </a:ext>
            </a:extLst>
          </p:cNvPr>
          <p:cNvGrpSpPr/>
          <p:nvPr/>
        </p:nvGrpSpPr>
        <p:grpSpPr>
          <a:xfrm>
            <a:off x="416129" y="2074997"/>
            <a:ext cx="2817971" cy="1733201"/>
            <a:chOff x="416129" y="2131901"/>
            <a:chExt cx="2817971" cy="1733201"/>
          </a:xfrm>
        </p:grpSpPr>
        <p:grpSp>
          <p:nvGrpSpPr>
            <p:cNvPr id="65" name="Group 64">
              <a:extLst>
                <a:ext uri="{FF2B5EF4-FFF2-40B4-BE49-F238E27FC236}">
                  <a16:creationId xmlns:a16="http://schemas.microsoft.com/office/drawing/2014/main" id="{F803E3C4-3B0C-42EA-B9D2-94154C6AD37A}"/>
                </a:ext>
              </a:extLst>
            </p:cNvPr>
            <p:cNvGrpSpPr/>
            <p:nvPr/>
          </p:nvGrpSpPr>
          <p:grpSpPr>
            <a:xfrm>
              <a:off x="1978525" y="2145693"/>
              <a:ext cx="1255575" cy="1719409"/>
              <a:chOff x="7564581" y="1093943"/>
              <a:chExt cx="4111479" cy="5359942"/>
            </a:xfrm>
          </p:grpSpPr>
          <p:pic>
            <p:nvPicPr>
              <p:cNvPr id="66" name="Picture 65">
                <a:extLst>
                  <a:ext uri="{FF2B5EF4-FFF2-40B4-BE49-F238E27FC236}">
                    <a16:creationId xmlns:a16="http://schemas.microsoft.com/office/drawing/2014/main" id="{7D3632B4-A79F-415D-A770-54506A88599B}"/>
                  </a:ext>
                </a:extLst>
              </p:cNvPr>
              <p:cNvPicPr>
                <a:picLocks/>
              </p:cNvPicPr>
              <p:nvPr/>
            </p:nvPicPr>
            <p:blipFill>
              <a:blip r:embed="rId3"/>
              <a:stretch>
                <a:fillRect/>
              </a:stretch>
            </p:blipFill>
            <p:spPr>
              <a:xfrm>
                <a:off x="8765718" y="4306234"/>
                <a:ext cx="1749828" cy="1053329"/>
              </a:xfrm>
              <a:prstGeom prst="rect">
                <a:avLst/>
              </a:prstGeom>
              <a:ln>
                <a:solidFill>
                  <a:schemeClr val="bg1">
                    <a:lumMod val="50000"/>
                  </a:schemeClr>
                </a:solidFill>
              </a:ln>
            </p:spPr>
          </p:pic>
          <p:pic>
            <p:nvPicPr>
              <p:cNvPr id="67" name="Picture 66">
                <a:extLst>
                  <a:ext uri="{FF2B5EF4-FFF2-40B4-BE49-F238E27FC236}">
                    <a16:creationId xmlns:a16="http://schemas.microsoft.com/office/drawing/2014/main" id="{868607FA-C511-4450-ABD1-ECA182206256}"/>
                  </a:ext>
                </a:extLst>
              </p:cNvPr>
              <p:cNvPicPr>
                <a:picLocks/>
              </p:cNvPicPr>
              <p:nvPr/>
            </p:nvPicPr>
            <p:blipFill>
              <a:blip r:embed="rId4"/>
              <a:stretch>
                <a:fillRect/>
              </a:stretch>
            </p:blipFill>
            <p:spPr>
              <a:xfrm>
                <a:off x="7565852" y="4302436"/>
                <a:ext cx="1068194" cy="1053329"/>
              </a:xfrm>
              <a:prstGeom prst="rect">
                <a:avLst/>
              </a:prstGeom>
              <a:ln>
                <a:solidFill>
                  <a:schemeClr val="bg1">
                    <a:lumMod val="50000"/>
                  </a:schemeClr>
                </a:solidFill>
              </a:ln>
            </p:spPr>
          </p:pic>
          <p:pic>
            <p:nvPicPr>
              <p:cNvPr id="68" name="Picture 67">
                <a:extLst>
                  <a:ext uri="{FF2B5EF4-FFF2-40B4-BE49-F238E27FC236}">
                    <a16:creationId xmlns:a16="http://schemas.microsoft.com/office/drawing/2014/main" id="{8FA48F5F-D7D2-4CBE-833B-CA631FD47D5E}"/>
                  </a:ext>
                </a:extLst>
              </p:cNvPr>
              <p:cNvPicPr>
                <a:picLocks/>
              </p:cNvPicPr>
              <p:nvPr/>
            </p:nvPicPr>
            <p:blipFill>
              <a:blip r:embed="rId5"/>
              <a:stretch>
                <a:fillRect/>
              </a:stretch>
            </p:blipFill>
            <p:spPr>
              <a:xfrm>
                <a:off x="9106322" y="3114442"/>
                <a:ext cx="1610438" cy="1059256"/>
              </a:xfrm>
              <a:prstGeom prst="rect">
                <a:avLst/>
              </a:prstGeom>
              <a:ln>
                <a:solidFill>
                  <a:schemeClr val="bg1">
                    <a:lumMod val="50000"/>
                  </a:schemeClr>
                </a:solidFill>
              </a:ln>
            </p:spPr>
          </p:pic>
          <p:pic>
            <p:nvPicPr>
              <p:cNvPr id="72" name="Picture 71">
                <a:extLst>
                  <a:ext uri="{FF2B5EF4-FFF2-40B4-BE49-F238E27FC236}">
                    <a16:creationId xmlns:a16="http://schemas.microsoft.com/office/drawing/2014/main" id="{457752E7-09AB-4564-BAA7-A8776C3A79C2}"/>
                  </a:ext>
                </a:extLst>
              </p:cNvPr>
              <p:cNvPicPr>
                <a:picLocks/>
              </p:cNvPicPr>
              <p:nvPr/>
            </p:nvPicPr>
            <p:blipFill>
              <a:blip r:embed="rId6"/>
              <a:stretch>
                <a:fillRect/>
              </a:stretch>
            </p:blipFill>
            <p:spPr>
              <a:xfrm>
                <a:off x="10900438" y="3114442"/>
                <a:ext cx="775622" cy="1055811"/>
              </a:xfrm>
              <a:prstGeom prst="rect">
                <a:avLst/>
              </a:prstGeom>
              <a:ln>
                <a:solidFill>
                  <a:schemeClr val="bg1">
                    <a:lumMod val="50000"/>
                  </a:schemeClr>
                </a:solidFill>
              </a:ln>
            </p:spPr>
          </p:pic>
          <p:pic>
            <p:nvPicPr>
              <p:cNvPr id="74" name="Picture 73">
                <a:extLst>
                  <a:ext uri="{FF2B5EF4-FFF2-40B4-BE49-F238E27FC236}">
                    <a16:creationId xmlns:a16="http://schemas.microsoft.com/office/drawing/2014/main" id="{BAAED6F7-E9DB-4B11-9A5C-A99679E4394D}"/>
                  </a:ext>
                </a:extLst>
              </p:cNvPr>
              <p:cNvPicPr>
                <a:picLocks/>
              </p:cNvPicPr>
              <p:nvPr/>
            </p:nvPicPr>
            <p:blipFill>
              <a:blip r:embed="rId7"/>
              <a:stretch>
                <a:fillRect/>
              </a:stretch>
            </p:blipFill>
            <p:spPr>
              <a:xfrm>
                <a:off x="7565852" y="3114442"/>
                <a:ext cx="1356792" cy="1059052"/>
              </a:xfrm>
              <a:prstGeom prst="rect">
                <a:avLst/>
              </a:prstGeom>
              <a:ln>
                <a:solidFill>
                  <a:schemeClr val="bg1">
                    <a:lumMod val="50000"/>
                  </a:schemeClr>
                </a:solidFill>
              </a:ln>
            </p:spPr>
          </p:pic>
          <p:pic>
            <p:nvPicPr>
              <p:cNvPr id="75" name="Picture 74">
                <a:extLst>
                  <a:ext uri="{FF2B5EF4-FFF2-40B4-BE49-F238E27FC236}">
                    <a16:creationId xmlns:a16="http://schemas.microsoft.com/office/drawing/2014/main" id="{7C622E7E-6297-466D-A378-E4AC0D322736}"/>
                  </a:ext>
                </a:extLst>
              </p:cNvPr>
              <p:cNvPicPr>
                <a:picLocks noChangeAspect="1"/>
              </p:cNvPicPr>
              <p:nvPr/>
            </p:nvPicPr>
            <p:blipFill>
              <a:blip r:embed="rId8"/>
              <a:stretch>
                <a:fillRect/>
              </a:stretch>
            </p:blipFill>
            <p:spPr>
              <a:xfrm>
                <a:off x="7564581" y="1093943"/>
                <a:ext cx="4111471" cy="1927251"/>
              </a:xfrm>
              <a:prstGeom prst="rect">
                <a:avLst/>
              </a:prstGeom>
              <a:ln>
                <a:solidFill>
                  <a:schemeClr val="bg1">
                    <a:lumMod val="50000"/>
                  </a:schemeClr>
                </a:solidFill>
              </a:ln>
            </p:spPr>
          </p:pic>
          <p:pic>
            <p:nvPicPr>
              <p:cNvPr id="76" name="Picture 75">
                <a:extLst>
                  <a:ext uri="{FF2B5EF4-FFF2-40B4-BE49-F238E27FC236}">
                    <a16:creationId xmlns:a16="http://schemas.microsoft.com/office/drawing/2014/main" id="{EAE746D9-FAC6-42E2-ACAC-4F8F5888CC63}"/>
                  </a:ext>
                </a:extLst>
              </p:cNvPr>
              <p:cNvPicPr>
                <a:picLocks noChangeAspect="1"/>
              </p:cNvPicPr>
              <p:nvPr/>
            </p:nvPicPr>
            <p:blipFill>
              <a:blip r:embed="rId9"/>
              <a:stretch>
                <a:fillRect/>
              </a:stretch>
            </p:blipFill>
            <p:spPr>
              <a:xfrm>
                <a:off x="7564581" y="5975505"/>
                <a:ext cx="4111479" cy="478380"/>
              </a:xfrm>
              <a:prstGeom prst="rect">
                <a:avLst/>
              </a:prstGeom>
              <a:ln>
                <a:solidFill>
                  <a:schemeClr val="bg1">
                    <a:lumMod val="50000"/>
                  </a:schemeClr>
                </a:solidFill>
              </a:ln>
            </p:spPr>
          </p:pic>
          <p:pic>
            <p:nvPicPr>
              <p:cNvPr id="77" name="Picture 76">
                <a:extLst>
                  <a:ext uri="{FF2B5EF4-FFF2-40B4-BE49-F238E27FC236}">
                    <a16:creationId xmlns:a16="http://schemas.microsoft.com/office/drawing/2014/main" id="{90B15D2A-0C72-425F-ABD1-11748F181D01}"/>
                  </a:ext>
                </a:extLst>
              </p:cNvPr>
              <p:cNvPicPr>
                <a:picLocks noChangeAspect="1"/>
              </p:cNvPicPr>
              <p:nvPr/>
            </p:nvPicPr>
            <p:blipFill>
              <a:blip r:embed="rId10"/>
              <a:stretch>
                <a:fillRect/>
              </a:stretch>
            </p:blipFill>
            <p:spPr>
              <a:xfrm>
                <a:off x="7564581" y="5425972"/>
                <a:ext cx="4111479" cy="472821"/>
              </a:xfrm>
              <a:prstGeom prst="rect">
                <a:avLst/>
              </a:prstGeom>
              <a:ln>
                <a:solidFill>
                  <a:schemeClr val="bg1">
                    <a:lumMod val="50000"/>
                  </a:schemeClr>
                </a:solidFill>
              </a:ln>
            </p:spPr>
          </p:pic>
          <p:pic>
            <p:nvPicPr>
              <p:cNvPr id="78" name="Picture 77">
                <a:extLst>
                  <a:ext uri="{FF2B5EF4-FFF2-40B4-BE49-F238E27FC236}">
                    <a16:creationId xmlns:a16="http://schemas.microsoft.com/office/drawing/2014/main" id="{8D00A1CA-50B9-4A70-97F5-AA460A22BD1F}"/>
                  </a:ext>
                </a:extLst>
              </p:cNvPr>
              <p:cNvPicPr>
                <a:picLocks noChangeAspect="1"/>
              </p:cNvPicPr>
              <p:nvPr/>
            </p:nvPicPr>
            <p:blipFill>
              <a:blip r:embed="rId11"/>
              <a:stretch>
                <a:fillRect/>
              </a:stretch>
            </p:blipFill>
            <p:spPr>
              <a:xfrm>
                <a:off x="10660548" y="4305881"/>
                <a:ext cx="1002181" cy="675878"/>
              </a:xfrm>
              <a:prstGeom prst="rect">
                <a:avLst/>
              </a:prstGeom>
              <a:ln>
                <a:solidFill>
                  <a:schemeClr val="bg1">
                    <a:lumMod val="50000"/>
                  </a:schemeClr>
                </a:solidFill>
              </a:ln>
            </p:spPr>
          </p:pic>
        </p:grpSp>
        <p:grpSp>
          <p:nvGrpSpPr>
            <p:cNvPr id="6" name="Group 5">
              <a:extLst>
                <a:ext uri="{FF2B5EF4-FFF2-40B4-BE49-F238E27FC236}">
                  <a16:creationId xmlns:a16="http://schemas.microsoft.com/office/drawing/2014/main" id="{6A69A192-9FE7-4977-BE2F-2C481A25FDAE}"/>
                </a:ext>
              </a:extLst>
            </p:cNvPr>
            <p:cNvGrpSpPr/>
            <p:nvPr/>
          </p:nvGrpSpPr>
          <p:grpSpPr>
            <a:xfrm>
              <a:off x="416129" y="2131901"/>
              <a:ext cx="1510937" cy="1731706"/>
              <a:chOff x="110885" y="2131901"/>
              <a:chExt cx="1646215" cy="1886750"/>
            </a:xfrm>
          </p:grpSpPr>
          <p:pic>
            <p:nvPicPr>
              <p:cNvPr id="82" name="Picture 81">
                <a:extLst>
                  <a:ext uri="{FF2B5EF4-FFF2-40B4-BE49-F238E27FC236}">
                    <a16:creationId xmlns:a16="http://schemas.microsoft.com/office/drawing/2014/main" id="{207C49C0-961C-40D8-977B-0488D8F7019A}"/>
                  </a:ext>
                </a:extLst>
              </p:cNvPr>
              <p:cNvPicPr>
                <a:picLocks noChangeAspect="1"/>
              </p:cNvPicPr>
              <p:nvPr/>
            </p:nvPicPr>
            <p:blipFill>
              <a:blip r:embed="rId12"/>
              <a:stretch>
                <a:fillRect/>
              </a:stretch>
            </p:blipFill>
            <p:spPr>
              <a:xfrm>
                <a:off x="113092" y="3093392"/>
                <a:ext cx="1641800" cy="925259"/>
              </a:xfrm>
              <a:prstGeom prst="rect">
                <a:avLst/>
              </a:prstGeom>
            </p:spPr>
          </p:pic>
          <p:pic>
            <p:nvPicPr>
              <p:cNvPr id="83" name="Picture 82">
                <a:extLst>
                  <a:ext uri="{FF2B5EF4-FFF2-40B4-BE49-F238E27FC236}">
                    <a16:creationId xmlns:a16="http://schemas.microsoft.com/office/drawing/2014/main" id="{98922B1D-B7D9-4D7B-9898-E9CD7673B3C7}"/>
                  </a:ext>
                </a:extLst>
              </p:cNvPr>
              <p:cNvPicPr>
                <a:picLocks noChangeAspect="1"/>
              </p:cNvPicPr>
              <p:nvPr/>
            </p:nvPicPr>
            <p:blipFill rotWithShape="1">
              <a:blip r:embed="rId13"/>
              <a:srcRect l="229" t="890" r="476"/>
              <a:stretch/>
            </p:blipFill>
            <p:spPr>
              <a:xfrm>
                <a:off x="110885" y="2131901"/>
                <a:ext cx="1646215" cy="919772"/>
              </a:xfrm>
              <a:prstGeom prst="rect">
                <a:avLst/>
              </a:prstGeom>
            </p:spPr>
          </p:pic>
        </p:grpSp>
      </p:grpSp>
      <p:grpSp>
        <p:nvGrpSpPr>
          <p:cNvPr id="32" name="Group 31">
            <a:extLst>
              <a:ext uri="{FF2B5EF4-FFF2-40B4-BE49-F238E27FC236}">
                <a16:creationId xmlns:a16="http://schemas.microsoft.com/office/drawing/2014/main" id="{CEB30FAB-CBF4-46BD-965F-C1DD5AFF3775}"/>
              </a:ext>
            </a:extLst>
          </p:cNvPr>
          <p:cNvGrpSpPr/>
          <p:nvPr/>
        </p:nvGrpSpPr>
        <p:grpSpPr>
          <a:xfrm>
            <a:off x="3988578" y="1714257"/>
            <a:ext cx="4883354" cy="1838443"/>
            <a:chOff x="3988578" y="2201144"/>
            <a:chExt cx="4883354" cy="1838443"/>
          </a:xfrm>
        </p:grpSpPr>
        <p:sp>
          <p:nvSpPr>
            <p:cNvPr id="60" name="Freeform: Shape 59">
              <a:extLst>
                <a:ext uri="{FF2B5EF4-FFF2-40B4-BE49-F238E27FC236}">
                  <a16:creationId xmlns:a16="http://schemas.microsoft.com/office/drawing/2014/main" id="{410F6D22-A84C-46E2-BB0E-07279C3EE1B1}"/>
                </a:ext>
              </a:extLst>
            </p:cNvPr>
            <p:cNvSpPr/>
            <p:nvPr/>
          </p:nvSpPr>
          <p:spPr>
            <a:xfrm>
              <a:off x="5636761" y="2201144"/>
              <a:ext cx="3235171" cy="1549016"/>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chemeClr val="accent6">
                <a:alpha val="3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61" name="Freeform: Shape 60">
              <a:extLst>
                <a:ext uri="{FF2B5EF4-FFF2-40B4-BE49-F238E27FC236}">
                  <a16:creationId xmlns:a16="http://schemas.microsoft.com/office/drawing/2014/main" id="{B5300FDE-5B39-463B-995C-6247F12D93AA}"/>
                </a:ext>
              </a:extLst>
            </p:cNvPr>
            <p:cNvSpPr/>
            <p:nvPr/>
          </p:nvSpPr>
          <p:spPr>
            <a:xfrm>
              <a:off x="3988578" y="2616085"/>
              <a:ext cx="2973032" cy="1423502"/>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GE Inspira Sans"/>
                <a:ea typeface="+mn-ea"/>
                <a:cs typeface="+mn-cs"/>
              </a:endParaRPr>
            </a:p>
          </p:txBody>
        </p:sp>
        <p:sp>
          <p:nvSpPr>
            <p:cNvPr id="64" name="TextBox 63">
              <a:extLst>
                <a:ext uri="{FF2B5EF4-FFF2-40B4-BE49-F238E27FC236}">
                  <a16:creationId xmlns:a16="http://schemas.microsoft.com/office/drawing/2014/main" id="{A3A6A1A7-A170-44E4-AE74-D1786AF3A0AA}"/>
                </a:ext>
              </a:extLst>
            </p:cNvPr>
            <p:cNvSpPr txBox="1"/>
            <p:nvPr/>
          </p:nvSpPr>
          <p:spPr>
            <a:xfrm>
              <a:off x="4276132" y="2922820"/>
              <a:ext cx="38462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2340"/>
                  </a:solidFill>
                  <a:effectLst/>
                  <a:uLnTx/>
                  <a:uFillTx/>
                  <a:latin typeface="GE Inspira Sans"/>
                  <a:ea typeface="+mn-ea"/>
                  <a:cs typeface="+mn-cs"/>
                </a:rPr>
                <a:t>Data Fabric + Data Ops</a:t>
              </a:r>
              <a:endParaRPr kumimoji="0" lang="en-US" sz="1800" b="0" i="0" u="none" strike="noStrike" kern="1200" cap="none" spc="0" normalizeH="0" baseline="0" noProof="0" dirty="0">
                <a:ln>
                  <a:noFill/>
                </a:ln>
                <a:solidFill>
                  <a:srgbClr val="0C2340"/>
                </a:solidFill>
                <a:effectLst/>
                <a:uLnTx/>
                <a:uFillTx/>
                <a:latin typeface="GE Inspira Sans"/>
                <a:ea typeface="+mn-ea"/>
                <a:cs typeface="+mn-cs"/>
              </a:endParaRPr>
            </a:p>
          </p:txBody>
        </p:sp>
      </p:grpSp>
      <p:sp>
        <p:nvSpPr>
          <p:cNvPr id="86" name="Rectangle: Rounded Corners 78">
            <a:extLst>
              <a:ext uri="{FF2B5EF4-FFF2-40B4-BE49-F238E27FC236}">
                <a16:creationId xmlns:a16="http://schemas.microsoft.com/office/drawing/2014/main" id="{9E73CBC7-A11C-4AF6-A97C-94102A9F9BBE}"/>
              </a:ext>
            </a:extLst>
          </p:cNvPr>
          <p:cNvSpPr/>
          <p:nvPr/>
        </p:nvSpPr>
        <p:spPr>
          <a:xfrm>
            <a:off x="5291541" y="3232778"/>
            <a:ext cx="2382722" cy="243516"/>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GE Inspira Sans"/>
                <a:ea typeface="+mn-ea"/>
                <a:cs typeface="+mn-cs"/>
              </a:rPr>
              <a:t>Centralized Data Flow</a:t>
            </a:r>
          </a:p>
        </p:txBody>
      </p:sp>
      <p:sp>
        <p:nvSpPr>
          <p:cNvPr id="87" name="TextBox 86">
            <a:extLst>
              <a:ext uri="{FF2B5EF4-FFF2-40B4-BE49-F238E27FC236}">
                <a16:creationId xmlns:a16="http://schemas.microsoft.com/office/drawing/2014/main" id="{78029BB5-AE1D-4EC1-81E7-149F97EF4C30}"/>
              </a:ext>
            </a:extLst>
          </p:cNvPr>
          <p:cNvSpPr txBox="1"/>
          <p:nvPr/>
        </p:nvSpPr>
        <p:spPr>
          <a:xfrm>
            <a:off x="1949447" y="5177530"/>
            <a:ext cx="870763" cy="3390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C2340"/>
                </a:solidFill>
                <a:effectLst/>
                <a:uLnTx/>
                <a:uFillTx/>
                <a:latin typeface="GE Inspira Sans"/>
                <a:ea typeface="+mn-ea"/>
                <a:cs typeface="+mn-cs"/>
              </a:rPr>
              <a:t>ERP</a:t>
            </a:r>
          </a:p>
        </p:txBody>
      </p:sp>
      <p:sp>
        <p:nvSpPr>
          <p:cNvPr id="88" name="TextBox 87">
            <a:extLst>
              <a:ext uri="{FF2B5EF4-FFF2-40B4-BE49-F238E27FC236}">
                <a16:creationId xmlns:a16="http://schemas.microsoft.com/office/drawing/2014/main" id="{78029BB5-AE1D-4EC1-81E7-149F97EF4C30}"/>
              </a:ext>
            </a:extLst>
          </p:cNvPr>
          <p:cNvSpPr txBox="1"/>
          <p:nvPr/>
        </p:nvSpPr>
        <p:spPr>
          <a:xfrm>
            <a:off x="4031027" y="5157180"/>
            <a:ext cx="1156136" cy="34875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C2340"/>
                </a:solidFill>
                <a:effectLst/>
                <a:uLnTx/>
                <a:uFillTx/>
                <a:latin typeface="GE Inspira Sans"/>
                <a:ea typeface="+mn-ea"/>
                <a:cs typeface="+mn-cs"/>
              </a:rPr>
              <a:t>Time Series</a:t>
            </a:r>
          </a:p>
        </p:txBody>
      </p:sp>
      <p:sp>
        <p:nvSpPr>
          <p:cNvPr id="89" name="TextBox 88">
            <a:extLst>
              <a:ext uri="{FF2B5EF4-FFF2-40B4-BE49-F238E27FC236}">
                <a16:creationId xmlns:a16="http://schemas.microsoft.com/office/drawing/2014/main" id="{78029BB5-AE1D-4EC1-81E7-149F97EF4C30}"/>
              </a:ext>
            </a:extLst>
          </p:cNvPr>
          <p:cNvSpPr txBox="1"/>
          <p:nvPr/>
        </p:nvSpPr>
        <p:spPr>
          <a:xfrm>
            <a:off x="6103747" y="5125193"/>
            <a:ext cx="870763" cy="3390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C2340"/>
                </a:solidFill>
                <a:effectLst/>
                <a:uLnTx/>
                <a:uFillTx/>
                <a:latin typeface="GE Inspira Sans"/>
                <a:ea typeface="+mn-ea"/>
                <a:cs typeface="+mn-cs"/>
              </a:rPr>
              <a:t>QMS</a:t>
            </a:r>
          </a:p>
        </p:txBody>
      </p:sp>
      <p:sp>
        <p:nvSpPr>
          <p:cNvPr id="90" name="TextBox 89">
            <a:extLst>
              <a:ext uri="{FF2B5EF4-FFF2-40B4-BE49-F238E27FC236}">
                <a16:creationId xmlns:a16="http://schemas.microsoft.com/office/drawing/2014/main" id="{78029BB5-AE1D-4EC1-81E7-149F97EF4C30}"/>
              </a:ext>
            </a:extLst>
          </p:cNvPr>
          <p:cNvSpPr txBox="1"/>
          <p:nvPr/>
        </p:nvSpPr>
        <p:spPr>
          <a:xfrm>
            <a:off x="8341763" y="5155524"/>
            <a:ext cx="1146631" cy="38565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C2340"/>
                </a:solidFill>
                <a:effectLst/>
                <a:uLnTx/>
                <a:uFillTx/>
                <a:latin typeface="GE Inspira Sans"/>
                <a:ea typeface="+mn-ea"/>
                <a:cs typeface="+mn-cs"/>
              </a:rPr>
              <a:t>SCADA</a:t>
            </a:r>
          </a:p>
        </p:txBody>
      </p:sp>
      <p:sp>
        <p:nvSpPr>
          <p:cNvPr id="91" name="TextBox 90">
            <a:extLst>
              <a:ext uri="{FF2B5EF4-FFF2-40B4-BE49-F238E27FC236}">
                <a16:creationId xmlns:a16="http://schemas.microsoft.com/office/drawing/2014/main" id="{78029BB5-AE1D-4EC1-81E7-149F97EF4C30}"/>
              </a:ext>
            </a:extLst>
          </p:cNvPr>
          <p:cNvSpPr txBox="1"/>
          <p:nvPr/>
        </p:nvSpPr>
        <p:spPr>
          <a:xfrm>
            <a:off x="10497131" y="5154696"/>
            <a:ext cx="986580" cy="38565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0C2340"/>
                </a:solidFill>
                <a:effectLst/>
                <a:uLnTx/>
                <a:uFillTx/>
                <a:latin typeface="GE Inspira Sans"/>
                <a:ea typeface="+mn-ea"/>
                <a:cs typeface="+mn-cs"/>
              </a:rPr>
              <a:t>CMMS</a:t>
            </a:r>
          </a:p>
        </p:txBody>
      </p:sp>
      <p:pic>
        <p:nvPicPr>
          <p:cNvPr id="35" name="Picture 34">
            <a:extLst>
              <a:ext uri="{FF2B5EF4-FFF2-40B4-BE49-F238E27FC236}">
                <a16:creationId xmlns:a16="http://schemas.microsoft.com/office/drawing/2014/main" id="{3F3D9C8A-F39C-D4CF-F1D7-E7C6BB78D52C}"/>
              </a:ext>
            </a:extLst>
          </p:cNvPr>
          <p:cNvPicPr>
            <a:picLocks noChangeAspect="1"/>
          </p:cNvPicPr>
          <p:nvPr/>
        </p:nvPicPr>
        <p:blipFill>
          <a:blip r:embed="rId14"/>
          <a:stretch>
            <a:fillRect/>
          </a:stretch>
        </p:blipFill>
        <p:spPr>
          <a:xfrm>
            <a:off x="10465197" y="473055"/>
            <a:ext cx="1724025" cy="485775"/>
          </a:xfrm>
          <a:prstGeom prst="rect">
            <a:avLst/>
          </a:prstGeom>
        </p:spPr>
      </p:pic>
      <p:pic>
        <p:nvPicPr>
          <p:cNvPr id="37" name="Picture 36">
            <a:extLst>
              <a:ext uri="{FF2B5EF4-FFF2-40B4-BE49-F238E27FC236}">
                <a16:creationId xmlns:a16="http://schemas.microsoft.com/office/drawing/2014/main" id="{E686163B-93C7-7B08-53E5-670BBEAAEAA8}"/>
              </a:ext>
            </a:extLst>
          </p:cNvPr>
          <p:cNvPicPr>
            <a:picLocks noChangeAspect="1"/>
          </p:cNvPicPr>
          <p:nvPr/>
        </p:nvPicPr>
        <p:blipFill>
          <a:blip r:embed="rId15"/>
          <a:stretch>
            <a:fillRect/>
          </a:stretch>
        </p:blipFill>
        <p:spPr>
          <a:xfrm>
            <a:off x="10527783" y="2182118"/>
            <a:ext cx="1129515" cy="1261138"/>
          </a:xfrm>
          <a:prstGeom prst="rect">
            <a:avLst/>
          </a:prstGeom>
        </p:spPr>
      </p:pic>
      <p:sp>
        <p:nvSpPr>
          <p:cNvPr id="40" name="TextBox 39">
            <a:extLst>
              <a:ext uri="{FF2B5EF4-FFF2-40B4-BE49-F238E27FC236}">
                <a16:creationId xmlns:a16="http://schemas.microsoft.com/office/drawing/2014/main" id="{6C8A9986-2762-7F8D-FFA9-70ACB2BCC9A0}"/>
              </a:ext>
            </a:extLst>
          </p:cNvPr>
          <p:cNvSpPr txBox="1"/>
          <p:nvPr/>
        </p:nvSpPr>
        <p:spPr>
          <a:xfrm>
            <a:off x="2580770" y="5793853"/>
            <a:ext cx="71862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accelerates development and enables OT/IT data integration</a:t>
            </a:r>
            <a:endParaRPr kumimoji="0" lang="en-US" sz="1800" b="0" i="0" u="none" strike="noStrike" kern="1200" cap="none" spc="0" normalizeH="0" baseline="0" noProof="0" dirty="0">
              <a:ln>
                <a:noFill/>
              </a:ln>
              <a:solidFill>
                <a:srgbClr val="005E60"/>
              </a:solidFill>
              <a:effectLst/>
              <a:uLnTx/>
              <a:uFillTx/>
              <a:latin typeface="Inter"/>
              <a:ea typeface="+mn-ea"/>
              <a:cs typeface="+mn-cs"/>
            </a:endParaRPr>
          </a:p>
        </p:txBody>
      </p:sp>
    </p:spTree>
    <p:extLst>
      <p:ext uri="{BB962C8B-B14F-4D97-AF65-F5344CB8AC3E}">
        <p14:creationId xmlns:p14="http://schemas.microsoft.com/office/powerpoint/2010/main" val="2849943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AA4738D-A9BF-0A73-AF43-DB073989191A}"/>
              </a:ext>
            </a:extLst>
          </p:cNvPr>
          <p:cNvGrpSpPr/>
          <p:nvPr/>
        </p:nvGrpSpPr>
        <p:grpSpPr>
          <a:xfrm>
            <a:off x="7779364" y="1317249"/>
            <a:ext cx="4412636" cy="5540751"/>
            <a:chOff x="1411629" y="1323642"/>
            <a:chExt cx="4412636" cy="5540751"/>
          </a:xfrm>
        </p:grpSpPr>
        <p:pic>
          <p:nvPicPr>
            <p:cNvPr id="18" name="Picture 17">
              <a:extLst>
                <a:ext uri="{FF2B5EF4-FFF2-40B4-BE49-F238E27FC236}">
                  <a16:creationId xmlns:a16="http://schemas.microsoft.com/office/drawing/2014/main" id="{D810B5AD-AC9F-0410-E7C8-E647E300EAE6}"/>
                </a:ext>
              </a:extLst>
            </p:cNvPr>
            <p:cNvPicPr>
              <a:picLocks noChangeAspect="1"/>
            </p:cNvPicPr>
            <p:nvPr/>
          </p:nvPicPr>
          <p:blipFill>
            <a:blip r:embed="rId2"/>
            <a:srcRect l="29794" r="29794"/>
            <a:stretch/>
          </p:blipFill>
          <p:spPr>
            <a:xfrm>
              <a:off x="1411698" y="1398563"/>
              <a:ext cx="4412567" cy="5459437"/>
            </a:xfrm>
            <a:prstGeom prst="rect">
              <a:avLst/>
            </a:prstGeom>
          </p:spPr>
        </p:pic>
        <p:sp>
          <p:nvSpPr>
            <p:cNvPr id="20" name="Rectangle 19">
              <a:extLst>
                <a:ext uri="{FF2B5EF4-FFF2-40B4-BE49-F238E27FC236}">
                  <a16:creationId xmlns:a16="http://schemas.microsoft.com/office/drawing/2014/main" id="{D778C166-9552-DAC4-1A37-CC4AEFBA0B75}"/>
                </a:ext>
              </a:extLst>
            </p:cNvPr>
            <p:cNvSpPr/>
            <p:nvPr/>
          </p:nvSpPr>
          <p:spPr>
            <a:xfrm>
              <a:off x="1411629" y="1323642"/>
              <a:ext cx="4412636" cy="5540751"/>
            </a:xfrm>
            <a:prstGeom prst="rect">
              <a:avLst/>
            </a:prstGeom>
            <a:gradFill>
              <a:gsLst>
                <a:gs pos="57000">
                  <a:schemeClr val="bg1"/>
                </a:gs>
                <a:gs pos="83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sp>
          <p:nvSpPr>
            <p:cNvPr id="22" name="Slide Number Placeholder 2">
              <a:extLst>
                <a:ext uri="{FF2B5EF4-FFF2-40B4-BE49-F238E27FC236}">
                  <a16:creationId xmlns:a16="http://schemas.microsoft.com/office/drawing/2014/main" id="{C6B9D6B2-48C6-6F7F-4FFB-4742C16328CA}"/>
                </a:ext>
              </a:extLst>
            </p:cNvPr>
            <p:cNvSpPr txBox="1">
              <a:spLocks/>
            </p:cNvSpPr>
            <p:nvPr/>
          </p:nvSpPr>
          <p:spPr>
            <a:xfrm>
              <a:off x="4854447" y="6492875"/>
              <a:ext cx="550718" cy="365125"/>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rgbClr val="212121"/>
                  </a:solidFill>
                  <a:latin typeface="Inter"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grpSp>
      <p:sp>
        <p:nvSpPr>
          <p:cNvPr id="17" name="Oval 16">
            <a:extLst>
              <a:ext uri="{FF2B5EF4-FFF2-40B4-BE49-F238E27FC236}">
                <a16:creationId xmlns:a16="http://schemas.microsoft.com/office/drawing/2014/main" id="{35600DF1-3362-28AE-A710-EE16772CFFA5}"/>
              </a:ext>
            </a:extLst>
          </p:cNvPr>
          <p:cNvSpPr/>
          <p:nvPr/>
        </p:nvSpPr>
        <p:spPr>
          <a:xfrm rot="16200000">
            <a:off x="3552304" y="2336145"/>
            <a:ext cx="2941544" cy="29393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all" spc="0" normalizeH="0" baseline="0" noProof="0" dirty="0">
                <a:ln>
                  <a:no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Operations Data &amp; Applications Model – Enterprise scale</a:t>
            </a:r>
          </a:p>
        </p:txBody>
      </p:sp>
      <p:sp>
        <p:nvSpPr>
          <p:cNvPr id="13" name="Freeform: Shape 12">
            <a:extLst>
              <a:ext uri="{FF2B5EF4-FFF2-40B4-BE49-F238E27FC236}">
                <a16:creationId xmlns:a16="http://schemas.microsoft.com/office/drawing/2014/main" id="{365C9FDF-4B92-4950-5901-2187100D248C}"/>
              </a:ext>
            </a:extLst>
          </p:cNvPr>
          <p:cNvSpPr/>
          <p:nvPr/>
        </p:nvSpPr>
        <p:spPr>
          <a:xfrm>
            <a:off x="3200983" y="1969933"/>
            <a:ext cx="3657600" cy="3657600"/>
          </a:xfrm>
          <a:custGeom>
            <a:avLst/>
            <a:gdLst>
              <a:gd name="connsiteX0" fmla="*/ 1828800 w 3657600"/>
              <a:gd name="connsiteY0" fmla="*/ 365760 h 3657600"/>
              <a:gd name="connsiteX1" fmla="*/ 365760 w 3657600"/>
              <a:gd name="connsiteY1" fmla="*/ 1828800 h 3657600"/>
              <a:gd name="connsiteX2" fmla="*/ 1828800 w 3657600"/>
              <a:gd name="connsiteY2" fmla="*/ 3291840 h 3657600"/>
              <a:gd name="connsiteX3" fmla="*/ 3291840 w 3657600"/>
              <a:gd name="connsiteY3" fmla="*/ 1828800 h 3657600"/>
              <a:gd name="connsiteX4" fmla="*/ 1828800 w 3657600"/>
              <a:gd name="connsiteY4" fmla="*/ 365760 h 3657600"/>
              <a:gd name="connsiteX5" fmla="*/ 1828800 w 3657600"/>
              <a:gd name="connsiteY5" fmla="*/ 0 h 3657600"/>
              <a:gd name="connsiteX6" fmla="*/ 3657600 w 3657600"/>
              <a:gd name="connsiteY6" fmla="*/ 1828800 h 3657600"/>
              <a:gd name="connsiteX7" fmla="*/ 1828800 w 3657600"/>
              <a:gd name="connsiteY7" fmla="*/ 3657600 h 3657600"/>
              <a:gd name="connsiteX8" fmla="*/ 0 w 3657600"/>
              <a:gd name="connsiteY8" fmla="*/ 1828800 h 3657600"/>
              <a:gd name="connsiteX9" fmla="*/ 1828800 w 3657600"/>
              <a:gd name="connsiteY9"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0" h="3657600">
                <a:moveTo>
                  <a:pt x="1828800" y="365760"/>
                </a:moveTo>
                <a:cubicBezTo>
                  <a:pt x="1020785" y="365760"/>
                  <a:pt x="365760" y="1020785"/>
                  <a:pt x="365760" y="1828800"/>
                </a:cubicBezTo>
                <a:cubicBezTo>
                  <a:pt x="365760" y="2636815"/>
                  <a:pt x="1020785" y="3291840"/>
                  <a:pt x="1828800" y="3291840"/>
                </a:cubicBezTo>
                <a:cubicBezTo>
                  <a:pt x="2636815" y="3291840"/>
                  <a:pt x="3291840" y="2636815"/>
                  <a:pt x="3291840" y="1828800"/>
                </a:cubicBezTo>
                <a:cubicBezTo>
                  <a:pt x="3291840" y="1020785"/>
                  <a:pt x="2636815" y="365760"/>
                  <a:pt x="1828800" y="365760"/>
                </a:cubicBez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5E60"/>
              </a:solidFill>
              <a:effectLst/>
              <a:uLnTx/>
              <a:uFillTx/>
              <a:latin typeface="Inter" panose="020B0502030000000004" pitchFamily="34" charset="0"/>
              <a:ea typeface="+mn-ea"/>
              <a:cs typeface="+mn-cs"/>
            </a:endParaRPr>
          </a:p>
        </p:txBody>
      </p:sp>
      <p:grpSp>
        <p:nvGrpSpPr>
          <p:cNvPr id="63" name="Group 62">
            <a:extLst>
              <a:ext uri="{FF2B5EF4-FFF2-40B4-BE49-F238E27FC236}">
                <a16:creationId xmlns:a16="http://schemas.microsoft.com/office/drawing/2014/main" id="{6661BD2E-85B2-D53F-7002-69D5507CAF96}"/>
              </a:ext>
            </a:extLst>
          </p:cNvPr>
          <p:cNvGrpSpPr/>
          <p:nvPr/>
        </p:nvGrpSpPr>
        <p:grpSpPr>
          <a:xfrm>
            <a:off x="5806102" y="1841157"/>
            <a:ext cx="2810312" cy="861247"/>
            <a:chOff x="7404849" y="1843902"/>
            <a:chExt cx="2810312" cy="861247"/>
          </a:xfrm>
        </p:grpSpPr>
        <p:sp>
          <p:nvSpPr>
            <p:cNvPr id="21" name="Rectangle 20">
              <a:extLst>
                <a:ext uri="{FF2B5EF4-FFF2-40B4-BE49-F238E27FC236}">
                  <a16:creationId xmlns:a16="http://schemas.microsoft.com/office/drawing/2014/main" id="{7EDE5AA6-D86C-819E-E57D-2B2D972E7474}"/>
                </a:ext>
              </a:extLst>
            </p:cNvPr>
            <p:cNvSpPr/>
            <p:nvPr/>
          </p:nvSpPr>
          <p:spPr>
            <a:xfrm>
              <a:off x="7404849" y="1843902"/>
              <a:ext cx="1537524" cy="861247"/>
            </a:xfrm>
            <a:prstGeom prst="rect">
              <a:avLst/>
            </a:pr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Leverage existing models and data connections</a:t>
              </a:r>
            </a:p>
          </p:txBody>
        </p:sp>
        <p:sp>
          <p:nvSpPr>
            <p:cNvPr id="33" name="Rectangle 32">
              <a:extLst>
                <a:ext uri="{FF2B5EF4-FFF2-40B4-BE49-F238E27FC236}">
                  <a16:creationId xmlns:a16="http://schemas.microsoft.com/office/drawing/2014/main" id="{0B01070D-E2C8-7507-4DE8-C4233344A3EE}"/>
                </a:ext>
              </a:extLst>
            </p:cNvPr>
            <p:cNvSpPr/>
            <p:nvPr/>
          </p:nvSpPr>
          <p:spPr>
            <a:xfrm>
              <a:off x="8946816" y="1843902"/>
              <a:ext cx="1268345" cy="861247"/>
            </a:xfrm>
            <a:prstGeom prst="rect">
              <a:avLst/>
            </a:prstGeom>
            <a:solidFill>
              <a:srgbClr val="E5F2F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57150" marR="0" lvl="1"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A</a:t>
              </a:r>
              <a:r>
                <a:rPr kumimoji="0" lang="en-US" sz="700" b="1"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 </a:t>
              </a:r>
              <a:r>
                <a:rPr kumimoji="0" lang="en-US" sz="7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single source for information, data, alarms across IT &amp; OT.</a:t>
              </a:r>
            </a:p>
            <a:p>
              <a:pPr marL="57150" marR="0" lvl="1"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Reduce traffic from multiple to access both IT &amp; OT data.</a:t>
              </a:r>
            </a:p>
          </p:txBody>
        </p:sp>
      </p:grpSp>
      <p:grpSp>
        <p:nvGrpSpPr>
          <p:cNvPr id="60" name="Group 59">
            <a:extLst>
              <a:ext uri="{FF2B5EF4-FFF2-40B4-BE49-F238E27FC236}">
                <a16:creationId xmlns:a16="http://schemas.microsoft.com/office/drawing/2014/main" id="{A6041883-2995-0002-0D2C-6D475004BD1E}"/>
              </a:ext>
            </a:extLst>
          </p:cNvPr>
          <p:cNvGrpSpPr/>
          <p:nvPr/>
        </p:nvGrpSpPr>
        <p:grpSpPr>
          <a:xfrm>
            <a:off x="1514661" y="1841157"/>
            <a:ext cx="2810313" cy="861247"/>
            <a:chOff x="1928136" y="1843902"/>
            <a:chExt cx="2810313" cy="861247"/>
          </a:xfrm>
        </p:grpSpPr>
        <p:sp>
          <p:nvSpPr>
            <p:cNvPr id="19" name="Rectangle 18">
              <a:extLst>
                <a:ext uri="{FF2B5EF4-FFF2-40B4-BE49-F238E27FC236}">
                  <a16:creationId xmlns:a16="http://schemas.microsoft.com/office/drawing/2014/main" id="{DA78BA63-5D5B-549D-A57F-68B02A6B59DB}"/>
                </a:ext>
              </a:extLst>
            </p:cNvPr>
            <p:cNvSpPr/>
            <p:nvPr/>
          </p:nvSpPr>
          <p:spPr>
            <a:xfrm>
              <a:off x="1928136" y="1843902"/>
              <a:ext cx="1537524" cy="861247"/>
            </a:xfrm>
            <a:prstGeom prst="rect">
              <a:avLst/>
            </a:pr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Single Configuration</a:t>
              </a:r>
            </a:p>
          </p:txBody>
        </p:sp>
        <p:sp>
          <p:nvSpPr>
            <p:cNvPr id="40" name="Rectangle 39">
              <a:extLst>
                <a:ext uri="{FF2B5EF4-FFF2-40B4-BE49-F238E27FC236}">
                  <a16:creationId xmlns:a16="http://schemas.microsoft.com/office/drawing/2014/main" id="{A9C54DEA-1BC8-39E2-FDCF-694E37E15038}"/>
                </a:ext>
              </a:extLst>
            </p:cNvPr>
            <p:cNvSpPr/>
            <p:nvPr/>
          </p:nvSpPr>
          <p:spPr>
            <a:xfrm>
              <a:off x="3470104" y="1843902"/>
              <a:ext cx="1268345" cy="861247"/>
            </a:xfrm>
            <a:prstGeom prst="rect">
              <a:avLst/>
            </a:prstGeom>
            <a:solidFill>
              <a:srgbClr val="E5F2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005E60"/>
                  </a:solidFill>
                  <a:effectLst/>
                  <a:uLnTx/>
                  <a:uFillTx/>
                  <a:latin typeface="Inter"/>
                  <a:ea typeface="Inter"/>
                  <a:cs typeface="Inter"/>
                </a:rPr>
                <a:t>Can be shared across  applications to reduce development time</a:t>
              </a:r>
            </a:p>
          </p:txBody>
        </p:sp>
      </p:grpSp>
      <p:grpSp>
        <p:nvGrpSpPr>
          <p:cNvPr id="9" name="Group 8">
            <a:extLst>
              <a:ext uri="{FF2B5EF4-FFF2-40B4-BE49-F238E27FC236}">
                <a16:creationId xmlns:a16="http://schemas.microsoft.com/office/drawing/2014/main" id="{B066A4A8-F1E5-ED0A-ACD9-E7290ADAEC71}"/>
              </a:ext>
            </a:extLst>
          </p:cNvPr>
          <p:cNvGrpSpPr/>
          <p:nvPr/>
        </p:nvGrpSpPr>
        <p:grpSpPr>
          <a:xfrm>
            <a:off x="3628472" y="5513002"/>
            <a:ext cx="2810312" cy="865794"/>
            <a:chOff x="3911976" y="5422631"/>
            <a:chExt cx="2810312" cy="865794"/>
          </a:xfrm>
        </p:grpSpPr>
        <p:sp>
          <p:nvSpPr>
            <p:cNvPr id="29" name="Rectangle 28">
              <a:extLst>
                <a:ext uri="{FF2B5EF4-FFF2-40B4-BE49-F238E27FC236}">
                  <a16:creationId xmlns:a16="http://schemas.microsoft.com/office/drawing/2014/main" id="{439C2D38-2921-9690-F36F-2AB4BFCFB52B}"/>
                </a:ext>
              </a:extLst>
            </p:cNvPr>
            <p:cNvSpPr/>
            <p:nvPr/>
          </p:nvSpPr>
          <p:spPr>
            <a:xfrm>
              <a:off x="3911976" y="5427178"/>
              <a:ext cx="1537524" cy="861247"/>
            </a:xfrm>
            <a:prstGeom prst="rect">
              <a:avLst/>
            </a:pr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Align advanced capabilities</a:t>
              </a:r>
            </a:p>
          </p:txBody>
        </p:sp>
        <p:sp>
          <p:nvSpPr>
            <p:cNvPr id="43" name="Rectangle 42">
              <a:extLst>
                <a:ext uri="{FF2B5EF4-FFF2-40B4-BE49-F238E27FC236}">
                  <a16:creationId xmlns:a16="http://schemas.microsoft.com/office/drawing/2014/main" id="{CCB4B5A8-E49D-5248-682B-6E47313DEF98}"/>
                </a:ext>
              </a:extLst>
            </p:cNvPr>
            <p:cNvSpPr/>
            <p:nvPr/>
          </p:nvSpPr>
          <p:spPr>
            <a:xfrm>
              <a:off x="5453943" y="5422631"/>
              <a:ext cx="1268345" cy="861247"/>
            </a:xfrm>
            <a:prstGeom prst="rect">
              <a:avLst/>
            </a:prstGeom>
            <a:solidFill>
              <a:srgbClr val="E5F2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 such as Analytics to the model (lines, equipment, etc.) to enable deployment at scale</a:t>
              </a:r>
            </a:p>
          </p:txBody>
        </p:sp>
      </p:grpSp>
      <p:grpSp>
        <p:nvGrpSpPr>
          <p:cNvPr id="59" name="Group 58">
            <a:extLst>
              <a:ext uri="{FF2B5EF4-FFF2-40B4-BE49-F238E27FC236}">
                <a16:creationId xmlns:a16="http://schemas.microsoft.com/office/drawing/2014/main" id="{201933DA-2DC0-DCA0-50B7-A08D26A4D3DB}"/>
              </a:ext>
            </a:extLst>
          </p:cNvPr>
          <p:cNvGrpSpPr/>
          <p:nvPr/>
        </p:nvGrpSpPr>
        <p:grpSpPr>
          <a:xfrm>
            <a:off x="775430" y="3065105"/>
            <a:ext cx="2810311" cy="861247"/>
            <a:chOff x="1173619" y="3100418"/>
            <a:chExt cx="2810311" cy="861247"/>
          </a:xfrm>
        </p:grpSpPr>
        <p:sp>
          <p:nvSpPr>
            <p:cNvPr id="23" name="Rectangle 22">
              <a:extLst>
                <a:ext uri="{FF2B5EF4-FFF2-40B4-BE49-F238E27FC236}">
                  <a16:creationId xmlns:a16="http://schemas.microsoft.com/office/drawing/2014/main" id="{5E8E453D-34B3-1A41-6384-8C700D2405BB}"/>
                </a:ext>
              </a:extLst>
            </p:cNvPr>
            <p:cNvSpPr/>
            <p:nvPr/>
          </p:nvSpPr>
          <p:spPr>
            <a:xfrm>
              <a:off x="1173619" y="3100418"/>
              <a:ext cx="1537524" cy="861247"/>
            </a:xfrm>
            <a:prstGeom prst="rect">
              <a:avLst/>
            </a:pr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Import &amp; maintain existing models. </a:t>
              </a:r>
            </a:p>
          </p:txBody>
        </p:sp>
        <p:sp>
          <p:nvSpPr>
            <p:cNvPr id="41" name="Rectangle 40">
              <a:extLst>
                <a:ext uri="{FF2B5EF4-FFF2-40B4-BE49-F238E27FC236}">
                  <a16:creationId xmlns:a16="http://schemas.microsoft.com/office/drawing/2014/main" id="{73262F75-C9B3-A5C7-6B82-EA38D2CBD738}"/>
                </a:ext>
              </a:extLst>
            </p:cNvPr>
            <p:cNvSpPr/>
            <p:nvPr/>
          </p:nvSpPr>
          <p:spPr>
            <a:xfrm>
              <a:off x="2715585" y="3100418"/>
              <a:ext cx="1268345" cy="861247"/>
            </a:xfrm>
            <a:prstGeom prst="rect">
              <a:avLst/>
            </a:prstGeom>
            <a:solidFill>
              <a:srgbClr val="E5F2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Enhance and augment existing models to enhance data on an object type</a:t>
              </a:r>
            </a:p>
          </p:txBody>
        </p:sp>
      </p:grpSp>
      <p:grpSp>
        <p:nvGrpSpPr>
          <p:cNvPr id="62" name="Group 61">
            <a:extLst>
              <a:ext uri="{FF2B5EF4-FFF2-40B4-BE49-F238E27FC236}">
                <a16:creationId xmlns:a16="http://schemas.microsoft.com/office/drawing/2014/main" id="{02583827-7889-E2C1-B730-597FB70A7982}"/>
              </a:ext>
            </a:extLst>
          </p:cNvPr>
          <p:cNvGrpSpPr/>
          <p:nvPr/>
        </p:nvGrpSpPr>
        <p:grpSpPr>
          <a:xfrm>
            <a:off x="6525777" y="3064482"/>
            <a:ext cx="2810312" cy="861247"/>
            <a:chOff x="8159367" y="3100418"/>
            <a:chExt cx="2810312" cy="861247"/>
          </a:xfrm>
        </p:grpSpPr>
        <p:sp>
          <p:nvSpPr>
            <p:cNvPr id="25" name="Rectangle 24">
              <a:extLst>
                <a:ext uri="{FF2B5EF4-FFF2-40B4-BE49-F238E27FC236}">
                  <a16:creationId xmlns:a16="http://schemas.microsoft.com/office/drawing/2014/main" id="{71BC86FA-C962-2A5A-49D9-E58D2D59366B}"/>
                </a:ext>
              </a:extLst>
            </p:cNvPr>
            <p:cNvSpPr/>
            <p:nvPr/>
          </p:nvSpPr>
          <p:spPr>
            <a:xfrm>
              <a:off x="8159367" y="3100418"/>
              <a:ext cx="1537524" cy="861247"/>
            </a:xfrm>
            <a:prstGeom prst="rect">
              <a:avLst/>
            </a:pr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A holistic overview of all IT &amp; OT systems across the enterprise</a:t>
              </a:r>
            </a:p>
          </p:txBody>
        </p:sp>
        <p:sp>
          <p:nvSpPr>
            <p:cNvPr id="44" name="Rectangle 43">
              <a:extLst>
                <a:ext uri="{FF2B5EF4-FFF2-40B4-BE49-F238E27FC236}">
                  <a16:creationId xmlns:a16="http://schemas.microsoft.com/office/drawing/2014/main" id="{6D9E7CA4-6213-8482-AA6B-A13597DBFA02}"/>
                </a:ext>
              </a:extLst>
            </p:cNvPr>
            <p:cNvSpPr/>
            <p:nvPr/>
          </p:nvSpPr>
          <p:spPr>
            <a:xfrm>
              <a:off x="9701334" y="3100418"/>
              <a:ext cx="1268345" cy="861247"/>
            </a:xfrm>
            <a:prstGeom prst="rect">
              <a:avLst/>
            </a:prstGeom>
            <a:solidFill>
              <a:srgbClr val="E5F2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 for comparative views, </a:t>
              </a:r>
              <a:r>
                <a:rPr kumimoji="0" lang="en-US" sz="700" b="0" i="0" u="none" strike="noStrike" kern="1200" cap="none" spc="0" normalizeH="0" baseline="0" noProof="0" dirty="0" err="1">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centerlining</a:t>
              </a:r>
              <a:r>
                <a:rPr kumimoji="0" lang="en-US" sz="7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 benchmarking</a:t>
              </a:r>
            </a:p>
          </p:txBody>
        </p:sp>
      </p:grpSp>
      <p:grpSp>
        <p:nvGrpSpPr>
          <p:cNvPr id="58" name="Group 57">
            <a:extLst>
              <a:ext uri="{FF2B5EF4-FFF2-40B4-BE49-F238E27FC236}">
                <a16:creationId xmlns:a16="http://schemas.microsoft.com/office/drawing/2014/main" id="{5C7DE02F-BAFD-AFA0-6EEF-9E7C0F43051E}"/>
              </a:ext>
            </a:extLst>
          </p:cNvPr>
          <p:cNvGrpSpPr/>
          <p:nvPr/>
        </p:nvGrpSpPr>
        <p:grpSpPr>
          <a:xfrm>
            <a:off x="1166876" y="4289053"/>
            <a:ext cx="2810312" cy="861247"/>
            <a:chOff x="419100" y="4154455"/>
            <a:chExt cx="2810312" cy="861247"/>
          </a:xfrm>
        </p:grpSpPr>
        <p:sp>
          <p:nvSpPr>
            <p:cNvPr id="27" name="Rectangle 26">
              <a:extLst>
                <a:ext uri="{FF2B5EF4-FFF2-40B4-BE49-F238E27FC236}">
                  <a16:creationId xmlns:a16="http://schemas.microsoft.com/office/drawing/2014/main" id="{3A0378C0-679A-AEE4-313F-C093E9A77E49}"/>
                </a:ext>
              </a:extLst>
            </p:cNvPr>
            <p:cNvSpPr/>
            <p:nvPr/>
          </p:nvSpPr>
          <p:spPr>
            <a:xfrm>
              <a:off x="419100" y="4154455"/>
              <a:ext cx="1537524" cy="861247"/>
            </a:xfrm>
            <a:prstGeom prst="rect">
              <a:avLst/>
            </a:pr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A common reference for an asset regardless of the application</a:t>
              </a:r>
            </a:p>
          </p:txBody>
        </p:sp>
        <p:sp>
          <p:nvSpPr>
            <p:cNvPr id="42" name="Rectangle 41">
              <a:extLst>
                <a:ext uri="{FF2B5EF4-FFF2-40B4-BE49-F238E27FC236}">
                  <a16:creationId xmlns:a16="http://schemas.microsoft.com/office/drawing/2014/main" id="{351CE0B7-9BE1-FC78-DDC2-40EB6C116A36}"/>
                </a:ext>
              </a:extLst>
            </p:cNvPr>
            <p:cNvSpPr/>
            <p:nvPr/>
          </p:nvSpPr>
          <p:spPr>
            <a:xfrm>
              <a:off x="1961067" y="4154455"/>
              <a:ext cx="1268345" cy="861247"/>
            </a:xfrm>
            <a:prstGeom prst="rect">
              <a:avLst/>
            </a:prstGeom>
            <a:solidFill>
              <a:srgbClr val="E5F2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consistency of visualization, execution logic, analytics, alarms, and more.</a:t>
              </a:r>
            </a:p>
          </p:txBody>
        </p:sp>
      </p:grpSp>
      <p:grpSp>
        <p:nvGrpSpPr>
          <p:cNvPr id="61" name="Group 60">
            <a:extLst>
              <a:ext uri="{FF2B5EF4-FFF2-40B4-BE49-F238E27FC236}">
                <a16:creationId xmlns:a16="http://schemas.microsoft.com/office/drawing/2014/main" id="{B6A9DC66-039C-EC97-CAA1-14791860CAD3}"/>
              </a:ext>
            </a:extLst>
          </p:cNvPr>
          <p:cNvGrpSpPr/>
          <p:nvPr/>
        </p:nvGrpSpPr>
        <p:grpSpPr>
          <a:xfrm>
            <a:off x="6136079" y="4287807"/>
            <a:ext cx="2810312" cy="863117"/>
            <a:chOff x="8913885" y="4154455"/>
            <a:chExt cx="2810312" cy="863117"/>
          </a:xfrm>
        </p:grpSpPr>
        <p:sp>
          <p:nvSpPr>
            <p:cNvPr id="31" name="Rectangle 30">
              <a:extLst>
                <a:ext uri="{FF2B5EF4-FFF2-40B4-BE49-F238E27FC236}">
                  <a16:creationId xmlns:a16="http://schemas.microsoft.com/office/drawing/2014/main" id="{76AA2FCB-38F0-29A5-6E5B-FC90D61CD768}"/>
                </a:ext>
              </a:extLst>
            </p:cNvPr>
            <p:cNvSpPr/>
            <p:nvPr/>
          </p:nvSpPr>
          <p:spPr>
            <a:xfrm>
              <a:off x="8913885" y="4156325"/>
              <a:ext cx="1537524" cy="861247"/>
            </a:xfrm>
            <a:prstGeom prst="rect">
              <a:avLst/>
            </a:pr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Sons Condensed Extrabold" panose="02060906060206060203" pitchFamily="18" charset="0"/>
                  <a:ea typeface="Inter" panose="020B0502030000000004" pitchFamily="34" charset="0"/>
                  <a:cs typeface="Inter" panose="020B0502030000000004" pitchFamily="34" charset="0"/>
                </a:rPr>
                <a:t>Start from an enterprise model &amp; deploy configuration to appropriate systems. </a:t>
              </a:r>
            </a:p>
          </p:txBody>
        </p:sp>
        <p:sp>
          <p:nvSpPr>
            <p:cNvPr id="45" name="Rectangle 44">
              <a:extLst>
                <a:ext uri="{FF2B5EF4-FFF2-40B4-BE49-F238E27FC236}">
                  <a16:creationId xmlns:a16="http://schemas.microsoft.com/office/drawing/2014/main" id="{13739CB0-4891-C1E3-1E38-4DBBE8B40719}"/>
                </a:ext>
              </a:extLst>
            </p:cNvPr>
            <p:cNvSpPr/>
            <p:nvPr/>
          </p:nvSpPr>
          <p:spPr>
            <a:xfrm>
              <a:off x="10455852" y="4154455"/>
              <a:ext cx="1268345" cy="861247"/>
            </a:xfrm>
            <a:prstGeom prst="rect">
              <a:avLst/>
            </a:prstGeom>
            <a:solidFill>
              <a:srgbClr val="E5F2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Reduce configuration and deployment time. </a:t>
              </a:r>
            </a:p>
          </p:txBody>
        </p:sp>
      </p:grpSp>
      <p:sp>
        <p:nvSpPr>
          <p:cNvPr id="7" name="Title 3">
            <a:extLst>
              <a:ext uri="{FF2B5EF4-FFF2-40B4-BE49-F238E27FC236}">
                <a16:creationId xmlns:a16="http://schemas.microsoft.com/office/drawing/2014/main" id="{4EF67E00-2321-C578-5067-2A7C6B2A2BF7}"/>
              </a:ext>
            </a:extLst>
          </p:cNvPr>
          <p:cNvSpPr>
            <a:spLocks noGrp="1"/>
          </p:cNvSpPr>
          <p:nvPr>
            <p:ph type="title"/>
          </p:nvPr>
        </p:nvSpPr>
        <p:spPr/>
        <p:txBody>
          <a:bodyPr/>
          <a:lstStyle/>
          <a:p>
            <a:r>
              <a:rPr lang="en-US" dirty="0"/>
              <a:t>Proficy Data Hub- Value</a:t>
            </a:r>
            <a:br>
              <a:rPr lang="en-US" dirty="0"/>
            </a:br>
            <a:br>
              <a:rPr lang="en-US" dirty="0"/>
            </a:br>
            <a:endParaRPr lang="en-US" dirty="0"/>
          </a:p>
        </p:txBody>
      </p:sp>
      <p:sp>
        <p:nvSpPr>
          <p:cNvPr id="2" name="Footer Placeholder 1">
            <a:extLst>
              <a:ext uri="{FF2B5EF4-FFF2-40B4-BE49-F238E27FC236}">
                <a16:creationId xmlns:a16="http://schemas.microsoft.com/office/drawing/2014/main" id="{3AE09DBF-F3C9-A1B1-2E91-3D982049E5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2024 GE Vernova and/or its affiliates. All rights reserved.</a:t>
            </a:r>
          </a:p>
        </p:txBody>
      </p:sp>
      <p:sp>
        <p:nvSpPr>
          <p:cNvPr id="3" name="Slide Number Placeholder 2">
            <a:extLst>
              <a:ext uri="{FF2B5EF4-FFF2-40B4-BE49-F238E27FC236}">
                <a16:creationId xmlns:a16="http://schemas.microsoft.com/office/drawing/2014/main" id="{EDC5A13E-99B6-0E33-A5D7-4581904ABC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dirty="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860600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B1D3DD-7CEE-41FB-89E8-1DB7375A1C0E}"/>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50" b="1" i="0" u="none" strike="noStrike" kern="1200" cap="none" spc="0" normalizeH="0" baseline="0" noProof="0" smtClean="0">
                <a:ln>
                  <a:noFill/>
                </a:ln>
                <a:solidFill>
                  <a:srgbClr val="FFFFFF"/>
                </a:solidFill>
                <a:effectLst/>
                <a:uLnTx/>
                <a:uFillTx/>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52</a:t>
            </a:fld>
            <a:endParaRPr kumimoji="0" lang="en-GB" sz="850" b="1" i="0" u="none" strike="noStrike" kern="1200" cap="none" spc="0" normalizeH="0" baseline="0" noProof="0" dirty="0">
              <a:ln>
                <a:noFill/>
              </a:ln>
              <a:solidFill>
                <a:srgbClr val="FFFFFF"/>
              </a:solidFill>
              <a:effectLst/>
              <a:uLnTx/>
              <a:uFillTx/>
              <a:ea typeface="+mn-ea"/>
              <a:cs typeface="+mn-cs"/>
            </a:endParaRPr>
          </a:p>
        </p:txBody>
      </p:sp>
      <p:sp>
        <p:nvSpPr>
          <p:cNvPr id="4" name="Title 3">
            <a:extLst>
              <a:ext uri="{FF2B5EF4-FFF2-40B4-BE49-F238E27FC236}">
                <a16:creationId xmlns:a16="http://schemas.microsoft.com/office/drawing/2014/main" id="{08A52574-D6AB-2FBA-A4F6-79C30DA1E860}"/>
              </a:ext>
            </a:extLst>
          </p:cNvPr>
          <p:cNvSpPr>
            <a:spLocks noGrp="1"/>
          </p:cNvSpPr>
          <p:nvPr>
            <p:ph type="title"/>
          </p:nvPr>
        </p:nvSpPr>
        <p:spPr>
          <a:xfrm>
            <a:off x="427383" y="2378075"/>
            <a:ext cx="8164356" cy="1965325"/>
          </a:xfrm>
        </p:spPr>
        <p:txBody>
          <a:bodyPr/>
          <a:lstStyle/>
          <a:p>
            <a:r>
              <a:rPr lang="en-US" sz="6000" dirty="0"/>
              <a:t>Single OT visualization</a:t>
            </a:r>
            <a:br>
              <a:rPr lang="en-US" sz="6000" dirty="0"/>
            </a:br>
            <a:r>
              <a:rPr lang="en-US" sz="6000" dirty="0">
                <a:solidFill>
                  <a:schemeClr val="tx2"/>
                </a:solidFill>
              </a:rPr>
              <a:t>design and runtime</a:t>
            </a:r>
            <a:endParaRPr lang="en-US" dirty="0">
              <a:solidFill>
                <a:schemeClr val="tx2"/>
              </a:solidFill>
            </a:endParaRPr>
          </a:p>
        </p:txBody>
      </p:sp>
      <p:sp>
        <p:nvSpPr>
          <p:cNvPr id="2" name="Footer Placeholder 1">
            <a:extLst>
              <a:ext uri="{FF2B5EF4-FFF2-40B4-BE49-F238E27FC236}">
                <a16:creationId xmlns:a16="http://schemas.microsoft.com/office/drawing/2014/main" id="{A7D235A4-4E86-1190-ADC3-D454C2BAE97E}"/>
              </a:ext>
            </a:extLst>
          </p:cNvPr>
          <p:cNvSpPr>
            <a:spLocks noGrp="1"/>
          </p:cNvSpPr>
          <p:nvPr>
            <p:ph type="ftr" sz="quarter" idx="11"/>
          </p:nvPr>
        </p:nvSpPr>
        <p:spPr/>
        <p:txBody>
          <a:bodyPr/>
          <a:lstStyle/>
          <a:p>
            <a:r>
              <a:rPr lang="en-US" dirty="0"/>
              <a:t>© 2024 GE Vernova and/or its affiliates. All rights reserved.</a:t>
            </a:r>
          </a:p>
        </p:txBody>
      </p:sp>
    </p:spTree>
    <p:extLst>
      <p:ext uri="{BB962C8B-B14F-4D97-AF65-F5344CB8AC3E}">
        <p14:creationId xmlns:p14="http://schemas.microsoft.com/office/powerpoint/2010/main" val="1988645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F4F63DC-F918-46A1-888B-C2DB0F3C3643}"/>
              </a:ext>
            </a:extLst>
          </p:cNvPr>
          <p:cNvGrpSpPr/>
          <p:nvPr/>
        </p:nvGrpSpPr>
        <p:grpSpPr>
          <a:xfrm>
            <a:off x="2909520" y="1286567"/>
            <a:ext cx="9282480" cy="5223424"/>
            <a:chOff x="3833903" y="1643356"/>
            <a:chExt cx="7824697" cy="4403103"/>
          </a:xfrm>
        </p:grpSpPr>
        <p:grpSp>
          <p:nvGrpSpPr>
            <p:cNvPr id="7" name="Group 6">
              <a:extLst>
                <a:ext uri="{FF2B5EF4-FFF2-40B4-BE49-F238E27FC236}">
                  <a16:creationId xmlns:a16="http://schemas.microsoft.com/office/drawing/2014/main" id="{50278628-3FA5-4236-86F9-84C545FF1DEC}"/>
                </a:ext>
              </a:extLst>
            </p:cNvPr>
            <p:cNvGrpSpPr/>
            <p:nvPr/>
          </p:nvGrpSpPr>
          <p:grpSpPr>
            <a:xfrm>
              <a:off x="3833903" y="1643356"/>
              <a:ext cx="7824697" cy="4403103"/>
              <a:chOff x="3833903" y="1643356"/>
              <a:chExt cx="7824697" cy="4403103"/>
            </a:xfrm>
          </p:grpSpPr>
          <p:pic>
            <p:nvPicPr>
              <p:cNvPr id="5" name="Picture 4">
                <a:extLst>
                  <a:ext uri="{FF2B5EF4-FFF2-40B4-BE49-F238E27FC236}">
                    <a16:creationId xmlns:a16="http://schemas.microsoft.com/office/drawing/2014/main" id="{399B864A-4689-4FDD-8725-1ADB664B4F7D}"/>
                  </a:ext>
                </a:extLst>
              </p:cNvPr>
              <p:cNvPicPr>
                <a:picLocks noChangeAspect="1"/>
              </p:cNvPicPr>
              <p:nvPr/>
            </p:nvPicPr>
            <p:blipFill>
              <a:blip r:embed="rId3"/>
              <a:stretch>
                <a:fillRect/>
              </a:stretch>
            </p:blipFill>
            <p:spPr>
              <a:xfrm>
                <a:off x="3833903" y="1643356"/>
                <a:ext cx="7824697" cy="4403103"/>
              </a:xfrm>
              <a:prstGeom prst="rect">
                <a:avLst/>
              </a:prstGeom>
            </p:spPr>
          </p:pic>
          <p:sp>
            <p:nvSpPr>
              <p:cNvPr id="6" name="Oval 5">
                <a:extLst>
                  <a:ext uri="{FF2B5EF4-FFF2-40B4-BE49-F238E27FC236}">
                    <a16:creationId xmlns:a16="http://schemas.microsoft.com/office/drawing/2014/main" id="{18A516E0-1B84-4E3E-94E3-C0BE9D3A01FD}"/>
                  </a:ext>
                </a:extLst>
              </p:cNvPr>
              <p:cNvSpPr/>
              <p:nvPr/>
            </p:nvSpPr>
            <p:spPr>
              <a:xfrm>
                <a:off x="10903226" y="5347252"/>
                <a:ext cx="596348" cy="596348"/>
              </a:xfrm>
              <a:prstGeom prst="ellipse">
                <a:avLst/>
              </a:prstGeom>
              <a:solidFill>
                <a:srgbClr val="D8E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grpSp>
        <p:sp>
          <p:nvSpPr>
            <p:cNvPr id="8" name="Rectangle: Rounded Corners 7">
              <a:extLst>
                <a:ext uri="{FF2B5EF4-FFF2-40B4-BE49-F238E27FC236}">
                  <a16:creationId xmlns:a16="http://schemas.microsoft.com/office/drawing/2014/main" id="{226E4AC9-5D57-4FD2-9C7E-14B73E477DFD}"/>
                </a:ext>
              </a:extLst>
            </p:cNvPr>
            <p:cNvSpPr/>
            <p:nvPr/>
          </p:nvSpPr>
          <p:spPr>
            <a:xfrm>
              <a:off x="6916267" y="3239204"/>
              <a:ext cx="1713600" cy="1018800"/>
            </a:xfrm>
            <a:prstGeom prst="roundRect">
              <a:avLst>
                <a:gd name="adj" fmla="val 47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grpSp>
      <p:sp>
        <p:nvSpPr>
          <p:cNvPr id="3" name="Title 2">
            <a:extLst>
              <a:ext uri="{FF2B5EF4-FFF2-40B4-BE49-F238E27FC236}">
                <a16:creationId xmlns:a16="http://schemas.microsoft.com/office/drawing/2014/main" id="{CFD6AFBD-8F76-4A0C-B102-13E31DAC33FB}"/>
              </a:ext>
            </a:extLst>
          </p:cNvPr>
          <p:cNvSpPr>
            <a:spLocks noGrp="1"/>
          </p:cNvSpPr>
          <p:nvPr>
            <p:ph type="title"/>
          </p:nvPr>
        </p:nvSpPr>
        <p:spPr/>
        <p:txBody>
          <a:bodyPr/>
          <a:lstStyle/>
          <a:p>
            <a:r>
              <a:rPr lang="en-US" sz="2400" dirty="0"/>
              <a:t>Single experience of processing and interacting with Operations</a:t>
            </a:r>
            <a:br>
              <a:rPr lang="en-US" sz="2400" dirty="0"/>
            </a:br>
            <a:r>
              <a:rPr lang="en-US" sz="2400" dirty="0"/>
              <a:t>Accessing the information I need when I need it</a:t>
            </a:r>
          </a:p>
        </p:txBody>
      </p:sp>
      <p:sp>
        <p:nvSpPr>
          <p:cNvPr id="4" name="Speech Bubble: Rectangle 3">
            <a:extLst>
              <a:ext uri="{FF2B5EF4-FFF2-40B4-BE49-F238E27FC236}">
                <a16:creationId xmlns:a16="http://schemas.microsoft.com/office/drawing/2014/main" id="{2DA9DA1C-8874-4D1A-A1D1-059EB7E87BDA}"/>
              </a:ext>
            </a:extLst>
          </p:cNvPr>
          <p:cNvSpPr/>
          <p:nvPr/>
        </p:nvSpPr>
        <p:spPr>
          <a:xfrm>
            <a:off x="3989970" y="2343888"/>
            <a:ext cx="1861714" cy="360000"/>
          </a:xfrm>
          <a:prstGeom prst="wedgeRectCallout">
            <a:avLst>
              <a:gd name="adj1" fmla="val 46495"/>
              <a:gd name="adj2" fmla="val -127264"/>
            </a:avLst>
          </a:prstGeom>
          <a:solidFill>
            <a:schemeClr val="bg1"/>
          </a:solidFill>
          <a:ln>
            <a:solidFill>
              <a:srgbClr val="FEB7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Sustainability Metrics?</a:t>
            </a:r>
          </a:p>
        </p:txBody>
      </p:sp>
      <p:sp>
        <p:nvSpPr>
          <p:cNvPr id="10" name="Speech Bubble: Rectangle 9">
            <a:extLst>
              <a:ext uri="{FF2B5EF4-FFF2-40B4-BE49-F238E27FC236}">
                <a16:creationId xmlns:a16="http://schemas.microsoft.com/office/drawing/2014/main" id="{480D6F0C-9F9B-4FD1-AF63-5D8C175B28A7}"/>
              </a:ext>
            </a:extLst>
          </p:cNvPr>
          <p:cNvSpPr/>
          <p:nvPr/>
        </p:nvSpPr>
        <p:spPr>
          <a:xfrm>
            <a:off x="10257543" y="2824692"/>
            <a:ext cx="1512718" cy="360000"/>
          </a:xfrm>
          <a:prstGeom prst="wedgeRectCallout">
            <a:avLst>
              <a:gd name="adj1" fmla="val -70404"/>
              <a:gd name="adj2" fmla="val 186217"/>
            </a:avLst>
          </a:prstGeom>
          <a:solidFill>
            <a:schemeClr val="bg1"/>
          </a:solidFill>
          <a:ln>
            <a:solidFill>
              <a:srgbClr val="FEB7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Quality data?</a:t>
            </a:r>
          </a:p>
        </p:txBody>
      </p:sp>
      <p:sp>
        <p:nvSpPr>
          <p:cNvPr id="11" name="Speech Bubble: Rectangle 10">
            <a:extLst>
              <a:ext uri="{FF2B5EF4-FFF2-40B4-BE49-F238E27FC236}">
                <a16:creationId xmlns:a16="http://schemas.microsoft.com/office/drawing/2014/main" id="{33731DB2-1E21-42E3-B166-C6943C0A13E8}"/>
              </a:ext>
            </a:extLst>
          </p:cNvPr>
          <p:cNvSpPr/>
          <p:nvPr/>
        </p:nvSpPr>
        <p:spPr>
          <a:xfrm>
            <a:off x="2335847" y="6051278"/>
            <a:ext cx="1861714" cy="360000"/>
          </a:xfrm>
          <a:prstGeom prst="wedgeRectCallout">
            <a:avLst>
              <a:gd name="adj1" fmla="val 68549"/>
              <a:gd name="adj2" fmla="val 8754"/>
            </a:avLst>
          </a:prstGeom>
          <a:solidFill>
            <a:schemeClr val="bg1"/>
          </a:solidFill>
          <a:ln>
            <a:solidFill>
              <a:srgbClr val="FEB7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Line efficiency?</a:t>
            </a:r>
          </a:p>
        </p:txBody>
      </p:sp>
      <p:sp>
        <p:nvSpPr>
          <p:cNvPr id="14" name="Speech Bubble: Rectangle 13">
            <a:extLst>
              <a:ext uri="{FF2B5EF4-FFF2-40B4-BE49-F238E27FC236}">
                <a16:creationId xmlns:a16="http://schemas.microsoft.com/office/drawing/2014/main" id="{CA2938C0-23DA-4C4C-BE6C-4CE9273F7412}"/>
              </a:ext>
            </a:extLst>
          </p:cNvPr>
          <p:cNvSpPr/>
          <p:nvPr/>
        </p:nvSpPr>
        <p:spPr>
          <a:xfrm>
            <a:off x="8960602" y="6207969"/>
            <a:ext cx="1861714" cy="360000"/>
          </a:xfrm>
          <a:prstGeom prst="wedgeRectCallout">
            <a:avLst>
              <a:gd name="adj1" fmla="val -77525"/>
              <a:gd name="adj2" fmla="val -55050"/>
            </a:avLst>
          </a:prstGeom>
          <a:solidFill>
            <a:schemeClr val="bg1"/>
          </a:solidFill>
          <a:ln>
            <a:solidFill>
              <a:srgbClr val="FEB7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Machine Health?</a:t>
            </a:r>
          </a:p>
        </p:txBody>
      </p:sp>
      <p:grpSp>
        <p:nvGrpSpPr>
          <p:cNvPr id="20" name="Group 19">
            <a:extLst>
              <a:ext uri="{FF2B5EF4-FFF2-40B4-BE49-F238E27FC236}">
                <a16:creationId xmlns:a16="http://schemas.microsoft.com/office/drawing/2014/main" id="{A145AAE6-AA6C-4B55-92EB-816AF76C997E}"/>
              </a:ext>
            </a:extLst>
          </p:cNvPr>
          <p:cNvGrpSpPr/>
          <p:nvPr/>
        </p:nvGrpSpPr>
        <p:grpSpPr>
          <a:xfrm>
            <a:off x="3644187" y="3644165"/>
            <a:ext cx="947444" cy="549221"/>
            <a:chOff x="9318000" y="4617417"/>
            <a:chExt cx="2265699" cy="1313396"/>
          </a:xfrm>
          <a:noFill/>
        </p:grpSpPr>
        <p:grpSp>
          <p:nvGrpSpPr>
            <p:cNvPr id="21" name="Group 20">
              <a:extLst>
                <a:ext uri="{FF2B5EF4-FFF2-40B4-BE49-F238E27FC236}">
                  <a16:creationId xmlns:a16="http://schemas.microsoft.com/office/drawing/2014/main" id="{FE1E65EC-F253-4941-86AD-DD1DF81C6016}"/>
                </a:ext>
              </a:extLst>
            </p:cNvPr>
            <p:cNvGrpSpPr/>
            <p:nvPr userDrawn="1"/>
          </p:nvGrpSpPr>
          <p:grpSpPr>
            <a:xfrm>
              <a:off x="9318000" y="4617417"/>
              <a:ext cx="2265699" cy="1313396"/>
              <a:chOff x="9566077" y="4068502"/>
              <a:chExt cx="2265699" cy="1313396"/>
            </a:xfrm>
            <a:grpFill/>
          </p:grpSpPr>
          <p:grpSp>
            <p:nvGrpSpPr>
              <p:cNvPr id="23" name="Group 22">
                <a:extLst>
                  <a:ext uri="{FF2B5EF4-FFF2-40B4-BE49-F238E27FC236}">
                    <a16:creationId xmlns:a16="http://schemas.microsoft.com/office/drawing/2014/main" id="{0F55721E-D03F-4131-AA1F-8761AAA07D35}"/>
                  </a:ext>
                </a:extLst>
              </p:cNvPr>
              <p:cNvGrpSpPr/>
              <p:nvPr/>
            </p:nvGrpSpPr>
            <p:grpSpPr>
              <a:xfrm>
                <a:off x="9566077" y="4068502"/>
                <a:ext cx="1665473" cy="1313396"/>
                <a:chOff x="7659584" y="1006475"/>
                <a:chExt cx="1828800" cy="1819275"/>
              </a:xfrm>
              <a:grpFill/>
            </p:grpSpPr>
            <p:sp>
              <p:nvSpPr>
                <p:cNvPr id="34" name="Rectangle 33">
                  <a:extLst>
                    <a:ext uri="{FF2B5EF4-FFF2-40B4-BE49-F238E27FC236}">
                      <a16:creationId xmlns:a16="http://schemas.microsoft.com/office/drawing/2014/main" id="{3C396C10-159A-434C-BCE3-4BB686C1CB2C}"/>
                    </a:ext>
                  </a:extLst>
                </p:cNvPr>
                <p:cNvSpPr/>
                <p:nvPr/>
              </p:nvSpPr>
              <p:spPr>
                <a:xfrm>
                  <a:off x="7659584" y="1006475"/>
                  <a:ext cx="1828800" cy="1819275"/>
                </a:xfrm>
                <a:prstGeom prst="rect">
                  <a:avLst/>
                </a:prstGeom>
                <a:grp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endParaRPr>
                </a:p>
              </p:txBody>
            </p:sp>
            <p:cxnSp>
              <p:nvCxnSpPr>
                <p:cNvPr id="35" name="Straight Connector 34">
                  <a:extLst>
                    <a:ext uri="{FF2B5EF4-FFF2-40B4-BE49-F238E27FC236}">
                      <a16:creationId xmlns:a16="http://schemas.microsoft.com/office/drawing/2014/main" id="{56E098E6-0D10-4355-8C60-B97F33C107F4}"/>
                    </a:ext>
                  </a:extLst>
                </p:cNvPr>
                <p:cNvCxnSpPr/>
                <p:nvPr/>
              </p:nvCxnSpPr>
              <p:spPr>
                <a:xfrm>
                  <a:off x="7659584" y="1188720"/>
                  <a:ext cx="1828800" cy="0"/>
                </a:xfrm>
                <a:prstGeom prst="line">
                  <a:avLst/>
                </a:prstGeom>
                <a:grpFill/>
                <a:ln w="3175">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a:extLst>
                    <a:ext uri="{FF2B5EF4-FFF2-40B4-BE49-F238E27FC236}">
                      <a16:creationId xmlns:a16="http://schemas.microsoft.com/office/drawing/2014/main" id="{92BB343E-A878-45F7-ABBB-3C202ED77AB0}"/>
                    </a:ext>
                  </a:extLst>
                </p:cNvPr>
                <p:cNvCxnSpPr/>
                <p:nvPr/>
              </p:nvCxnSpPr>
              <p:spPr>
                <a:xfrm>
                  <a:off x="7659584" y="1371600"/>
                  <a:ext cx="1828800" cy="0"/>
                </a:xfrm>
                <a:prstGeom prst="line">
                  <a:avLst/>
                </a:prstGeom>
                <a:grpFill/>
                <a:ln w="3175">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EABB448A-F845-46DE-BF8E-4C449B9B0949}"/>
                    </a:ext>
                  </a:extLst>
                </p:cNvPr>
                <p:cNvCxnSpPr/>
                <p:nvPr/>
              </p:nvCxnSpPr>
              <p:spPr>
                <a:xfrm>
                  <a:off x="7659584" y="1554480"/>
                  <a:ext cx="1828800" cy="0"/>
                </a:xfrm>
                <a:prstGeom prst="line">
                  <a:avLst/>
                </a:prstGeom>
                <a:grpFill/>
                <a:ln w="3175">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6B518749-8A83-456D-8E8C-57F2D0B2CFDB}"/>
                    </a:ext>
                  </a:extLst>
                </p:cNvPr>
                <p:cNvCxnSpPr/>
                <p:nvPr/>
              </p:nvCxnSpPr>
              <p:spPr>
                <a:xfrm>
                  <a:off x="7659584" y="1737360"/>
                  <a:ext cx="1828800" cy="0"/>
                </a:xfrm>
                <a:prstGeom prst="line">
                  <a:avLst/>
                </a:prstGeom>
                <a:grpFill/>
                <a:ln w="3175">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a:extLst>
                    <a:ext uri="{FF2B5EF4-FFF2-40B4-BE49-F238E27FC236}">
                      <a16:creationId xmlns:a16="http://schemas.microsoft.com/office/drawing/2014/main" id="{90E61DC1-EDF2-4F75-9AD9-2DC6158FFA7E}"/>
                    </a:ext>
                  </a:extLst>
                </p:cNvPr>
                <p:cNvCxnSpPr/>
                <p:nvPr/>
              </p:nvCxnSpPr>
              <p:spPr>
                <a:xfrm>
                  <a:off x="7659584" y="1920240"/>
                  <a:ext cx="1828800" cy="0"/>
                </a:xfrm>
                <a:prstGeom prst="line">
                  <a:avLst/>
                </a:prstGeom>
                <a:grpFill/>
                <a:ln w="3175">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4990ADC4-19BB-490D-A0C3-FBA3E997075A}"/>
                    </a:ext>
                  </a:extLst>
                </p:cNvPr>
                <p:cNvCxnSpPr/>
                <p:nvPr/>
              </p:nvCxnSpPr>
              <p:spPr>
                <a:xfrm>
                  <a:off x="7659584" y="2103120"/>
                  <a:ext cx="1828800" cy="0"/>
                </a:xfrm>
                <a:prstGeom prst="line">
                  <a:avLst/>
                </a:prstGeom>
                <a:grpFill/>
                <a:ln w="3175">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40">
                  <a:extLst>
                    <a:ext uri="{FF2B5EF4-FFF2-40B4-BE49-F238E27FC236}">
                      <a16:creationId xmlns:a16="http://schemas.microsoft.com/office/drawing/2014/main" id="{14E2380C-8FC8-45DD-905C-6E17F1C43CD5}"/>
                    </a:ext>
                  </a:extLst>
                </p:cNvPr>
                <p:cNvCxnSpPr/>
                <p:nvPr/>
              </p:nvCxnSpPr>
              <p:spPr>
                <a:xfrm>
                  <a:off x="7659584" y="2286000"/>
                  <a:ext cx="1828800" cy="0"/>
                </a:xfrm>
                <a:prstGeom prst="line">
                  <a:avLst/>
                </a:prstGeom>
                <a:grpFill/>
                <a:ln w="3175">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DD52A78B-631B-4A26-8E8B-18BA78C7FFEF}"/>
                    </a:ext>
                  </a:extLst>
                </p:cNvPr>
                <p:cNvCxnSpPr/>
                <p:nvPr/>
              </p:nvCxnSpPr>
              <p:spPr>
                <a:xfrm>
                  <a:off x="7659584" y="2468880"/>
                  <a:ext cx="1828800" cy="0"/>
                </a:xfrm>
                <a:prstGeom prst="line">
                  <a:avLst/>
                </a:prstGeom>
                <a:grpFill/>
                <a:ln w="3175">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a:extLst>
                    <a:ext uri="{FF2B5EF4-FFF2-40B4-BE49-F238E27FC236}">
                      <a16:creationId xmlns:a16="http://schemas.microsoft.com/office/drawing/2014/main" id="{1EED3ADD-EC1F-4ED4-9870-FEA751178858}"/>
                    </a:ext>
                  </a:extLst>
                </p:cNvPr>
                <p:cNvCxnSpPr/>
                <p:nvPr/>
              </p:nvCxnSpPr>
              <p:spPr>
                <a:xfrm>
                  <a:off x="7659584" y="2651760"/>
                  <a:ext cx="1828800" cy="0"/>
                </a:xfrm>
                <a:prstGeom prst="line">
                  <a:avLst/>
                </a:prstGeom>
                <a:grpFill/>
                <a:ln w="3175">
                  <a:solidFill>
                    <a:schemeClr val="bg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cxnSp>
          </p:grpSp>
          <p:sp>
            <p:nvSpPr>
              <p:cNvPr id="24" name="TextBox 23">
                <a:extLst>
                  <a:ext uri="{FF2B5EF4-FFF2-40B4-BE49-F238E27FC236}">
                    <a16:creationId xmlns:a16="http://schemas.microsoft.com/office/drawing/2014/main" id="{B184FE95-6010-49E2-A6AF-B0B80B0DA568}"/>
                  </a:ext>
                </a:extLst>
              </p:cNvPr>
              <p:cNvSpPr txBox="1"/>
              <p:nvPr/>
            </p:nvSpPr>
            <p:spPr>
              <a:xfrm>
                <a:off x="11320602" y="5256288"/>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10.0</a:t>
                </a:r>
              </a:p>
            </p:txBody>
          </p:sp>
          <p:sp>
            <p:nvSpPr>
              <p:cNvPr id="25" name="TextBox 24">
                <a:extLst>
                  <a:ext uri="{FF2B5EF4-FFF2-40B4-BE49-F238E27FC236}">
                    <a16:creationId xmlns:a16="http://schemas.microsoft.com/office/drawing/2014/main" id="{A1707486-C1D8-40FC-81AD-551EFA1E25A3}"/>
                  </a:ext>
                </a:extLst>
              </p:cNvPr>
              <p:cNvSpPr txBox="1"/>
              <p:nvPr/>
            </p:nvSpPr>
            <p:spPr>
              <a:xfrm>
                <a:off x="11320599" y="5125026"/>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20.0</a:t>
                </a:r>
              </a:p>
            </p:txBody>
          </p:sp>
          <p:sp>
            <p:nvSpPr>
              <p:cNvPr id="26" name="TextBox 25">
                <a:extLst>
                  <a:ext uri="{FF2B5EF4-FFF2-40B4-BE49-F238E27FC236}">
                    <a16:creationId xmlns:a16="http://schemas.microsoft.com/office/drawing/2014/main" id="{0868E178-D330-4E86-A116-5ABA1AAD5446}"/>
                  </a:ext>
                </a:extLst>
              </p:cNvPr>
              <p:cNvSpPr txBox="1"/>
              <p:nvPr/>
            </p:nvSpPr>
            <p:spPr>
              <a:xfrm>
                <a:off x="11320599" y="4990709"/>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30.0</a:t>
                </a:r>
              </a:p>
            </p:txBody>
          </p:sp>
          <p:sp>
            <p:nvSpPr>
              <p:cNvPr id="27" name="TextBox 26">
                <a:extLst>
                  <a:ext uri="{FF2B5EF4-FFF2-40B4-BE49-F238E27FC236}">
                    <a16:creationId xmlns:a16="http://schemas.microsoft.com/office/drawing/2014/main" id="{F5417D27-08AB-485D-8B0E-BB2165AF183F}"/>
                  </a:ext>
                </a:extLst>
              </p:cNvPr>
              <p:cNvSpPr txBox="1"/>
              <p:nvPr/>
            </p:nvSpPr>
            <p:spPr>
              <a:xfrm>
                <a:off x="11320599" y="4857918"/>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40.0</a:t>
                </a:r>
              </a:p>
            </p:txBody>
          </p:sp>
          <p:sp>
            <p:nvSpPr>
              <p:cNvPr id="28" name="TextBox 27">
                <a:extLst>
                  <a:ext uri="{FF2B5EF4-FFF2-40B4-BE49-F238E27FC236}">
                    <a16:creationId xmlns:a16="http://schemas.microsoft.com/office/drawing/2014/main" id="{23AD13F5-5A9E-4631-9272-BA021A2929C5}"/>
                  </a:ext>
                </a:extLst>
              </p:cNvPr>
              <p:cNvSpPr txBox="1"/>
              <p:nvPr/>
            </p:nvSpPr>
            <p:spPr>
              <a:xfrm>
                <a:off x="11320599" y="4723109"/>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50.0</a:t>
                </a:r>
              </a:p>
            </p:txBody>
          </p:sp>
          <p:sp>
            <p:nvSpPr>
              <p:cNvPr id="29" name="TextBox 28">
                <a:extLst>
                  <a:ext uri="{FF2B5EF4-FFF2-40B4-BE49-F238E27FC236}">
                    <a16:creationId xmlns:a16="http://schemas.microsoft.com/office/drawing/2014/main" id="{58CE142F-23DD-456E-8C77-0F7556F9D78D}"/>
                  </a:ext>
                </a:extLst>
              </p:cNvPr>
              <p:cNvSpPr txBox="1"/>
              <p:nvPr/>
            </p:nvSpPr>
            <p:spPr>
              <a:xfrm>
                <a:off x="11320599" y="4594505"/>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60.0</a:t>
                </a:r>
              </a:p>
            </p:txBody>
          </p:sp>
          <p:sp>
            <p:nvSpPr>
              <p:cNvPr id="30" name="TextBox 29">
                <a:extLst>
                  <a:ext uri="{FF2B5EF4-FFF2-40B4-BE49-F238E27FC236}">
                    <a16:creationId xmlns:a16="http://schemas.microsoft.com/office/drawing/2014/main" id="{3DA4CA5C-F0F3-4FFB-B949-983B2F4474A9}"/>
                  </a:ext>
                </a:extLst>
              </p:cNvPr>
              <p:cNvSpPr txBox="1"/>
              <p:nvPr/>
            </p:nvSpPr>
            <p:spPr>
              <a:xfrm>
                <a:off x="11320599" y="4462479"/>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70.0</a:t>
                </a:r>
              </a:p>
            </p:txBody>
          </p:sp>
          <p:sp>
            <p:nvSpPr>
              <p:cNvPr id="31" name="TextBox 30">
                <a:extLst>
                  <a:ext uri="{FF2B5EF4-FFF2-40B4-BE49-F238E27FC236}">
                    <a16:creationId xmlns:a16="http://schemas.microsoft.com/office/drawing/2014/main" id="{218F85DF-416B-4485-826A-DC7202A0B4C9}"/>
                  </a:ext>
                </a:extLst>
              </p:cNvPr>
              <p:cNvSpPr txBox="1"/>
              <p:nvPr/>
            </p:nvSpPr>
            <p:spPr>
              <a:xfrm>
                <a:off x="11320599" y="4330454"/>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80.0</a:t>
                </a:r>
              </a:p>
            </p:txBody>
          </p:sp>
          <p:sp>
            <p:nvSpPr>
              <p:cNvPr id="32" name="TextBox 31">
                <a:extLst>
                  <a:ext uri="{FF2B5EF4-FFF2-40B4-BE49-F238E27FC236}">
                    <a16:creationId xmlns:a16="http://schemas.microsoft.com/office/drawing/2014/main" id="{0AB1F7A7-5298-49D6-8906-7DB7D5B4A899}"/>
                  </a:ext>
                </a:extLst>
              </p:cNvPr>
              <p:cNvSpPr txBox="1"/>
              <p:nvPr/>
            </p:nvSpPr>
            <p:spPr>
              <a:xfrm>
                <a:off x="11320599" y="4207549"/>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90.0</a:t>
                </a:r>
              </a:p>
            </p:txBody>
          </p:sp>
          <p:sp>
            <p:nvSpPr>
              <p:cNvPr id="33" name="TextBox 32">
                <a:extLst>
                  <a:ext uri="{FF2B5EF4-FFF2-40B4-BE49-F238E27FC236}">
                    <a16:creationId xmlns:a16="http://schemas.microsoft.com/office/drawing/2014/main" id="{12AE2B06-8030-4CED-B956-A96C13434223}"/>
                  </a:ext>
                </a:extLst>
              </p:cNvPr>
              <p:cNvSpPr txBox="1"/>
              <p:nvPr/>
            </p:nvSpPr>
            <p:spPr>
              <a:xfrm>
                <a:off x="11263450" y="4074605"/>
                <a:ext cx="511174" cy="110400"/>
              </a:xfrm>
              <a:prstGeom prst="rect">
                <a:avLst/>
              </a:prstGeom>
              <a:grpFill/>
              <a:ln w="3175">
                <a:noFill/>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FFFFFF">
                        <a:alpha val="72000"/>
                      </a:srgbClr>
                    </a:solidFill>
                    <a:effectLst/>
                    <a:uLnTx/>
                    <a:uFillTx/>
                    <a:latin typeface="Inter" panose="020B0502030000000004" pitchFamily="34" charset="0"/>
                    <a:ea typeface="+mn-ea"/>
                    <a:cs typeface="+mn-cs"/>
                  </a:rPr>
                  <a:t>100.0</a:t>
                </a:r>
              </a:p>
            </p:txBody>
          </p:sp>
        </p:grpSp>
        <p:sp>
          <p:nvSpPr>
            <p:cNvPr id="22" name="Freeform 33">
              <a:extLst>
                <a:ext uri="{FF2B5EF4-FFF2-40B4-BE49-F238E27FC236}">
                  <a16:creationId xmlns:a16="http://schemas.microsoft.com/office/drawing/2014/main" id="{48878517-C7BF-4FDE-9FD1-D21C73979506}"/>
                </a:ext>
              </a:extLst>
            </p:cNvPr>
            <p:cNvSpPr/>
            <p:nvPr userDrawn="1"/>
          </p:nvSpPr>
          <p:spPr>
            <a:xfrm>
              <a:off x="9318000" y="4859760"/>
              <a:ext cx="1653797" cy="809659"/>
            </a:xfrm>
            <a:custGeom>
              <a:avLst/>
              <a:gdLst>
                <a:gd name="connsiteX0" fmla="*/ 0 w 1543575"/>
                <a:gd name="connsiteY0" fmla="*/ 75510 h 796963"/>
                <a:gd name="connsiteX1" fmla="*/ 104863 w 1543575"/>
                <a:gd name="connsiteY1" fmla="*/ 218123 h 796963"/>
                <a:gd name="connsiteX2" fmla="*/ 176169 w 1543575"/>
                <a:gd name="connsiteY2" fmla="*/ 75510 h 796963"/>
                <a:gd name="connsiteX3" fmla="*/ 264253 w 1543575"/>
                <a:gd name="connsiteY3" fmla="*/ 9 h 796963"/>
                <a:gd name="connsiteX4" fmla="*/ 293615 w 1543575"/>
                <a:gd name="connsiteY4" fmla="*/ 79704 h 796963"/>
                <a:gd name="connsiteX5" fmla="*/ 348143 w 1543575"/>
                <a:gd name="connsiteY5" fmla="*/ 163594 h 796963"/>
                <a:gd name="connsiteX6" fmla="*/ 377505 w 1543575"/>
                <a:gd name="connsiteY6" fmla="*/ 121649 h 796963"/>
                <a:gd name="connsiteX7" fmla="*/ 411061 w 1543575"/>
                <a:gd name="connsiteY7" fmla="*/ 142622 h 796963"/>
                <a:gd name="connsiteX8" fmla="*/ 432033 w 1543575"/>
                <a:gd name="connsiteY8" fmla="*/ 125844 h 796963"/>
                <a:gd name="connsiteX9" fmla="*/ 457200 w 1543575"/>
                <a:gd name="connsiteY9" fmla="*/ 142622 h 796963"/>
                <a:gd name="connsiteX10" fmla="*/ 482367 w 1543575"/>
                <a:gd name="connsiteY10" fmla="*/ 213928 h 796963"/>
                <a:gd name="connsiteX11" fmla="*/ 520118 w 1543575"/>
                <a:gd name="connsiteY11" fmla="*/ 310402 h 796963"/>
                <a:gd name="connsiteX12" fmla="*/ 566257 w 1543575"/>
                <a:gd name="connsiteY12" fmla="*/ 255873 h 796963"/>
                <a:gd name="connsiteX13" fmla="*/ 578841 w 1543575"/>
                <a:gd name="connsiteY13" fmla="*/ 289429 h 796963"/>
                <a:gd name="connsiteX14" fmla="*/ 612397 w 1543575"/>
                <a:gd name="connsiteY14" fmla="*/ 247484 h 796963"/>
                <a:gd name="connsiteX15" fmla="*/ 654341 w 1543575"/>
                <a:gd name="connsiteY15" fmla="*/ 209734 h 796963"/>
                <a:gd name="connsiteX16" fmla="*/ 687897 w 1543575"/>
                <a:gd name="connsiteY16" fmla="*/ 272651 h 796963"/>
                <a:gd name="connsiteX17" fmla="*/ 713064 w 1543575"/>
                <a:gd name="connsiteY17" fmla="*/ 314596 h 796963"/>
                <a:gd name="connsiteX18" fmla="*/ 750815 w 1543575"/>
                <a:gd name="connsiteY18" fmla="*/ 260068 h 796963"/>
                <a:gd name="connsiteX19" fmla="*/ 805343 w 1543575"/>
                <a:gd name="connsiteY19" fmla="*/ 218123 h 796963"/>
                <a:gd name="connsiteX20" fmla="*/ 817927 w 1543575"/>
                <a:gd name="connsiteY20" fmla="*/ 251679 h 796963"/>
                <a:gd name="connsiteX21" fmla="*/ 851483 w 1543575"/>
                <a:gd name="connsiteY21" fmla="*/ 213928 h 796963"/>
                <a:gd name="connsiteX22" fmla="*/ 906011 w 1543575"/>
                <a:gd name="connsiteY22" fmla="*/ 176178 h 796963"/>
                <a:gd name="connsiteX23" fmla="*/ 935373 w 1543575"/>
                <a:gd name="connsiteY23" fmla="*/ 251679 h 796963"/>
                <a:gd name="connsiteX24" fmla="*/ 1015068 w 1543575"/>
                <a:gd name="connsiteY24" fmla="*/ 192956 h 796963"/>
                <a:gd name="connsiteX25" fmla="*/ 1161875 w 1543575"/>
                <a:gd name="connsiteY25" fmla="*/ 297818 h 796963"/>
                <a:gd name="connsiteX26" fmla="*/ 1187042 w 1543575"/>
                <a:gd name="connsiteY26" fmla="*/ 272651 h 796963"/>
                <a:gd name="connsiteX27" fmla="*/ 1233182 w 1543575"/>
                <a:gd name="connsiteY27" fmla="*/ 331374 h 796963"/>
                <a:gd name="connsiteX28" fmla="*/ 1325461 w 1543575"/>
                <a:gd name="connsiteY28" fmla="*/ 234901 h 796963"/>
                <a:gd name="connsiteX29" fmla="*/ 1472268 w 1543575"/>
                <a:gd name="connsiteY29" fmla="*/ 423653 h 796963"/>
                <a:gd name="connsiteX30" fmla="*/ 1510019 w 1543575"/>
                <a:gd name="connsiteY30" fmla="*/ 616600 h 796963"/>
                <a:gd name="connsiteX31" fmla="*/ 1543575 w 1543575"/>
                <a:gd name="connsiteY31" fmla="*/ 721462 h 796963"/>
                <a:gd name="connsiteX32" fmla="*/ 1543575 w 1543575"/>
                <a:gd name="connsiteY32" fmla="*/ 721462 h 796963"/>
                <a:gd name="connsiteX33" fmla="*/ 1526797 w 1543575"/>
                <a:gd name="connsiteY33" fmla="*/ 796963 h 796963"/>
                <a:gd name="connsiteX0" fmla="*/ 0 w 1543575"/>
                <a:gd name="connsiteY0" fmla="*/ 88208 h 809661"/>
                <a:gd name="connsiteX1" fmla="*/ 104863 w 1543575"/>
                <a:gd name="connsiteY1" fmla="*/ 230821 h 809661"/>
                <a:gd name="connsiteX2" fmla="*/ 176169 w 1543575"/>
                <a:gd name="connsiteY2" fmla="*/ 88208 h 809661"/>
                <a:gd name="connsiteX3" fmla="*/ 216628 w 1543575"/>
                <a:gd name="connsiteY3" fmla="*/ 7 h 809661"/>
                <a:gd name="connsiteX4" fmla="*/ 293615 w 1543575"/>
                <a:gd name="connsiteY4" fmla="*/ 92402 h 809661"/>
                <a:gd name="connsiteX5" fmla="*/ 348143 w 1543575"/>
                <a:gd name="connsiteY5" fmla="*/ 176292 h 809661"/>
                <a:gd name="connsiteX6" fmla="*/ 377505 w 1543575"/>
                <a:gd name="connsiteY6" fmla="*/ 134347 h 809661"/>
                <a:gd name="connsiteX7" fmla="*/ 411061 w 1543575"/>
                <a:gd name="connsiteY7" fmla="*/ 155320 h 809661"/>
                <a:gd name="connsiteX8" fmla="*/ 432033 w 1543575"/>
                <a:gd name="connsiteY8" fmla="*/ 138542 h 809661"/>
                <a:gd name="connsiteX9" fmla="*/ 457200 w 1543575"/>
                <a:gd name="connsiteY9" fmla="*/ 155320 h 809661"/>
                <a:gd name="connsiteX10" fmla="*/ 482367 w 1543575"/>
                <a:gd name="connsiteY10" fmla="*/ 226626 h 809661"/>
                <a:gd name="connsiteX11" fmla="*/ 520118 w 1543575"/>
                <a:gd name="connsiteY11" fmla="*/ 323100 h 809661"/>
                <a:gd name="connsiteX12" fmla="*/ 566257 w 1543575"/>
                <a:gd name="connsiteY12" fmla="*/ 268571 h 809661"/>
                <a:gd name="connsiteX13" fmla="*/ 578841 w 1543575"/>
                <a:gd name="connsiteY13" fmla="*/ 302127 h 809661"/>
                <a:gd name="connsiteX14" fmla="*/ 612397 w 1543575"/>
                <a:gd name="connsiteY14" fmla="*/ 260182 h 809661"/>
                <a:gd name="connsiteX15" fmla="*/ 654341 w 1543575"/>
                <a:gd name="connsiteY15" fmla="*/ 222432 h 809661"/>
                <a:gd name="connsiteX16" fmla="*/ 687897 w 1543575"/>
                <a:gd name="connsiteY16" fmla="*/ 285349 h 809661"/>
                <a:gd name="connsiteX17" fmla="*/ 713064 w 1543575"/>
                <a:gd name="connsiteY17" fmla="*/ 327294 h 809661"/>
                <a:gd name="connsiteX18" fmla="*/ 750815 w 1543575"/>
                <a:gd name="connsiteY18" fmla="*/ 272766 h 809661"/>
                <a:gd name="connsiteX19" fmla="*/ 805343 w 1543575"/>
                <a:gd name="connsiteY19" fmla="*/ 230821 h 809661"/>
                <a:gd name="connsiteX20" fmla="*/ 817927 w 1543575"/>
                <a:gd name="connsiteY20" fmla="*/ 264377 h 809661"/>
                <a:gd name="connsiteX21" fmla="*/ 851483 w 1543575"/>
                <a:gd name="connsiteY21" fmla="*/ 226626 h 809661"/>
                <a:gd name="connsiteX22" fmla="*/ 906011 w 1543575"/>
                <a:gd name="connsiteY22" fmla="*/ 188876 h 809661"/>
                <a:gd name="connsiteX23" fmla="*/ 935373 w 1543575"/>
                <a:gd name="connsiteY23" fmla="*/ 264377 h 809661"/>
                <a:gd name="connsiteX24" fmla="*/ 1015068 w 1543575"/>
                <a:gd name="connsiteY24" fmla="*/ 205654 h 809661"/>
                <a:gd name="connsiteX25" fmla="*/ 1161875 w 1543575"/>
                <a:gd name="connsiteY25" fmla="*/ 310516 h 809661"/>
                <a:gd name="connsiteX26" fmla="*/ 1187042 w 1543575"/>
                <a:gd name="connsiteY26" fmla="*/ 285349 h 809661"/>
                <a:gd name="connsiteX27" fmla="*/ 1233182 w 1543575"/>
                <a:gd name="connsiteY27" fmla="*/ 344072 h 809661"/>
                <a:gd name="connsiteX28" fmla="*/ 1325461 w 1543575"/>
                <a:gd name="connsiteY28" fmla="*/ 247599 h 809661"/>
                <a:gd name="connsiteX29" fmla="*/ 1472268 w 1543575"/>
                <a:gd name="connsiteY29" fmla="*/ 436351 h 809661"/>
                <a:gd name="connsiteX30" fmla="*/ 1510019 w 1543575"/>
                <a:gd name="connsiteY30" fmla="*/ 629298 h 809661"/>
                <a:gd name="connsiteX31" fmla="*/ 1543575 w 1543575"/>
                <a:gd name="connsiteY31" fmla="*/ 734160 h 809661"/>
                <a:gd name="connsiteX32" fmla="*/ 1543575 w 1543575"/>
                <a:gd name="connsiteY32" fmla="*/ 734160 h 809661"/>
                <a:gd name="connsiteX33" fmla="*/ 1526797 w 1543575"/>
                <a:gd name="connsiteY33" fmla="*/ 809661 h 809661"/>
                <a:gd name="connsiteX0" fmla="*/ 0 w 1543575"/>
                <a:gd name="connsiteY0" fmla="*/ 88208 h 809661"/>
                <a:gd name="connsiteX1" fmla="*/ 104863 w 1543575"/>
                <a:gd name="connsiteY1" fmla="*/ 230821 h 809661"/>
                <a:gd name="connsiteX2" fmla="*/ 176169 w 1543575"/>
                <a:gd name="connsiteY2" fmla="*/ 88208 h 809661"/>
                <a:gd name="connsiteX3" fmla="*/ 216628 w 1543575"/>
                <a:gd name="connsiteY3" fmla="*/ 7 h 809661"/>
                <a:gd name="connsiteX4" fmla="*/ 293615 w 1543575"/>
                <a:gd name="connsiteY4" fmla="*/ 92402 h 809661"/>
                <a:gd name="connsiteX5" fmla="*/ 348143 w 1543575"/>
                <a:gd name="connsiteY5" fmla="*/ 176292 h 809661"/>
                <a:gd name="connsiteX6" fmla="*/ 377505 w 1543575"/>
                <a:gd name="connsiteY6" fmla="*/ 134347 h 809661"/>
                <a:gd name="connsiteX7" fmla="*/ 411061 w 1543575"/>
                <a:gd name="connsiteY7" fmla="*/ 155320 h 809661"/>
                <a:gd name="connsiteX8" fmla="*/ 432033 w 1543575"/>
                <a:gd name="connsiteY8" fmla="*/ 138542 h 809661"/>
                <a:gd name="connsiteX9" fmla="*/ 457200 w 1543575"/>
                <a:gd name="connsiteY9" fmla="*/ 155320 h 809661"/>
                <a:gd name="connsiteX10" fmla="*/ 482367 w 1543575"/>
                <a:gd name="connsiteY10" fmla="*/ 226626 h 809661"/>
                <a:gd name="connsiteX11" fmla="*/ 520118 w 1543575"/>
                <a:gd name="connsiteY11" fmla="*/ 323100 h 809661"/>
                <a:gd name="connsiteX12" fmla="*/ 566257 w 1543575"/>
                <a:gd name="connsiteY12" fmla="*/ 268571 h 809661"/>
                <a:gd name="connsiteX13" fmla="*/ 578841 w 1543575"/>
                <a:gd name="connsiteY13" fmla="*/ 302127 h 809661"/>
                <a:gd name="connsiteX14" fmla="*/ 612397 w 1543575"/>
                <a:gd name="connsiteY14" fmla="*/ 260182 h 809661"/>
                <a:gd name="connsiteX15" fmla="*/ 654341 w 1543575"/>
                <a:gd name="connsiteY15" fmla="*/ 222432 h 809661"/>
                <a:gd name="connsiteX16" fmla="*/ 687897 w 1543575"/>
                <a:gd name="connsiteY16" fmla="*/ 285349 h 809661"/>
                <a:gd name="connsiteX17" fmla="*/ 713064 w 1543575"/>
                <a:gd name="connsiteY17" fmla="*/ 327294 h 809661"/>
                <a:gd name="connsiteX18" fmla="*/ 750815 w 1543575"/>
                <a:gd name="connsiteY18" fmla="*/ 272766 h 809661"/>
                <a:gd name="connsiteX19" fmla="*/ 805343 w 1543575"/>
                <a:gd name="connsiteY19" fmla="*/ 230821 h 809661"/>
                <a:gd name="connsiteX20" fmla="*/ 817927 w 1543575"/>
                <a:gd name="connsiteY20" fmla="*/ 264377 h 809661"/>
                <a:gd name="connsiteX21" fmla="*/ 851483 w 1543575"/>
                <a:gd name="connsiteY21" fmla="*/ 226626 h 809661"/>
                <a:gd name="connsiteX22" fmla="*/ 883786 w 1543575"/>
                <a:gd name="connsiteY22" fmla="*/ 176176 h 809661"/>
                <a:gd name="connsiteX23" fmla="*/ 935373 w 1543575"/>
                <a:gd name="connsiteY23" fmla="*/ 264377 h 809661"/>
                <a:gd name="connsiteX24" fmla="*/ 1015068 w 1543575"/>
                <a:gd name="connsiteY24" fmla="*/ 205654 h 809661"/>
                <a:gd name="connsiteX25" fmla="*/ 1161875 w 1543575"/>
                <a:gd name="connsiteY25" fmla="*/ 310516 h 809661"/>
                <a:gd name="connsiteX26" fmla="*/ 1187042 w 1543575"/>
                <a:gd name="connsiteY26" fmla="*/ 285349 h 809661"/>
                <a:gd name="connsiteX27" fmla="*/ 1233182 w 1543575"/>
                <a:gd name="connsiteY27" fmla="*/ 344072 h 809661"/>
                <a:gd name="connsiteX28" fmla="*/ 1325461 w 1543575"/>
                <a:gd name="connsiteY28" fmla="*/ 247599 h 809661"/>
                <a:gd name="connsiteX29" fmla="*/ 1472268 w 1543575"/>
                <a:gd name="connsiteY29" fmla="*/ 436351 h 809661"/>
                <a:gd name="connsiteX30" fmla="*/ 1510019 w 1543575"/>
                <a:gd name="connsiteY30" fmla="*/ 629298 h 809661"/>
                <a:gd name="connsiteX31" fmla="*/ 1543575 w 1543575"/>
                <a:gd name="connsiteY31" fmla="*/ 734160 h 809661"/>
                <a:gd name="connsiteX32" fmla="*/ 1543575 w 1543575"/>
                <a:gd name="connsiteY32" fmla="*/ 734160 h 809661"/>
                <a:gd name="connsiteX33" fmla="*/ 1526797 w 1543575"/>
                <a:gd name="connsiteY33" fmla="*/ 809661 h 809661"/>
                <a:gd name="connsiteX0" fmla="*/ 0 w 1543575"/>
                <a:gd name="connsiteY0" fmla="*/ 88208 h 809661"/>
                <a:gd name="connsiteX1" fmla="*/ 104863 w 1543575"/>
                <a:gd name="connsiteY1" fmla="*/ 230821 h 809661"/>
                <a:gd name="connsiteX2" fmla="*/ 176169 w 1543575"/>
                <a:gd name="connsiteY2" fmla="*/ 88208 h 809661"/>
                <a:gd name="connsiteX3" fmla="*/ 216628 w 1543575"/>
                <a:gd name="connsiteY3" fmla="*/ 7 h 809661"/>
                <a:gd name="connsiteX4" fmla="*/ 293615 w 1543575"/>
                <a:gd name="connsiteY4" fmla="*/ 92402 h 809661"/>
                <a:gd name="connsiteX5" fmla="*/ 348143 w 1543575"/>
                <a:gd name="connsiteY5" fmla="*/ 176292 h 809661"/>
                <a:gd name="connsiteX6" fmla="*/ 377505 w 1543575"/>
                <a:gd name="connsiteY6" fmla="*/ 134347 h 809661"/>
                <a:gd name="connsiteX7" fmla="*/ 411061 w 1543575"/>
                <a:gd name="connsiteY7" fmla="*/ 155320 h 809661"/>
                <a:gd name="connsiteX8" fmla="*/ 432033 w 1543575"/>
                <a:gd name="connsiteY8" fmla="*/ 138542 h 809661"/>
                <a:gd name="connsiteX9" fmla="*/ 457200 w 1543575"/>
                <a:gd name="connsiteY9" fmla="*/ 155320 h 809661"/>
                <a:gd name="connsiteX10" fmla="*/ 482367 w 1543575"/>
                <a:gd name="connsiteY10" fmla="*/ 226626 h 809661"/>
                <a:gd name="connsiteX11" fmla="*/ 520118 w 1543575"/>
                <a:gd name="connsiteY11" fmla="*/ 323100 h 809661"/>
                <a:gd name="connsiteX12" fmla="*/ 566257 w 1543575"/>
                <a:gd name="connsiteY12" fmla="*/ 268571 h 809661"/>
                <a:gd name="connsiteX13" fmla="*/ 578841 w 1543575"/>
                <a:gd name="connsiteY13" fmla="*/ 302127 h 809661"/>
                <a:gd name="connsiteX14" fmla="*/ 612397 w 1543575"/>
                <a:gd name="connsiteY14" fmla="*/ 260182 h 809661"/>
                <a:gd name="connsiteX15" fmla="*/ 654341 w 1543575"/>
                <a:gd name="connsiteY15" fmla="*/ 222432 h 809661"/>
                <a:gd name="connsiteX16" fmla="*/ 687897 w 1543575"/>
                <a:gd name="connsiteY16" fmla="*/ 285349 h 809661"/>
                <a:gd name="connsiteX17" fmla="*/ 713064 w 1543575"/>
                <a:gd name="connsiteY17" fmla="*/ 327294 h 809661"/>
                <a:gd name="connsiteX18" fmla="*/ 750815 w 1543575"/>
                <a:gd name="connsiteY18" fmla="*/ 272766 h 809661"/>
                <a:gd name="connsiteX19" fmla="*/ 770418 w 1543575"/>
                <a:gd name="connsiteY19" fmla="*/ 214946 h 809661"/>
                <a:gd name="connsiteX20" fmla="*/ 817927 w 1543575"/>
                <a:gd name="connsiteY20" fmla="*/ 264377 h 809661"/>
                <a:gd name="connsiteX21" fmla="*/ 851483 w 1543575"/>
                <a:gd name="connsiteY21" fmla="*/ 226626 h 809661"/>
                <a:gd name="connsiteX22" fmla="*/ 883786 w 1543575"/>
                <a:gd name="connsiteY22" fmla="*/ 176176 h 809661"/>
                <a:gd name="connsiteX23" fmla="*/ 935373 w 1543575"/>
                <a:gd name="connsiteY23" fmla="*/ 264377 h 809661"/>
                <a:gd name="connsiteX24" fmla="*/ 1015068 w 1543575"/>
                <a:gd name="connsiteY24" fmla="*/ 205654 h 809661"/>
                <a:gd name="connsiteX25" fmla="*/ 1161875 w 1543575"/>
                <a:gd name="connsiteY25" fmla="*/ 310516 h 809661"/>
                <a:gd name="connsiteX26" fmla="*/ 1187042 w 1543575"/>
                <a:gd name="connsiteY26" fmla="*/ 285349 h 809661"/>
                <a:gd name="connsiteX27" fmla="*/ 1233182 w 1543575"/>
                <a:gd name="connsiteY27" fmla="*/ 344072 h 809661"/>
                <a:gd name="connsiteX28" fmla="*/ 1325461 w 1543575"/>
                <a:gd name="connsiteY28" fmla="*/ 247599 h 809661"/>
                <a:gd name="connsiteX29" fmla="*/ 1472268 w 1543575"/>
                <a:gd name="connsiteY29" fmla="*/ 436351 h 809661"/>
                <a:gd name="connsiteX30" fmla="*/ 1510019 w 1543575"/>
                <a:gd name="connsiteY30" fmla="*/ 629298 h 809661"/>
                <a:gd name="connsiteX31" fmla="*/ 1543575 w 1543575"/>
                <a:gd name="connsiteY31" fmla="*/ 734160 h 809661"/>
                <a:gd name="connsiteX32" fmla="*/ 1543575 w 1543575"/>
                <a:gd name="connsiteY32" fmla="*/ 734160 h 809661"/>
                <a:gd name="connsiteX33" fmla="*/ 1526797 w 1543575"/>
                <a:gd name="connsiteY33" fmla="*/ 809661 h 809661"/>
                <a:gd name="connsiteX0" fmla="*/ 0 w 1543575"/>
                <a:gd name="connsiteY0" fmla="*/ 88208 h 809661"/>
                <a:gd name="connsiteX1" fmla="*/ 104863 w 1543575"/>
                <a:gd name="connsiteY1" fmla="*/ 230821 h 809661"/>
                <a:gd name="connsiteX2" fmla="*/ 176169 w 1543575"/>
                <a:gd name="connsiteY2" fmla="*/ 88208 h 809661"/>
                <a:gd name="connsiteX3" fmla="*/ 216628 w 1543575"/>
                <a:gd name="connsiteY3" fmla="*/ 7 h 809661"/>
                <a:gd name="connsiteX4" fmla="*/ 293615 w 1543575"/>
                <a:gd name="connsiteY4" fmla="*/ 92402 h 809661"/>
                <a:gd name="connsiteX5" fmla="*/ 348143 w 1543575"/>
                <a:gd name="connsiteY5" fmla="*/ 176292 h 809661"/>
                <a:gd name="connsiteX6" fmla="*/ 377505 w 1543575"/>
                <a:gd name="connsiteY6" fmla="*/ 134347 h 809661"/>
                <a:gd name="connsiteX7" fmla="*/ 411061 w 1543575"/>
                <a:gd name="connsiteY7" fmla="*/ 155320 h 809661"/>
                <a:gd name="connsiteX8" fmla="*/ 432033 w 1543575"/>
                <a:gd name="connsiteY8" fmla="*/ 138542 h 809661"/>
                <a:gd name="connsiteX9" fmla="*/ 457200 w 1543575"/>
                <a:gd name="connsiteY9" fmla="*/ 155320 h 809661"/>
                <a:gd name="connsiteX10" fmla="*/ 482367 w 1543575"/>
                <a:gd name="connsiteY10" fmla="*/ 226626 h 809661"/>
                <a:gd name="connsiteX11" fmla="*/ 520118 w 1543575"/>
                <a:gd name="connsiteY11" fmla="*/ 323100 h 809661"/>
                <a:gd name="connsiteX12" fmla="*/ 566257 w 1543575"/>
                <a:gd name="connsiteY12" fmla="*/ 268571 h 809661"/>
                <a:gd name="connsiteX13" fmla="*/ 578841 w 1543575"/>
                <a:gd name="connsiteY13" fmla="*/ 302127 h 809661"/>
                <a:gd name="connsiteX14" fmla="*/ 612397 w 1543575"/>
                <a:gd name="connsiteY14" fmla="*/ 260182 h 809661"/>
                <a:gd name="connsiteX15" fmla="*/ 635291 w 1543575"/>
                <a:gd name="connsiteY15" fmla="*/ 212907 h 809661"/>
                <a:gd name="connsiteX16" fmla="*/ 687897 w 1543575"/>
                <a:gd name="connsiteY16" fmla="*/ 285349 h 809661"/>
                <a:gd name="connsiteX17" fmla="*/ 713064 w 1543575"/>
                <a:gd name="connsiteY17" fmla="*/ 327294 h 809661"/>
                <a:gd name="connsiteX18" fmla="*/ 750815 w 1543575"/>
                <a:gd name="connsiteY18" fmla="*/ 272766 h 809661"/>
                <a:gd name="connsiteX19" fmla="*/ 770418 w 1543575"/>
                <a:gd name="connsiteY19" fmla="*/ 214946 h 809661"/>
                <a:gd name="connsiteX20" fmla="*/ 817927 w 1543575"/>
                <a:gd name="connsiteY20" fmla="*/ 264377 h 809661"/>
                <a:gd name="connsiteX21" fmla="*/ 851483 w 1543575"/>
                <a:gd name="connsiteY21" fmla="*/ 226626 h 809661"/>
                <a:gd name="connsiteX22" fmla="*/ 883786 w 1543575"/>
                <a:gd name="connsiteY22" fmla="*/ 176176 h 809661"/>
                <a:gd name="connsiteX23" fmla="*/ 935373 w 1543575"/>
                <a:gd name="connsiteY23" fmla="*/ 264377 h 809661"/>
                <a:gd name="connsiteX24" fmla="*/ 1015068 w 1543575"/>
                <a:gd name="connsiteY24" fmla="*/ 205654 h 809661"/>
                <a:gd name="connsiteX25" fmla="*/ 1161875 w 1543575"/>
                <a:gd name="connsiteY25" fmla="*/ 310516 h 809661"/>
                <a:gd name="connsiteX26" fmla="*/ 1187042 w 1543575"/>
                <a:gd name="connsiteY26" fmla="*/ 285349 h 809661"/>
                <a:gd name="connsiteX27" fmla="*/ 1233182 w 1543575"/>
                <a:gd name="connsiteY27" fmla="*/ 344072 h 809661"/>
                <a:gd name="connsiteX28" fmla="*/ 1325461 w 1543575"/>
                <a:gd name="connsiteY28" fmla="*/ 247599 h 809661"/>
                <a:gd name="connsiteX29" fmla="*/ 1472268 w 1543575"/>
                <a:gd name="connsiteY29" fmla="*/ 436351 h 809661"/>
                <a:gd name="connsiteX30" fmla="*/ 1510019 w 1543575"/>
                <a:gd name="connsiteY30" fmla="*/ 629298 h 809661"/>
                <a:gd name="connsiteX31" fmla="*/ 1543575 w 1543575"/>
                <a:gd name="connsiteY31" fmla="*/ 734160 h 809661"/>
                <a:gd name="connsiteX32" fmla="*/ 1543575 w 1543575"/>
                <a:gd name="connsiteY32" fmla="*/ 734160 h 809661"/>
                <a:gd name="connsiteX33" fmla="*/ 1526797 w 1543575"/>
                <a:gd name="connsiteY33" fmla="*/ 809661 h 809661"/>
                <a:gd name="connsiteX0" fmla="*/ 0 w 1543575"/>
                <a:gd name="connsiteY0" fmla="*/ 88208 h 809661"/>
                <a:gd name="connsiteX1" fmla="*/ 104863 w 1543575"/>
                <a:gd name="connsiteY1" fmla="*/ 230821 h 809661"/>
                <a:gd name="connsiteX2" fmla="*/ 176169 w 1543575"/>
                <a:gd name="connsiteY2" fmla="*/ 88208 h 809661"/>
                <a:gd name="connsiteX3" fmla="*/ 216628 w 1543575"/>
                <a:gd name="connsiteY3" fmla="*/ 7 h 809661"/>
                <a:gd name="connsiteX4" fmla="*/ 293615 w 1543575"/>
                <a:gd name="connsiteY4" fmla="*/ 92402 h 809661"/>
                <a:gd name="connsiteX5" fmla="*/ 348143 w 1543575"/>
                <a:gd name="connsiteY5" fmla="*/ 176292 h 809661"/>
                <a:gd name="connsiteX6" fmla="*/ 377505 w 1543575"/>
                <a:gd name="connsiteY6" fmla="*/ 134347 h 809661"/>
                <a:gd name="connsiteX7" fmla="*/ 411061 w 1543575"/>
                <a:gd name="connsiteY7" fmla="*/ 155320 h 809661"/>
                <a:gd name="connsiteX8" fmla="*/ 432033 w 1543575"/>
                <a:gd name="connsiteY8" fmla="*/ 138542 h 809661"/>
                <a:gd name="connsiteX9" fmla="*/ 457200 w 1543575"/>
                <a:gd name="connsiteY9" fmla="*/ 155320 h 809661"/>
                <a:gd name="connsiteX10" fmla="*/ 482367 w 1543575"/>
                <a:gd name="connsiteY10" fmla="*/ 226626 h 809661"/>
                <a:gd name="connsiteX11" fmla="*/ 520118 w 1543575"/>
                <a:gd name="connsiteY11" fmla="*/ 323100 h 809661"/>
                <a:gd name="connsiteX12" fmla="*/ 566257 w 1543575"/>
                <a:gd name="connsiteY12" fmla="*/ 268571 h 809661"/>
                <a:gd name="connsiteX13" fmla="*/ 578841 w 1543575"/>
                <a:gd name="connsiteY13" fmla="*/ 302127 h 809661"/>
                <a:gd name="connsiteX14" fmla="*/ 612397 w 1543575"/>
                <a:gd name="connsiteY14" fmla="*/ 260182 h 809661"/>
                <a:gd name="connsiteX15" fmla="*/ 635291 w 1543575"/>
                <a:gd name="connsiteY15" fmla="*/ 212907 h 809661"/>
                <a:gd name="connsiteX16" fmla="*/ 687897 w 1543575"/>
                <a:gd name="connsiteY16" fmla="*/ 285349 h 809661"/>
                <a:gd name="connsiteX17" fmla="*/ 713064 w 1543575"/>
                <a:gd name="connsiteY17" fmla="*/ 327294 h 809661"/>
                <a:gd name="connsiteX18" fmla="*/ 750815 w 1543575"/>
                <a:gd name="connsiteY18" fmla="*/ 272766 h 809661"/>
                <a:gd name="connsiteX19" fmla="*/ 770418 w 1543575"/>
                <a:gd name="connsiteY19" fmla="*/ 214946 h 809661"/>
                <a:gd name="connsiteX20" fmla="*/ 817927 w 1543575"/>
                <a:gd name="connsiteY20" fmla="*/ 264377 h 809661"/>
                <a:gd name="connsiteX21" fmla="*/ 851483 w 1543575"/>
                <a:gd name="connsiteY21" fmla="*/ 226626 h 809661"/>
                <a:gd name="connsiteX22" fmla="*/ 883786 w 1543575"/>
                <a:gd name="connsiteY22" fmla="*/ 176176 h 809661"/>
                <a:gd name="connsiteX23" fmla="*/ 935373 w 1543575"/>
                <a:gd name="connsiteY23" fmla="*/ 264377 h 809661"/>
                <a:gd name="connsiteX24" fmla="*/ 1015068 w 1543575"/>
                <a:gd name="connsiteY24" fmla="*/ 205654 h 809661"/>
                <a:gd name="connsiteX25" fmla="*/ 1098375 w 1543575"/>
                <a:gd name="connsiteY25" fmla="*/ 342266 h 809661"/>
                <a:gd name="connsiteX26" fmla="*/ 1187042 w 1543575"/>
                <a:gd name="connsiteY26" fmla="*/ 285349 h 809661"/>
                <a:gd name="connsiteX27" fmla="*/ 1233182 w 1543575"/>
                <a:gd name="connsiteY27" fmla="*/ 344072 h 809661"/>
                <a:gd name="connsiteX28" fmla="*/ 1325461 w 1543575"/>
                <a:gd name="connsiteY28" fmla="*/ 247599 h 809661"/>
                <a:gd name="connsiteX29" fmla="*/ 1472268 w 1543575"/>
                <a:gd name="connsiteY29" fmla="*/ 436351 h 809661"/>
                <a:gd name="connsiteX30" fmla="*/ 1510019 w 1543575"/>
                <a:gd name="connsiteY30" fmla="*/ 629298 h 809661"/>
                <a:gd name="connsiteX31" fmla="*/ 1543575 w 1543575"/>
                <a:gd name="connsiteY31" fmla="*/ 734160 h 809661"/>
                <a:gd name="connsiteX32" fmla="*/ 1543575 w 1543575"/>
                <a:gd name="connsiteY32" fmla="*/ 734160 h 809661"/>
                <a:gd name="connsiteX33" fmla="*/ 1526797 w 1543575"/>
                <a:gd name="connsiteY33" fmla="*/ 809661 h 809661"/>
                <a:gd name="connsiteX0" fmla="*/ 0 w 1543575"/>
                <a:gd name="connsiteY0" fmla="*/ 88208 h 809661"/>
                <a:gd name="connsiteX1" fmla="*/ 104863 w 1543575"/>
                <a:gd name="connsiteY1" fmla="*/ 230821 h 809661"/>
                <a:gd name="connsiteX2" fmla="*/ 176169 w 1543575"/>
                <a:gd name="connsiteY2" fmla="*/ 88208 h 809661"/>
                <a:gd name="connsiteX3" fmla="*/ 216628 w 1543575"/>
                <a:gd name="connsiteY3" fmla="*/ 7 h 809661"/>
                <a:gd name="connsiteX4" fmla="*/ 293615 w 1543575"/>
                <a:gd name="connsiteY4" fmla="*/ 92402 h 809661"/>
                <a:gd name="connsiteX5" fmla="*/ 348143 w 1543575"/>
                <a:gd name="connsiteY5" fmla="*/ 176292 h 809661"/>
                <a:gd name="connsiteX6" fmla="*/ 377505 w 1543575"/>
                <a:gd name="connsiteY6" fmla="*/ 134347 h 809661"/>
                <a:gd name="connsiteX7" fmla="*/ 411061 w 1543575"/>
                <a:gd name="connsiteY7" fmla="*/ 155320 h 809661"/>
                <a:gd name="connsiteX8" fmla="*/ 432033 w 1543575"/>
                <a:gd name="connsiteY8" fmla="*/ 138542 h 809661"/>
                <a:gd name="connsiteX9" fmla="*/ 457200 w 1543575"/>
                <a:gd name="connsiteY9" fmla="*/ 155320 h 809661"/>
                <a:gd name="connsiteX10" fmla="*/ 482367 w 1543575"/>
                <a:gd name="connsiteY10" fmla="*/ 226626 h 809661"/>
                <a:gd name="connsiteX11" fmla="*/ 520118 w 1543575"/>
                <a:gd name="connsiteY11" fmla="*/ 323100 h 809661"/>
                <a:gd name="connsiteX12" fmla="*/ 566257 w 1543575"/>
                <a:gd name="connsiteY12" fmla="*/ 268571 h 809661"/>
                <a:gd name="connsiteX13" fmla="*/ 578841 w 1543575"/>
                <a:gd name="connsiteY13" fmla="*/ 302127 h 809661"/>
                <a:gd name="connsiteX14" fmla="*/ 612397 w 1543575"/>
                <a:gd name="connsiteY14" fmla="*/ 260182 h 809661"/>
                <a:gd name="connsiteX15" fmla="*/ 635291 w 1543575"/>
                <a:gd name="connsiteY15" fmla="*/ 212907 h 809661"/>
                <a:gd name="connsiteX16" fmla="*/ 687897 w 1543575"/>
                <a:gd name="connsiteY16" fmla="*/ 285349 h 809661"/>
                <a:gd name="connsiteX17" fmla="*/ 713064 w 1543575"/>
                <a:gd name="connsiteY17" fmla="*/ 327294 h 809661"/>
                <a:gd name="connsiteX18" fmla="*/ 750815 w 1543575"/>
                <a:gd name="connsiteY18" fmla="*/ 272766 h 809661"/>
                <a:gd name="connsiteX19" fmla="*/ 770418 w 1543575"/>
                <a:gd name="connsiteY19" fmla="*/ 214946 h 809661"/>
                <a:gd name="connsiteX20" fmla="*/ 817927 w 1543575"/>
                <a:gd name="connsiteY20" fmla="*/ 264377 h 809661"/>
                <a:gd name="connsiteX21" fmla="*/ 851483 w 1543575"/>
                <a:gd name="connsiteY21" fmla="*/ 226626 h 809661"/>
                <a:gd name="connsiteX22" fmla="*/ 883786 w 1543575"/>
                <a:gd name="connsiteY22" fmla="*/ 176176 h 809661"/>
                <a:gd name="connsiteX23" fmla="*/ 935373 w 1543575"/>
                <a:gd name="connsiteY23" fmla="*/ 264377 h 809661"/>
                <a:gd name="connsiteX24" fmla="*/ 1015068 w 1543575"/>
                <a:gd name="connsiteY24" fmla="*/ 205654 h 809661"/>
                <a:gd name="connsiteX25" fmla="*/ 1098375 w 1543575"/>
                <a:gd name="connsiteY25" fmla="*/ 342266 h 809661"/>
                <a:gd name="connsiteX26" fmla="*/ 1152117 w 1543575"/>
                <a:gd name="connsiteY26" fmla="*/ 263124 h 809661"/>
                <a:gd name="connsiteX27" fmla="*/ 1233182 w 1543575"/>
                <a:gd name="connsiteY27" fmla="*/ 344072 h 809661"/>
                <a:gd name="connsiteX28" fmla="*/ 1325461 w 1543575"/>
                <a:gd name="connsiteY28" fmla="*/ 247599 h 809661"/>
                <a:gd name="connsiteX29" fmla="*/ 1472268 w 1543575"/>
                <a:gd name="connsiteY29" fmla="*/ 436351 h 809661"/>
                <a:gd name="connsiteX30" fmla="*/ 1510019 w 1543575"/>
                <a:gd name="connsiteY30" fmla="*/ 629298 h 809661"/>
                <a:gd name="connsiteX31" fmla="*/ 1543575 w 1543575"/>
                <a:gd name="connsiteY31" fmla="*/ 734160 h 809661"/>
                <a:gd name="connsiteX32" fmla="*/ 1543575 w 1543575"/>
                <a:gd name="connsiteY32" fmla="*/ 734160 h 809661"/>
                <a:gd name="connsiteX33" fmla="*/ 1526797 w 1543575"/>
                <a:gd name="connsiteY33" fmla="*/ 809661 h 809661"/>
                <a:gd name="connsiteX0" fmla="*/ 0 w 1543575"/>
                <a:gd name="connsiteY0" fmla="*/ 88208 h 809661"/>
                <a:gd name="connsiteX1" fmla="*/ 104863 w 1543575"/>
                <a:gd name="connsiteY1" fmla="*/ 230821 h 809661"/>
                <a:gd name="connsiteX2" fmla="*/ 176169 w 1543575"/>
                <a:gd name="connsiteY2" fmla="*/ 88208 h 809661"/>
                <a:gd name="connsiteX3" fmla="*/ 216628 w 1543575"/>
                <a:gd name="connsiteY3" fmla="*/ 7 h 809661"/>
                <a:gd name="connsiteX4" fmla="*/ 293615 w 1543575"/>
                <a:gd name="connsiteY4" fmla="*/ 92402 h 809661"/>
                <a:gd name="connsiteX5" fmla="*/ 348143 w 1543575"/>
                <a:gd name="connsiteY5" fmla="*/ 176292 h 809661"/>
                <a:gd name="connsiteX6" fmla="*/ 377505 w 1543575"/>
                <a:gd name="connsiteY6" fmla="*/ 134347 h 809661"/>
                <a:gd name="connsiteX7" fmla="*/ 411061 w 1543575"/>
                <a:gd name="connsiteY7" fmla="*/ 155320 h 809661"/>
                <a:gd name="connsiteX8" fmla="*/ 432033 w 1543575"/>
                <a:gd name="connsiteY8" fmla="*/ 138542 h 809661"/>
                <a:gd name="connsiteX9" fmla="*/ 457200 w 1543575"/>
                <a:gd name="connsiteY9" fmla="*/ 155320 h 809661"/>
                <a:gd name="connsiteX10" fmla="*/ 482367 w 1543575"/>
                <a:gd name="connsiteY10" fmla="*/ 226626 h 809661"/>
                <a:gd name="connsiteX11" fmla="*/ 520118 w 1543575"/>
                <a:gd name="connsiteY11" fmla="*/ 323100 h 809661"/>
                <a:gd name="connsiteX12" fmla="*/ 566257 w 1543575"/>
                <a:gd name="connsiteY12" fmla="*/ 268571 h 809661"/>
                <a:gd name="connsiteX13" fmla="*/ 578841 w 1543575"/>
                <a:gd name="connsiteY13" fmla="*/ 302127 h 809661"/>
                <a:gd name="connsiteX14" fmla="*/ 612397 w 1543575"/>
                <a:gd name="connsiteY14" fmla="*/ 260182 h 809661"/>
                <a:gd name="connsiteX15" fmla="*/ 635291 w 1543575"/>
                <a:gd name="connsiteY15" fmla="*/ 212907 h 809661"/>
                <a:gd name="connsiteX16" fmla="*/ 687897 w 1543575"/>
                <a:gd name="connsiteY16" fmla="*/ 285349 h 809661"/>
                <a:gd name="connsiteX17" fmla="*/ 713064 w 1543575"/>
                <a:gd name="connsiteY17" fmla="*/ 327294 h 809661"/>
                <a:gd name="connsiteX18" fmla="*/ 750815 w 1543575"/>
                <a:gd name="connsiteY18" fmla="*/ 272766 h 809661"/>
                <a:gd name="connsiteX19" fmla="*/ 770418 w 1543575"/>
                <a:gd name="connsiteY19" fmla="*/ 214946 h 809661"/>
                <a:gd name="connsiteX20" fmla="*/ 817927 w 1543575"/>
                <a:gd name="connsiteY20" fmla="*/ 264377 h 809661"/>
                <a:gd name="connsiteX21" fmla="*/ 851483 w 1543575"/>
                <a:gd name="connsiteY21" fmla="*/ 226626 h 809661"/>
                <a:gd name="connsiteX22" fmla="*/ 883786 w 1543575"/>
                <a:gd name="connsiteY22" fmla="*/ 176176 h 809661"/>
                <a:gd name="connsiteX23" fmla="*/ 935373 w 1543575"/>
                <a:gd name="connsiteY23" fmla="*/ 264377 h 809661"/>
                <a:gd name="connsiteX24" fmla="*/ 1015068 w 1543575"/>
                <a:gd name="connsiteY24" fmla="*/ 205654 h 809661"/>
                <a:gd name="connsiteX25" fmla="*/ 1098375 w 1543575"/>
                <a:gd name="connsiteY25" fmla="*/ 342266 h 809661"/>
                <a:gd name="connsiteX26" fmla="*/ 1152117 w 1543575"/>
                <a:gd name="connsiteY26" fmla="*/ 263124 h 809661"/>
                <a:gd name="connsiteX27" fmla="*/ 1210957 w 1543575"/>
                <a:gd name="connsiteY27" fmla="*/ 353597 h 809661"/>
                <a:gd name="connsiteX28" fmla="*/ 1325461 w 1543575"/>
                <a:gd name="connsiteY28" fmla="*/ 247599 h 809661"/>
                <a:gd name="connsiteX29" fmla="*/ 1472268 w 1543575"/>
                <a:gd name="connsiteY29" fmla="*/ 436351 h 809661"/>
                <a:gd name="connsiteX30" fmla="*/ 1510019 w 1543575"/>
                <a:gd name="connsiteY30" fmla="*/ 629298 h 809661"/>
                <a:gd name="connsiteX31" fmla="*/ 1543575 w 1543575"/>
                <a:gd name="connsiteY31" fmla="*/ 734160 h 809661"/>
                <a:gd name="connsiteX32" fmla="*/ 1543575 w 1543575"/>
                <a:gd name="connsiteY32" fmla="*/ 734160 h 809661"/>
                <a:gd name="connsiteX33" fmla="*/ 1526797 w 1543575"/>
                <a:gd name="connsiteY33" fmla="*/ 809661 h 809661"/>
                <a:gd name="connsiteX0" fmla="*/ 0 w 1543575"/>
                <a:gd name="connsiteY0" fmla="*/ 88208 h 809661"/>
                <a:gd name="connsiteX1" fmla="*/ 104863 w 1543575"/>
                <a:gd name="connsiteY1" fmla="*/ 230821 h 809661"/>
                <a:gd name="connsiteX2" fmla="*/ 176169 w 1543575"/>
                <a:gd name="connsiteY2" fmla="*/ 88208 h 809661"/>
                <a:gd name="connsiteX3" fmla="*/ 216628 w 1543575"/>
                <a:gd name="connsiteY3" fmla="*/ 7 h 809661"/>
                <a:gd name="connsiteX4" fmla="*/ 293615 w 1543575"/>
                <a:gd name="connsiteY4" fmla="*/ 92402 h 809661"/>
                <a:gd name="connsiteX5" fmla="*/ 348143 w 1543575"/>
                <a:gd name="connsiteY5" fmla="*/ 176292 h 809661"/>
                <a:gd name="connsiteX6" fmla="*/ 377505 w 1543575"/>
                <a:gd name="connsiteY6" fmla="*/ 134347 h 809661"/>
                <a:gd name="connsiteX7" fmla="*/ 411061 w 1543575"/>
                <a:gd name="connsiteY7" fmla="*/ 155320 h 809661"/>
                <a:gd name="connsiteX8" fmla="*/ 432033 w 1543575"/>
                <a:gd name="connsiteY8" fmla="*/ 138542 h 809661"/>
                <a:gd name="connsiteX9" fmla="*/ 457200 w 1543575"/>
                <a:gd name="connsiteY9" fmla="*/ 155320 h 809661"/>
                <a:gd name="connsiteX10" fmla="*/ 482367 w 1543575"/>
                <a:gd name="connsiteY10" fmla="*/ 226626 h 809661"/>
                <a:gd name="connsiteX11" fmla="*/ 520118 w 1543575"/>
                <a:gd name="connsiteY11" fmla="*/ 323100 h 809661"/>
                <a:gd name="connsiteX12" fmla="*/ 566257 w 1543575"/>
                <a:gd name="connsiteY12" fmla="*/ 268571 h 809661"/>
                <a:gd name="connsiteX13" fmla="*/ 578841 w 1543575"/>
                <a:gd name="connsiteY13" fmla="*/ 302127 h 809661"/>
                <a:gd name="connsiteX14" fmla="*/ 612397 w 1543575"/>
                <a:gd name="connsiteY14" fmla="*/ 260182 h 809661"/>
                <a:gd name="connsiteX15" fmla="*/ 635291 w 1543575"/>
                <a:gd name="connsiteY15" fmla="*/ 212907 h 809661"/>
                <a:gd name="connsiteX16" fmla="*/ 687897 w 1543575"/>
                <a:gd name="connsiteY16" fmla="*/ 285349 h 809661"/>
                <a:gd name="connsiteX17" fmla="*/ 713064 w 1543575"/>
                <a:gd name="connsiteY17" fmla="*/ 327294 h 809661"/>
                <a:gd name="connsiteX18" fmla="*/ 750815 w 1543575"/>
                <a:gd name="connsiteY18" fmla="*/ 272766 h 809661"/>
                <a:gd name="connsiteX19" fmla="*/ 770418 w 1543575"/>
                <a:gd name="connsiteY19" fmla="*/ 214946 h 809661"/>
                <a:gd name="connsiteX20" fmla="*/ 817927 w 1543575"/>
                <a:gd name="connsiteY20" fmla="*/ 264377 h 809661"/>
                <a:gd name="connsiteX21" fmla="*/ 851483 w 1543575"/>
                <a:gd name="connsiteY21" fmla="*/ 226626 h 809661"/>
                <a:gd name="connsiteX22" fmla="*/ 883786 w 1543575"/>
                <a:gd name="connsiteY22" fmla="*/ 176176 h 809661"/>
                <a:gd name="connsiteX23" fmla="*/ 935373 w 1543575"/>
                <a:gd name="connsiteY23" fmla="*/ 264377 h 809661"/>
                <a:gd name="connsiteX24" fmla="*/ 1015068 w 1543575"/>
                <a:gd name="connsiteY24" fmla="*/ 205654 h 809661"/>
                <a:gd name="connsiteX25" fmla="*/ 1098375 w 1543575"/>
                <a:gd name="connsiteY25" fmla="*/ 342266 h 809661"/>
                <a:gd name="connsiteX26" fmla="*/ 1152117 w 1543575"/>
                <a:gd name="connsiteY26" fmla="*/ 263124 h 809661"/>
                <a:gd name="connsiteX27" fmla="*/ 1210957 w 1543575"/>
                <a:gd name="connsiteY27" fmla="*/ 353597 h 809661"/>
                <a:gd name="connsiteX28" fmla="*/ 1325461 w 1543575"/>
                <a:gd name="connsiteY28" fmla="*/ 247599 h 809661"/>
                <a:gd name="connsiteX29" fmla="*/ 1392893 w 1543575"/>
                <a:gd name="connsiteY29" fmla="*/ 442701 h 809661"/>
                <a:gd name="connsiteX30" fmla="*/ 1510019 w 1543575"/>
                <a:gd name="connsiteY30" fmla="*/ 629298 h 809661"/>
                <a:gd name="connsiteX31" fmla="*/ 1543575 w 1543575"/>
                <a:gd name="connsiteY31" fmla="*/ 734160 h 809661"/>
                <a:gd name="connsiteX32" fmla="*/ 1543575 w 1543575"/>
                <a:gd name="connsiteY32" fmla="*/ 734160 h 809661"/>
                <a:gd name="connsiteX33" fmla="*/ 1526797 w 1543575"/>
                <a:gd name="connsiteY33" fmla="*/ 809661 h 809661"/>
                <a:gd name="connsiteX0" fmla="*/ 0 w 1543575"/>
                <a:gd name="connsiteY0" fmla="*/ 107256 h 828709"/>
                <a:gd name="connsiteX1" fmla="*/ 104863 w 1543575"/>
                <a:gd name="connsiteY1" fmla="*/ 249869 h 828709"/>
                <a:gd name="connsiteX2" fmla="*/ 176169 w 1543575"/>
                <a:gd name="connsiteY2" fmla="*/ 107256 h 828709"/>
                <a:gd name="connsiteX3" fmla="*/ 229328 w 1543575"/>
                <a:gd name="connsiteY3" fmla="*/ 5 h 828709"/>
                <a:gd name="connsiteX4" fmla="*/ 293615 w 1543575"/>
                <a:gd name="connsiteY4" fmla="*/ 111450 h 828709"/>
                <a:gd name="connsiteX5" fmla="*/ 348143 w 1543575"/>
                <a:gd name="connsiteY5" fmla="*/ 195340 h 828709"/>
                <a:gd name="connsiteX6" fmla="*/ 377505 w 1543575"/>
                <a:gd name="connsiteY6" fmla="*/ 153395 h 828709"/>
                <a:gd name="connsiteX7" fmla="*/ 411061 w 1543575"/>
                <a:gd name="connsiteY7" fmla="*/ 174368 h 828709"/>
                <a:gd name="connsiteX8" fmla="*/ 432033 w 1543575"/>
                <a:gd name="connsiteY8" fmla="*/ 157590 h 828709"/>
                <a:gd name="connsiteX9" fmla="*/ 457200 w 1543575"/>
                <a:gd name="connsiteY9" fmla="*/ 174368 h 828709"/>
                <a:gd name="connsiteX10" fmla="*/ 482367 w 1543575"/>
                <a:gd name="connsiteY10" fmla="*/ 245674 h 828709"/>
                <a:gd name="connsiteX11" fmla="*/ 520118 w 1543575"/>
                <a:gd name="connsiteY11" fmla="*/ 342148 h 828709"/>
                <a:gd name="connsiteX12" fmla="*/ 566257 w 1543575"/>
                <a:gd name="connsiteY12" fmla="*/ 287619 h 828709"/>
                <a:gd name="connsiteX13" fmla="*/ 578841 w 1543575"/>
                <a:gd name="connsiteY13" fmla="*/ 321175 h 828709"/>
                <a:gd name="connsiteX14" fmla="*/ 612397 w 1543575"/>
                <a:gd name="connsiteY14" fmla="*/ 279230 h 828709"/>
                <a:gd name="connsiteX15" fmla="*/ 635291 w 1543575"/>
                <a:gd name="connsiteY15" fmla="*/ 231955 h 828709"/>
                <a:gd name="connsiteX16" fmla="*/ 687897 w 1543575"/>
                <a:gd name="connsiteY16" fmla="*/ 304397 h 828709"/>
                <a:gd name="connsiteX17" fmla="*/ 713064 w 1543575"/>
                <a:gd name="connsiteY17" fmla="*/ 346342 h 828709"/>
                <a:gd name="connsiteX18" fmla="*/ 750815 w 1543575"/>
                <a:gd name="connsiteY18" fmla="*/ 291814 h 828709"/>
                <a:gd name="connsiteX19" fmla="*/ 770418 w 1543575"/>
                <a:gd name="connsiteY19" fmla="*/ 233994 h 828709"/>
                <a:gd name="connsiteX20" fmla="*/ 817927 w 1543575"/>
                <a:gd name="connsiteY20" fmla="*/ 283425 h 828709"/>
                <a:gd name="connsiteX21" fmla="*/ 851483 w 1543575"/>
                <a:gd name="connsiteY21" fmla="*/ 245674 h 828709"/>
                <a:gd name="connsiteX22" fmla="*/ 883786 w 1543575"/>
                <a:gd name="connsiteY22" fmla="*/ 195224 h 828709"/>
                <a:gd name="connsiteX23" fmla="*/ 935373 w 1543575"/>
                <a:gd name="connsiteY23" fmla="*/ 283425 h 828709"/>
                <a:gd name="connsiteX24" fmla="*/ 1015068 w 1543575"/>
                <a:gd name="connsiteY24" fmla="*/ 224702 h 828709"/>
                <a:gd name="connsiteX25" fmla="*/ 1098375 w 1543575"/>
                <a:gd name="connsiteY25" fmla="*/ 361314 h 828709"/>
                <a:gd name="connsiteX26" fmla="*/ 1152117 w 1543575"/>
                <a:gd name="connsiteY26" fmla="*/ 282172 h 828709"/>
                <a:gd name="connsiteX27" fmla="*/ 1210957 w 1543575"/>
                <a:gd name="connsiteY27" fmla="*/ 372645 h 828709"/>
                <a:gd name="connsiteX28" fmla="*/ 1325461 w 1543575"/>
                <a:gd name="connsiteY28" fmla="*/ 266647 h 828709"/>
                <a:gd name="connsiteX29" fmla="*/ 1392893 w 1543575"/>
                <a:gd name="connsiteY29" fmla="*/ 461749 h 828709"/>
                <a:gd name="connsiteX30" fmla="*/ 1510019 w 1543575"/>
                <a:gd name="connsiteY30" fmla="*/ 648346 h 828709"/>
                <a:gd name="connsiteX31" fmla="*/ 1543575 w 1543575"/>
                <a:gd name="connsiteY31" fmla="*/ 753208 h 828709"/>
                <a:gd name="connsiteX32" fmla="*/ 1543575 w 1543575"/>
                <a:gd name="connsiteY32" fmla="*/ 753208 h 828709"/>
                <a:gd name="connsiteX33" fmla="*/ 1526797 w 1543575"/>
                <a:gd name="connsiteY33" fmla="*/ 828709 h 828709"/>
                <a:gd name="connsiteX0" fmla="*/ 0 w 1543575"/>
                <a:gd name="connsiteY0" fmla="*/ 107256 h 828709"/>
                <a:gd name="connsiteX1" fmla="*/ 82638 w 1543575"/>
                <a:gd name="connsiteY1" fmla="*/ 253044 h 828709"/>
                <a:gd name="connsiteX2" fmla="*/ 176169 w 1543575"/>
                <a:gd name="connsiteY2" fmla="*/ 107256 h 828709"/>
                <a:gd name="connsiteX3" fmla="*/ 229328 w 1543575"/>
                <a:gd name="connsiteY3" fmla="*/ 5 h 828709"/>
                <a:gd name="connsiteX4" fmla="*/ 293615 w 1543575"/>
                <a:gd name="connsiteY4" fmla="*/ 111450 h 828709"/>
                <a:gd name="connsiteX5" fmla="*/ 348143 w 1543575"/>
                <a:gd name="connsiteY5" fmla="*/ 195340 h 828709"/>
                <a:gd name="connsiteX6" fmla="*/ 377505 w 1543575"/>
                <a:gd name="connsiteY6" fmla="*/ 153395 h 828709"/>
                <a:gd name="connsiteX7" fmla="*/ 411061 w 1543575"/>
                <a:gd name="connsiteY7" fmla="*/ 174368 h 828709"/>
                <a:gd name="connsiteX8" fmla="*/ 432033 w 1543575"/>
                <a:gd name="connsiteY8" fmla="*/ 157590 h 828709"/>
                <a:gd name="connsiteX9" fmla="*/ 457200 w 1543575"/>
                <a:gd name="connsiteY9" fmla="*/ 174368 h 828709"/>
                <a:gd name="connsiteX10" fmla="*/ 482367 w 1543575"/>
                <a:gd name="connsiteY10" fmla="*/ 245674 h 828709"/>
                <a:gd name="connsiteX11" fmla="*/ 520118 w 1543575"/>
                <a:gd name="connsiteY11" fmla="*/ 342148 h 828709"/>
                <a:gd name="connsiteX12" fmla="*/ 566257 w 1543575"/>
                <a:gd name="connsiteY12" fmla="*/ 287619 h 828709"/>
                <a:gd name="connsiteX13" fmla="*/ 578841 w 1543575"/>
                <a:gd name="connsiteY13" fmla="*/ 321175 h 828709"/>
                <a:gd name="connsiteX14" fmla="*/ 612397 w 1543575"/>
                <a:gd name="connsiteY14" fmla="*/ 279230 h 828709"/>
                <a:gd name="connsiteX15" fmla="*/ 635291 w 1543575"/>
                <a:gd name="connsiteY15" fmla="*/ 231955 h 828709"/>
                <a:gd name="connsiteX16" fmla="*/ 687897 w 1543575"/>
                <a:gd name="connsiteY16" fmla="*/ 304397 h 828709"/>
                <a:gd name="connsiteX17" fmla="*/ 713064 w 1543575"/>
                <a:gd name="connsiteY17" fmla="*/ 346342 h 828709"/>
                <a:gd name="connsiteX18" fmla="*/ 750815 w 1543575"/>
                <a:gd name="connsiteY18" fmla="*/ 291814 h 828709"/>
                <a:gd name="connsiteX19" fmla="*/ 770418 w 1543575"/>
                <a:gd name="connsiteY19" fmla="*/ 233994 h 828709"/>
                <a:gd name="connsiteX20" fmla="*/ 817927 w 1543575"/>
                <a:gd name="connsiteY20" fmla="*/ 283425 h 828709"/>
                <a:gd name="connsiteX21" fmla="*/ 851483 w 1543575"/>
                <a:gd name="connsiteY21" fmla="*/ 245674 h 828709"/>
                <a:gd name="connsiteX22" fmla="*/ 883786 w 1543575"/>
                <a:gd name="connsiteY22" fmla="*/ 195224 h 828709"/>
                <a:gd name="connsiteX23" fmla="*/ 935373 w 1543575"/>
                <a:gd name="connsiteY23" fmla="*/ 283425 h 828709"/>
                <a:gd name="connsiteX24" fmla="*/ 1015068 w 1543575"/>
                <a:gd name="connsiteY24" fmla="*/ 224702 h 828709"/>
                <a:gd name="connsiteX25" fmla="*/ 1098375 w 1543575"/>
                <a:gd name="connsiteY25" fmla="*/ 361314 h 828709"/>
                <a:gd name="connsiteX26" fmla="*/ 1152117 w 1543575"/>
                <a:gd name="connsiteY26" fmla="*/ 282172 h 828709"/>
                <a:gd name="connsiteX27" fmla="*/ 1210957 w 1543575"/>
                <a:gd name="connsiteY27" fmla="*/ 372645 h 828709"/>
                <a:gd name="connsiteX28" fmla="*/ 1325461 w 1543575"/>
                <a:gd name="connsiteY28" fmla="*/ 266647 h 828709"/>
                <a:gd name="connsiteX29" fmla="*/ 1392893 w 1543575"/>
                <a:gd name="connsiteY29" fmla="*/ 461749 h 828709"/>
                <a:gd name="connsiteX30" fmla="*/ 1510019 w 1543575"/>
                <a:gd name="connsiteY30" fmla="*/ 648346 h 828709"/>
                <a:gd name="connsiteX31" fmla="*/ 1543575 w 1543575"/>
                <a:gd name="connsiteY31" fmla="*/ 753208 h 828709"/>
                <a:gd name="connsiteX32" fmla="*/ 1543575 w 1543575"/>
                <a:gd name="connsiteY32" fmla="*/ 753208 h 828709"/>
                <a:gd name="connsiteX33" fmla="*/ 1526797 w 1543575"/>
                <a:gd name="connsiteY33" fmla="*/ 828709 h 828709"/>
                <a:gd name="connsiteX0" fmla="*/ 0 w 1543575"/>
                <a:gd name="connsiteY0" fmla="*/ 107256 h 828709"/>
                <a:gd name="connsiteX1" fmla="*/ 82638 w 1543575"/>
                <a:gd name="connsiteY1" fmla="*/ 253044 h 828709"/>
                <a:gd name="connsiteX2" fmla="*/ 176169 w 1543575"/>
                <a:gd name="connsiteY2" fmla="*/ 107256 h 828709"/>
                <a:gd name="connsiteX3" fmla="*/ 229328 w 1543575"/>
                <a:gd name="connsiteY3" fmla="*/ 5 h 828709"/>
                <a:gd name="connsiteX4" fmla="*/ 293615 w 1543575"/>
                <a:gd name="connsiteY4" fmla="*/ 111450 h 828709"/>
                <a:gd name="connsiteX5" fmla="*/ 348143 w 1543575"/>
                <a:gd name="connsiteY5" fmla="*/ 195340 h 828709"/>
                <a:gd name="connsiteX6" fmla="*/ 377505 w 1543575"/>
                <a:gd name="connsiteY6" fmla="*/ 153395 h 828709"/>
                <a:gd name="connsiteX7" fmla="*/ 411061 w 1543575"/>
                <a:gd name="connsiteY7" fmla="*/ 174368 h 828709"/>
                <a:gd name="connsiteX8" fmla="*/ 432033 w 1543575"/>
                <a:gd name="connsiteY8" fmla="*/ 157590 h 828709"/>
                <a:gd name="connsiteX9" fmla="*/ 457200 w 1543575"/>
                <a:gd name="connsiteY9" fmla="*/ 174368 h 828709"/>
                <a:gd name="connsiteX10" fmla="*/ 482367 w 1543575"/>
                <a:gd name="connsiteY10" fmla="*/ 245674 h 828709"/>
                <a:gd name="connsiteX11" fmla="*/ 520118 w 1543575"/>
                <a:gd name="connsiteY11" fmla="*/ 342148 h 828709"/>
                <a:gd name="connsiteX12" fmla="*/ 566257 w 1543575"/>
                <a:gd name="connsiteY12" fmla="*/ 287619 h 828709"/>
                <a:gd name="connsiteX13" fmla="*/ 578841 w 1543575"/>
                <a:gd name="connsiteY13" fmla="*/ 321175 h 828709"/>
                <a:gd name="connsiteX14" fmla="*/ 612397 w 1543575"/>
                <a:gd name="connsiteY14" fmla="*/ 279230 h 828709"/>
                <a:gd name="connsiteX15" fmla="*/ 635291 w 1543575"/>
                <a:gd name="connsiteY15" fmla="*/ 231955 h 828709"/>
                <a:gd name="connsiteX16" fmla="*/ 687897 w 1543575"/>
                <a:gd name="connsiteY16" fmla="*/ 304397 h 828709"/>
                <a:gd name="connsiteX17" fmla="*/ 713064 w 1543575"/>
                <a:gd name="connsiteY17" fmla="*/ 346342 h 828709"/>
                <a:gd name="connsiteX18" fmla="*/ 750815 w 1543575"/>
                <a:gd name="connsiteY18" fmla="*/ 291814 h 828709"/>
                <a:gd name="connsiteX19" fmla="*/ 770418 w 1543575"/>
                <a:gd name="connsiteY19" fmla="*/ 233994 h 828709"/>
                <a:gd name="connsiteX20" fmla="*/ 817927 w 1543575"/>
                <a:gd name="connsiteY20" fmla="*/ 283425 h 828709"/>
                <a:gd name="connsiteX21" fmla="*/ 851483 w 1543575"/>
                <a:gd name="connsiteY21" fmla="*/ 245674 h 828709"/>
                <a:gd name="connsiteX22" fmla="*/ 883786 w 1543575"/>
                <a:gd name="connsiteY22" fmla="*/ 195224 h 828709"/>
                <a:gd name="connsiteX23" fmla="*/ 935373 w 1543575"/>
                <a:gd name="connsiteY23" fmla="*/ 283425 h 828709"/>
                <a:gd name="connsiteX24" fmla="*/ 1015068 w 1543575"/>
                <a:gd name="connsiteY24" fmla="*/ 224702 h 828709"/>
                <a:gd name="connsiteX25" fmla="*/ 1098375 w 1543575"/>
                <a:gd name="connsiteY25" fmla="*/ 361314 h 828709"/>
                <a:gd name="connsiteX26" fmla="*/ 1152117 w 1543575"/>
                <a:gd name="connsiteY26" fmla="*/ 282172 h 828709"/>
                <a:gd name="connsiteX27" fmla="*/ 1210957 w 1543575"/>
                <a:gd name="connsiteY27" fmla="*/ 372645 h 828709"/>
                <a:gd name="connsiteX28" fmla="*/ 1290536 w 1543575"/>
                <a:gd name="connsiteY28" fmla="*/ 260297 h 828709"/>
                <a:gd name="connsiteX29" fmla="*/ 1392893 w 1543575"/>
                <a:gd name="connsiteY29" fmla="*/ 461749 h 828709"/>
                <a:gd name="connsiteX30" fmla="*/ 1510019 w 1543575"/>
                <a:gd name="connsiteY30" fmla="*/ 648346 h 828709"/>
                <a:gd name="connsiteX31" fmla="*/ 1543575 w 1543575"/>
                <a:gd name="connsiteY31" fmla="*/ 753208 h 828709"/>
                <a:gd name="connsiteX32" fmla="*/ 1543575 w 1543575"/>
                <a:gd name="connsiteY32" fmla="*/ 753208 h 828709"/>
                <a:gd name="connsiteX33" fmla="*/ 1526797 w 1543575"/>
                <a:gd name="connsiteY33" fmla="*/ 828709 h 828709"/>
                <a:gd name="connsiteX0" fmla="*/ 0 w 1543575"/>
                <a:gd name="connsiteY0" fmla="*/ 107256 h 828709"/>
                <a:gd name="connsiteX1" fmla="*/ 82638 w 1543575"/>
                <a:gd name="connsiteY1" fmla="*/ 253044 h 828709"/>
                <a:gd name="connsiteX2" fmla="*/ 176169 w 1543575"/>
                <a:gd name="connsiteY2" fmla="*/ 107256 h 828709"/>
                <a:gd name="connsiteX3" fmla="*/ 229328 w 1543575"/>
                <a:gd name="connsiteY3" fmla="*/ 5 h 828709"/>
                <a:gd name="connsiteX4" fmla="*/ 293615 w 1543575"/>
                <a:gd name="connsiteY4" fmla="*/ 111450 h 828709"/>
                <a:gd name="connsiteX5" fmla="*/ 348143 w 1543575"/>
                <a:gd name="connsiteY5" fmla="*/ 195340 h 828709"/>
                <a:gd name="connsiteX6" fmla="*/ 377505 w 1543575"/>
                <a:gd name="connsiteY6" fmla="*/ 153395 h 828709"/>
                <a:gd name="connsiteX7" fmla="*/ 411061 w 1543575"/>
                <a:gd name="connsiteY7" fmla="*/ 174368 h 828709"/>
                <a:gd name="connsiteX8" fmla="*/ 432033 w 1543575"/>
                <a:gd name="connsiteY8" fmla="*/ 157590 h 828709"/>
                <a:gd name="connsiteX9" fmla="*/ 457200 w 1543575"/>
                <a:gd name="connsiteY9" fmla="*/ 174368 h 828709"/>
                <a:gd name="connsiteX10" fmla="*/ 482367 w 1543575"/>
                <a:gd name="connsiteY10" fmla="*/ 245674 h 828709"/>
                <a:gd name="connsiteX11" fmla="*/ 520118 w 1543575"/>
                <a:gd name="connsiteY11" fmla="*/ 342148 h 828709"/>
                <a:gd name="connsiteX12" fmla="*/ 566257 w 1543575"/>
                <a:gd name="connsiteY12" fmla="*/ 287619 h 828709"/>
                <a:gd name="connsiteX13" fmla="*/ 578841 w 1543575"/>
                <a:gd name="connsiteY13" fmla="*/ 321175 h 828709"/>
                <a:gd name="connsiteX14" fmla="*/ 612397 w 1543575"/>
                <a:gd name="connsiteY14" fmla="*/ 279230 h 828709"/>
                <a:gd name="connsiteX15" fmla="*/ 635291 w 1543575"/>
                <a:gd name="connsiteY15" fmla="*/ 231955 h 828709"/>
                <a:gd name="connsiteX16" fmla="*/ 687897 w 1543575"/>
                <a:gd name="connsiteY16" fmla="*/ 304397 h 828709"/>
                <a:gd name="connsiteX17" fmla="*/ 713064 w 1543575"/>
                <a:gd name="connsiteY17" fmla="*/ 346342 h 828709"/>
                <a:gd name="connsiteX18" fmla="*/ 750815 w 1543575"/>
                <a:gd name="connsiteY18" fmla="*/ 291814 h 828709"/>
                <a:gd name="connsiteX19" fmla="*/ 770418 w 1543575"/>
                <a:gd name="connsiteY19" fmla="*/ 233994 h 828709"/>
                <a:gd name="connsiteX20" fmla="*/ 817927 w 1543575"/>
                <a:gd name="connsiteY20" fmla="*/ 283425 h 828709"/>
                <a:gd name="connsiteX21" fmla="*/ 848308 w 1543575"/>
                <a:gd name="connsiteY21" fmla="*/ 258374 h 828709"/>
                <a:gd name="connsiteX22" fmla="*/ 883786 w 1543575"/>
                <a:gd name="connsiteY22" fmla="*/ 195224 h 828709"/>
                <a:gd name="connsiteX23" fmla="*/ 935373 w 1543575"/>
                <a:gd name="connsiteY23" fmla="*/ 283425 h 828709"/>
                <a:gd name="connsiteX24" fmla="*/ 1015068 w 1543575"/>
                <a:gd name="connsiteY24" fmla="*/ 224702 h 828709"/>
                <a:gd name="connsiteX25" fmla="*/ 1098375 w 1543575"/>
                <a:gd name="connsiteY25" fmla="*/ 361314 h 828709"/>
                <a:gd name="connsiteX26" fmla="*/ 1152117 w 1543575"/>
                <a:gd name="connsiteY26" fmla="*/ 282172 h 828709"/>
                <a:gd name="connsiteX27" fmla="*/ 1210957 w 1543575"/>
                <a:gd name="connsiteY27" fmla="*/ 372645 h 828709"/>
                <a:gd name="connsiteX28" fmla="*/ 1290536 w 1543575"/>
                <a:gd name="connsiteY28" fmla="*/ 260297 h 828709"/>
                <a:gd name="connsiteX29" fmla="*/ 1392893 w 1543575"/>
                <a:gd name="connsiteY29" fmla="*/ 461749 h 828709"/>
                <a:gd name="connsiteX30" fmla="*/ 1510019 w 1543575"/>
                <a:gd name="connsiteY30" fmla="*/ 648346 h 828709"/>
                <a:gd name="connsiteX31" fmla="*/ 1543575 w 1543575"/>
                <a:gd name="connsiteY31" fmla="*/ 753208 h 828709"/>
                <a:gd name="connsiteX32" fmla="*/ 1543575 w 1543575"/>
                <a:gd name="connsiteY32" fmla="*/ 753208 h 828709"/>
                <a:gd name="connsiteX33" fmla="*/ 1526797 w 1543575"/>
                <a:gd name="connsiteY33" fmla="*/ 828709 h 828709"/>
                <a:gd name="connsiteX0" fmla="*/ 0 w 1543575"/>
                <a:gd name="connsiteY0" fmla="*/ 107256 h 828709"/>
                <a:gd name="connsiteX1" fmla="*/ 82638 w 1543575"/>
                <a:gd name="connsiteY1" fmla="*/ 253044 h 828709"/>
                <a:gd name="connsiteX2" fmla="*/ 176169 w 1543575"/>
                <a:gd name="connsiteY2" fmla="*/ 107256 h 828709"/>
                <a:gd name="connsiteX3" fmla="*/ 229328 w 1543575"/>
                <a:gd name="connsiteY3" fmla="*/ 5 h 828709"/>
                <a:gd name="connsiteX4" fmla="*/ 293615 w 1543575"/>
                <a:gd name="connsiteY4" fmla="*/ 111450 h 828709"/>
                <a:gd name="connsiteX5" fmla="*/ 348143 w 1543575"/>
                <a:gd name="connsiteY5" fmla="*/ 195340 h 828709"/>
                <a:gd name="connsiteX6" fmla="*/ 377505 w 1543575"/>
                <a:gd name="connsiteY6" fmla="*/ 153395 h 828709"/>
                <a:gd name="connsiteX7" fmla="*/ 411061 w 1543575"/>
                <a:gd name="connsiteY7" fmla="*/ 174368 h 828709"/>
                <a:gd name="connsiteX8" fmla="*/ 432033 w 1543575"/>
                <a:gd name="connsiteY8" fmla="*/ 157590 h 828709"/>
                <a:gd name="connsiteX9" fmla="*/ 457200 w 1543575"/>
                <a:gd name="connsiteY9" fmla="*/ 174368 h 828709"/>
                <a:gd name="connsiteX10" fmla="*/ 482367 w 1543575"/>
                <a:gd name="connsiteY10" fmla="*/ 245674 h 828709"/>
                <a:gd name="connsiteX11" fmla="*/ 520118 w 1543575"/>
                <a:gd name="connsiteY11" fmla="*/ 342148 h 828709"/>
                <a:gd name="connsiteX12" fmla="*/ 566257 w 1543575"/>
                <a:gd name="connsiteY12" fmla="*/ 287619 h 828709"/>
                <a:gd name="connsiteX13" fmla="*/ 578841 w 1543575"/>
                <a:gd name="connsiteY13" fmla="*/ 321175 h 828709"/>
                <a:gd name="connsiteX14" fmla="*/ 612397 w 1543575"/>
                <a:gd name="connsiteY14" fmla="*/ 279230 h 828709"/>
                <a:gd name="connsiteX15" fmla="*/ 635291 w 1543575"/>
                <a:gd name="connsiteY15" fmla="*/ 231955 h 828709"/>
                <a:gd name="connsiteX16" fmla="*/ 687897 w 1543575"/>
                <a:gd name="connsiteY16" fmla="*/ 304397 h 828709"/>
                <a:gd name="connsiteX17" fmla="*/ 713064 w 1543575"/>
                <a:gd name="connsiteY17" fmla="*/ 346342 h 828709"/>
                <a:gd name="connsiteX18" fmla="*/ 750815 w 1543575"/>
                <a:gd name="connsiteY18" fmla="*/ 291814 h 828709"/>
                <a:gd name="connsiteX19" fmla="*/ 770418 w 1543575"/>
                <a:gd name="connsiteY19" fmla="*/ 233994 h 828709"/>
                <a:gd name="connsiteX20" fmla="*/ 817927 w 1543575"/>
                <a:gd name="connsiteY20" fmla="*/ 283425 h 828709"/>
                <a:gd name="connsiteX21" fmla="*/ 848308 w 1543575"/>
                <a:gd name="connsiteY21" fmla="*/ 258374 h 828709"/>
                <a:gd name="connsiteX22" fmla="*/ 890136 w 1543575"/>
                <a:gd name="connsiteY22" fmla="*/ 252374 h 828709"/>
                <a:gd name="connsiteX23" fmla="*/ 935373 w 1543575"/>
                <a:gd name="connsiteY23" fmla="*/ 283425 h 828709"/>
                <a:gd name="connsiteX24" fmla="*/ 1015068 w 1543575"/>
                <a:gd name="connsiteY24" fmla="*/ 224702 h 828709"/>
                <a:gd name="connsiteX25" fmla="*/ 1098375 w 1543575"/>
                <a:gd name="connsiteY25" fmla="*/ 361314 h 828709"/>
                <a:gd name="connsiteX26" fmla="*/ 1152117 w 1543575"/>
                <a:gd name="connsiteY26" fmla="*/ 282172 h 828709"/>
                <a:gd name="connsiteX27" fmla="*/ 1210957 w 1543575"/>
                <a:gd name="connsiteY27" fmla="*/ 372645 h 828709"/>
                <a:gd name="connsiteX28" fmla="*/ 1290536 w 1543575"/>
                <a:gd name="connsiteY28" fmla="*/ 260297 h 828709"/>
                <a:gd name="connsiteX29" fmla="*/ 1392893 w 1543575"/>
                <a:gd name="connsiteY29" fmla="*/ 461749 h 828709"/>
                <a:gd name="connsiteX30" fmla="*/ 1510019 w 1543575"/>
                <a:gd name="connsiteY30" fmla="*/ 648346 h 828709"/>
                <a:gd name="connsiteX31" fmla="*/ 1543575 w 1543575"/>
                <a:gd name="connsiteY31" fmla="*/ 753208 h 828709"/>
                <a:gd name="connsiteX32" fmla="*/ 1543575 w 1543575"/>
                <a:gd name="connsiteY32" fmla="*/ 753208 h 828709"/>
                <a:gd name="connsiteX33" fmla="*/ 1526797 w 1543575"/>
                <a:gd name="connsiteY33" fmla="*/ 828709 h 828709"/>
                <a:gd name="connsiteX0" fmla="*/ 0 w 1543575"/>
                <a:gd name="connsiteY0" fmla="*/ 107256 h 828709"/>
                <a:gd name="connsiteX1" fmla="*/ 82638 w 1543575"/>
                <a:gd name="connsiteY1" fmla="*/ 253044 h 828709"/>
                <a:gd name="connsiteX2" fmla="*/ 176169 w 1543575"/>
                <a:gd name="connsiteY2" fmla="*/ 107256 h 828709"/>
                <a:gd name="connsiteX3" fmla="*/ 229328 w 1543575"/>
                <a:gd name="connsiteY3" fmla="*/ 5 h 828709"/>
                <a:gd name="connsiteX4" fmla="*/ 293615 w 1543575"/>
                <a:gd name="connsiteY4" fmla="*/ 111450 h 828709"/>
                <a:gd name="connsiteX5" fmla="*/ 348143 w 1543575"/>
                <a:gd name="connsiteY5" fmla="*/ 195340 h 828709"/>
                <a:gd name="connsiteX6" fmla="*/ 377505 w 1543575"/>
                <a:gd name="connsiteY6" fmla="*/ 153395 h 828709"/>
                <a:gd name="connsiteX7" fmla="*/ 411061 w 1543575"/>
                <a:gd name="connsiteY7" fmla="*/ 174368 h 828709"/>
                <a:gd name="connsiteX8" fmla="*/ 432033 w 1543575"/>
                <a:gd name="connsiteY8" fmla="*/ 157590 h 828709"/>
                <a:gd name="connsiteX9" fmla="*/ 457200 w 1543575"/>
                <a:gd name="connsiteY9" fmla="*/ 174368 h 828709"/>
                <a:gd name="connsiteX10" fmla="*/ 482367 w 1543575"/>
                <a:gd name="connsiteY10" fmla="*/ 245674 h 828709"/>
                <a:gd name="connsiteX11" fmla="*/ 520118 w 1543575"/>
                <a:gd name="connsiteY11" fmla="*/ 342148 h 828709"/>
                <a:gd name="connsiteX12" fmla="*/ 566257 w 1543575"/>
                <a:gd name="connsiteY12" fmla="*/ 287619 h 828709"/>
                <a:gd name="connsiteX13" fmla="*/ 578841 w 1543575"/>
                <a:gd name="connsiteY13" fmla="*/ 321175 h 828709"/>
                <a:gd name="connsiteX14" fmla="*/ 612397 w 1543575"/>
                <a:gd name="connsiteY14" fmla="*/ 279230 h 828709"/>
                <a:gd name="connsiteX15" fmla="*/ 635291 w 1543575"/>
                <a:gd name="connsiteY15" fmla="*/ 231955 h 828709"/>
                <a:gd name="connsiteX16" fmla="*/ 687897 w 1543575"/>
                <a:gd name="connsiteY16" fmla="*/ 304397 h 828709"/>
                <a:gd name="connsiteX17" fmla="*/ 713064 w 1543575"/>
                <a:gd name="connsiteY17" fmla="*/ 346342 h 828709"/>
                <a:gd name="connsiteX18" fmla="*/ 750815 w 1543575"/>
                <a:gd name="connsiteY18" fmla="*/ 291814 h 828709"/>
                <a:gd name="connsiteX19" fmla="*/ 770418 w 1543575"/>
                <a:gd name="connsiteY19" fmla="*/ 233994 h 828709"/>
                <a:gd name="connsiteX20" fmla="*/ 817927 w 1543575"/>
                <a:gd name="connsiteY20" fmla="*/ 283425 h 828709"/>
                <a:gd name="connsiteX21" fmla="*/ 848308 w 1543575"/>
                <a:gd name="connsiteY21" fmla="*/ 258374 h 828709"/>
                <a:gd name="connsiteX22" fmla="*/ 890136 w 1543575"/>
                <a:gd name="connsiteY22" fmla="*/ 252374 h 828709"/>
                <a:gd name="connsiteX23" fmla="*/ 935373 w 1543575"/>
                <a:gd name="connsiteY23" fmla="*/ 283425 h 828709"/>
                <a:gd name="connsiteX24" fmla="*/ 1018243 w 1543575"/>
                <a:gd name="connsiteY24" fmla="*/ 265977 h 828709"/>
                <a:gd name="connsiteX25" fmla="*/ 1098375 w 1543575"/>
                <a:gd name="connsiteY25" fmla="*/ 361314 h 828709"/>
                <a:gd name="connsiteX26" fmla="*/ 1152117 w 1543575"/>
                <a:gd name="connsiteY26" fmla="*/ 282172 h 828709"/>
                <a:gd name="connsiteX27" fmla="*/ 1210957 w 1543575"/>
                <a:gd name="connsiteY27" fmla="*/ 372645 h 828709"/>
                <a:gd name="connsiteX28" fmla="*/ 1290536 w 1543575"/>
                <a:gd name="connsiteY28" fmla="*/ 260297 h 828709"/>
                <a:gd name="connsiteX29" fmla="*/ 1392893 w 1543575"/>
                <a:gd name="connsiteY29" fmla="*/ 461749 h 828709"/>
                <a:gd name="connsiteX30" fmla="*/ 1510019 w 1543575"/>
                <a:gd name="connsiteY30" fmla="*/ 648346 h 828709"/>
                <a:gd name="connsiteX31" fmla="*/ 1543575 w 1543575"/>
                <a:gd name="connsiteY31" fmla="*/ 753208 h 828709"/>
                <a:gd name="connsiteX32" fmla="*/ 1543575 w 1543575"/>
                <a:gd name="connsiteY32" fmla="*/ 753208 h 828709"/>
                <a:gd name="connsiteX33" fmla="*/ 1526797 w 1543575"/>
                <a:gd name="connsiteY33" fmla="*/ 828709 h 828709"/>
                <a:gd name="connsiteX0" fmla="*/ 0 w 1543575"/>
                <a:gd name="connsiteY0" fmla="*/ 107256 h 828709"/>
                <a:gd name="connsiteX1" fmla="*/ 82638 w 1543575"/>
                <a:gd name="connsiteY1" fmla="*/ 253044 h 828709"/>
                <a:gd name="connsiteX2" fmla="*/ 176169 w 1543575"/>
                <a:gd name="connsiteY2" fmla="*/ 107256 h 828709"/>
                <a:gd name="connsiteX3" fmla="*/ 229328 w 1543575"/>
                <a:gd name="connsiteY3" fmla="*/ 5 h 828709"/>
                <a:gd name="connsiteX4" fmla="*/ 293615 w 1543575"/>
                <a:gd name="connsiteY4" fmla="*/ 111450 h 828709"/>
                <a:gd name="connsiteX5" fmla="*/ 348143 w 1543575"/>
                <a:gd name="connsiteY5" fmla="*/ 195340 h 828709"/>
                <a:gd name="connsiteX6" fmla="*/ 377505 w 1543575"/>
                <a:gd name="connsiteY6" fmla="*/ 153395 h 828709"/>
                <a:gd name="connsiteX7" fmla="*/ 411061 w 1543575"/>
                <a:gd name="connsiteY7" fmla="*/ 174368 h 828709"/>
                <a:gd name="connsiteX8" fmla="*/ 432033 w 1543575"/>
                <a:gd name="connsiteY8" fmla="*/ 157590 h 828709"/>
                <a:gd name="connsiteX9" fmla="*/ 457200 w 1543575"/>
                <a:gd name="connsiteY9" fmla="*/ 174368 h 828709"/>
                <a:gd name="connsiteX10" fmla="*/ 482367 w 1543575"/>
                <a:gd name="connsiteY10" fmla="*/ 245674 h 828709"/>
                <a:gd name="connsiteX11" fmla="*/ 520118 w 1543575"/>
                <a:gd name="connsiteY11" fmla="*/ 342148 h 828709"/>
                <a:gd name="connsiteX12" fmla="*/ 566257 w 1543575"/>
                <a:gd name="connsiteY12" fmla="*/ 287619 h 828709"/>
                <a:gd name="connsiteX13" fmla="*/ 578841 w 1543575"/>
                <a:gd name="connsiteY13" fmla="*/ 321175 h 828709"/>
                <a:gd name="connsiteX14" fmla="*/ 612397 w 1543575"/>
                <a:gd name="connsiteY14" fmla="*/ 279230 h 828709"/>
                <a:gd name="connsiteX15" fmla="*/ 651166 w 1543575"/>
                <a:gd name="connsiteY15" fmla="*/ 279580 h 828709"/>
                <a:gd name="connsiteX16" fmla="*/ 687897 w 1543575"/>
                <a:gd name="connsiteY16" fmla="*/ 304397 h 828709"/>
                <a:gd name="connsiteX17" fmla="*/ 713064 w 1543575"/>
                <a:gd name="connsiteY17" fmla="*/ 346342 h 828709"/>
                <a:gd name="connsiteX18" fmla="*/ 750815 w 1543575"/>
                <a:gd name="connsiteY18" fmla="*/ 291814 h 828709"/>
                <a:gd name="connsiteX19" fmla="*/ 770418 w 1543575"/>
                <a:gd name="connsiteY19" fmla="*/ 233994 h 828709"/>
                <a:gd name="connsiteX20" fmla="*/ 817927 w 1543575"/>
                <a:gd name="connsiteY20" fmla="*/ 283425 h 828709"/>
                <a:gd name="connsiteX21" fmla="*/ 848308 w 1543575"/>
                <a:gd name="connsiteY21" fmla="*/ 258374 h 828709"/>
                <a:gd name="connsiteX22" fmla="*/ 890136 w 1543575"/>
                <a:gd name="connsiteY22" fmla="*/ 252374 h 828709"/>
                <a:gd name="connsiteX23" fmla="*/ 935373 w 1543575"/>
                <a:gd name="connsiteY23" fmla="*/ 283425 h 828709"/>
                <a:gd name="connsiteX24" fmla="*/ 1018243 w 1543575"/>
                <a:gd name="connsiteY24" fmla="*/ 265977 h 828709"/>
                <a:gd name="connsiteX25" fmla="*/ 1098375 w 1543575"/>
                <a:gd name="connsiteY25" fmla="*/ 361314 h 828709"/>
                <a:gd name="connsiteX26" fmla="*/ 1152117 w 1543575"/>
                <a:gd name="connsiteY26" fmla="*/ 282172 h 828709"/>
                <a:gd name="connsiteX27" fmla="*/ 1210957 w 1543575"/>
                <a:gd name="connsiteY27" fmla="*/ 372645 h 828709"/>
                <a:gd name="connsiteX28" fmla="*/ 1290536 w 1543575"/>
                <a:gd name="connsiteY28" fmla="*/ 260297 h 828709"/>
                <a:gd name="connsiteX29" fmla="*/ 1392893 w 1543575"/>
                <a:gd name="connsiteY29" fmla="*/ 461749 h 828709"/>
                <a:gd name="connsiteX30" fmla="*/ 1510019 w 1543575"/>
                <a:gd name="connsiteY30" fmla="*/ 648346 h 828709"/>
                <a:gd name="connsiteX31" fmla="*/ 1543575 w 1543575"/>
                <a:gd name="connsiteY31" fmla="*/ 753208 h 828709"/>
                <a:gd name="connsiteX32" fmla="*/ 1543575 w 1543575"/>
                <a:gd name="connsiteY32" fmla="*/ 753208 h 828709"/>
                <a:gd name="connsiteX33" fmla="*/ 1526797 w 1543575"/>
                <a:gd name="connsiteY33" fmla="*/ 828709 h 828709"/>
                <a:gd name="connsiteX0" fmla="*/ 0 w 1543575"/>
                <a:gd name="connsiteY0" fmla="*/ 107256 h 828709"/>
                <a:gd name="connsiteX1" fmla="*/ 82638 w 1543575"/>
                <a:gd name="connsiteY1" fmla="*/ 253044 h 828709"/>
                <a:gd name="connsiteX2" fmla="*/ 176169 w 1543575"/>
                <a:gd name="connsiteY2" fmla="*/ 107256 h 828709"/>
                <a:gd name="connsiteX3" fmla="*/ 229328 w 1543575"/>
                <a:gd name="connsiteY3" fmla="*/ 5 h 828709"/>
                <a:gd name="connsiteX4" fmla="*/ 293615 w 1543575"/>
                <a:gd name="connsiteY4" fmla="*/ 111450 h 828709"/>
                <a:gd name="connsiteX5" fmla="*/ 348143 w 1543575"/>
                <a:gd name="connsiteY5" fmla="*/ 195340 h 828709"/>
                <a:gd name="connsiteX6" fmla="*/ 377505 w 1543575"/>
                <a:gd name="connsiteY6" fmla="*/ 153395 h 828709"/>
                <a:gd name="connsiteX7" fmla="*/ 411061 w 1543575"/>
                <a:gd name="connsiteY7" fmla="*/ 174368 h 828709"/>
                <a:gd name="connsiteX8" fmla="*/ 432033 w 1543575"/>
                <a:gd name="connsiteY8" fmla="*/ 157590 h 828709"/>
                <a:gd name="connsiteX9" fmla="*/ 457200 w 1543575"/>
                <a:gd name="connsiteY9" fmla="*/ 174368 h 828709"/>
                <a:gd name="connsiteX10" fmla="*/ 482367 w 1543575"/>
                <a:gd name="connsiteY10" fmla="*/ 245674 h 828709"/>
                <a:gd name="connsiteX11" fmla="*/ 523293 w 1543575"/>
                <a:gd name="connsiteY11" fmla="*/ 310398 h 828709"/>
                <a:gd name="connsiteX12" fmla="*/ 566257 w 1543575"/>
                <a:gd name="connsiteY12" fmla="*/ 287619 h 828709"/>
                <a:gd name="connsiteX13" fmla="*/ 578841 w 1543575"/>
                <a:gd name="connsiteY13" fmla="*/ 321175 h 828709"/>
                <a:gd name="connsiteX14" fmla="*/ 612397 w 1543575"/>
                <a:gd name="connsiteY14" fmla="*/ 279230 h 828709"/>
                <a:gd name="connsiteX15" fmla="*/ 651166 w 1543575"/>
                <a:gd name="connsiteY15" fmla="*/ 279580 h 828709"/>
                <a:gd name="connsiteX16" fmla="*/ 687897 w 1543575"/>
                <a:gd name="connsiteY16" fmla="*/ 304397 h 828709"/>
                <a:gd name="connsiteX17" fmla="*/ 713064 w 1543575"/>
                <a:gd name="connsiteY17" fmla="*/ 346342 h 828709"/>
                <a:gd name="connsiteX18" fmla="*/ 750815 w 1543575"/>
                <a:gd name="connsiteY18" fmla="*/ 291814 h 828709"/>
                <a:gd name="connsiteX19" fmla="*/ 770418 w 1543575"/>
                <a:gd name="connsiteY19" fmla="*/ 233994 h 828709"/>
                <a:gd name="connsiteX20" fmla="*/ 817927 w 1543575"/>
                <a:gd name="connsiteY20" fmla="*/ 283425 h 828709"/>
                <a:gd name="connsiteX21" fmla="*/ 848308 w 1543575"/>
                <a:gd name="connsiteY21" fmla="*/ 258374 h 828709"/>
                <a:gd name="connsiteX22" fmla="*/ 890136 w 1543575"/>
                <a:gd name="connsiteY22" fmla="*/ 252374 h 828709"/>
                <a:gd name="connsiteX23" fmla="*/ 935373 w 1543575"/>
                <a:gd name="connsiteY23" fmla="*/ 283425 h 828709"/>
                <a:gd name="connsiteX24" fmla="*/ 1018243 w 1543575"/>
                <a:gd name="connsiteY24" fmla="*/ 265977 h 828709"/>
                <a:gd name="connsiteX25" fmla="*/ 1098375 w 1543575"/>
                <a:gd name="connsiteY25" fmla="*/ 361314 h 828709"/>
                <a:gd name="connsiteX26" fmla="*/ 1152117 w 1543575"/>
                <a:gd name="connsiteY26" fmla="*/ 282172 h 828709"/>
                <a:gd name="connsiteX27" fmla="*/ 1210957 w 1543575"/>
                <a:gd name="connsiteY27" fmla="*/ 372645 h 828709"/>
                <a:gd name="connsiteX28" fmla="*/ 1290536 w 1543575"/>
                <a:gd name="connsiteY28" fmla="*/ 260297 h 828709"/>
                <a:gd name="connsiteX29" fmla="*/ 1392893 w 1543575"/>
                <a:gd name="connsiteY29" fmla="*/ 461749 h 828709"/>
                <a:gd name="connsiteX30" fmla="*/ 1510019 w 1543575"/>
                <a:gd name="connsiteY30" fmla="*/ 648346 h 828709"/>
                <a:gd name="connsiteX31" fmla="*/ 1543575 w 1543575"/>
                <a:gd name="connsiteY31" fmla="*/ 753208 h 828709"/>
                <a:gd name="connsiteX32" fmla="*/ 1543575 w 1543575"/>
                <a:gd name="connsiteY32" fmla="*/ 753208 h 828709"/>
                <a:gd name="connsiteX33" fmla="*/ 1526797 w 1543575"/>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578841 w 1682372"/>
                <a:gd name="connsiteY13" fmla="*/ 321175 h 828709"/>
                <a:gd name="connsiteX14" fmla="*/ 612397 w 1682372"/>
                <a:gd name="connsiteY14" fmla="*/ 279230 h 828709"/>
                <a:gd name="connsiteX15" fmla="*/ 651166 w 1682372"/>
                <a:gd name="connsiteY15" fmla="*/ 279580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98375 w 1682372"/>
                <a:gd name="connsiteY25" fmla="*/ 361314 h 828709"/>
                <a:gd name="connsiteX26" fmla="*/ 1152117 w 1682372"/>
                <a:gd name="connsiteY26" fmla="*/ 282172 h 828709"/>
                <a:gd name="connsiteX27" fmla="*/ 1210957 w 1682372"/>
                <a:gd name="connsiteY27" fmla="*/ 372645 h 828709"/>
                <a:gd name="connsiteX28" fmla="*/ 1290536 w 1682372"/>
                <a:gd name="connsiteY28" fmla="*/ 260297 h 828709"/>
                <a:gd name="connsiteX29" fmla="*/ 1392893 w 1682372"/>
                <a:gd name="connsiteY29" fmla="*/ 461749 h 828709"/>
                <a:gd name="connsiteX30" fmla="*/ 1510019 w 1682372"/>
                <a:gd name="connsiteY30" fmla="*/ 648346 h 828709"/>
                <a:gd name="connsiteX31" fmla="*/ 1543575 w 1682372"/>
                <a:gd name="connsiteY31" fmla="*/ 753208 h 828709"/>
                <a:gd name="connsiteX32" fmla="*/ 1543575 w 1682372"/>
                <a:gd name="connsiteY32" fmla="*/ 753208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578841 w 1682372"/>
                <a:gd name="connsiteY13" fmla="*/ 321175 h 828709"/>
                <a:gd name="connsiteX14" fmla="*/ 612397 w 1682372"/>
                <a:gd name="connsiteY14" fmla="*/ 279230 h 828709"/>
                <a:gd name="connsiteX15" fmla="*/ 651166 w 1682372"/>
                <a:gd name="connsiteY15" fmla="*/ 279580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98375 w 1682372"/>
                <a:gd name="connsiteY25" fmla="*/ 361314 h 828709"/>
                <a:gd name="connsiteX26" fmla="*/ 1152117 w 1682372"/>
                <a:gd name="connsiteY26" fmla="*/ 282172 h 828709"/>
                <a:gd name="connsiteX27" fmla="*/ 1210957 w 1682372"/>
                <a:gd name="connsiteY27" fmla="*/ 372645 h 828709"/>
                <a:gd name="connsiteX28" fmla="*/ 1290536 w 1682372"/>
                <a:gd name="connsiteY28" fmla="*/ 260297 h 828709"/>
                <a:gd name="connsiteX29" fmla="*/ 1392893 w 1682372"/>
                <a:gd name="connsiteY29" fmla="*/ 461749 h 828709"/>
                <a:gd name="connsiteX30" fmla="*/ 1510019 w 1682372"/>
                <a:gd name="connsiteY30" fmla="*/ 648346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578841 w 1682372"/>
                <a:gd name="connsiteY13" fmla="*/ 321175 h 828709"/>
                <a:gd name="connsiteX14" fmla="*/ 612397 w 1682372"/>
                <a:gd name="connsiteY14" fmla="*/ 279230 h 828709"/>
                <a:gd name="connsiteX15" fmla="*/ 651166 w 1682372"/>
                <a:gd name="connsiteY15" fmla="*/ 279580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98375 w 1682372"/>
                <a:gd name="connsiteY25" fmla="*/ 361314 h 828709"/>
                <a:gd name="connsiteX26" fmla="*/ 1152117 w 1682372"/>
                <a:gd name="connsiteY26" fmla="*/ 282172 h 828709"/>
                <a:gd name="connsiteX27" fmla="*/ 1210957 w 1682372"/>
                <a:gd name="connsiteY27" fmla="*/ 372645 h 828709"/>
                <a:gd name="connsiteX28" fmla="*/ 1290536 w 1682372"/>
                <a:gd name="connsiteY28" fmla="*/ 260297 h 828709"/>
                <a:gd name="connsiteX29" fmla="*/ 1392893 w 1682372"/>
                <a:gd name="connsiteY29" fmla="*/ 461749 h 828709"/>
                <a:gd name="connsiteX30" fmla="*/ 1465569 w 1682372"/>
                <a:gd name="connsiteY30" fmla="*/ 651521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578841 w 1682372"/>
                <a:gd name="connsiteY13" fmla="*/ 321175 h 828709"/>
                <a:gd name="connsiteX14" fmla="*/ 612397 w 1682372"/>
                <a:gd name="connsiteY14" fmla="*/ 279230 h 828709"/>
                <a:gd name="connsiteX15" fmla="*/ 651166 w 1682372"/>
                <a:gd name="connsiteY15" fmla="*/ 279580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98375 w 1682372"/>
                <a:gd name="connsiteY25" fmla="*/ 361314 h 828709"/>
                <a:gd name="connsiteX26" fmla="*/ 1152117 w 1682372"/>
                <a:gd name="connsiteY26" fmla="*/ 282172 h 828709"/>
                <a:gd name="connsiteX27" fmla="*/ 1223657 w 1682372"/>
                <a:gd name="connsiteY27" fmla="*/ 305970 h 828709"/>
                <a:gd name="connsiteX28" fmla="*/ 1290536 w 1682372"/>
                <a:gd name="connsiteY28" fmla="*/ 260297 h 828709"/>
                <a:gd name="connsiteX29" fmla="*/ 1392893 w 1682372"/>
                <a:gd name="connsiteY29" fmla="*/ 461749 h 828709"/>
                <a:gd name="connsiteX30" fmla="*/ 1465569 w 1682372"/>
                <a:gd name="connsiteY30" fmla="*/ 651521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578841 w 1682372"/>
                <a:gd name="connsiteY13" fmla="*/ 321175 h 828709"/>
                <a:gd name="connsiteX14" fmla="*/ 612397 w 1682372"/>
                <a:gd name="connsiteY14" fmla="*/ 279230 h 828709"/>
                <a:gd name="connsiteX15" fmla="*/ 651166 w 1682372"/>
                <a:gd name="connsiteY15" fmla="*/ 279580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88850 w 1682372"/>
                <a:gd name="connsiteY25" fmla="*/ 304164 h 828709"/>
                <a:gd name="connsiteX26" fmla="*/ 1152117 w 1682372"/>
                <a:gd name="connsiteY26" fmla="*/ 282172 h 828709"/>
                <a:gd name="connsiteX27" fmla="*/ 1223657 w 1682372"/>
                <a:gd name="connsiteY27" fmla="*/ 305970 h 828709"/>
                <a:gd name="connsiteX28" fmla="*/ 1290536 w 1682372"/>
                <a:gd name="connsiteY28" fmla="*/ 260297 h 828709"/>
                <a:gd name="connsiteX29" fmla="*/ 1392893 w 1682372"/>
                <a:gd name="connsiteY29" fmla="*/ 461749 h 828709"/>
                <a:gd name="connsiteX30" fmla="*/ 1465569 w 1682372"/>
                <a:gd name="connsiteY30" fmla="*/ 651521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578841 w 1682372"/>
                <a:gd name="connsiteY13" fmla="*/ 321175 h 828709"/>
                <a:gd name="connsiteX14" fmla="*/ 634622 w 1682372"/>
                <a:gd name="connsiteY14" fmla="*/ 326855 h 828709"/>
                <a:gd name="connsiteX15" fmla="*/ 651166 w 1682372"/>
                <a:gd name="connsiteY15" fmla="*/ 279580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88850 w 1682372"/>
                <a:gd name="connsiteY25" fmla="*/ 304164 h 828709"/>
                <a:gd name="connsiteX26" fmla="*/ 1152117 w 1682372"/>
                <a:gd name="connsiteY26" fmla="*/ 282172 h 828709"/>
                <a:gd name="connsiteX27" fmla="*/ 1223657 w 1682372"/>
                <a:gd name="connsiteY27" fmla="*/ 305970 h 828709"/>
                <a:gd name="connsiteX28" fmla="*/ 1290536 w 1682372"/>
                <a:gd name="connsiteY28" fmla="*/ 260297 h 828709"/>
                <a:gd name="connsiteX29" fmla="*/ 1392893 w 1682372"/>
                <a:gd name="connsiteY29" fmla="*/ 461749 h 828709"/>
                <a:gd name="connsiteX30" fmla="*/ 1465569 w 1682372"/>
                <a:gd name="connsiteY30" fmla="*/ 651521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578841 w 1682372"/>
                <a:gd name="connsiteY13" fmla="*/ 321175 h 828709"/>
                <a:gd name="connsiteX14" fmla="*/ 634622 w 1682372"/>
                <a:gd name="connsiteY14" fmla="*/ 326855 h 828709"/>
                <a:gd name="connsiteX15" fmla="*/ 667041 w 1682372"/>
                <a:gd name="connsiteY15" fmla="*/ 295455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88850 w 1682372"/>
                <a:gd name="connsiteY25" fmla="*/ 304164 h 828709"/>
                <a:gd name="connsiteX26" fmla="*/ 1152117 w 1682372"/>
                <a:gd name="connsiteY26" fmla="*/ 282172 h 828709"/>
                <a:gd name="connsiteX27" fmla="*/ 1223657 w 1682372"/>
                <a:gd name="connsiteY27" fmla="*/ 305970 h 828709"/>
                <a:gd name="connsiteX28" fmla="*/ 1290536 w 1682372"/>
                <a:gd name="connsiteY28" fmla="*/ 260297 h 828709"/>
                <a:gd name="connsiteX29" fmla="*/ 1392893 w 1682372"/>
                <a:gd name="connsiteY29" fmla="*/ 461749 h 828709"/>
                <a:gd name="connsiteX30" fmla="*/ 1465569 w 1682372"/>
                <a:gd name="connsiteY30" fmla="*/ 651521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578841 w 1682372"/>
                <a:gd name="connsiteY13" fmla="*/ 321175 h 828709"/>
                <a:gd name="connsiteX14" fmla="*/ 637797 w 1682372"/>
                <a:gd name="connsiteY14" fmla="*/ 285580 h 828709"/>
                <a:gd name="connsiteX15" fmla="*/ 667041 w 1682372"/>
                <a:gd name="connsiteY15" fmla="*/ 295455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88850 w 1682372"/>
                <a:gd name="connsiteY25" fmla="*/ 304164 h 828709"/>
                <a:gd name="connsiteX26" fmla="*/ 1152117 w 1682372"/>
                <a:gd name="connsiteY26" fmla="*/ 282172 h 828709"/>
                <a:gd name="connsiteX27" fmla="*/ 1223657 w 1682372"/>
                <a:gd name="connsiteY27" fmla="*/ 305970 h 828709"/>
                <a:gd name="connsiteX28" fmla="*/ 1290536 w 1682372"/>
                <a:gd name="connsiteY28" fmla="*/ 260297 h 828709"/>
                <a:gd name="connsiteX29" fmla="*/ 1392893 w 1682372"/>
                <a:gd name="connsiteY29" fmla="*/ 461749 h 828709"/>
                <a:gd name="connsiteX30" fmla="*/ 1465569 w 1682372"/>
                <a:gd name="connsiteY30" fmla="*/ 651521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601066 w 1682372"/>
                <a:gd name="connsiteY13" fmla="*/ 292600 h 828709"/>
                <a:gd name="connsiteX14" fmla="*/ 637797 w 1682372"/>
                <a:gd name="connsiteY14" fmla="*/ 285580 h 828709"/>
                <a:gd name="connsiteX15" fmla="*/ 667041 w 1682372"/>
                <a:gd name="connsiteY15" fmla="*/ 295455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88850 w 1682372"/>
                <a:gd name="connsiteY25" fmla="*/ 304164 h 828709"/>
                <a:gd name="connsiteX26" fmla="*/ 1152117 w 1682372"/>
                <a:gd name="connsiteY26" fmla="*/ 282172 h 828709"/>
                <a:gd name="connsiteX27" fmla="*/ 1223657 w 1682372"/>
                <a:gd name="connsiteY27" fmla="*/ 305970 h 828709"/>
                <a:gd name="connsiteX28" fmla="*/ 1290536 w 1682372"/>
                <a:gd name="connsiteY28" fmla="*/ 260297 h 828709"/>
                <a:gd name="connsiteX29" fmla="*/ 1392893 w 1682372"/>
                <a:gd name="connsiteY29" fmla="*/ 461749 h 828709"/>
                <a:gd name="connsiteX30" fmla="*/ 1465569 w 1682372"/>
                <a:gd name="connsiteY30" fmla="*/ 651521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601066 w 1682372"/>
                <a:gd name="connsiteY13" fmla="*/ 292600 h 828709"/>
                <a:gd name="connsiteX14" fmla="*/ 637797 w 1682372"/>
                <a:gd name="connsiteY14" fmla="*/ 285580 h 828709"/>
                <a:gd name="connsiteX15" fmla="*/ 667041 w 1682372"/>
                <a:gd name="connsiteY15" fmla="*/ 295455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88850 w 1682372"/>
                <a:gd name="connsiteY25" fmla="*/ 304164 h 828709"/>
                <a:gd name="connsiteX26" fmla="*/ 1152117 w 1682372"/>
                <a:gd name="connsiteY26" fmla="*/ 282172 h 828709"/>
                <a:gd name="connsiteX27" fmla="*/ 1223657 w 1682372"/>
                <a:gd name="connsiteY27" fmla="*/ 305970 h 828709"/>
                <a:gd name="connsiteX28" fmla="*/ 1290536 w 1682372"/>
                <a:gd name="connsiteY28" fmla="*/ 260297 h 828709"/>
                <a:gd name="connsiteX29" fmla="*/ 1392893 w 1682372"/>
                <a:gd name="connsiteY29" fmla="*/ 461749 h 828709"/>
                <a:gd name="connsiteX30" fmla="*/ 1417944 w 1682372"/>
                <a:gd name="connsiteY30" fmla="*/ 641996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82372"/>
                <a:gd name="connsiteY0" fmla="*/ 107256 h 828709"/>
                <a:gd name="connsiteX1" fmla="*/ 82638 w 1682372"/>
                <a:gd name="connsiteY1" fmla="*/ 253044 h 828709"/>
                <a:gd name="connsiteX2" fmla="*/ 176169 w 1682372"/>
                <a:gd name="connsiteY2" fmla="*/ 107256 h 828709"/>
                <a:gd name="connsiteX3" fmla="*/ 229328 w 1682372"/>
                <a:gd name="connsiteY3" fmla="*/ 5 h 828709"/>
                <a:gd name="connsiteX4" fmla="*/ 293615 w 1682372"/>
                <a:gd name="connsiteY4" fmla="*/ 111450 h 828709"/>
                <a:gd name="connsiteX5" fmla="*/ 348143 w 1682372"/>
                <a:gd name="connsiteY5" fmla="*/ 195340 h 828709"/>
                <a:gd name="connsiteX6" fmla="*/ 377505 w 1682372"/>
                <a:gd name="connsiteY6" fmla="*/ 153395 h 828709"/>
                <a:gd name="connsiteX7" fmla="*/ 411061 w 1682372"/>
                <a:gd name="connsiteY7" fmla="*/ 174368 h 828709"/>
                <a:gd name="connsiteX8" fmla="*/ 432033 w 1682372"/>
                <a:gd name="connsiteY8" fmla="*/ 157590 h 828709"/>
                <a:gd name="connsiteX9" fmla="*/ 457200 w 1682372"/>
                <a:gd name="connsiteY9" fmla="*/ 174368 h 828709"/>
                <a:gd name="connsiteX10" fmla="*/ 482367 w 1682372"/>
                <a:gd name="connsiteY10" fmla="*/ 245674 h 828709"/>
                <a:gd name="connsiteX11" fmla="*/ 523293 w 1682372"/>
                <a:gd name="connsiteY11" fmla="*/ 310398 h 828709"/>
                <a:gd name="connsiteX12" fmla="*/ 566257 w 1682372"/>
                <a:gd name="connsiteY12" fmla="*/ 287619 h 828709"/>
                <a:gd name="connsiteX13" fmla="*/ 601066 w 1682372"/>
                <a:gd name="connsiteY13" fmla="*/ 292600 h 828709"/>
                <a:gd name="connsiteX14" fmla="*/ 637797 w 1682372"/>
                <a:gd name="connsiteY14" fmla="*/ 285580 h 828709"/>
                <a:gd name="connsiteX15" fmla="*/ 667041 w 1682372"/>
                <a:gd name="connsiteY15" fmla="*/ 295455 h 828709"/>
                <a:gd name="connsiteX16" fmla="*/ 687897 w 1682372"/>
                <a:gd name="connsiteY16" fmla="*/ 304397 h 828709"/>
                <a:gd name="connsiteX17" fmla="*/ 713064 w 1682372"/>
                <a:gd name="connsiteY17" fmla="*/ 346342 h 828709"/>
                <a:gd name="connsiteX18" fmla="*/ 750815 w 1682372"/>
                <a:gd name="connsiteY18" fmla="*/ 291814 h 828709"/>
                <a:gd name="connsiteX19" fmla="*/ 770418 w 1682372"/>
                <a:gd name="connsiteY19" fmla="*/ 233994 h 828709"/>
                <a:gd name="connsiteX20" fmla="*/ 817927 w 1682372"/>
                <a:gd name="connsiteY20" fmla="*/ 283425 h 828709"/>
                <a:gd name="connsiteX21" fmla="*/ 848308 w 1682372"/>
                <a:gd name="connsiteY21" fmla="*/ 258374 h 828709"/>
                <a:gd name="connsiteX22" fmla="*/ 890136 w 1682372"/>
                <a:gd name="connsiteY22" fmla="*/ 252374 h 828709"/>
                <a:gd name="connsiteX23" fmla="*/ 935373 w 1682372"/>
                <a:gd name="connsiteY23" fmla="*/ 283425 h 828709"/>
                <a:gd name="connsiteX24" fmla="*/ 1018243 w 1682372"/>
                <a:gd name="connsiteY24" fmla="*/ 265977 h 828709"/>
                <a:gd name="connsiteX25" fmla="*/ 1088850 w 1682372"/>
                <a:gd name="connsiteY25" fmla="*/ 304164 h 828709"/>
                <a:gd name="connsiteX26" fmla="*/ 1152117 w 1682372"/>
                <a:gd name="connsiteY26" fmla="*/ 282172 h 828709"/>
                <a:gd name="connsiteX27" fmla="*/ 1223657 w 1682372"/>
                <a:gd name="connsiteY27" fmla="*/ 305970 h 828709"/>
                <a:gd name="connsiteX28" fmla="*/ 1290536 w 1682372"/>
                <a:gd name="connsiteY28" fmla="*/ 260297 h 828709"/>
                <a:gd name="connsiteX29" fmla="*/ 1351618 w 1682372"/>
                <a:gd name="connsiteY29" fmla="*/ 461749 h 828709"/>
                <a:gd name="connsiteX30" fmla="*/ 1417944 w 1682372"/>
                <a:gd name="connsiteY30" fmla="*/ 641996 h 828709"/>
                <a:gd name="connsiteX31" fmla="*/ 1543575 w 1682372"/>
                <a:gd name="connsiteY31" fmla="*/ 753208 h 828709"/>
                <a:gd name="connsiteX32" fmla="*/ 1581675 w 1682372"/>
                <a:gd name="connsiteY32" fmla="*/ 724633 h 828709"/>
                <a:gd name="connsiteX33" fmla="*/ 1682372 w 1682372"/>
                <a:gd name="connsiteY33" fmla="*/ 828709 h 828709"/>
                <a:gd name="connsiteX0" fmla="*/ 0 w 1653797"/>
                <a:gd name="connsiteY0" fmla="*/ 107256 h 809659"/>
                <a:gd name="connsiteX1" fmla="*/ 82638 w 1653797"/>
                <a:gd name="connsiteY1" fmla="*/ 253044 h 809659"/>
                <a:gd name="connsiteX2" fmla="*/ 176169 w 1653797"/>
                <a:gd name="connsiteY2" fmla="*/ 107256 h 809659"/>
                <a:gd name="connsiteX3" fmla="*/ 229328 w 1653797"/>
                <a:gd name="connsiteY3" fmla="*/ 5 h 809659"/>
                <a:gd name="connsiteX4" fmla="*/ 293615 w 1653797"/>
                <a:gd name="connsiteY4" fmla="*/ 111450 h 809659"/>
                <a:gd name="connsiteX5" fmla="*/ 348143 w 1653797"/>
                <a:gd name="connsiteY5" fmla="*/ 195340 h 809659"/>
                <a:gd name="connsiteX6" fmla="*/ 377505 w 1653797"/>
                <a:gd name="connsiteY6" fmla="*/ 153395 h 809659"/>
                <a:gd name="connsiteX7" fmla="*/ 411061 w 1653797"/>
                <a:gd name="connsiteY7" fmla="*/ 174368 h 809659"/>
                <a:gd name="connsiteX8" fmla="*/ 432033 w 1653797"/>
                <a:gd name="connsiteY8" fmla="*/ 157590 h 809659"/>
                <a:gd name="connsiteX9" fmla="*/ 457200 w 1653797"/>
                <a:gd name="connsiteY9" fmla="*/ 174368 h 809659"/>
                <a:gd name="connsiteX10" fmla="*/ 482367 w 1653797"/>
                <a:gd name="connsiteY10" fmla="*/ 245674 h 809659"/>
                <a:gd name="connsiteX11" fmla="*/ 523293 w 1653797"/>
                <a:gd name="connsiteY11" fmla="*/ 310398 h 809659"/>
                <a:gd name="connsiteX12" fmla="*/ 566257 w 1653797"/>
                <a:gd name="connsiteY12" fmla="*/ 287619 h 809659"/>
                <a:gd name="connsiteX13" fmla="*/ 601066 w 1653797"/>
                <a:gd name="connsiteY13" fmla="*/ 292600 h 809659"/>
                <a:gd name="connsiteX14" fmla="*/ 637797 w 1653797"/>
                <a:gd name="connsiteY14" fmla="*/ 285580 h 809659"/>
                <a:gd name="connsiteX15" fmla="*/ 667041 w 1653797"/>
                <a:gd name="connsiteY15" fmla="*/ 295455 h 809659"/>
                <a:gd name="connsiteX16" fmla="*/ 687897 w 1653797"/>
                <a:gd name="connsiteY16" fmla="*/ 304397 h 809659"/>
                <a:gd name="connsiteX17" fmla="*/ 713064 w 1653797"/>
                <a:gd name="connsiteY17" fmla="*/ 346342 h 809659"/>
                <a:gd name="connsiteX18" fmla="*/ 750815 w 1653797"/>
                <a:gd name="connsiteY18" fmla="*/ 291814 h 809659"/>
                <a:gd name="connsiteX19" fmla="*/ 770418 w 1653797"/>
                <a:gd name="connsiteY19" fmla="*/ 233994 h 809659"/>
                <a:gd name="connsiteX20" fmla="*/ 817927 w 1653797"/>
                <a:gd name="connsiteY20" fmla="*/ 283425 h 809659"/>
                <a:gd name="connsiteX21" fmla="*/ 848308 w 1653797"/>
                <a:gd name="connsiteY21" fmla="*/ 258374 h 809659"/>
                <a:gd name="connsiteX22" fmla="*/ 890136 w 1653797"/>
                <a:gd name="connsiteY22" fmla="*/ 252374 h 809659"/>
                <a:gd name="connsiteX23" fmla="*/ 935373 w 1653797"/>
                <a:gd name="connsiteY23" fmla="*/ 283425 h 809659"/>
                <a:gd name="connsiteX24" fmla="*/ 1018243 w 1653797"/>
                <a:gd name="connsiteY24" fmla="*/ 265977 h 809659"/>
                <a:gd name="connsiteX25" fmla="*/ 1088850 w 1653797"/>
                <a:gd name="connsiteY25" fmla="*/ 304164 h 809659"/>
                <a:gd name="connsiteX26" fmla="*/ 1152117 w 1653797"/>
                <a:gd name="connsiteY26" fmla="*/ 282172 h 809659"/>
                <a:gd name="connsiteX27" fmla="*/ 1223657 w 1653797"/>
                <a:gd name="connsiteY27" fmla="*/ 305970 h 809659"/>
                <a:gd name="connsiteX28" fmla="*/ 1290536 w 1653797"/>
                <a:gd name="connsiteY28" fmla="*/ 260297 h 809659"/>
                <a:gd name="connsiteX29" fmla="*/ 1351618 w 1653797"/>
                <a:gd name="connsiteY29" fmla="*/ 461749 h 809659"/>
                <a:gd name="connsiteX30" fmla="*/ 1417944 w 1653797"/>
                <a:gd name="connsiteY30" fmla="*/ 641996 h 809659"/>
                <a:gd name="connsiteX31" fmla="*/ 1543575 w 1653797"/>
                <a:gd name="connsiteY31" fmla="*/ 753208 h 809659"/>
                <a:gd name="connsiteX32" fmla="*/ 1581675 w 1653797"/>
                <a:gd name="connsiteY32" fmla="*/ 724633 h 809659"/>
                <a:gd name="connsiteX33" fmla="*/ 1653797 w 1653797"/>
                <a:gd name="connsiteY33" fmla="*/ 809659 h 8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3797" h="809659">
                  <a:moveTo>
                    <a:pt x="0" y="107256"/>
                  </a:moveTo>
                  <a:cubicBezTo>
                    <a:pt x="37751" y="178562"/>
                    <a:pt x="53277" y="253044"/>
                    <a:pt x="82638" y="253044"/>
                  </a:cubicBezTo>
                  <a:cubicBezTo>
                    <a:pt x="111999" y="253044"/>
                    <a:pt x="151721" y="149429"/>
                    <a:pt x="176169" y="107256"/>
                  </a:cubicBezTo>
                  <a:cubicBezTo>
                    <a:pt x="200617" y="65083"/>
                    <a:pt x="209754" y="-694"/>
                    <a:pt x="229328" y="5"/>
                  </a:cubicBezTo>
                  <a:cubicBezTo>
                    <a:pt x="248902" y="704"/>
                    <a:pt x="273813" y="78894"/>
                    <a:pt x="293615" y="111450"/>
                  </a:cubicBezTo>
                  <a:cubicBezTo>
                    <a:pt x="313417" y="144006"/>
                    <a:pt x="334161" y="188349"/>
                    <a:pt x="348143" y="195340"/>
                  </a:cubicBezTo>
                  <a:cubicBezTo>
                    <a:pt x="362125" y="202331"/>
                    <a:pt x="367019" y="156890"/>
                    <a:pt x="377505" y="153395"/>
                  </a:cubicBezTo>
                  <a:cubicBezTo>
                    <a:pt x="387991" y="149900"/>
                    <a:pt x="401973" y="173669"/>
                    <a:pt x="411061" y="174368"/>
                  </a:cubicBezTo>
                  <a:cubicBezTo>
                    <a:pt x="420149" y="175067"/>
                    <a:pt x="424343" y="157590"/>
                    <a:pt x="432033" y="157590"/>
                  </a:cubicBezTo>
                  <a:cubicBezTo>
                    <a:pt x="439723" y="157590"/>
                    <a:pt x="448811" y="159687"/>
                    <a:pt x="457200" y="174368"/>
                  </a:cubicBezTo>
                  <a:cubicBezTo>
                    <a:pt x="465589" y="189049"/>
                    <a:pt x="471352" y="223002"/>
                    <a:pt x="482367" y="245674"/>
                  </a:cubicBezTo>
                  <a:cubicBezTo>
                    <a:pt x="493382" y="268346"/>
                    <a:pt x="509311" y="303407"/>
                    <a:pt x="523293" y="310398"/>
                  </a:cubicBezTo>
                  <a:cubicBezTo>
                    <a:pt x="537275" y="317389"/>
                    <a:pt x="553295" y="290585"/>
                    <a:pt x="566257" y="287619"/>
                  </a:cubicBezTo>
                  <a:cubicBezTo>
                    <a:pt x="579219" y="284653"/>
                    <a:pt x="589143" y="292940"/>
                    <a:pt x="601066" y="292600"/>
                  </a:cubicBezTo>
                  <a:cubicBezTo>
                    <a:pt x="612989" y="292260"/>
                    <a:pt x="626801" y="285104"/>
                    <a:pt x="637797" y="285580"/>
                  </a:cubicBezTo>
                  <a:cubicBezTo>
                    <a:pt x="648793" y="286056"/>
                    <a:pt x="658691" y="292319"/>
                    <a:pt x="667041" y="295455"/>
                  </a:cubicBezTo>
                  <a:cubicBezTo>
                    <a:pt x="675391" y="298591"/>
                    <a:pt x="680227" y="295916"/>
                    <a:pt x="687897" y="304397"/>
                  </a:cubicBezTo>
                  <a:cubicBezTo>
                    <a:pt x="695567" y="312878"/>
                    <a:pt x="702578" y="348439"/>
                    <a:pt x="713064" y="346342"/>
                  </a:cubicBezTo>
                  <a:cubicBezTo>
                    <a:pt x="723550" y="344245"/>
                    <a:pt x="741256" y="310539"/>
                    <a:pt x="750815" y="291814"/>
                  </a:cubicBezTo>
                  <a:cubicBezTo>
                    <a:pt x="760374" y="273089"/>
                    <a:pt x="759233" y="235392"/>
                    <a:pt x="770418" y="233994"/>
                  </a:cubicBezTo>
                  <a:cubicBezTo>
                    <a:pt x="781603" y="232596"/>
                    <a:pt x="804945" y="279362"/>
                    <a:pt x="817927" y="283425"/>
                  </a:cubicBezTo>
                  <a:cubicBezTo>
                    <a:pt x="830909" y="287488"/>
                    <a:pt x="836273" y="263549"/>
                    <a:pt x="848308" y="258374"/>
                  </a:cubicBezTo>
                  <a:cubicBezTo>
                    <a:pt x="860343" y="253199"/>
                    <a:pt x="875625" y="248199"/>
                    <a:pt x="890136" y="252374"/>
                  </a:cubicBezTo>
                  <a:cubicBezTo>
                    <a:pt x="904647" y="256549"/>
                    <a:pt x="914022" y="281158"/>
                    <a:pt x="935373" y="283425"/>
                  </a:cubicBezTo>
                  <a:cubicBezTo>
                    <a:pt x="956724" y="285692"/>
                    <a:pt x="992664" y="262521"/>
                    <a:pt x="1018243" y="265977"/>
                  </a:cubicBezTo>
                  <a:cubicBezTo>
                    <a:pt x="1043822" y="269433"/>
                    <a:pt x="1066538" y="301465"/>
                    <a:pt x="1088850" y="304164"/>
                  </a:cubicBezTo>
                  <a:cubicBezTo>
                    <a:pt x="1111162" y="306863"/>
                    <a:pt x="1129649" y="281871"/>
                    <a:pt x="1152117" y="282172"/>
                  </a:cubicBezTo>
                  <a:cubicBezTo>
                    <a:pt x="1174585" y="282473"/>
                    <a:pt x="1200587" y="309616"/>
                    <a:pt x="1223657" y="305970"/>
                  </a:cubicBezTo>
                  <a:cubicBezTo>
                    <a:pt x="1246727" y="302324"/>
                    <a:pt x="1269209" y="234334"/>
                    <a:pt x="1290536" y="260297"/>
                  </a:cubicBezTo>
                  <a:cubicBezTo>
                    <a:pt x="1311863" y="286260"/>
                    <a:pt x="1330383" y="398132"/>
                    <a:pt x="1351618" y="461749"/>
                  </a:cubicBezTo>
                  <a:cubicBezTo>
                    <a:pt x="1372853" y="525366"/>
                    <a:pt x="1385951" y="593420"/>
                    <a:pt x="1417944" y="641996"/>
                  </a:cubicBezTo>
                  <a:cubicBezTo>
                    <a:pt x="1449937" y="690573"/>
                    <a:pt x="1516287" y="739435"/>
                    <a:pt x="1543575" y="753208"/>
                  </a:cubicBezTo>
                  <a:cubicBezTo>
                    <a:pt x="1570864" y="766981"/>
                    <a:pt x="1563305" y="715224"/>
                    <a:pt x="1581675" y="724633"/>
                  </a:cubicBezTo>
                  <a:cubicBezTo>
                    <a:pt x="1600045" y="734042"/>
                    <a:pt x="1629756" y="781317"/>
                    <a:pt x="1653797" y="809659"/>
                  </a:cubicBezTo>
                </a:path>
              </a:pathLst>
            </a:custGeom>
            <a:grp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grpSp>
      <p:grpSp>
        <p:nvGrpSpPr>
          <p:cNvPr id="15" name="Gruppieren 14">
            <a:extLst>
              <a:ext uri="{FF2B5EF4-FFF2-40B4-BE49-F238E27FC236}">
                <a16:creationId xmlns:a16="http://schemas.microsoft.com/office/drawing/2014/main" id="{DC1D97E5-FA4B-C49B-AC29-CDDEDEB7C8FA}"/>
              </a:ext>
            </a:extLst>
          </p:cNvPr>
          <p:cNvGrpSpPr/>
          <p:nvPr/>
        </p:nvGrpSpPr>
        <p:grpSpPr>
          <a:xfrm>
            <a:off x="6561263" y="3174965"/>
            <a:ext cx="2021643" cy="1203645"/>
            <a:chOff x="5114471" y="3184692"/>
            <a:chExt cx="2021643" cy="1203645"/>
          </a:xfrm>
        </p:grpSpPr>
        <p:sp>
          <p:nvSpPr>
            <p:cNvPr id="46" name="Rectangle: Rounded Corners 45">
              <a:extLst>
                <a:ext uri="{FF2B5EF4-FFF2-40B4-BE49-F238E27FC236}">
                  <a16:creationId xmlns:a16="http://schemas.microsoft.com/office/drawing/2014/main" id="{98E5D745-43F8-4388-9D1D-4023F99CE587}"/>
                </a:ext>
              </a:extLst>
            </p:cNvPr>
            <p:cNvSpPr/>
            <p:nvPr/>
          </p:nvSpPr>
          <p:spPr>
            <a:xfrm>
              <a:off x="5114471" y="3184692"/>
              <a:ext cx="2021643" cy="1203645"/>
            </a:xfrm>
            <a:prstGeom prst="roundRect">
              <a:avLst>
                <a:gd name="adj" fmla="val 4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pic>
          <p:nvPicPr>
            <p:cNvPr id="45" name="Picture 44">
              <a:extLst>
                <a:ext uri="{FF2B5EF4-FFF2-40B4-BE49-F238E27FC236}">
                  <a16:creationId xmlns:a16="http://schemas.microsoft.com/office/drawing/2014/main" id="{2BB83A19-60B5-4FF7-8457-73DDCA327BBE}"/>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114471" y="3260914"/>
              <a:ext cx="2021643" cy="1051200"/>
            </a:xfrm>
            <a:prstGeom prst="rect">
              <a:avLst/>
            </a:prstGeom>
            <a:ln>
              <a:noFill/>
            </a:ln>
          </p:spPr>
        </p:pic>
      </p:grpSp>
      <p:sp>
        <p:nvSpPr>
          <p:cNvPr id="50" name="TextBox 49">
            <a:extLst>
              <a:ext uri="{FF2B5EF4-FFF2-40B4-BE49-F238E27FC236}">
                <a16:creationId xmlns:a16="http://schemas.microsoft.com/office/drawing/2014/main" id="{8C9943DA-3E13-44F2-A5E5-B77807A217BB}"/>
              </a:ext>
            </a:extLst>
          </p:cNvPr>
          <p:cNvSpPr txBox="1"/>
          <p:nvPr/>
        </p:nvSpPr>
        <p:spPr>
          <a:xfrm>
            <a:off x="325747" y="2362052"/>
            <a:ext cx="2393581" cy="3323987"/>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Common context driven by Model</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Single designer for all Operational applications</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Total Operations view</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Persona based interaction and access</a:t>
            </a:r>
          </a:p>
        </p:txBody>
      </p:sp>
      <p:sp>
        <p:nvSpPr>
          <p:cNvPr id="2" name="Footer Placeholder 1">
            <a:extLst>
              <a:ext uri="{FF2B5EF4-FFF2-40B4-BE49-F238E27FC236}">
                <a16:creationId xmlns:a16="http://schemas.microsoft.com/office/drawing/2014/main" id="{F75A2868-D69B-6214-09BE-A04844BFF3FF}"/>
              </a:ext>
            </a:extLst>
          </p:cNvPr>
          <p:cNvSpPr>
            <a:spLocks noGrp="1"/>
          </p:cNvSpPr>
          <p:nvPr>
            <p:ph type="ftr" sz="quarter" idx="11"/>
          </p:nvPr>
        </p:nvSpPr>
        <p:spPr/>
        <p:txBody>
          <a:bodyPr/>
          <a:lstStyle/>
          <a:p>
            <a:r>
              <a:rPr lang="en-US" dirty="0"/>
              <a:t>© 2024 GE Vernova and/or its affiliates. All rights reserved.</a:t>
            </a:r>
          </a:p>
        </p:txBody>
      </p:sp>
      <p:sp>
        <p:nvSpPr>
          <p:cNvPr id="16" name="Slide Number Placeholder 15">
            <a:extLst>
              <a:ext uri="{FF2B5EF4-FFF2-40B4-BE49-F238E27FC236}">
                <a16:creationId xmlns:a16="http://schemas.microsoft.com/office/drawing/2014/main" id="{294D8102-5E43-4C2F-36BE-A16DD76AED80}"/>
              </a:ext>
            </a:extLst>
          </p:cNvPr>
          <p:cNvSpPr>
            <a:spLocks noGrp="1"/>
          </p:cNvSpPr>
          <p:nvPr>
            <p:ph type="sldNum" sz="quarter" idx="12"/>
          </p:nvPr>
        </p:nvSpPr>
        <p:spPr/>
        <p:txBody>
          <a:bodyPr/>
          <a:lstStyle/>
          <a:p>
            <a:fld id="{7A7A97EF-C944-4447-B862-B593E9B4A0FF}" type="slidenum">
              <a:rPr lang="en-US" smtClean="0"/>
              <a:t>53</a:t>
            </a:fld>
            <a:endParaRPr lang="en-US" dirty="0"/>
          </a:p>
        </p:txBody>
      </p:sp>
    </p:spTree>
    <p:extLst>
      <p:ext uri="{BB962C8B-B14F-4D97-AF65-F5344CB8AC3E}">
        <p14:creationId xmlns:p14="http://schemas.microsoft.com/office/powerpoint/2010/main" val="1222992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809E2-FEDC-4D51-B445-C9D521A6FA2D}"/>
              </a:ext>
            </a:extLst>
          </p:cNvPr>
          <p:cNvSpPr/>
          <p:nvPr/>
        </p:nvSpPr>
        <p:spPr>
          <a:xfrm>
            <a:off x="10774837" y="6306532"/>
            <a:ext cx="1240252" cy="43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9" name="Title 1">
            <a:extLst>
              <a:ext uri="{FF2B5EF4-FFF2-40B4-BE49-F238E27FC236}">
                <a16:creationId xmlns:a16="http://schemas.microsoft.com/office/drawing/2014/main" id="{398DE94B-2F85-48BA-B103-6D61CF770254}"/>
              </a:ext>
            </a:extLst>
          </p:cNvPr>
          <p:cNvSpPr>
            <a:spLocks noGrp="1"/>
          </p:cNvSpPr>
          <p:nvPr>
            <p:ph type="title"/>
          </p:nvPr>
        </p:nvSpPr>
        <p:spPr/>
        <p:txBody>
          <a:bodyPr vert="horz"/>
          <a:lstStyle/>
          <a:p>
            <a:r>
              <a:rPr lang="en-US" dirty="0"/>
              <a:t>Proficy Operations Hub</a:t>
            </a:r>
            <a:br>
              <a:rPr lang="en-US" dirty="0"/>
            </a:br>
            <a:br>
              <a:rPr lang="en-US" sz="2000" dirty="0">
                <a:solidFill>
                  <a:schemeClr val="tx2"/>
                </a:solidFill>
              </a:rPr>
            </a:br>
            <a:endParaRPr lang="en-US" sz="2000" dirty="0">
              <a:solidFill>
                <a:schemeClr val="tx2"/>
              </a:solidFill>
            </a:endParaRPr>
          </a:p>
        </p:txBody>
      </p:sp>
      <p:sp>
        <p:nvSpPr>
          <p:cNvPr id="70" name="Text Placeholder 4">
            <a:extLst>
              <a:ext uri="{FF2B5EF4-FFF2-40B4-BE49-F238E27FC236}">
                <a16:creationId xmlns:a16="http://schemas.microsoft.com/office/drawing/2014/main" id="{13530D5F-624C-4815-A2D9-9E82CFBD4445}"/>
              </a:ext>
            </a:extLst>
          </p:cNvPr>
          <p:cNvSpPr txBox="1">
            <a:spLocks/>
          </p:cNvSpPr>
          <p:nvPr/>
        </p:nvSpPr>
        <p:spPr>
          <a:xfrm>
            <a:off x="512057" y="2438757"/>
            <a:ext cx="4531457" cy="3383703"/>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latin typeface="Inter" panose="020B0502030000000004" pitchFamily="34" charset="0"/>
                <a:ea typeface="+mn-ea"/>
                <a:cs typeface="+mn-cs"/>
              </a:rPr>
              <a:t>Accessibility to information </a:t>
            </a:r>
            <a:r>
              <a:rPr kumimoji="0" lang="en-US" sz="16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 access your data any time, anywhere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Enable creation of </a:t>
            </a:r>
            <a:r>
              <a:rPr kumimoji="0" lang="en-US" sz="1600" b="1" i="0" u="none" strike="noStrike" kern="1200" cap="none" spc="0" normalizeH="0" baseline="0" noProof="0" dirty="0">
                <a:ln>
                  <a:noFill/>
                </a:ln>
                <a:effectLst/>
                <a:uLnTx/>
                <a:uFillTx/>
                <a:latin typeface="Inter" panose="020B0502030000000004" pitchFamily="34" charset="0"/>
                <a:ea typeface="+mn-ea"/>
                <a:cs typeface="+mn-cs"/>
              </a:rPr>
              <a:t>high-performance displays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latin typeface="Inter" panose="020B0502030000000004" pitchFamily="34" charset="0"/>
                <a:ea typeface="+mn-ea"/>
                <a:cs typeface="+mn-cs"/>
              </a:rPr>
              <a:t>Centrally manage visualization </a:t>
            </a:r>
            <a:r>
              <a:rPr kumimoji="0" lang="en-US" sz="16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layer across your enterprise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latin typeface="Inter" panose="020B0502030000000004" pitchFamily="34" charset="0"/>
                <a:ea typeface="+mn-ea"/>
                <a:cs typeface="+mn-cs"/>
              </a:rPr>
              <a:t>Get additional value </a:t>
            </a:r>
            <a:r>
              <a:rPr kumimoji="0" lang="en-US" sz="16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out of existing investment </a:t>
            </a:r>
            <a:r>
              <a:rPr kumimoji="0" lang="en-US" sz="1600" b="1" i="0" u="none" strike="noStrike" kern="1200" cap="none" spc="0" normalizeH="0" baseline="0" noProof="0" dirty="0">
                <a:ln>
                  <a:noFill/>
                </a:ln>
                <a:effectLst/>
                <a:uLnTx/>
                <a:uFillTx/>
                <a:latin typeface="Inter" panose="020B0502030000000004" pitchFamily="34" charset="0"/>
                <a:ea typeface="+mn-ea"/>
                <a:cs typeface="+mn-cs"/>
              </a:rPr>
              <a:t>in GE Proficy </a:t>
            </a:r>
            <a:r>
              <a:rPr kumimoji="0" lang="en-US" sz="16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products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C2340"/>
                </a:solidFill>
                <a:effectLst/>
                <a:uLnTx/>
                <a:uFillTx/>
                <a:latin typeface="Inter" panose="020B0502030000000004" pitchFamily="34" charset="0"/>
                <a:ea typeface="+mn-ea"/>
                <a:cs typeface="+mn-cs"/>
              </a:rPr>
              <a:t>Proficy Operations Hub built leveraging domain expertise from Proficy products</a:t>
            </a:r>
          </a:p>
        </p:txBody>
      </p:sp>
      <p:grpSp>
        <p:nvGrpSpPr>
          <p:cNvPr id="4" name="Group 3">
            <a:extLst>
              <a:ext uri="{FF2B5EF4-FFF2-40B4-BE49-F238E27FC236}">
                <a16:creationId xmlns:a16="http://schemas.microsoft.com/office/drawing/2014/main" id="{D7412F94-20F9-4101-BFBF-A27549A47E48}"/>
              </a:ext>
            </a:extLst>
          </p:cNvPr>
          <p:cNvGrpSpPr/>
          <p:nvPr/>
        </p:nvGrpSpPr>
        <p:grpSpPr>
          <a:xfrm>
            <a:off x="5380521" y="2144094"/>
            <a:ext cx="6399821" cy="4303144"/>
            <a:chOff x="5486048" y="2295484"/>
            <a:chExt cx="6399821" cy="4303144"/>
          </a:xfrm>
        </p:grpSpPr>
        <p:grpSp>
          <p:nvGrpSpPr>
            <p:cNvPr id="13" name="Group 12">
              <a:extLst>
                <a:ext uri="{FF2B5EF4-FFF2-40B4-BE49-F238E27FC236}">
                  <a16:creationId xmlns:a16="http://schemas.microsoft.com/office/drawing/2014/main" id="{0AB09796-6C60-4264-A5CC-13BBD8B22222}"/>
                </a:ext>
              </a:extLst>
            </p:cNvPr>
            <p:cNvGrpSpPr/>
            <p:nvPr/>
          </p:nvGrpSpPr>
          <p:grpSpPr>
            <a:xfrm>
              <a:off x="5851313" y="4194413"/>
              <a:ext cx="5371734" cy="1093653"/>
              <a:chOff x="5851313" y="4055224"/>
              <a:chExt cx="4292084" cy="1320336"/>
            </a:xfrm>
          </p:grpSpPr>
          <p:sp>
            <p:nvSpPr>
              <p:cNvPr id="16" name="Rectangle: Rounded Corners 15">
                <a:extLst>
                  <a:ext uri="{FF2B5EF4-FFF2-40B4-BE49-F238E27FC236}">
                    <a16:creationId xmlns:a16="http://schemas.microsoft.com/office/drawing/2014/main" id="{CE611CC4-0F3C-4677-9DF6-FB482AE6EC1A}"/>
                  </a:ext>
                </a:extLst>
              </p:cNvPr>
              <p:cNvSpPr/>
              <p:nvPr/>
            </p:nvSpPr>
            <p:spPr>
              <a:xfrm>
                <a:off x="5851313" y="4055224"/>
                <a:ext cx="4292084" cy="1320336"/>
              </a:xfrm>
              <a:prstGeom prst="roundRect">
                <a:avLst>
                  <a:gd name="adj" fmla="val 0"/>
                </a:avLst>
              </a:prstGeom>
              <a:solidFill>
                <a:srgbClr val="58984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Inter" panose="020B0502030000000004" pitchFamily="34" charset="0"/>
                    <a:ea typeface="+mn-ea"/>
                    <a:cs typeface="+mn-cs"/>
                  </a:rPr>
                  <a:t>Proficy</a:t>
                </a:r>
                <a:r>
                  <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 Operations Hub</a:t>
                </a:r>
              </a:p>
            </p:txBody>
          </p:sp>
          <p:sp>
            <p:nvSpPr>
              <p:cNvPr id="17" name="Rectangle 16">
                <a:extLst>
                  <a:ext uri="{FF2B5EF4-FFF2-40B4-BE49-F238E27FC236}">
                    <a16:creationId xmlns:a16="http://schemas.microsoft.com/office/drawing/2014/main" id="{8BA8F39C-9977-417E-A409-216B558F9819}"/>
                  </a:ext>
                </a:extLst>
              </p:cNvPr>
              <p:cNvSpPr/>
              <p:nvPr/>
            </p:nvSpPr>
            <p:spPr>
              <a:xfrm>
                <a:off x="6061779" y="4511148"/>
                <a:ext cx="3857310" cy="345934"/>
              </a:xfrm>
              <a:prstGeom prst="rect">
                <a:avLst/>
              </a:prstGeom>
              <a:solidFill>
                <a:schemeClr val="accent4">
                  <a:lumMod val="25000"/>
                  <a:lumOff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Designer (Development Environment)</a:t>
                </a:r>
              </a:p>
            </p:txBody>
          </p:sp>
          <p:sp>
            <p:nvSpPr>
              <p:cNvPr id="18" name="Rectangle: Rounded Corners 17">
                <a:extLst>
                  <a:ext uri="{FF2B5EF4-FFF2-40B4-BE49-F238E27FC236}">
                    <a16:creationId xmlns:a16="http://schemas.microsoft.com/office/drawing/2014/main" id="{4DB9D8A8-8EDF-4563-B121-E70F6ECB820E}"/>
                  </a:ext>
                </a:extLst>
              </p:cNvPr>
              <p:cNvSpPr/>
              <p:nvPr/>
            </p:nvSpPr>
            <p:spPr>
              <a:xfrm>
                <a:off x="6323157" y="4999927"/>
                <a:ext cx="784304" cy="24505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OPC UA</a:t>
                </a:r>
              </a:p>
            </p:txBody>
          </p:sp>
          <p:sp>
            <p:nvSpPr>
              <p:cNvPr id="19" name="Rectangle: Rounded Corners 18">
                <a:extLst>
                  <a:ext uri="{FF2B5EF4-FFF2-40B4-BE49-F238E27FC236}">
                    <a16:creationId xmlns:a16="http://schemas.microsoft.com/office/drawing/2014/main" id="{906B0BC6-9E53-4813-A6B1-C48E1E292380}"/>
                  </a:ext>
                </a:extLst>
              </p:cNvPr>
              <p:cNvSpPr/>
              <p:nvPr/>
            </p:nvSpPr>
            <p:spPr>
              <a:xfrm>
                <a:off x="7177854" y="4999927"/>
                <a:ext cx="784304" cy="24505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MQTT</a:t>
                </a:r>
              </a:p>
            </p:txBody>
          </p:sp>
          <p:sp>
            <p:nvSpPr>
              <p:cNvPr id="20" name="Rectangle: Rounded Corners 19">
                <a:extLst>
                  <a:ext uri="{FF2B5EF4-FFF2-40B4-BE49-F238E27FC236}">
                    <a16:creationId xmlns:a16="http://schemas.microsoft.com/office/drawing/2014/main" id="{4DCE6100-EF10-45B8-8F3A-A4F0D6A0AE4B}"/>
                  </a:ext>
                </a:extLst>
              </p:cNvPr>
              <p:cNvSpPr/>
              <p:nvPr/>
            </p:nvSpPr>
            <p:spPr>
              <a:xfrm>
                <a:off x="8032551" y="4999927"/>
                <a:ext cx="784304" cy="24505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REST</a:t>
                </a:r>
              </a:p>
            </p:txBody>
          </p:sp>
          <p:sp>
            <p:nvSpPr>
              <p:cNvPr id="21" name="Rectangle: Rounded Corners 20">
                <a:extLst>
                  <a:ext uri="{FF2B5EF4-FFF2-40B4-BE49-F238E27FC236}">
                    <a16:creationId xmlns:a16="http://schemas.microsoft.com/office/drawing/2014/main" id="{9337F1A1-5A32-4DF0-B849-6EA8984CB3A9}"/>
                  </a:ext>
                </a:extLst>
              </p:cNvPr>
              <p:cNvSpPr/>
              <p:nvPr/>
            </p:nvSpPr>
            <p:spPr>
              <a:xfrm>
                <a:off x="8887248" y="4999927"/>
                <a:ext cx="784304" cy="24505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SQL</a:t>
                </a:r>
              </a:p>
            </p:txBody>
          </p:sp>
        </p:grpSp>
        <p:grpSp>
          <p:nvGrpSpPr>
            <p:cNvPr id="23" name="Group 22">
              <a:extLst>
                <a:ext uri="{FF2B5EF4-FFF2-40B4-BE49-F238E27FC236}">
                  <a16:creationId xmlns:a16="http://schemas.microsoft.com/office/drawing/2014/main" id="{C8F97FCB-9780-4757-B291-1168297A1D3F}"/>
                </a:ext>
              </a:extLst>
            </p:cNvPr>
            <p:cNvGrpSpPr/>
            <p:nvPr/>
          </p:nvGrpSpPr>
          <p:grpSpPr>
            <a:xfrm>
              <a:off x="5986848" y="2336304"/>
              <a:ext cx="2941710" cy="1634074"/>
              <a:chOff x="6451395" y="1441617"/>
              <a:chExt cx="2941710" cy="1634074"/>
            </a:xfrm>
          </p:grpSpPr>
          <p:grpSp>
            <p:nvGrpSpPr>
              <p:cNvPr id="24" name="Group 23">
                <a:extLst>
                  <a:ext uri="{FF2B5EF4-FFF2-40B4-BE49-F238E27FC236}">
                    <a16:creationId xmlns:a16="http://schemas.microsoft.com/office/drawing/2014/main" id="{D7303089-44D4-4C4D-A96E-77E484EFE1B8}"/>
                  </a:ext>
                </a:extLst>
              </p:cNvPr>
              <p:cNvGrpSpPr/>
              <p:nvPr/>
            </p:nvGrpSpPr>
            <p:grpSpPr>
              <a:xfrm>
                <a:off x="7295930" y="1441617"/>
                <a:ext cx="2097175" cy="1500986"/>
                <a:chOff x="743905" y="3267961"/>
                <a:chExt cx="2031290" cy="1453830"/>
              </a:xfrm>
            </p:grpSpPr>
            <p:grpSp>
              <p:nvGrpSpPr>
                <p:cNvPr id="53" name="Group 52">
                  <a:extLst>
                    <a:ext uri="{FF2B5EF4-FFF2-40B4-BE49-F238E27FC236}">
                      <a16:creationId xmlns:a16="http://schemas.microsoft.com/office/drawing/2014/main" id="{04C5E44B-BE08-4338-B0C5-3C4DC4C1A63D}"/>
                    </a:ext>
                  </a:extLst>
                </p:cNvPr>
                <p:cNvGrpSpPr/>
                <p:nvPr/>
              </p:nvGrpSpPr>
              <p:grpSpPr>
                <a:xfrm>
                  <a:off x="743905" y="3267961"/>
                  <a:ext cx="2031290" cy="1453830"/>
                  <a:chOff x="5040057" y="573057"/>
                  <a:chExt cx="3273901" cy="2343188"/>
                </a:xfrm>
              </p:grpSpPr>
              <p:sp>
                <p:nvSpPr>
                  <p:cNvPr id="55" name="Rectangle: Rounded Corners 54">
                    <a:extLst>
                      <a:ext uri="{FF2B5EF4-FFF2-40B4-BE49-F238E27FC236}">
                        <a16:creationId xmlns:a16="http://schemas.microsoft.com/office/drawing/2014/main" id="{2DEC6D5A-F13B-408D-B9F5-D97FE1AFEEDA}"/>
                      </a:ext>
                    </a:extLst>
                  </p:cNvPr>
                  <p:cNvSpPr/>
                  <p:nvPr/>
                </p:nvSpPr>
                <p:spPr>
                  <a:xfrm>
                    <a:off x="5040057" y="573057"/>
                    <a:ext cx="3273901" cy="1940920"/>
                  </a:xfrm>
                  <a:prstGeom prst="roundRect">
                    <a:avLst>
                      <a:gd name="adj" fmla="val 4654"/>
                    </a:avLst>
                  </a:prstGeom>
                  <a:solidFill>
                    <a:srgbClr val="D0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56" name="Freeform: Shape 55">
                    <a:extLst>
                      <a:ext uri="{FF2B5EF4-FFF2-40B4-BE49-F238E27FC236}">
                        <a16:creationId xmlns:a16="http://schemas.microsoft.com/office/drawing/2014/main" id="{31D53107-B34F-4FCC-9DFA-147109987F7F}"/>
                      </a:ext>
                    </a:extLst>
                  </p:cNvPr>
                  <p:cNvSpPr/>
                  <p:nvPr/>
                </p:nvSpPr>
                <p:spPr>
                  <a:xfrm flipH="1">
                    <a:off x="6175407" y="2513977"/>
                    <a:ext cx="1003200" cy="402268"/>
                  </a:xfrm>
                  <a:custGeom>
                    <a:avLst/>
                    <a:gdLst>
                      <a:gd name="connsiteX0" fmla="*/ 830496 w 1003200"/>
                      <a:gd name="connsiteY0" fmla="*/ 0 h 402268"/>
                      <a:gd name="connsiteX1" fmla="*/ 506572 w 1003200"/>
                      <a:gd name="connsiteY1" fmla="*/ 0 h 402268"/>
                      <a:gd name="connsiteX2" fmla="*/ 496628 w 1003200"/>
                      <a:gd name="connsiteY2" fmla="*/ 0 h 402268"/>
                      <a:gd name="connsiteX3" fmla="*/ 172704 w 1003200"/>
                      <a:gd name="connsiteY3" fmla="*/ 0 h 402268"/>
                      <a:gd name="connsiteX4" fmla="*/ 149277 w 1003200"/>
                      <a:gd name="connsiteY4" fmla="*/ 283311 h 402268"/>
                      <a:gd name="connsiteX5" fmla="*/ 1669 w 1003200"/>
                      <a:gd name="connsiteY5" fmla="*/ 377345 h 402268"/>
                      <a:gd name="connsiteX6" fmla="*/ 97957 w 1003200"/>
                      <a:gd name="connsiteY6" fmla="*/ 401140 h 402268"/>
                      <a:gd name="connsiteX7" fmla="*/ 501600 w 1003200"/>
                      <a:gd name="connsiteY7" fmla="*/ 396957 h 402268"/>
                      <a:gd name="connsiteX8" fmla="*/ 905243 w 1003200"/>
                      <a:gd name="connsiteY8" fmla="*/ 401140 h 402268"/>
                      <a:gd name="connsiteX9" fmla="*/ 1001531 w 1003200"/>
                      <a:gd name="connsiteY9" fmla="*/ 377345 h 402268"/>
                      <a:gd name="connsiteX10" fmla="*/ 853923 w 1003200"/>
                      <a:gd name="connsiteY10" fmla="*/ 283311 h 40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200" h="402268">
                        <a:moveTo>
                          <a:pt x="830496" y="0"/>
                        </a:moveTo>
                        <a:lnTo>
                          <a:pt x="506572" y="0"/>
                        </a:lnTo>
                        <a:lnTo>
                          <a:pt x="496628" y="0"/>
                        </a:lnTo>
                        <a:lnTo>
                          <a:pt x="172704" y="0"/>
                        </a:lnTo>
                        <a:lnTo>
                          <a:pt x="149277" y="283311"/>
                        </a:lnTo>
                        <a:cubicBezTo>
                          <a:pt x="123946" y="346015"/>
                          <a:pt x="10222" y="357707"/>
                          <a:pt x="1669" y="377345"/>
                        </a:cubicBezTo>
                        <a:cubicBezTo>
                          <a:pt x="-6884" y="396983"/>
                          <a:pt x="16277" y="405536"/>
                          <a:pt x="97957" y="401140"/>
                        </a:cubicBezTo>
                        <a:lnTo>
                          <a:pt x="501600" y="396957"/>
                        </a:lnTo>
                        <a:lnTo>
                          <a:pt x="905243" y="401140"/>
                        </a:lnTo>
                        <a:cubicBezTo>
                          <a:pt x="986923" y="405536"/>
                          <a:pt x="1010084" y="396983"/>
                          <a:pt x="1001531" y="377345"/>
                        </a:cubicBezTo>
                        <a:cubicBezTo>
                          <a:pt x="992978" y="357707"/>
                          <a:pt x="879254" y="346015"/>
                          <a:pt x="853923" y="283311"/>
                        </a:cubicBezTo>
                        <a:close/>
                      </a:path>
                    </a:pathLst>
                  </a:custGeom>
                  <a:gradFill>
                    <a:gsLst>
                      <a:gs pos="75000">
                        <a:srgbClr val="808082"/>
                      </a:gs>
                      <a:gs pos="64000">
                        <a:srgbClr val="F3F3F3"/>
                      </a:gs>
                      <a:gs pos="35000">
                        <a:srgbClr val="C2C3C7"/>
                      </a:gs>
                      <a:gs pos="0">
                        <a:srgbClr val="7F7E83"/>
                      </a:gs>
                      <a:gs pos="100000">
                        <a:srgbClr val="4D4E50"/>
                      </a:gs>
                      <a:gs pos="93000">
                        <a:schemeClr val="bg1"/>
                      </a:gs>
                      <a:gs pos="83000">
                        <a:srgbClr val="C8C9C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sp>
              <p:nvSpPr>
                <p:cNvPr id="54" name="Rectangle 53">
                  <a:extLst>
                    <a:ext uri="{FF2B5EF4-FFF2-40B4-BE49-F238E27FC236}">
                      <a16:creationId xmlns:a16="http://schemas.microsoft.com/office/drawing/2014/main" id="{E972DC99-542C-49B0-AEA2-8ABDC0FB6230}"/>
                    </a:ext>
                  </a:extLst>
                </p:cNvPr>
                <p:cNvSpPr/>
                <p:nvPr/>
              </p:nvSpPr>
              <p:spPr>
                <a:xfrm>
                  <a:off x="855657" y="3373932"/>
                  <a:ext cx="1807787" cy="972000"/>
                </a:xfrm>
                <a:prstGeom prst="rect">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sp>
            <p:nvSpPr>
              <p:cNvPr id="26" name="TextBox 25">
                <a:extLst>
                  <a:ext uri="{FF2B5EF4-FFF2-40B4-BE49-F238E27FC236}">
                    <a16:creationId xmlns:a16="http://schemas.microsoft.com/office/drawing/2014/main" id="{FFF80F5B-8C53-4EE0-932E-2E8EA7766A49}"/>
                  </a:ext>
                </a:extLst>
              </p:cNvPr>
              <p:cNvSpPr txBox="1"/>
              <p:nvPr/>
            </p:nvSpPr>
            <p:spPr>
              <a:xfrm>
                <a:off x="7483358" y="1600419"/>
                <a:ext cx="984950"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Inter" panose="020B0502030000000004" pitchFamily="34" charset="0"/>
                    <a:ea typeface="+mn-ea"/>
                    <a:cs typeface="+mn-cs"/>
                  </a:rPr>
                  <a:t>Web Apps</a:t>
                </a:r>
              </a:p>
            </p:txBody>
          </p:sp>
          <p:pic>
            <p:nvPicPr>
              <p:cNvPr id="27" name="Picture 26">
                <a:extLst>
                  <a:ext uri="{FF2B5EF4-FFF2-40B4-BE49-F238E27FC236}">
                    <a16:creationId xmlns:a16="http://schemas.microsoft.com/office/drawing/2014/main" id="{48217F4F-B06F-42AF-8359-0F8CA0A4E594}"/>
                  </a:ext>
                </a:extLst>
              </p:cNvPr>
              <p:cNvPicPr>
                <a:picLocks noChangeAspect="1"/>
              </p:cNvPicPr>
              <p:nvPr/>
            </p:nvPicPr>
            <p:blipFill>
              <a:blip r:embed="rId3"/>
              <a:stretch>
                <a:fillRect/>
              </a:stretch>
            </p:blipFill>
            <p:spPr>
              <a:xfrm>
                <a:off x="8131649" y="2033507"/>
                <a:ext cx="1005195" cy="375455"/>
              </a:xfrm>
              <a:prstGeom prst="rect">
                <a:avLst/>
              </a:prstGeom>
            </p:spPr>
          </p:pic>
          <p:pic>
            <p:nvPicPr>
              <p:cNvPr id="28" name="Content Placeholder 4">
                <a:extLst>
                  <a:ext uri="{FF2B5EF4-FFF2-40B4-BE49-F238E27FC236}">
                    <a16:creationId xmlns:a16="http://schemas.microsoft.com/office/drawing/2014/main" id="{96BCD7E8-659D-4092-876A-57966B8805C5}"/>
                  </a:ext>
                </a:extLst>
              </p:cNvPr>
              <p:cNvPicPr>
                <a:picLocks noChangeAspect="1"/>
              </p:cNvPicPr>
              <p:nvPr/>
            </p:nvPicPr>
            <p:blipFill>
              <a:blip r:embed="rId4" cstate="print">
                <a:extLst>
                  <a:ext uri="{28A0092B-C50C-407E-A947-70E740481C1C}">
                    <a14:useLocalDpi xmlns:a14="http://schemas.microsoft.com/office/drawing/2010/main" val="0"/>
                  </a:ext>
                </a:extLst>
              </a:blip>
              <a:srcRect t="9369"/>
              <a:stretch>
                <a:fillRect/>
              </a:stretch>
            </p:blipFill>
            <p:spPr>
              <a:xfrm>
                <a:off x="7412598" y="1560722"/>
                <a:ext cx="1868734" cy="989690"/>
              </a:xfrm>
              <a:custGeom>
                <a:avLst/>
                <a:gdLst>
                  <a:gd name="connsiteX0" fmla="*/ 0 w 12192000"/>
                  <a:gd name="connsiteY0" fmla="*/ 0 h 6215449"/>
                  <a:gd name="connsiteX1" fmla="*/ 12192000 w 12192000"/>
                  <a:gd name="connsiteY1" fmla="*/ 0 h 6215449"/>
                  <a:gd name="connsiteX2" fmla="*/ 12192000 w 12192000"/>
                  <a:gd name="connsiteY2" fmla="*/ 6215449 h 6215449"/>
                  <a:gd name="connsiteX3" fmla="*/ 0 w 12192000"/>
                  <a:gd name="connsiteY3" fmla="*/ 6215449 h 6215449"/>
                </a:gdLst>
                <a:ahLst/>
                <a:cxnLst>
                  <a:cxn ang="0">
                    <a:pos x="connsiteX0" y="connsiteY0"/>
                  </a:cxn>
                  <a:cxn ang="0">
                    <a:pos x="connsiteX1" y="connsiteY1"/>
                  </a:cxn>
                  <a:cxn ang="0">
                    <a:pos x="connsiteX2" y="connsiteY2"/>
                  </a:cxn>
                  <a:cxn ang="0">
                    <a:pos x="connsiteX3" y="connsiteY3"/>
                  </a:cxn>
                </a:cxnLst>
                <a:rect l="l" t="t" r="r" b="b"/>
                <a:pathLst>
                  <a:path w="12192000" h="6215449">
                    <a:moveTo>
                      <a:pt x="0" y="0"/>
                    </a:moveTo>
                    <a:lnTo>
                      <a:pt x="12192000" y="0"/>
                    </a:lnTo>
                    <a:lnTo>
                      <a:pt x="12192000" y="6215449"/>
                    </a:lnTo>
                    <a:lnTo>
                      <a:pt x="0" y="6215449"/>
                    </a:lnTo>
                    <a:close/>
                  </a:path>
                </a:pathLst>
              </a:custGeom>
            </p:spPr>
          </p:pic>
          <p:grpSp>
            <p:nvGrpSpPr>
              <p:cNvPr id="29" name="Group 28">
                <a:extLst>
                  <a:ext uri="{FF2B5EF4-FFF2-40B4-BE49-F238E27FC236}">
                    <a16:creationId xmlns:a16="http://schemas.microsoft.com/office/drawing/2014/main" id="{DA9148C0-7381-40CF-8906-ADAF8F95F797}"/>
                  </a:ext>
                </a:extLst>
              </p:cNvPr>
              <p:cNvGrpSpPr/>
              <p:nvPr/>
            </p:nvGrpSpPr>
            <p:grpSpPr>
              <a:xfrm>
                <a:off x="6451395" y="2333860"/>
                <a:ext cx="1097867" cy="741831"/>
                <a:chOff x="5147645" y="530727"/>
                <a:chExt cx="8661403" cy="5852528"/>
              </a:xfrm>
            </p:grpSpPr>
            <p:sp>
              <p:nvSpPr>
                <p:cNvPr id="42" name="Rectangle: Rounded Corners 29">
                  <a:extLst>
                    <a:ext uri="{FF2B5EF4-FFF2-40B4-BE49-F238E27FC236}">
                      <a16:creationId xmlns:a16="http://schemas.microsoft.com/office/drawing/2014/main" id="{8CC106E6-E75F-4115-B683-47C6364EF4CF}"/>
                    </a:ext>
                  </a:extLst>
                </p:cNvPr>
                <p:cNvSpPr/>
                <p:nvPr/>
              </p:nvSpPr>
              <p:spPr>
                <a:xfrm>
                  <a:off x="5147645" y="530727"/>
                  <a:ext cx="8661403" cy="5852528"/>
                </a:xfrm>
                <a:prstGeom prst="roundRect">
                  <a:avLst>
                    <a:gd name="adj" fmla="val 4969"/>
                  </a:avLst>
                </a:prstGeom>
                <a:solidFill>
                  <a:srgbClr val="D0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43" name="Rectangle: Rounded Corners 30">
                  <a:extLst>
                    <a:ext uri="{FF2B5EF4-FFF2-40B4-BE49-F238E27FC236}">
                      <a16:creationId xmlns:a16="http://schemas.microsoft.com/office/drawing/2014/main" id="{5F3AC2F4-87E3-4B74-9876-D18DD0D6415E}"/>
                    </a:ext>
                  </a:extLst>
                </p:cNvPr>
                <p:cNvSpPr/>
                <p:nvPr/>
              </p:nvSpPr>
              <p:spPr>
                <a:xfrm>
                  <a:off x="5194382" y="553771"/>
                  <a:ext cx="8567928" cy="5806440"/>
                </a:xfrm>
                <a:prstGeom prst="roundRect">
                  <a:avLst>
                    <a:gd name="adj" fmla="val 486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44" name="Oval 43">
                  <a:extLst>
                    <a:ext uri="{FF2B5EF4-FFF2-40B4-BE49-F238E27FC236}">
                      <a16:creationId xmlns:a16="http://schemas.microsoft.com/office/drawing/2014/main" id="{FAEBA89E-FCA0-43E3-AFEA-ED0335327626}"/>
                    </a:ext>
                  </a:extLst>
                </p:cNvPr>
                <p:cNvSpPr/>
                <p:nvPr/>
              </p:nvSpPr>
              <p:spPr>
                <a:xfrm>
                  <a:off x="5392905" y="3194958"/>
                  <a:ext cx="409785" cy="414338"/>
                </a:xfrm>
                <a:prstGeom prst="ellipse">
                  <a:avLst/>
                </a:prstGeom>
                <a:gradFill>
                  <a:gsLst>
                    <a:gs pos="0">
                      <a:schemeClr val="bg1">
                        <a:lumMod val="50000"/>
                      </a:schemeClr>
                    </a:gs>
                    <a:gs pos="58000">
                      <a:schemeClr val="bg1">
                        <a:lumMod val="85000"/>
                      </a:schemeClr>
                    </a:gs>
                    <a:gs pos="31000">
                      <a:schemeClr val="bg1">
                        <a:lumMod val="65000"/>
                      </a:schemeClr>
                    </a:gs>
                    <a:gs pos="100000">
                      <a:srgbClr val="D0D1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45" name="Freeform: Shape 34">
                  <a:extLst>
                    <a:ext uri="{FF2B5EF4-FFF2-40B4-BE49-F238E27FC236}">
                      <a16:creationId xmlns:a16="http://schemas.microsoft.com/office/drawing/2014/main" id="{FFB4E5B7-43FA-4792-B280-1FA3ADA2A04C}"/>
                    </a:ext>
                  </a:extLst>
                </p:cNvPr>
                <p:cNvSpPr/>
                <p:nvPr/>
              </p:nvSpPr>
              <p:spPr>
                <a:xfrm>
                  <a:off x="5529217" y="3333547"/>
                  <a:ext cx="137160" cy="137160"/>
                </a:xfrm>
                <a:custGeom>
                  <a:avLst/>
                  <a:gdLst>
                    <a:gd name="connsiteX0" fmla="*/ 35183 w 156960"/>
                    <a:gd name="connsiteY0" fmla="*/ 13918 h 153591"/>
                    <a:gd name="connsiteX1" fmla="*/ 14224 w 156960"/>
                    <a:gd name="connsiteY1" fmla="*/ 34877 h 153591"/>
                    <a:gd name="connsiteX2" fmla="*/ 14224 w 156960"/>
                    <a:gd name="connsiteY2" fmla="*/ 118712 h 153591"/>
                    <a:gd name="connsiteX3" fmla="*/ 35183 w 156960"/>
                    <a:gd name="connsiteY3" fmla="*/ 139671 h 153591"/>
                    <a:gd name="connsiteX4" fmla="*/ 121776 w 156960"/>
                    <a:gd name="connsiteY4" fmla="*/ 139671 h 153591"/>
                    <a:gd name="connsiteX5" fmla="*/ 142735 w 156960"/>
                    <a:gd name="connsiteY5" fmla="*/ 118712 h 153591"/>
                    <a:gd name="connsiteX6" fmla="*/ 142735 w 156960"/>
                    <a:gd name="connsiteY6" fmla="*/ 34877 h 153591"/>
                    <a:gd name="connsiteX7" fmla="*/ 121776 w 156960"/>
                    <a:gd name="connsiteY7" fmla="*/ 13918 h 153591"/>
                    <a:gd name="connsiteX8" fmla="*/ 25599 w 156960"/>
                    <a:gd name="connsiteY8" fmla="*/ 0 h 153591"/>
                    <a:gd name="connsiteX9" fmla="*/ 131361 w 156960"/>
                    <a:gd name="connsiteY9" fmla="*/ 0 h 153591"/>
                    <a:gd name="connsiteX10" fmla="*/ 156960 w 156960"/>
                    <a:gd name="connsiteY10" fmla="*/ 25599 h 153591"/>
                    <a:gd name="connsiteX11" fmla="*/ 156960 w 156960"/>
                    <a:gd name="connsiteY11" fmla="*/ 127992 h 153591"/>
                    <a:gd name="connsiteX12" fmla="*/ 131361 w 156960"/>
                    <a:gd name="connsiteY12" fmla="*/ 153591 h 153591"/>
                    <a:gd name="connsiteX13" fmla="*/ 25599 w 156960"/>
                    <a:gd name="connsiteY13" fmla="*/ 153591 h 153591"/>
                    <a:gd name="connsiteX14" fmla="*/ 0 w 156960"/>
                    <a:gd name="connsiteY14" fmla="*/ 127992 h 153591"/>
                    <a:gd name="connsiteX15" fmla="*/ 0 w 156960"/>
                    <a:gd name="connsiteY15" fmla="*/ 25599 h 153591"/>
                    <a:gd name="connsiteX16" fmla="*/ 25599 w 156960"/>
                    <a:gd name="connsiteY16" fmla="*/ 0 h 15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960" h="153591">
                      <a:moveTo>
                        <a:pt x="35183" y="13918"/>
                      </a:moveTo>
                      <a:cubicBezTo>
                        <a:pt x="23608" y="13918"/>
                        <a:pt x="14224" y="23302"/>
                        <a:pt x="14224" y="34877"/>
                      </a:cubicBezTo>
                      <a:lnTo>
                        <a:pt x="14224" y="118712"/>
                      </a:lnTo>
                      <a:cubicBezTo>
                        <a:pt x="14224" y="130287"/>
                        <a:pt x="23608" y="139671"/>
                        <a:pt x="35183" y="139671"/>
                      </a:cubicBezTo>
                      <a:lnTo>
                        <a:pt x="121776" y="139671"/>
                      </a:lnTo>
                      <a:cubicBezTo>
                        <a:pt x="133351" y="139671"/>
                        <a:pt x="142735" y="130287"/>
                        <a:pt x="142735" y="118712"/>
                      </a:cubicBezTo>
                      <a:lnTo>
                        <a:pt x="142735" y="34877"/>
                      </a:lnTo>
                      <a:cubicBezTo>
                        <a:pt x="142735" y="23302"/>
                        <a:pt x="133351" y="13918"/>
                        <a:pt x="121776" y="13918"/>
                      </a:cubicBezTo>
                      <a:close/>
                      <a:moveTo>
                        <a:pt x="25599" y="0"/>
                      </a:moveTo>
                      <a:lnTo>
                        <a:pt x="131361" y="0"/>
                      </a:lnTo>
                      <a:cubicBezTo>
                        <a:pt x="145499" y="0"/>
                        <a:pt x="156960" y="11461"/>
                        <a:pt x="156960" y="25599"/>
                      </a:cubicBezTo>
                      <a:lnTo>
                        <a:pt x="156960" y="127992"/>
                      </a:lnTo>
                      <a:cubicBezTo>
                        <a:pt x="156960" y="142130"/>
                        <a:pt x="145499" y="153591"/>
                        <a:pt x="131361" y="153591"/>
                      </a:cubicBezTo>
                      <a:lnTo>
                        <a:pt x="25599" y="153591"/>
                      </a:lnTo>
                      <a:cubicBezTo>
                        <a:pt x="11461" y="153591"/>
                        <a:pt x="0" y="142130"/>
                        <a:pt x="0" y="127992"/>
                      </a:cubicBezTo>
                      <a:lnTo>
                        <a:pt x="0" y="25599"/>
                      </a:lnTo>
                      <a:cubicBezTo>
                        <a:pt x="0" y="11461"/>
                        <a:pt x="11461" y="0"/>
                        <a:pt x="25599" y="0"/>
                      </a:cubicBezTo>
                      <a:close/>
                    </a:path>
                  </a:pathLst>
                </a:custGeom>
                <a:solidFill>
                  <a:srgbClr val="8A8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nvGrpSpPr>
                <p:cNvPr id="46" name="Group 45">
                  <a:extLst>
                    <a:ext uri="{FF2B5EF4-FFF2-40B4-BE49-F238E27FC236}">
                      <a16:creationId xmlns:a16="http://schemas.microsoft.com/office/drawing/2014/main" id="{74DCBFB3-F18D-4601-BA37-B32327331634}"/>
                    </a:ext>
                  </a:extLst>
                </p:cNvPr>
                <p:cNvGrpSpPr/>
                <p:nvPr/>
              </p:nvGrpSpPr>
              <p:grpSpPr>
                <a:xfrm>
                  <a:off x="13430676" y="3402127"/>
                  <a:ext cx="109728" cy="109728"/>
                  <a:chOff x="10183797" y="3377330"/>
                  <a:chExt cx="109728" cy="109728"/>
                </a:xfrm>
              </p:grpSpPr>
              <p:sp>
                <p:nvSpPr>
                  <p:cNvPr id="49" name="Oval 48">
                    <a:extLst>
                      <a:ext uri="{FF2B5EF4-FFF2-40B4-BE49-F238E27FC236}">
                        <a16:creationId xmlns:a16="http://schemas.microsoft.com/office/drawing/2014/main" id="{2B0C066F-A650-4A03-B972-9B7B2A45E467}"/>
                      </a:ext>
                    </a:extLst>
                  </p:cNvPr>
                  <p:cNvSpPr/>
                  <p:nvPr/>
                </p:nvSpPr>
                <p:spPr>
                  <a:xfrm>
                    <a:off x="10183797" y="3377330"/>
                    <a:ext cx="109728" cy="109728"/>
                  </a:xfrm>
                  <a:prstGeom prst="ellipse">
                    <a:avLst/>
                  </a:prstGeom>
                  <a:solidFill>
                    <a:srgbClr val="393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50" name="Oval 49">
                    <a:extLst>
                      <a:ext uri="{FF2B5EF4-FFF2-40B4-BE49-F238E27FC236}">
                        <a16:creationId xmlns:a16="http://schemas.microsoft.com/office/drawing/2014/main" id="{DF8D0C74-588F-42E8-BDC8-3EEE673283AD}"/>
                      </a:ext>
                    </a:extLst>
                  </p:cNvPr>
                  <p:cNvSpPr/>
                  <p:nvPr/>
                </p:nvSpPr>
                <p:spPr>
                  <a:xfrm>
                    <a:off x="10224945" y="3418478"/>
                    <a:ext cx="27432" cy="27432"/>
                  </a:xfrm>
                  <a:prstGeom prst="ellipse">
                    <a:avLst/>
                  </a:prstGeom>
                  <a:solidFill>
                    <a:srgbClr val="131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sp>
              <p:nvSpPr>
                <p:cNvPr id="47" name="Rectangle: Rounded Corners 31">
                  <a:extLst>
                    <a:ext uri="{FF2B5EF4-FFF2-40B4-BE49-F238E27FC236}">
                      <a16:creationId xmlns:a16="http://schemas.microsoft.com/office/drawing/2014/main" id="{04912622-A704-4211-96B1-35679ACE227B}"/>
                    </a:ext>
                  </a:extLst>
                </p:cNvPr>
                <p:cNvSpPr/>
                <p:nvPr/>
              </p:nvSpPr>
              <p:spPr>
                <a:xfrm>
                  <a:off x="5221432" y="584167"/>
                  <a:ext cx="8531352" cy="5760720"/>
                </a:xfrm>
                <a:prstGeom prst="roundRect">
                  <a:avLst>
                    <a:gd name="adj" fmla="val 3850"/>
                  </a:avLst>
                </a:prstGeom>
                <a:solidFill>
                  <a:srgbClr val="D0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48" name="Rectangle 47">
                  <a:extLst>
                    <a:ext uri="{FF2B5EF4-FFF2-40B4-BE49-F238E27FC236}">
                      <a16:creationId xmlns:a16="http://schemas.microsoft.com/office/drawing/2014/main" id="{F6AA6807-451C-48C1-9C20-8D57F67FFEF3}"/>
                    </a:ext>
                  </a:extLst>
                </p:cNvPr>
                <p:cNvSpPr/>
                <p:nvPr/>
              </p:nvSpPr>
              <p:spPr>
                <a:xfrm>
                  <a:off x="5974162" y="872053"/>
                  <a:ext cx="7261934" cy="5184949"/>
                </a:xfrm>
                <a:prstGeom prst="rect">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grpSp>
            <p:nvGrpSpPr>
              <p:cNvPr id="30" name="Group 29">
                <a:extLst>
                  <a:ext uri="{FF2B5EF4-FFF2-40B4-BE49-F238E27FC236}">
                    <a16:creationId xmlns:a16="http://schemas.microsoft.com/office/drawing/2014/main" id="{05F22905-B2F5-4905-B269-E5AE76345DB4}"/>
                  </a:ext>
                </a:extLst>
              </p:cNvPr>
              <p:cNvGrpSpPr/>
              <p:nvPr/>
            </p:nvGrpSpPr>
            <p:grpSpPr>
              <a:xfrm>
                <a:off x="6842827" y="1542484"/>
                <a:ext cx="379630" cy="767244"/>
                <a:chOff x="4661326" y="2664929"/>
                <a:chExt cx="1968696" cy="3978794"/>
              </a:xfrm>
            </p:grpSpPr>
            <p:sp>
              <p:nvSpPr>
                <p:cNvPr id="36" name="Rectangle: Rounded Corners 43">
                  <a:extLst>
                    <a:ext uri="{FF2B5EF4-FFF2-40B4-BE49-F238E27FC236}">
                      <a16:creationId xmlns:a16="http://schemas.microsoft.com/office/drawing/2014/main" id="{ECDD4498-28C4-4D14-B2E8-92AB59DCFBF2}"/>
                    </a:ext>
                  </a:extLst>
                </p:cNvPr>
                <p:cNvSpPr/>
                <p:nvPr/>
              </p:nvSpPr>
              <p:spPr>
                <a:xfrm rot="16200000">
                  <a:off x="3656277" y="3669978"/>
                  <a:ext cx="3978794" cy="1968696"/>
                </a:xfrm>
                <a:prstGeom prst="roundRect">
                  <a:avLst>
                    <a:gd name="adj" fmla="val 14710"/>
                  </a:avLst>
                </a:prstGeom>
                <a:solidFill>
                  <a:srgbClr val="D0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37" name="Rectangle: Rounded Corners 44">
                  <a:extLst>
                    <a:ext uri="{FF2B5EF4-FFF2-40B4-BE49-F238E27FC236}">
                      <a16:creationId xmlns:a16="http://schemas.microsoft.com/office/drawing/2014/main" id="{A5379207-BE7E-4C75-907B-00FA83CF0548}"/>
                    </a:ext>
                  </a:extLst>
                </p:cNvPr>
                <p:cNvSpPr/>
                <p:nvPr/>
              </p:nvSpPr>
              <p:spPr>
                <a:xfrm rot="16200000">
                  <a:off x="3683674" y="3700326"/>
                  <a:ext cx="3924000" cy="1908000"/>
                </a:xfrm>
                <a:prstGeom prst="roundRect">
                  <a:avLst>
                    <a:gd name="adj" fmla="val 1471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nvGrpSpPr>
                <p:cNvPr id="38" name="Group 37">
                  <a:extLst>
                    <a:ext uri="{FF2B5EF4-FFF2-40B4-BE49-F238E27FC236}">
                      <a16:creationId xmlns:a16="http://schemas.microsoft.com/office/drawing/2014/main" id="{3C418593-DAC4-4813-A105-DA74E1B31225}"/>
                    </a:ext>
                  </a:extLst>
                </p:cNvPr>
                <p:cNvGrpSpPr/>
                <p:nvPr/>
              </p:nvGrpSpPr>
              <p:grpSpPr>
                <a:xfrm>
                  <a:off x="4709674" y="2707371"/>
                  <a:ext cx="1872000" cy="3888000"/>
                  <a:chOff x="6995674" y="2710326"/>
                  <a:chExt cx="1872000" cy="3888000"/>
                </a:xfrm>
              </p:grpSpPr>
              <p:sp>
                <p:nvSpPr>
                  <p:cNvPr id="39" name="Rectangle: Rounded Corners 46">
                    <a:extLst>
                      <a:ext uri="{FF2B5EF4-FFF2-40B4-BE49-F238E27FC236}">
                        <a16:creationId xmlns:a16="http://schemas.microsoft.com/office/drawing/2014/main" id="{34818AB2-BF96-4322-9DDD-10A8BF85E2E4}"/>
                      </a:ext>
                    </a:extLst>
                  </p:cNvPr>
                  <p:cNvSpPr/>
                  <p:nvPr/>
                </p:nvSpPr>
                <p:spPr>
                  <a:xfrm rot="16200000">
                    <a:off x="5987674" y="3718326"/>
                    <a:ext cx="3888000" cy="1872000"/>
                  </a:xfrm>
                  <a:prstGeom prst="roundRect">
                    <a:avLst>
                      <a:gd name="adj" fmla="val 14710"/>
                    </a:avLst>
                  </a:prstGeom>
                  <a:solidFill>
                    <a:srgbClr val="2E3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40" name="Freeform: Shape 47">
                    <a:extLst>
                      <a:ext uri="{FF2B5EF4-FFF2-40B4-BE49-F238E27FC236}">
                        <a16:creationId xmlns:a16="http://schemas.microsoft.com/office/drawing/2014/main" id="{D0EECD0C-6ED2-47CA-980B-44681E1D7E0B}"/>
                      </a:ext>
                    </a:extLst>
                  </p:cNvPr>
                  <p:cNvSpPr/>
                  <p:nvPr/>
                </p:nvSpPr>
                <p:spPr>
                  <a:xfrm rot="16200000">
                    <a:off x="6062755" y="3775279"/>
                    <a:ext cx="3762531" cy="1736382"/>
                  </a:xfrm>
                  <a:custGeom>
                    <a:avLst/>
                    <a:gdLst>
                      <a:gd name="connsiteX0" fmla="*/ 3762531 w 3762531"/>
                      <a:gd name="connsiteY0" fmla="*/ 221701 h 1736382"/>
                      <a:gd name="connsiteX1" fmla="*/ 3762531 w 3762531"/>
                      <a:gd name="connsiteY1" fmla="*/ 409755 h 1736382"/>
                      <a:gd name="connsiteX2" fmla="*/ 3748211 w 3762531"/>
                      <a:gd name="connsiteY2" fmla="*/ 409755 h 1736382"/>
                      <a:gd name="connsiteX3" fmla="*/ 3627154 w 3762531"/>
                      <a:gd name="connsiteY3" fmla="*/ 530812 h 1736382"/>
                      <a:gd name="connsiteX4" fmla="*/ 3627154 w 3762531"/>
                      <a:gd name="connsiteY4" fmla="*/ 1236826 h 1736382"/>
                      <a:gd name="connsiteX5" fmla="*/ 3748211 w 3762531"/>
                      <a:gd name="connsiteY5" fmla="*/ 1357883 h 1736382"/>
                      <a:gd name="connsiteX6" fmla="*/ 3762531 w 3762531"/>
                      <a:gd name="connsiteY6" fmla="*/ 1357883 h 1736382"/>
                      <a:gd name="connsiteX7" fmla="*/ 3762531 w 3762531"/>
                      <a:gd name="connsiteY7" fmla="*/ 1514681 h 1736382"/>
                      <a:gd name="connsiteX8" fmla="*/ 3540830 w 3762531"/>
                      <a:gd name="connsiteY8" fmla="*/ 1736382 h 1736382"/>
                      <a:gd name="connsiteX9" fmla="*/ 221701 w 3762531"/>
                      <a:gd name="connsiteY9" fmla="*/ 1736382 h 1736382"/>
                      <a:gd name="connsiteX10" fmla="*/ 0 w 3762531"/>
                      <a:gd name="connsiteY10" fmla="*/ 1514681 h 1736382"/>
                      <a:gd name="connsiteX11" fmla="*/ 0 w 3762531"/>
                      <a:gd name="connsiteY11" fmla="*/ 221701 h 1736382"/>
                      <a:gd name="connsiteX12" fmla="*/ 221701 w 3762531"/>
                      <a:gd name="connsiteY12" fmla="*/ 0 h 1736382"/>
                      <a:gd name="connsiteX13" fmla="*/ 3540830 w 3762531"/>
                      <a:gd name="connsiteY13" fmla="*/ 0 h 1736382"/>
                      <a:gd name="connsiteX14" fmla="*/ 3762531 w 3762531"/>
                      <a:gd name="connsiteY14" fmla="*/ 221701 h 17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2531" h="1736382">
                        <a:moveTo>
                          <a:pt x="3762531" y="221701"/>
                        </a:moveTo>
                        <a:lnTo>
                          <a:pt x="3762531" y="409755"/>
                        </a:lnTo>
                        <a:lnTo>
                          <a:pt x="3748211" y="409755"/>
                        </a:lnTo>
                        <a:cubicBezTo>
                          <a:pt x="3681353" y="409755"/>
                          <a:pt x="3627154" y="463954"/>
                          <a:pt x="3627154" y="530812"/>
                        </a:cubicBezTo>
                        <a:lnTo>
                          <a:pt x="3627154" y="1236826"/>
                        </a:lnTo>
                        <a:cubicBezTo>
                          <a:pt x="3627154" y="1303684"/>
                          <a:pt x="3681353" y="1357883"/>
                          <a:pt x="3748211" y="1357883"/>
                        </a:cubicBezTo>
                        <a:lnTo>
                          <a:pt x="3762531" y="1357883"/>
                        </a:lnTo>
                        <a:lnTo>
                          <a:pt x="3762531" y="1514681"/>
                        </a:lnTo>
                        <a:cubicBezTo>
                          <a:pt x="3762531" y="1637123"/>
                          <a:pt x="3663272" y="1736382"/>
                          <a:pt x="3540830" y="1736382"/>
                        </a:cubicBezTo>
                        <a:lnTo>
                          <a:pt x="221701" y="1736382"/>
                        </a:lnTo>
                        <a:cubicBezTo>
                          <a:pt x="99259" y="1736382"/>
                          <a:pt x="0" y="1637123"/>
                          <a:pt x="0" y="1514681"/>
                        </a:cubicBezTo>
                        <a:lnTo>
                          <a:pt x="0" y="221701"/>
                        </a:lnTo>
                        <a:cubicBezTo>
                          <a:pt x="0" y="99259"/>
                          <a:pt x="99259" y="0"/>
                          <a:pt x="221701" y="0"/>
                        </a:cubicBezTo>
                        <a:lnTo>
                          <a:pt x="3540830" y="0"/>
                        </a:lnTo>
                        <a:cubicBezTo>
                          <a:pt x="3663272" y="0"/>
                          <a:pt x="3762531" y="99259"/>
                          <a:pt x="3762531" y="2217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sp>
                <p:nvSpPr>
                  <p:cNvPr id="41" name="Rectangle: Rounded Corners 48">
                    <a:extLst>
                      <a:ext uri="{FF2B5EF4-FFF2-40B4-BE49-F238E27FC236}">
                        <a16:creationId xmlns:a16="http://schemas.microsoft.com/office/drawing/2014/main" id="{093E53EF-E3D7-4165-A77A-C505631C091F}"/>
                      </a:ext>
                    </a:extLst>
                  </p:cNvPr>
                  <p:cNvSpPr/>
                  <p:nvPr/>
                </p:nvSpPr>
                <p:spPr>
                  <a:xfrm rot="16200000">
                    <a:off x="7926020" y="5951110"/>
                    <a:ext cx="36000" cy="1001414"/>
                  </a:xfrm>
                  <a:prstGeom prst="roundRect">
                    <a:avLst>
                      <a:gd name="adj" fmla="val 385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Inter" panose="020B0502030000000004" pitchFamily="34" charset="0"/>
                      <a:ea typeface="+mn-ea"/>
                      <a:cs typeface="+mn-cs"/>
                    </a:endParaRPr>
                  </a:p>
                </p:txBody>
              </p:sp>
            </p:grpSp>
          </p:grpSp>
          <p:pic>
            <p:nvPicPr>
              <p:cNvPr id="31" name="Content Placeholder 4">
                <a:extLst>
                  <a:ext uri="{FF2B5EF4-FFF2-40B4-BE49-F238E27FC236}">
                    <a16:creationId xmlns:a16="http://schemas.microsoft.com/office/drawing/2014/main" id="{5F585422-7A7E-4DF1-8322-87F6CFC01BBB}"/>
                  </a:ext>
                </a:extLst>
              </p:cNvPr>
              <p:cNvPicPr>
                <a:picLocks noChangeAspect="1"/>
              </p:cNvPicPr>
              <p:nvPr/>
            </p:nvPicPr>
            <p:blipFill>
              <a:blip r:embed="rId5" cstate="print">
                <a:extLst>
                  <a:ext uri="{28A0092B-C50C-407E-A947-70E740481C1C}">
                    <a14:useLocalDpi xmlns:a14="http://schemas.microsoft.com/office/drawing/2010/main" val="0"/>
                  </a:ext>
                </a:extLst>
              </a:blip>
              <a:srcRect t="9369"/>
              <a:stretch>
                <a:fillRect/>
              </a:stretch>
            </p:blipFill>
            <p:spPr>
              <a:xfrm>
                <a:off x="6551703" y="2378008"/>
                <a:ext cx="920479" cy="648746"/>
              </a:xfrm>
              <a:custGeom>
                <a:avLst/>
                <a:gdLst>
                  <a:gd name="connsiteX0" fmla="*/ 0 w 12192000"/>
                  <a:gd name="connsiteY0" fmla="*/ 0 h 6215449"/>
                  <a:gd name="connsiteX1" fmla="*/ 12192000 w 12192000"/>
                  <a:gd name="connsiteY1" fmla="*/ 0 h 6215449"/>
                  <a:gd name="connsiteX2" fmla="*/ 12192000 w 12192000"/>
                  <a:gd name="connsiteY2" fmla="*/ 6215449 h 6215449"/>
                  <a:gd name="connsiteX3" fmla="*/ 0 w 12192000"/>
                  <a:gd name="connsiteY3" fmla="*/ 6215449 h 6215449"/>
                </a:gdLst>
                <a:ahLst/>
                <a:cxnLst>
                  <a:cxn ang="0">
                    <a:pos x="connsiteX0" y="connsiteY0"/>
                  </a:cxn>
                  <a:cxn ang="0">
                    <a:pos x="connsiteX1" y="connsiteY1"/>
                  </a:cxn>
                  <a:cxn ang="0">
                    <a:pos x="connsiteX2" y="connsiteY2"/>
                  </a:cxn>
                  <a:cxn ang="0">
                    <a:pos x="connsiteX3" y="connsiteY3"/>
                  </a:cxn>
                </a:cxnLst>
                <a:rect l="l" t="t" r="r" b="b"/>
                <a:pathLst>
                  <a:path w="12192000" h="6215449">
                    <a:moveTo>
                      <a:pt x="0" y="0"/>
                    </a:moveTo>
                    <a:lnTo>
                      <a:pt x="12192000" y="0"/>
                    </a:lnTo>
                    <a:lnTo>
                      <a:pt x="12192000" y="6215449"/>
                    </a:lnTo>
                    <a:lnTo>
                      <a:pt x="0" y="6215449"/>
                    </a:lnTo>
                    <a:close/>
                  </a:path>
                </a:pathLst>
              </a:custGeom>
            </p:spPr>
          </p:pic>
          <p:grpSp>
            <p:nvGrpSpPr>
              <p:cNvPr id="32" name="Group 31">
                <a:extLst>
                  <a:ext uri="{FF2B5EF4-FFF2-40B4-BE49-F238E27FC236}">
                    <a16:creationId xmlns:a16="http://schemas.microsoft.com/office/drawing/2014/main" id="{C2610C34-4808-4EA8-9B3A-A136C1816E1D}"/>
                  </a:ext>
                </a:extLst>
              </p:cNvPr>
              <p:cNvGrpSpPr/>
              <p:nvPr/>
            </p:nvGrpSpPr>
            <p:grpSpPr>
              <a:xfrm>
                <a:off x="6875164" y="1594724"/>
                <a:ext cx="327275" cy="641512"/>
                <a:chOff x="9566726" y="2233535"/>
                <a:chExt cx="1787228" cy="3849605"/>
              </a:xfrm>
            </p:grpSpPr>
            <p:pic>
              <p:nvPicPr>
                <p:cNvPr id="33" name="Content Placeholder 3">
                  <a:extLst>
                    <a:ext uri="{FF2B5EF4-FFF2-40B4-BE49-F238E27FC236}">
                      <a16:creationId xmlns:a16="http://schemas.microsoft.com/office/drawing/2014/main" id="{3923E068-0F15-4EED-B910-EB8CC6611D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91" t="45834" r="22101" b="32636"/>
                <a:stretch/>
              </p:blipFill>
              <p:spPr>
                <a:xfrm>
                  <a:off x="9570822" y="2233535"/>
                  <a:ext cx="1768839" cy="1476532"/>
                </a:xfrm>
                <a:prstGeom prst="rect">
                  <a:avLst/>
                </a:prstGeom>
              </p:spPr>
            </p:pic>
            <p:pic>
              <p:nvPicPr>
                <p:cNvPr id="34" name="Content Placeholder 3">
                  <a:extLst>
                    <a:ext uri="{FF2B5EF4-FFF2-40B4-BE49-F238E27FC236}">
                      <a16:creationId xmlns:a16="http://schemas.microsoft.com/office/drawing/2014/main" id="{0B0F18BF-6DF5-4831-9FDC-8A250DEE5C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30" t="45184" r="2962" b="33286"/>
                <a:stretch/>
              </p:blipFill>
              <p:spPr>
                <a:xfrm>
                  <a:off x="9566726" y="3387303"/>
                  <a:ext cx="1768839" cy="1476532"/>
                </a:xfrm>
                <a:prstGeom prst="rect">
                  <a:avLst/>
                </a:prstGeom>
              </p:spPr>
            </p:pic>
            <p:pic>
              <p:nvPicPr>
                <p:cNvPr id="35" name="Content Placeholder 3">
                  <a:extLst>
                    <a:ext uri="{FF2B5EF4-FFF2-40B4-BE49-F238E27FC236}">
                      <a16:creationId xmlns:a16="http://schemas.microsoft.com/office/drawing/2014/main" id="{3D82B7EA-CB61-4966-8854-BE7755CBF1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9" t="43890" r="79273" b="34580"/>
                <a:stretch/>
              </p:blipFill>
              <p:spPr>
                <a:xfrm>
                  <a:off x="9585115" y="4606608"/>
                  <a:ext cx="1768839" cy="1476532"/>
                </a:xfrm>
                <a:prstGeom prst="rect">
                  <a:avLst/>
                </a:prstGeom>
              </p:spPr>
            </p:pic>
          </p:grpSp>
        </p:grpSp>
        <p:grpSp>
          <p:nvGrpSpPr>
            <p:cNvPr id="3" name="Group 2">
              <a:extLst>
                <a:ext uri="{FF2B5EF4-FFF2-40B4-BE49-F238E27FC236}">
                  <a16:creationId xmlns:a16="http://schemas.microsoft.com/office/drawing/2014/main" id="{C13ABDB4-4535-4ECF-82B7-C3B5BE3A5A61}"/>
                </a:ext>
              </a:extLst>
            </p:cNvPr>
            <p:cNvGrpSpPr/>
            <p:nvPr/>
          </p:nvGrpSpPr>
          <p:grpSpPr>
            <a:xfrm>
              <a:off x="5486048" y="5592180"/>
              <a:ext cx="6399821" cy="1006448"/>
              <a:chOff x="5486048" y="5692113"/>
              <a:chExt cx="6399821" cy="1006448"/>
            </a:xfrm>
          </p:grpSpPr>
          <p:grpSp>
            <p:nvGrpSpPr>
              <p:cNvPr id="58" name="Group 57">
                <a:extLst>
                  <a:ext uri="{FF2B5EF4-FFF2-40B4-BE49-F238E27FC236}">
                    <a16:creationId xmlns:a16="http://schemas.microsoft.com/office/drawing/2014/main" id="{F534A310-A53E-4C63-A9BD-C00BFE456651}"/>
                  </a:ext>
                </a:extLst>
              </p:cNvPr>
              <p:cNvGrpSpPr/>
              <p:nvPr/>
            </p:nvGrpSpPr>
            <p:grpSpPr>
              <a:xfrm>
                <a:off x="7257260" y="5692113"/>
                <a:ext cx="4628609" cy="1006448"/>
                <a:chOff x="4868911" y="4899595"/>
                <a:chExt cx="4467110" cy="1006448"/>
              </a:xfrm>
            </p:grpSpPr>
            <p:sp>
              <p:nvSpPr>
                <p:cNvPr id="63" name="TextBox 62">
                  <a:extLst>
                    <a:ext uri="{FF2B5EF4-FFF2-40B4-BE49-F238E27FC236}">
                      <a16:creationId xmlns:a16="http://schemas.microsoft.com/office/drawing/2014/main" id="{D01A33D3-98E0-4C94-9A63-282173B8B785}"/>
                    </a:ext>
                  </a:extLst>
                </p:cNvPr>
                <p:cNvSpPr txBox="1"/>
                <p:nvPr/>
              </p:nvSpPr>
              <p:spPr>
                <a:xfrm>
                  <a:off x="4868911" y="4899595"/>
                  <a:ext cx="39451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Manufacturing  Operations Management</a:t>
                  </a:r>
                </a:p>
              </p:txBody>
            </p:sp>
            <p:sp>
              <p:nvSpPr>
                <p:cNvPr id="64" name="TextBox 63">
                  <a:extLst>
                    <a:ext uri="{FF2B5EF4-FFF2-40B4-BE49-F238E27FC236}">
                      <a16:creationId xmlns:a16="http://schemas.microsoft.com/office/drawing/2014/main" id="{E7F53E9E-EED7-4B3D-A5C3-98A15484CB2B}"/>
                    </a:ext>
                  </a:extLst>
                </p:cNvPr>
                <p:cNvSpPr txBox="1"/>
                <p:nvPr/>
              </p:nvSpPr>
              <p:spPr>
                <a:xfrm>
                  <a:off x="4898585" y="5136602"/>
                  <a:ext cx="1767781" cy="769441"/>
                </a:xfrm>
                <a:prstGeom prst="rect">
                  <a:avLst/>
                </a:prstGeom>
                <a:noFill/>
              </p:spPr>
              <p:txBody>
                <a:bodyPr wrap="square" num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Proficy Plant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Proficy MDC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Proficy Workflow</a:t>
                  </a:r>
                </a:p>
              </p:txBody>
            </p:sp>
            <p:sp>
              <p:nvSpPr>
                <p:cNvPr id="65" name="TextBox 64">
                  <a:extLst>
                    <a:ext uri="{FF2B5EF4-FFF2-40B4-BE49-F238E27FC236}">
                      <a16:creationId xmlns:a16="http://schemas.microsoft.com/office/drawing/2014/main" id="{C561EAD8-228C-4A0B-B233-F1DFA5E8BBDB}"/>
                    </a:ext>
                  </a:extLst>
                </p:cNvPr>
                <p:cNvSpPr txBox="1"/>
                <p:nvPr/>
              </p:nvSpPr>
              <p:spPr>
                <a:xfrm>
                  <a:off x="7865259" y="5136602"/>
                  <a:ext cx="1470762" cy="769441"/>
                </a:xfrm>
                <a:prstGeom prst="rect">
                  <a:avLst/>
                </a:prstGeom>
                <a:noFill/>
              </p:spPr>
              <p:txBody>
                <a:bodyPr wrap="square" num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SQL DBs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CMMS, ERP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Other Systems</a:t>
                  </a:r>
                </a:p>
              </p:txBody>
            </p:sp>
            <p:sp>
              <p:nvSpPr>
                <p:cNvPr id="66" name="TextBox 65">
                  <a:extLst>
                    <a:ext uri="{FF2B5EF4-FFF2-40B4-BE49-F238E27FC236}">
                      <a16:creationId xmlns:a16="http://schemas.microsoft.com/office/drawing/2014/main" id="{2FC24601-0FED-4920-8FF3-E84DC884AF63}"/>
                    </a:ext>
                  </a:extLst>
                </p:cNvPr>
                <p:cNvSpPr txBox="1"/>
                <p:nvPr/>
              </p:nvSpPr>
              <p:spPr>
                <a:xfrm>
                  <a:off x="6413163" y="5136602"/>
                  <a:ext cx="1705300" cy="600164"/>
                </a:xfrm>
                <a:prstGeom prst="rect">
                  <a:avLst/>
                </a:prstGeom>
                <a:noFill/>
              </p:spPr>
              <p:txBody>
                <a:bodyPr wrap="square" num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Proficy Batch Execution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Proficy Tracker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Proficy Historian</a:t>
                  </a:r>
                </a:p>
              </p:txBody>
            </p:sp>
          </p:grpSp>
          <p:grpSp>
            <p:nvGrpSpPr>
              <p:cNvPr id="59" name="Group 58">
                <a:extLst>
                  <a:ext uri="{FF2B5EF4-FFF2-40B4-BE49-F238E27FC236}">
                    <a16:creationId xmlns:a16="http://schemas.microsoft.com/office/drawing/2014/main" id="{EF367A5F-A1D0-4623-8DF5-129DF302F811}"/>
                  </a:ext>
                </a:extLst>
              </p:cNvPr>
              <p:cNvGrpSpPr/>
              <p:nvPr/>
            </p:nvGrpSpPr>
            <p:grpSpPr>
              <a:xfrm>
                <a:off x="5486048" y="5692113"/>
                <a:ext cx="2072605" cy="514006"/>
                <a:chOff x="9095375" y="4899595"/>
                <a:chExt cx="2000289" cy="514006"/>
              </a:xfrm>
            </p:grpSpPr>
            <p:sp>
              <p:nvSpPr>
                <p:cNvPr id="61" name="TextBox 60">
                  <a:extLst>
                    <a:ext uri="{FF2B5EF4-FFF2-40B4-BE49-F238E27FC236}">
                      <a16:creationId xmlns:a16="http://schemas.microsoft.com/office/drawing/2014/main" id="{B3D7D5E2-3CC6-47F1-873D-4A48AB737E80}"/>
                    </a:ext>
                  </a:extLst>
                </p:cNvPr>
                <p:cNvSpPr txBox="1"/>
                <p:nvPr/>
              </p:nvSpPr>
              <p:spPr>
                <a:xfrm>
                  <a:off x="9095375" y="4899595"/>
                  <a:ext cx="200028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Industrial Automation</a:t>
                  </a:r>
                  <a:endParaRPr kumimoji="0" lang="en-US" sz="1800" b="1"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endParaRPr>
                </a:p>
              </p:txBody>
            </p:sp>
            <p:sp>
              <p:nvSpPr>
                <p:cNvPr id="62" name="TextBox 61">
                  <a:extLst>
                    <a:ext uri="{FF2B5EF4-FFF2-40B4-BE49-F238E27FC236}">
                      <a16:creationId xmlns:a16="http://schemas.microsoft.com/office/drawing/2014/main" id="{B04063D2-CBD6-42C4-80B1-F3EE9DD8CDFC}"/>
                    </a:ext>
                  </a:extLst>
                </p:cNvPr>
                <p:cNvSpPr txBox="1"/>
                <p:nvPr/>
              </p:nvSpPr>
              <p:spPr>
                <a:xfrm>
                  <a:off x="9212341" y="5136602"/>
                  <a:ext cx="1470762" cy="276999"/>
                </a:xfrm>
                <a:prstGeom prst="rect">
                  <a:avLst/>
                </a:prstGeom>
                <a:noFill/>
              </p:spPr>
              <p:txBody>
                <a:bodyPr wrap="square" num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iFIX/CIMPLICITY</a:t>
                  </a:r>
                </a:p>
              </p:txBody>
            </p:sp>
          </p:grpSp>
          <p:cxnSp>
            <p:nvCxnSpPr>
              <p:cNvPr id="60" name="Straight Connector 59">
                <a:extLst>
                  <a:ext uri="{FF2B5EF4-FFF2-40B4-BE49-F238E27FC236}">
                    <a16:creationId xmlns:a16="http://schemas.microsoft.com/office/drawing/2014/main" id="{139E6C1A-EEA4-4D20-A751-CCBC853D897F}"/>
                  </a:ext>
                </a:extLst>
              </p:cNvPr>
              <p:cNvCxnSpPr>
                <a:cxnSpLocks/>
              </p:cNvCxnSpPr>
              <p:nvPr/>
            </p:nvCxnSpPr>
            <p:spPr>
              <a:xfrm flipV="1">
                <a:off x="7226054" y="5767909"/>
                <a:ext cx="0" cy="73152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8EDB9E6-81FA-4305-A9A0-81D73D52AAB3}"/>
                </a:ext>
              </a:extLst>
            </p:cNvPr>
            <p:cNvGrpSpPr/>
            <p:nvPr/>
          </p:nvGrpSpPr>
          <p:grpSpPr>
            <a:xfrm>
              <a:off x="9164609" y="2295484"/>
              <a:ext cx="2625317" cy="1628764"/>
              <a:chOff x="9007883" y="2212132"/>
              <a:chExt cx="2625317" cy="1628764"/>
            </a:xfrm>
          </p:grpSpPr>
          <p:sp>
            <p:nvSpPr>
              <p:cNvPr id="67" name="TextBox 66">
                <a:extLst>
                  <a:ext uri="{FF2B5EF4-FFF2-40B4-BE49-F238E27FC236}">
                    <a16:creationId xmlns:a16="http://schemas.microsoft.com/office/drawing/2014/main" id="{63CEA570-C34B-4321-A99A-1DD50B7CA3CA}"/>
                  </a:ext>
                </a:extLst>
              </p:cNvPr>
              <p:cNvSpPr txBox="1"/>
              <p:nvPr/>
            </p:nvSpPr>
            <p:spPr>
              <a:xfrm>
                <a:off x="9007883" y="2212132"/>
                <a:ext cx="262531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Industrial Applications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Out of the box or build your own!</a:t>
                </a:r>
              </a:p>
            </p:txBody>
          </p:sp>
          <p:sp>
            <p:nvSpPr>
              <p:cNvPr id="68" name="TextBox 67">
                <a:extLst>
                  <a:ext uri="{FF2B5EF4-FFF2-40B4-BE49-F238E27FC236}">
                    <a16:creationId xmlns:a16="http://schemas.microsoft.com/office/drawing/2014/main" id="{E06A314A-DEF5-4AD5-BD31-80813E85F10D}"/>
                  </a:ext>
                </a:extLst>
              </p:cNvPr>
              <p:cNvSpPr txBox="1"/>
              <p:nvPr/>
            </p:nvSpPr>
            <p:spPr>
              <a:xfrm>
                <a:off x="9007883" y="2640567"/>
                <a:ext cx="1641094" cy="1200329"/>
              </a:xfrm>
              <a:prstGeom prst="rect">
                <a:avLst/>
              </a:prstGeom>
              <a:noFill/>
            </p:spPr>
            <p:txBody>
              <a:bodyPr wrap="square" numCol="1">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Monitor &amp; Control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Dashboards &amp; KPIs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Reporting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3C2D1">
                        <a:lumMod val="50000"/>
                      </a:srgbClr>
                    </a:solidFill>
                    <a:effectLst/>
                    <a:uLnTx/>
                    <a:uFillTx/>
                    <a:latin typeface="Inter" panose="020B0502030000000004" pitchFamily="34" charset="0"/>
                    <a:ea typeface="+mn-ea"/>
                    <a:cs typeface="+mn-cs"/>
                  </a:rPr>
                  <a:t>Digital Andon</a:t>
                </a:r>
              </a:p>
            </p:txBody>
          </p:sp>
        </p:grpSp>
        <p:grpSp>
          <p:nvGrpSpPr>
            <p:cNvPr id="14" name="Group 13">
              <a:extLst>
                <a:ext uri="{FF2B5EF4-FFF2-40B4-BE49-F238E27FC236}">
                  <a16:creationId xmlns:a16="http://schemas.microsoft.com/office/drawing/2014/main" id="{78971B1B-3630-4587-A501-CA3BD29BF683}"/>
                </a:ext>
              </a:extLst>
            </p:cNvPr>
            <p:cNvGrpSpPr/>
            <p:nvPr/>
          </p:nvGrpSpPr>
          <p:grpSpPr>
            <a:xfrm>
              <a:off x="6633729" y="5400578"/>
              <a:ext cx="3806903" cy="103439"/>
              <a:chOff x="6654226" y="5163561"/>
              <a:chExt cx="3806903" cy="103439"/>
            </a:xfrm>
          </p:grpSpPr>
          <p:grpSp>
            <p:nvGrpSpPr>
              <p:cNvPr id="10" name="Group 9">
                <a:extLst>
                  <a:ext uri="{FF2B5EF4-FFF2-40B4-BE49-F238E27FC236}">
                    <a16:creationId xmlns:a16="http://schemas.microsoft.com/office/drawing/2014/main" id="{883E4AFF-9925-4BC2-97C3-636FF13FD6A1}"/>
                  </a:ext>
                </a:extLst>
              </p:cNvPr>
              <p:cNvGrpSpPr/>
              <p:nvPr/>
            </p:nvGrpSpPr>
            <p:grpSpPr>
              <a:xfrm>
                <a:off x="8175149" y="5163561"/>
                <a:ext cx="765057" cy="103439"/>
                <a:chOff x="5724000" y="4199620"/>
                <a:chExt cx="765057" cy="103439"/>
              </a:xfrm>
            </p:grpSpPr>
            <p:sp>
              <p:nvSpPr>
                <p:cNvPr id="8" name="Isosceles Triangle 7">
                  <a:extLst>
                    <a:ext uri="{FF2B5EF4-FFF2-40B4-BE49-F238E27FC236}">
                      <a16:creationId xmlns:a16="http://schemas.microsoft.com/office/drawing/2014/main" id="{CBB3C7A7-1BA8-47DC-911E-C3237DCFA61F}"/>
                    </a:ext>
                  </a:extLst>
                </p:cNvPr>
                <p:cNvSpPr/>
                <p:nvPr/>
              </p:nvSpPr>
              <p:spPr>
                <a:xfrm>
                  <a:off x="5724000" y="4199620"/>
                  <a:ext cx="353280" cy="1034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69" name="Isosceles Triangle 68">
                  <a:extLst>
                    <a:ext uri="{FF2B5EF4-FFF2-40B4-BE49-F238E27FC236}">
                      <a16:creationId xmlns:a16="http://schemas.microsoft.com/office/drawing/2014/main" id="{87EF58DA-7C80-4981-9CF0-7F9E9B854DE1}"/>
                    </a:ext>
                  </a:extLst>
                </p:cNvPr>
                <p:cNvSpPr/>
                <p:nvPr/>
              </p:nvSpPr>
              <p:spPr>
                <a:xfrm flipV="1">
                  <a:off x="6135777" y="4199620"/>
                  <a:ext cx="353280" cy="1034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grpSp>
          <p:grpSp>
            <p:nvGrpSpPr>
              <p:cNvPr id="73" name="Group 72">
                <a:extLst>
                  <a:ext uri="{FF2B5EF4-FFF2-40B4-BE49-F238E27FC236}">
                    <a16:creationId xmlns:a16="http://schemas.microsoft.com/office/drawing/2014/main" id="{9EF9F73C-BD03-458B-8099-A7B1AD92E1F1}"/>
                  </a:ext>
                </a:extLst>
              </p:cNvPr>
              <p:cNvGrpSpPr/>
              <p:nvPr/>
            </p:nvGrpSpPr>
            <p:grpSpPr>
              <a:xfrm>
                <a:off x="9696072" y="5163561"/>
                <a:ext cx="765057" cy="103439"/>
                <a:chOff x="5724000" y="4199620"/>
                <a:chExt cx="765057" cy="103439"/>
              </a:xfrm>
            </p:grpSpPr>
            <p:sp>
              <p:nvSpPr>
                <p:cNvPr id="74" name="Isosceles Triangle 73">
                  <a:extLst>
                    <a:ext uri="{FF2B5EF4-FFF2-40B4-BE49-F238E27FC236}">
                      <a16:creationId xmlns:a16="http://schemas.microsoft.com/office/drawing/2014/main" id="{3675332E-210A-4612-BE0C-5FBD60599B0D}"/>
                    </a:ext>
                  </a:extLst>
                </p:cNvPr>
                <p:cNvSpPr/>
                <p:nvPr/>
              </p:nvSpPr>
              <p:spPr>
                <a:xfrm>
                  <a:off x="5724000" y="4199620"/>
                  <a:ext cx="353280" cy="1034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75" name="Isosceles Triangle 74">
                  <a:extLst>
                    <a:ext uri="{FF2B5EF4-FFF2-40B4-BE49-F238E27FC236}">
                      <a16:creationId xmlns:a16="http://schemas.microsoft.com/office/drawing/2014/main" id="{4D380DAD-A920-4AF7-B81A-6272CEF855E8}"/>
                    </a:ext>
                  </a:extLst>
                </p:cNvPr>
                <p:cNvSpPr/>
                <p:nvPr/>
              </p:nvSpPr>
              <p:spPr>
                <a:xfrm flipV="1">
                  <a:off x="6135777" y="4199620"/>
                  <a:ext cx="353280" cy="1034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grpSp>
          <p:grpSp>
            <p:nvGrpSpPr>
              <p:cNvPr id="76" name="Group 75">
                <a:extLst>
                  <a:ext uri="{FF2B5EF4-FFF2-40B4-BE49-F238E27FC236}">
                    <a16:creationId xmlns:a16="http://schemas.microsoft.com/office/drawing/2014/main" id="{71F4F4A5-6C33-4ED1-93AF-03F513E536D9}"/>
                  </a:ext>
                </a:extLst>
              </p:cNvPr>
              <p:cNvGrpSpPr/>
              <p:nvPr/>
            </p:nvGrpSpPr>
            <p:grpSpPr>
              <a:xfrm>
                <a:off x="6654226" y="5163561"/>
                <a:ext cx="765057" cy="103439"/>
                <a:chOff x="5724000" y="4199620"/>
                <a:chExt cx="765057" cy="103439"/>
              </a:xfrm>
            </p:grpSpPr>
            <p:sp>
              <p:nvSpPr>
                <p:cNvPr id="77" name="Isosceles Triangle 76">
                  <a:extLst>
                    <a:ext uri="{FF2B5EF4-FFF2-40B4-BE49-F238E27FC236}">
                      <a16:creationId xmlns:a16="http://schemas.microsoft.com/office/drawing/2014/main" id="{A9AA248E-92A5-4868-94EC-4342C77D7695}"/>
                    </a:ext>
                  </a:extLst>
                </p:cNvPr>
                <p:cNvSpPr/>
                <p:nvPr/>
              </p:nvSpPr>
              <p:spPr>
                <a:xfrm>
                  <a:off x="5724000" y="4199620"/>
                  <a:ext cx="353280" cy="1034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78" name="Isosceles Triangle 77">
                  <a:extLst>
                    <a:ext uri="{FF2B5EF4-FFF2-40B4-BE49-F238E27FC236}">
                      <a16:creationId xmlns:a16="http://schemas.microsoft.com/office/drawing/2014/main" id="{94A17F35-6DF4-47B1-AD09-077AF3C43A33}"/>
                    </a:ext>
                  </a:extLst>
                </p:cNvPr>
                <p:cNvSpPr/>
                <p:nvPr/>
              </p:nvSpPr>
              <p:spPr>
                <a:xfrm flipV="1">
                  <a:off x="6135777" y="4199620"/>
                  <a:ext cx="353280" cy="1034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grpSp>
        </p:grpSp>
      </p:grpSp>
      <p:grpSp>
        <p:nvGrpSpPr>
          <p:cNvPr id="82" name="Group 81">
            <a:extLst>
              <a:ext uri="{FF2B5EF4-FFF2-40B4-BE49-F238E27FC236}">
                <a16:creationId xmlns:a16="http://schemas.microsoft.com/office/drawing/2014/main" id="{B08DBA09-8877-40A0-A0E5-EA374581BCB3}"/>
              </a:ext>
            </a:extLst>
          </p:cNvPr>
          <p:cNvGrpSpPr/>
          <p:nvPr/>
        </p:nvGrpSpPr>
        <p:grpSpPr>
          <a:xfrm>
            <a:off x="7401104" y="3812153"/>
            <a:ext cx="765057" cy="103439"/>
            <a:chOff x="5724000" y="4199620"/>
            <a:chExt cx="765057" cy="103439"/>
          </a:xfrm>
        </p:grpSpPr>
        <p:sp>
          <p:nvSpPr>
            <p:cNvPr id="83" name="Isosceles Triangle 82">
              <a:extLst>
                <a:ext uri="{FF2B5EF4-FFF2-40B4-BE49-F238E27FC236}">
                  <a16:creationId xmlns:a16="http://schemas.microsoft.com/office/drawing/2014/main" id="{AB4C70AB-F17C-4575-A38F-59E0D97369B5}"/>
                </a:ext>
              </a:extLst>
            </p:cNvPr>
            <p:cNvSpPr/>
            <p:nvPr/>
          </p:nvSpPr>
          <p:spPr>
            <a:xfrm>
              <a:off x="5724000" y="4199620"/>
              <a:ext cx="353280" cy="1034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84" name="Isosceles Triangle 83">
              <a:extLst>
                <a:ext uri="{FF2B5EF4-FFF2-40B4-BE49-F238E27FC236}">
                  <a16:creationId xmlns:a16="http://schemas.microsoft.com/office/drawing/2014/main" id="{5ADC710D-BDFA-42B0-873E-DFA0872A05AA}"/>
                </a:ext>
              </a:extLst>
            </p:cNvPr>
            <p:cNvSpPr/>
            <p:nvPr/>
          </p:nvSpPr>
          <p:spPr>
            <a:xfrm flipV="1">
              <a:off x="6135777" y="4199620"/>
              <a:ext cx="353280" cy="1034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grpSp>
      <p:sp>
        <p:nvSpPr>
          <p:cNvPr id="79" name="TextBox 78">
            <a:extLst>
              <a:ext uri="{FF2B5EF4-FFF2-40B4-BE49-F238E27FC236}">
                <a16:creationId xmlns:a16="http://schemas.microsoft.com/office/drawing/2014/main" id="{426C92C8-45DD-499F-AAE6-EDBED66AB2F2}"/>
              </a:ext>
            </a:extLst>
          </p:cNvPr>
          <p:cNvSpPr txBox="1"/>
          <p:nvPr/>
        </p:nvSpPr>
        <p:spPr>
          <a:xfrm>
            <a:off x="0" y="1186847"/>
            <a:ext cx="12192000" cy="646331"/>
          </a:xfrm>
          <a:prstGeom prst="rect">
            <a:avLst/>
          </a:prstGeom>
          <a:solidFill>
            <a:schemeClr val="tx1"/>
          </a:solidFill>
        </p:spPr>
        <p:txBody>
          <a:bodyPr wrap="square">
            <a:spAutoFit/>
          </a:bodyPr>
          <a:lstStyle/>
          <a:p>
            <a:pPr marL="403225"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A centralized environment to </a:t>
            </a:r>
            <a:r>
              <a:rPr kumimoji="0" lang="en-US" sz="1800" b="1"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rapidly build industrial applications &amp; design operations interfaces</a:t>
            </a:r>
            <a:br>
              <a:rPr kumimoji="0" lang="en-US" sz="1800" b="1"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br>
            <a:r>
              <a:rPr kumimoji="0" lang="en-US" sz="18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rPr>
              <a:t>enabling plant operations, analysis, and decision making for plant personnel across the enterprise</a:t>
            </a:r>
            <a:endParaRPr kumimoji="0" lang="en-US" sz="1900" b="0" i="0" u="none" strike="noStrike" kern="1200" cap="none" spc="0" normalizeH="0" baseline="0" noProof="0" dirty="0">
              <a:ln>
                <a:noFill/>
              </a:ln>
              <a:solidFill>
                <a:srgbClr val="FFFFFF"/>
              </a:solidFill>
              <a:effectLst/>
              <a:uLnTx/>
              <a:uFillTx/>
              <a:latin typeface="Inter" panose="020B0502030000000004" pitchFamily="34" charset="0"/>
              <a:ea typeface="+mn-ea"/>
              <a:cs typeface="+mn-cs"/>
            </a:endParaRPr>
          </a:p>
        </p:txBody>
      </p:sp>
      <p:sp>
        <p:nvSpPr>
          <p:cNvPr id="2" name="Footer Placeholder 1">
            <a:extLst>
              <a:ext uri="{FF2B5EF4-FFF2-40B4-BE49-F238E27FC236}">
                <a16:creationId xmlns:a16="http://schemas.microsoft.com/office/drawing/2014/main" id="{EA30077C-90E8-EDAD-29CD-227630F957FF}"/>
              </a:ext>
            </a:extLst>
          </p:cNvPr>
          <p:cNvSpPr>
            <a:spLocks noGrp="1"/>
          </p:cNvSpPr>
          <p:nvPr>
            <p:ph type="ftr" sz="quarter" idx="11"/>
          </p:nvPr>
        </p:nvSpPr>
        <p:spPr/>
        <p:txBody>
          <a:bodyPr/>
          <a:lstStyle/>
          <a:p>
            <a:r>
              <a:rPr lang="en-US" dirty="0"/>
              <a:t>© 2024 GE Vernova and/or its affiliates. All rights reserved.</a:t>
            </a:r>
          </a:p>
        </p:txBody>
      </p:sp>
      <p:sp>
        <p:nvSpPr>
          <p:cNvPr id="6" name="Slide Number Placeholder 5">
            <a:extLst>
              <a:ext uri="{FF2B5EF4-FFF2-40B4-BE49-F238E27FC236}">
                <a16:creationId xmlns:a16="http://schemas.microsoft.com/office/drawing/2014/main" id="{08B8244F-D07E-F02A-873C-ADA4C54CEF6A}"/>
              </a:ext>
            </a:extLst>
          </p:cNvPr>
          <p:cNvSpPr>
            <a:spLocks noGrp="1"/>
          </p:cNvSpPr>
          <p:nvPr>
            <p:ph type="sldNum" sz="quarter" idx="12"/>
          </p:nvPr>
        </p:nvSpPr>
        <p:spPr/>
        <p:txBody>
          <a:bodyPr/>
          <a:lstStyle/>
          <a:p>
            <a:fld id="{7A7A97EF-C944-4447-B862-B593E9B4A0FF}" type="slidenum">
              <a:rPr lang="en-US" smtClean="0"/>
              <a:t>54</a:t>
            </a:fld>
            <a:endParaRPr lang="en-US" dirty="0"/>
          </a:p>
        </p:txBody>
      </p:sp>
    </p:spTree>
    <p:extLst>
      <p:ext uri="{BB962C8B-B14F-4D97-AF65-F5344CB8AC3E}">
        <p14:creationId xmlns:p14="http://schemas.microsoft.com/office/powerpoint/2010/main" val="3000535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5232ADC9-160A-414C-92EF-B53AD4B436B1}"/>
              </a:ext>
            </a:extLst>
          </p:cNvPr>
          <p:cNvSpPr>
            <a:spLocks noGrp="1"/>
          </p:cNvSpPr>
          <p:nvPr>
            <p:ph type="title"/>
          </p:nvPr>
        </p:nvSpPr>
        <p:spPr/>
        <p:txBody>
          <a:bodyPr/>
          <a:lstStyle/>
          <a:p>
            <a:r>
              <a:rPr lang="en-US" dirty="0"/>
              <a:t>Proficy Operations Hub Designer</a:t>
            </a:r>
            <a:endParaRPr lang="en-US" sz="1800" dirty="0"/>
          </a:p>
        </p:txBody>
      </p:sp>
      <p:sp>
        <p:nvSpPr>
          <p:cNvPr id="2" name="Footer Placeholder 1">
            <a:extLst>
              <a:ext uri="{FF2B5EF4-FFF2-40B4-BE49-F238E27FC236}">
                <a16:creationId xmlns:a16="http://schemas.microsoft.com/office/drawing/2014/main" id="{3244E42D-059C-C296-7B7F-37C00D239336}"/>
              </a:ext>
            </a:extLst>
          </p:cNvPr>
          <p:cNvSpPr>
            <a:spLocks noGrp="1"/>
          </p:cNvSpPr>
          <p:nvPr>
            <p:ph type="ftr" sz="quarter" idx="11"/>
          </p:nvPr>
        </p:nvSpPr>
        <p:spPr/>
        <p:txBody>
          <a:bodyPr/>
          <a:lstStyle/>
          <a:p>
            <a:r>
              <a:rPr lang="en-US" dirty="0"/>
              <a:t>© 2024 GE Vernova and/or its affiliates. All rights reserved.</a:t>
            </a:r>
          </a:p>
        </p:txBody>
      </p:sp>
      <p:sp>
        <p:nvSpPr>
          <p:cNvPr id="3" name="Slide Number Placeholder 2">
            <a:extLst>
              <a:ext uri="{FF2B5EF4-FFF2-40B4-BE49-F238E27FC236}">
                <a16:creationId xmlns:a16="http://schemas.microsoft.com/office/drawing/2014/main" id="{E864C9C1-C6F6-EA1E-90BA-80CDB29CE911}"/>
              </a:ext>
            </a:extLst>
          </p:cNvPr>
          <p:cNvSpPr>
            <a:spLocks noGrp="1"/>
          </p:cNvSpPr>
          <p:nvPr>
            <p:ph type="sldNum" sz="quarter" idx="12"/>
          </p:nvPr>
        </p:nvSpPr>
        <p:spPr/>
        <p:txBody>
          <a:bodyPr/>
          <a:lstStyle/>
          <a:p>
            <a:fld id="{7A7A97EF-C944-4447-B862-B593E9B4A0FF}" type="slidenum">
              <a:rPr lang="en-US" smtClean="0">
                <a:solidFill>
                  <a:schemeClr val="bg1"/>
                </a:solidFill>
              </a:rPr>
              <a:t>55</a:t>
            </a:fld>
            <a:endParaRPr lang="en-US" dirty="0">
              <a:solidFill>
                <a:schemeClr val="bg1"/>
              </a:solidFill>
            </a:endParaRPr>
          </a:p>
        </p:txBody>
      </p:sp>
      <p:sp>
        <p:nvSpPr>
          <p:cNvPr id="10" name="Arrow: Circular 9">
            <a:extLst>
              <a:ext uri="{FF2B5EF4-FFF2-40B4-BE49-F238E27FC236}">
                <a16:creationId xmlns:a16="http://schemas.microsoft.com/office/drawing/2014/main" id="{A247140E-A95E-B80B-316D-400A1A4A5762}"/>
              </a:ext>
            </a:extLst>
          </p:cNvPr>
          <p:cNvSpPr/>
          <p:nvPr/>
        </p:nvSpPr>
        <p:spPr>
          <a:xfrm rot="14139419" flipH="1">
            <a:off x="1878460" y="5123789"/>
            <a:ext cx="1129288" cy="1184113"/>
          </a:xfrm>
          <a:prstGeom prst="circularArrow">
            <a:avLst>
              <a:gd name="adj1" fmla="val 12500"/>
              <a:gd name="adj2" fmla="val 1142319"/>
              <a:gd name="adj3" fmla="val 20457681"/>
              <a:gd name="adj4" fmla="val 11580665"/>
              <a:gd name="adj5" fmla="val 131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grpSp>
        <p:nvGrpSpPr>
          <p:cNvPr id="11" name="Group 10">
            <a:extLst>
              <a:ext uri="{FF2B5EF4-FFF2-40B4-BE49-F238E27FC236}">
                <a16:creationId xmlns:a16="http://schemas.microsoft.com/office/drawing/2014/main" id="{31631246-275A-789C-80AC-C57CF57E6FA4}"/>
              </a:ext>
            </a:extLst>
          </p:cNvPr>
          <p:cNvGrpSpPr/>
          <p:nvPr/>
        </p:nvGrpSpPr>
        <p:grpSpPr>
          <a:xfrm>
            <a:off x="0" y="1436914"/>
            <a:ext cx="3225650" cy="5421086"/>
            <a:chOff x="8973674" y="1436914"/>
            <a:chExt cx="3225650" cy="5421086"/>
          </a:xfrm>
        </p:grpSpPr>
        <p:sp>
          <p:nvSpPr>
            <p:cNvPr id="15" name="Rectangle 14">
              <a:extLst>
                <a:ext uri="{FF2B5EF4-FFF2-40B4-BE49-F238E27FC236}">
                  <a16:creationId xmlns:a16="http://schemas.microsoft.com/office/drawing/2014/main" id="{9F7FCCB0-13B2-592D-1D66-EEA9C28DC009}"/>
                </a:ext>
              </a:extLst>
            </p:cNvPr>
            <p:cNvSpPr/>
            <p:nvPr/>
          </p:nvSpPr>
          <p:spPr>
            <a:xfrm>
              <a:off x="8973674" y="1436914"/>
              <a:ext cx="3218325" cy="54210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t" anchorCtr="0"/>
            <a:lstStyle/>
            <a:p>
              <a:pPr marL="231775" marR="0" lvl="0" indent="0" algn="l" defTabSz="914400" rtl="0" eaLnBrk="1" fontAlgn="auto" latinLnBrk="0" hangingPunct="1">
                <a:lnSpc>
                  <a:spcPct val="100000"/>
                </a:lnSpc>
                <a:spcBef>
                  <a:spcPts val="0"/>
                </a:spcBef>
                <a:spcAft>
                  <a:spcPts val="0"/>
                </a:spcAft>
                <a:buClrTx/>
                <a:buSzTx/>
                <a:buFont typeface="+mj-lt"/>
                <a:buNone/>
                <a:tabLst/>
                <a:defRPr/>
              </a:pPr>
              <a:endParaRPr lang="en-US" sz="1800" dirty="0">
                <a:solidFill>
                  <a:schemeClr val="bg2"/>
                </a:solidFill>
              </a:endParaRPr>
            </a:p>
            <a:p>
              <a:pPr marL="231775"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solidFill>
                  <a:schemeClr val="bg2"/>
                </a:solidFill>
              </a:endParaRPr>
            </a:p>
            <a:p>
              <a:pPr marL="231775" marR="0" lvl="0" indent="0" algn="l" defTabSz="914400" rtl="0" eaLnBrk="1" fontAlgn="auto" latinLnBrk="0" hangingPunct="1">
                <a:lnSpc>
                  <a:spcPct val="100000"/>
                </a:lnSpc>
                <a:spcBef>
                  <a:spcPts val="0"/>
                </a:spcBef>
                <a:spcAft>
                  <a:spcPts val="0"/>
                </a:spcAft>
                <a:buClrTx/>
                <a:buSzTx/>
                <a:buFont typeface="+mj-lt"/>
                <a:buNone/>
                <a:tabLst/>
                <a:defRPr/>
              </a:pPr>
              <a:r>
                <a:rPr lang="en-US" sz="1800" dirty="0">
                  <a:solidFill>
                    <a:schemeClr val="bg2"/>
                  </a:solidFill>
                </a:rPr>
                <a:t>Data Connectivity</a:t>
              </a:r>
              <a:endParaRPr lang="en-US" sz="1400" b="0" kern="1200" dirty="0">
                <a:solidFill>
                  <a:schemeClr val="lt1"/>
                </a:solidFill>
                <a:latin typeface="+mn-lt"/>
                <a:ea typeface="+mn-ea"/>
                <a:cs typeface="+mn-cs"/>
              </a:endParaRPr>
            </a:p>
            <a:p>
              <a:pPr marL="231775" lvl="1" indent="0">
                <a:spcBef>
                  <a:spcPts val="600"/>
                </a:spcBef>
                <a:spcAft>
                  <a:spcPts val="0"/>
                </a:spcAft>
                <a:buFont typeface="Arial" panose="020B0604020202020204" pitchFamily="34" charset="0"/>
                <a:buNone/>
              </a:pPr>
              <a:r>
                <a:rPr lang="en-US" sz="1400" b="0" kern="1200" dirty="0">
                  <a:solidFill>
                    <a:schemeClr val="lt1"/>
                  </a:solidFill>
                  <a:latin typeface="+mn-lt"/>
                  <a:ea typeface="+mn-ea"/>
                  <a:cs typeface="+mn-cs"/>
                </a:rPr>
                <a:t>Data Sources &amp; Queries</a:t>
              </a:r>
            </a:p>
            <a:p>
              <a:pPr marL="231775" lvl="1" indent="0">
                <a:spcAft>
                  <a:spcPts val="0"/>
                </a:spcAft>
                <a:buFont typeface="Arial" panose="020B0604020202020204" pitchFamily="34" charset="0"/>
                <a:buNone/>
              </a:pPr>
              <a:r>
                <a:rPr lang="en-US" sz="1400" b="0" kern="1200" dirty="0">
                  <a:solidFill>
                    <a:schemeClr val="lt1"/>
                  </a:solidFill>
                  <a:latin typeface="+mn-lt"/>
                  <a:ea typeface="+mn-ea"/>
                  <a:cs typeface="+mn-cs"/>
                </a:rPr>
                <a:t>Modeling</a:t>
              </a:r>
            </a:p>
            <a:p>
              <a:pPr marL="231775" lvl="1" indent="0">
                <a:spcAft>
                  <a:spcPts val="1200"/>
                </a:spcAft>
                <a:buFont typeface="Arial" panose="020B0604020202020204" pitchFamily="34" charset="0"/>
                <a:buNone/>
              </a:pPr>
              <a:endParaRPr lang="en-US" sz="1400" b="0" kern="1200" dirty="0">
                <a:solidFill>
                  <a:schemeClr val="lt1"/>
                </a:solidFill>
                <a:latin typeface="+mn-lt"/>
                <a:ea typeface="+mn-ea"/>
                <a:cs typeface="+mn-cs"/>
              </a:endParaRPr>
            </a:p>
            <a:p>
              <a:pPr marL="231775" marR="0" lvl="0" indent="0" algn="l" defTabSz="914400" rtl="0" eaLnBrk="1" fontAlgn="auto" latinLnBrk="0" hangingPunct="1">
                <a:lnSpc>
                  <a:spcPct val="100000"/>
                </a:lnSpc>
                <a:spcBef>
                  <a:spcPts val="0"/>
                </a:spcBef>
                <a:spcAft>
                  <a:spcPts val="0"/>
                </a:spcAft>
                <a:buClrTx/>
                <a:buSzTx/>
                <a:buFont typeface="+mj-lt"/>
                <a:buNone/>
                <a:tabLst/>
                <a:defRPr/>
              </a:pPr>
              <a:r>
                <a:rPr lang="en-US" sz="1800" dirty="0">
                  <a:solidFill>
                    <a:schemeClr val="bg2"/>
                  </a:solidFill>
                </a:rPr>
                <a:t>Visualization</a:t>
              </a:r>
              <a:endParaRPr lang="en-US" sz="1400" b="0" kern="1200" dirty="0">
                <a:solidFill>
                  <a:schemeClr val="lt1"/>
                </a:solidFill>
                <a:latin typeface="+mn-lt"/>
                <a:ea typeface="+mn-ea"/>
                <a:cs typeface="+mn-cs"/>
              </a:endParaRPr>
            </a:p>
            <a:p>
              <a:pPr marL="231775" lvl="1" indent="0">
                <a:spcBef>
                  <a:spcPts val="600"/>
                </a:spcBef>
                <a:spcAft>
                  <a:spcPts val="0"/>
                </a:spcAft>
                <a:buFont typeface="Arial" panose="020B0604020202020204" pitchFamily="34" charset="0"/>
                <a:buNone/>
              </a:pPr>
              <a:r>
                <a:rPr lang="en-US" sz="1400" b="0" kern="1200" dirty="0">
                  <a:solidFill>
                    <a:schemeClr val="lt1"/>
                  </a:solidFill>
                  <a:latin typeface="+mn-lt"/>
                  <a:ea typeface="+mn-ea"/>
                  <a:cs typeface="+mn-cs"/>
                </a:rPr>
                <a:t>Out of the box widgets</a:t>
              </a:r>
            </a:p>
            <a:p>
              <a:pPr marL="231775" lvl="1" indent="0">
                <a:spcAft>
                  <a:spcPts val="0"/>
                </a:spcAft>
                <a:buFont typeface="Arial" panose="020B0604020202020204" pitchFamily="34" charset="0"/>
                <a:buNone/>
              </a:pPr>
              <a:r>
                <a:rPr lang="en-US" sz="1400" b="0" kern="1200" dirty="0">
                  <a:solidFill>
                    <a:schemeClr val="lt1"/>
                  </a:solidFill>
                  <a:latin typeface="+mn-lt"/>
                  <a:ea typeface="+mn-ea"/>
                  <a:cs typeface="+mn-cs"/>
                </a:rPr>
                <a:t>Custom widgets</a:t>
              </a:r>
            </a:p>
            <a:p>
              <a:pPr marL="231775" lvl="1" indent="0">
                <a:spcAft>
                  <a:spcPts val="1200"/>
                </a:spcAft>
                <a:buFont typeface="Arial" panose="020B0604020202020204" pitchFamily="34" charset="0"/>
                <a:buNone/>
              </a:pPr>
              <a:endParaRPr lang="en-US" sz="1400" dirty="0"/>
            </a:p>
            <a:p>
              <a:pPr marL="231775" marR="0" lvl="0" indent="0" algn="l" defTabSz="914400" rtl="0" eaLnBrk="1" fontAlgn="auto" latinLnBrk="0" hangingPunct="1">
                <a:lnSpc>
                  <a:spcPct val="100000"/>
                </a:lnSpc>
                <a:spcBef>
                  <a:spcPts val="0"/>
                </a:spcBef>
                <a:spcAft>
                  <a:spcPts val="0"/>
                </a:spcAft>
                <a:buClrTx/>
                <a:buSzTx/>
                <a:buFont typeface="+mj-lt"/>
                <a:buNone/>
                <a:tabLst/>
                <a:defRPr/>
              </a:pPr>
              <a:r>
                <a:rPr lang="en-US" sz="1800" dirty="0">
                  <a:solidFill>
                    <a:schemeClr val="bg2"/>
                  </a:solidFill>
                </a:rPr>
                <a:t>Screen Building</a:t>
              </a:r>
              <a:endParaRPr lang="en-US" sz="1400" b="0" kern="1200" dirty="0">
                <a:solidFill>
                  <a:schemeClr val="lt1"/>
                </a:solidFill>
                <a:latin typeface="+mn-lt"/>
                <a:ea typeface="+mn-ea"/>
                <a:cs typeface="+mn-cs"/>
              </a:endParaRPr>
            </a:p>
            <a:p>
              <a:pPr marL="231775" lvl="1" indent="0">
                <a:spcBef>
                  <a:spcPts val="600"/>
                </a:spcBef>
                <a:spcAft>
                  <a:spcPts val="0"/>
                </a:spcAft>
                <a:buFont typeface="Arial" panose="020B0604020202020204" pitchFamily="34" charset="0"/>
                <a:buNone/>
              </a:pPr>
              <a:r>
                <a:rPr lang="en-US" sz="1400" b="0" kern="1200" dirty="0">
                  <a:solidFill>
                    <a:schemeClr val="lt1"/>
                  </a:solidFill>
                  <a:latin typeface="+mn-lt"/>
                  <a:ea typeface="+mn-ea"/>
                  <a:cs typeface="+mn-cs"/>
                </a:rPr>
                <a:t>Drag and Drop Screen Design</a:t>
              </a:r>
            </a:p>
            <a:p>
              <a:pPr marL="231775" lvl="1" indent="0">
                <a:spcBef>
                  <a:spcPts val="600"/>
                </a:spcBef>
                <a:spcAft>
                  <a:spcPts val="0"/>
                </a:spcAft>
                <a:buFont typeface="Arial" panose="020B0604020202020204" pitchFamily="34" charset="0"/>
                <a:buNone/>
              </a:pPr>
              <a:r>
                <a:rPr lang="en-US" sz="1400" b="0" kern="1200" dirty="0">
                  <a:solidFill>
                    <a:schemeClr val="lt1"/>
                  </a:solidFill>
                  <a:latin typeface="+mn-lt"/>
                  <a:ea typeface="+mn-ea"/>
                  <a:cs typeface="+mn-cs"/>
                </a:rPr>
                <a:t>Powerful Layout Options</a:t>
              </a:r>
            </a:p>
            <a:p>
              <a:pPr marL="231775" lvl="1" indent="0">
                <a:spcBef>
                  <a:spcPts val="600"/>
                </a:spcBef>
                <a:spcAft>
                  <a:spcPts val="0"/>
                </a:spcAft>
                <a:buFont typeface="Arial" panose="020B0604020202020204" pitchFamily="34" charset="0"/>
                <a:buNone/>
              </a:pPr>
              <a:r>
                <a:rPr lang="en-US" sz="1400" b="0" kern="1200" dirty="0">
                  <a:solidFill>
                    <a:schemeClr val="lt1"/>
                  </a:solidFill>
                  <a:latin typeface="+mn-lt"/>
                  <a:ea typeface="+mn-ea"/>
                  <a:cs typeface="+mn-cs"/>
                </a:rPr>
                <a:t>Page Tools</a:t>
              </a:r>
            </a:p>
            <a:p>
              <a:pPr marL="231775" lvl="1" indent="0">
                <a:spcBef>
                  <a:spcPts val="600"/>
                </a:spcBef>
                <a:spcAft>
                  <a:spcPts val="0"/>
                </a:spcAft>
                <a:buFont typeface="Arial" panose="020B0604020202020204" pitchFamily="34" charset="0"/>
                <a:buNone/>
              </a:pPr>
              <a:r>
                <a:rPr lang="en-US" sz="1400" b="0" kern="1200" dirty="0">
                  <a:solidFill>
                    <a:schemeClr val="lt1"/>
                  </a:solidFill>
                  <a:latin typeface="+mn-lt"/>
                  <a:ea typeface="+mn-ea"/>
                  <a:cs typeface="+mn-cs"/>
                </a:rPr>
                <a:t>Actions and Conditions</a:t>
              </a:r>
            </a:p>
            <a:p>
              <a:pPr marL="231775" lvl="1" indent="0">
                <a:spcBef>
                  <a:spcPts val="600"/>
                </a:spcBef>
                <a:spcAft>
                  <a:spcPts val="0"/>
                </a:spcAft>
                <a:buFont typeface="Arial" panose="020B0604020202020204" pitchFamily="34" charset="0"/>
                <a:buNone/>
              </a:pPr>
              <a:r>
                <a:rPr lang="en-US" sz="1400" b="0" kern="1200" dirty="0">
                  <a:solidFill>
                    <a:schemeClr val="lt1"/>
                  </a:solidFill>
                  <a:latin typeface="+mn-lt"/>
                  <a:ea typeface="+mn-ea"/>
                  <a:cs typeface="+mn-cs"/>
                </a:rPr>
                <a:t>Formulas</a:t>
              </a:r>
              <a:endParaRPr lang="en-US" dirty="0">
                <a:solidFill>
                  <a:schemeClr val="tx1"/>
                </a:solidFill>
              </a:endParaRPr>
            </a:p>
          </p:txBody>
        </p:sp>
        <p:sp>
          <p:nvSpPr>
            <p:cNvPr id="14" name="Rectangle 13">
              <a:extLst>
                <a:ext uri="{FF2B5EF4-FFF2-40B4-BE49-F238E27FC236}">
                  <a16:creationId xmlns:a16="http://schemas.microsoft.com/office/drawing/2014/main" id="{EC19B34B-757C-6287-941A-2D4F92D92AC4}"/>
                </a:ext>
              </a:extLst>
            </p:cNvPr>
            <p:cNvSpPr/>
            <p:nvPr/>
          </p:nvSpPr>
          <p:spPr>
            <a:xfrm>
              <a:off x="12062112" y="1436914"/>
              <a:ext cx="137212" cy="54210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grpSp>
      <p:grpSp>
        <p:nvGrpSpPr>
          <p:cNvPr id="8" name="Group 7">
            <a:extLst>
              <a:ext uri="{FF2B5EF4-FFF2-40B4-BE49-F238E27FC236}">
                <a16:creationId xmlns:a16="http://schemas.microsoft.com/office/drawing/2014/main" id="{F152BA7B-0CB3-7B8D-C9D3-19B3E5C2770D}"/>
              </a:ext>
            </a:extLst>
          </p:cNvPr>
          <p:cNvGrpSpPr/>
          <p:nvPr/>
        </p:nvGrpSpPr>
        <p:grpSpPr>
          <a:xfrm>
            <a:off x="3411188" y="2285038"/>
            <a:ext cx="8361712" cy="4113943"/>
            <a:chOff x="479992" y="2513660"/>
            <a:chExt cx="7823128" cy="3848961"/>
          </a:xfrm>
        </p:grpSpPr>
        <p:pic>
          <p:nvPicPr>
            <p:cNvPr id="9" name="Picture 8">
              <a:extLst>
                <a:ext uri="{FF2B5EF4-FFF2-40B4-BE49-F238E27FC236}">
                  <a16:creationId xmlns:a16="http://schemas.microsoft.com/office/drawing/2014/main" id="{01BB4E05-5786-6AB8-D95F-50A7419A0F59}"/>
                </a:ext>
              </a:extLst>
            </p:cNvPr>
            <p:cNvPicPr>
              <a:picLocks noChangeAspect="1"/>
            </p:cNvPicPr>
            <p:nvPr/>
          </p:nvPicPr>
          <p:blipFill rotWithShape="1">
            <a:blip r:embed="rId3"/>
            <a:srcRect b="12988"/>
            <a:stretch/>
          </p:blipFill>
          <p:spPr>
            <a:xfrm>
              <a:off x="479992" y="2513660"/>
              <a:ext cx="5524243" cy="2703826"/>
            </a:xfrm>
            <a:prstGeom prst="rect">
              <a:avLst/>
            </a:prstGeom>
            <a:ln>
              <a:solidFill>
                <a:srgbClr val="AEAEAE"/>
              </a:solidFill>
            </a:ln>
          </p:spPr>
        </p:pic>
        <p:pic>
          <p:nvPicPr>
            <p:cNvPr id="7" name="Picture 6">
              <a:extLst>
                <a:ext uri="{FF2B5EF4-FFF2-40B4-BE49-F238E27FC236}">
                  <a16:creationId xmlns:a16="http://schemas.microsoft.com/office/drawing/2014/main" id="{5058EBAF-3B65-F008-4B72-CC3A330FD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234" y="3757700"/>
              <a:ext cx="5335886" cy="2604921"/>
            </a:xfrm>
            <a:prstGeom prst="rect">
              <a:avLst/>
            </a:prstGeom>
            <a:ln>
              <a:solidFill>
                <a:srgbClr val="AEAEAE"/>
              </a:solidFill>
            </a:ln>
          </p:spPr>
        </p:pic>
        <p:sp>
          <p:nvSpPr>
            <p:cNvPr id="4" name="Rectangle 3">
              <a:extLst>
                <a:ext uri="{FF2B5EF4-FFF2-40B4-BE49-F238E27FC236}">
                  <a16:creationId xmlns:a16="http://schemas.microsoft.com/office/drawing/2014/main" id="{472CF3D5-C1C5-BE1F-8DAF-E2B31E19017E}"/>
                </a:ext>
              </a:extLst>
            </p:cNvPr>
            <p:cNvSpPr/>
            <p:nvPr/>
          </p:nvSpPr>
          <p:spPr>
            <a:xfrm>
              <a:off x="2961056" y="3769434"/>
              <a:ext cx="1663700" cy="9144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grpSp>
    </p:spTree>
    <p:extLst>
      <p:ext uri="{BB962C8B-B14F-4D97-AF65-F5344CB8AC3E}">
        <p14:creationId xmlns:p14="http://schemas.microsoft.com/office/powerpoint/2010/main" val="1649744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5232ADC9-160A-414C-92EF-B53AD4B436B1}"/>
              </a:ext>
            </a:extLst>
          </p:cNvPr>
          <p:cNvSpPr>
            <a:spLocks noGrp="1"/>
          </p:cNvSpPr>
          <p:nvPr>
            <p:ph type="title"/>
          </p:nvPr>
        </p:nvSpPr>
        <p:spPr/>
        <p:txBody>
          <a:bodyPr/>
          <a:lstStyle/>
          <a:p>
            <a:r>
              <a:rPr lang="en-US" dirty="0"/>
              <a:t>HMI Creation in Proficy Operations Hub Designer</a:t>
            </a:r>
          </a:p>
        </p:txBody>
      </p:sp>
      <p:pic>
        <p:nvPicPr>
          <p:cNvPr id="3" name="Picture 2">
            <a:extLst>
              <a:ext uri="{FF2B5EF4-FFF2-40B4-BE49-F238E27FC236}">
                <a16:creationId xmlns:a16="http://schemas.microsoft.com/office/drawing/2014/main" id="{5AB39AD2-58FD-02DA-B4F2-F8B1449D7294}"/>
              </a:ext>
            </a:extLst>
          </p:cNvPr>
          <p:cNvPicPr>
            <a:picLocks noChangeAspect="1"/>
          </p:cNvPicPr>
          <p:nvPr/>
        </p:nvPicPr>
        <p:blipFill rotWithShape="1">
          <a:blip r:embed="rId3"/>
          <a:srcRect t="12775"/>
          <a:stretch/>
        </p:blipFill>
        <p:spPr>
          <a:xfrm>
            <a:off x="0" y="876120"/>
            <a:ext cx="12192000" cy="5981879"/>
          </a:xfrm>
          <a:prstGeom prst="rect">
            <a:avLst/>
          </a:prstGeom>
        </p:spPr>
      </p:pic>
    </p:spTree>
    <p:extLst>
      <p:ext uri="{BB962C8B-B14F-4D97-AF65-F5344CB8AC3E}">
        <p14:creationId xmlns:p14="http://schemas.microsoft.com/office/powerpoint/2010/main" val="3252956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F1049D-D4C9-49A5-A72B-1E8E9101B215}"/>
              </a:ext>
            </a:extLst>
          </p:cNvPr>
          <p:cNvSpPr>
            <a:spLocks noGrp="1"/>
          </p:cNvSpPr>
          <p:nvPr>
            <p:ph type="title"/>
          </p:nvPr>
        </p:nvSpPr>
        <p:spPr/>
        <p:txBody>
          <a:bodyPr/>
          <a:lstStyle/>
          <a:p>
            <a:r>
              <a:rPr lang="en-US" dirty="0"/>
              <a:t>Operations Hub Enablement Content</a:t>
            </a:r>
            <a:br>
              <a:rPr lang="en-US" dirty="0"/>
            </a:br>
            <a:endParaRPr lang="en-US" sz="1800" dirty="0">
              <a:solidFill>
                <a:schemeClr val="accent1"/>
              </a:solidFill>
            </a:endParaRPr>
          </a:p>
        </p:txBody>
      </p:sp>
      <p:sp>
        <p:nvSpPr>
          <p:cNvPr id="5" name="Text Placeholder 4">
            <a:extLst>
              <a:ext uri="{FF2B5EF4-FFF2-40B4-BE49-F238E27FC236}">
                <a16:creationId xmlns:a16="http://schemas.microsoft.com/office/drawing/2014/main" id="{4DA47701-0543-4412-96E5-DCDA4A28CF82}"/>
              </a:ext>
            </a:extLst>
          </p:cNvPr>
          <p:cNvSpPr>
            <a:spLocks noGrp="1"/>
          </p:cNvSpPr>
          <p:nvPr>
            <p:ph idx="1"/>
          </p:nvPr>
        </p:nvSpPr>
        <p:spPr>
          <a:xfrm>
            <a:off x="419100" y="1403349"/>
            <a:ext cx="3371850" cy="4806951"/>
          </a:xfrm>
        </p:spPr>
        <p:txBody>
          <a:bodyPr/>
          <a:lstStyle/>
          <a:p>
            <a:endParaRPr lang="en-US" sz="1600" dirty="0"/>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tx1"/>
                </a:solidFill>
                <a:effectLst/>
                <a:uLnTx/>
                <a:uFillTx/>
                <a:ea typeface="+mn-ea"/>
                <a:cs typeface="+mn-cs"/>
              </a:rPr>
              <a:t>Widget Tutorials</a:t>
            </a:r>
          </a:p>
          <a:p>
            <a:r>
              <a:rPr lang="en-US" sz="1600" dirty="0"/>
              <a:t>20+ videos covering a variety of widgets</a:t>
            </a:r>
          </a:p>
          <a:p>
            <a:pPr marL="285750" indent="-285750">
              <a:buFont typeface="Arial" panose="020B0604020202020204" pitchFamily="34" charset="0"/>
              <a:buChar char="•"/>
            </a:pPr>
            <a:r>
              <a:rPr lang="en-US" sz="1600" dirty="0"/>
              <a:t>Learn the ins and of input widgets, display widgets, and charts</a:t>
            </a:r>
          </a:p>
          <a:p>
            <a:pPr marL="285750" indent="-285750">
              <a:buFont typeface="Arial" panose="020B0604020202020204" pitchFamily="34" charset="0"/>
              <a:buChar char="•"/>
            </a:pPr>
            <a:r>
              <a:rPr lang="en-US" sz="1600" dirty="0"/>
              <a:t>Covers basics like getting started and data source options</a:t>
            </a:r>
          </a:p>
          <a:p>
            <a:pPr marL="285750" indent="-285750">
              <a:buFont typeface="Arial" panose="020B0604020202020204" pitchFamily="34" charset="0"/>
              <a:buChar char="•"/>
            </a:pPr>
            <a:r>
              <a:rPr lang="en-US" sz="1600" dirty="0"/>
              <a:t> Walk through  an exploration of most widget features</a:t>
            </a:r>
          </a:p>
          <a:p>
            <a:r>
              <a:rPr lang="en-US" sz="1600" dirty="0"/>
              <a:t>Check back in for additional content!</a:t>
            </a:r>
          </a:p>
          <a:p>
            <a:endParaRPr lang="en-US" sz="1600" dirty="0"/>
          </a:p>
        </p:txBody>
      </p:sp>
      <p:pic>
        <p:nvPicPr>
          <p:cNvPr id="3" name="Picture 2">
            <a:extLst>
              <a:ext uri="{FF2B5EF4-FFF2-40B4-BE49-F238E27FC236}">
                <a16:creationId xmlns:a16="http://schemas.microsoft.com/office/drawing/2014/main" id="{CE3C04C7-B2B8-E555-D180-15612F1690DA}"/>
              </a:ext>
            </a:extLst>
          </p:cNvPr>
          <p:cNvPicPr>
            <a:picLocks noChangeAspect="1"/>
          </p:cNvPicPr>
          <p:nvPr/>
        </p:nvPicPr>
        <p:blipFill>
          <a:blip r:embed="rId2"/>
          <a:stretch>
            <a:fillRect/>
          </a:stretch>
        </p:blipFill>
        <p:spPr>
          <a:xfrm>
            <a:off x="4134878" y="1107577"/>
            <a:ext cx="6404303" cy="3602421"/>
          </a:xfrm>
          <a:prstGeom prst="rect">
            <a:avLst/>
          </a:prstGeom>
          <a:ln>
            <a:solidFill>
              <a:schemeClr val="bg1">
                <a:lumMod val="65000"/>
              </a:schemeClr>
            </a:solidFill>
          </a:ln>
        </p:spPr>
      </p:pic>
      <p:pic>
        <p:nvPicPr>
          <p:cNvPr id="2" name="Picture 1">
            <a:extLst>
              <a:ext uri="{FF2B5EF4-FFF2-40B4-BE49-F238E27FC236}">
                <a16:creationId xmlns:a16="http://schemas.microsoft.com/office/drawing/2014/main" id="{FBA5F2C6-6C22-C129-45E5-DE99B89E7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8104" y="2120203"/>
            <a:ext cx="3564796" cy="1824502"/>
          </a:xfrm>
          <a:prstGeom prst="rect">
            <a:avLst/>
          </a:prstGeom>
          <a:ln>
            <a:solidFill>
              <a:schemeClr val="bg1">
                <a:lumMod val="50000"/>
              </a:schemeClr>
            </a:solidFill>
          </a:ln>
        </p:spPr>
      </p:pic>
      <p:pic>
        <p:nvPicPr>
          <p:cNvPr id="4" name="Picture 3">
            <a:extLst>
              <a:ext uri="{FF2B5EF4-FFF2-40B4-BE49-F238E27FC236}">
                <a16:creationId xmlns:a16="http://schemas.microsoft.com/office/drawing/2014/main" id="{5A484CDD-9C8E-384A-CE27-F644239FBF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5174" y="4709998"/>
            <a:ext cx="3564795" cy="1824502"/>
          </a:xfrm>
          <a:prstGeom prst="rect">
            <a:avLst/>
          </a:prstGeom>
          <a:ln>
            <a:solidFill>
              <a:schemeClr val="bg1">
                <a:lumMod val="50000"/>
              </a:schemeClr>
            </a:solidFill>
          </a:ln>
        </p:spPr>
      </p:pic>
      <p:pic>
        <p:nvPicPr>
          <p:cNvPr id="6" name="Picture 5">
            <a:extLst>
              <a:ext uri="{FF2B5EF4-FFF2-40B4-BE49-F238E27FC236}">
                <a16:creationId xmlns:a16="http://schemas.microsoft.com/office/drawing/2014/main" id="{1C961817-07D6-676D-B2CC-223BF8C65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5461" y="4176161"/>
            <a:ext cx="4317439" cy="2209713"/>
          </a:xfrm>
          <a:prstGeom prst="rect">
            <a:avLst/>
          </a:prstGeom>
          <a:ln>
            <a:solidFill>
              <a:schemeClr val="bg1">
                <a:lumMod val="50000"/>
              </a:schemeClr>
            </a:solidFill>
          </a:ln>
        </p:spPr>
      </p:pic>
      <p:sp>
        <p:nvSpPr>
          <p:cNvPr id="8" name="Footer Placeholder 7">
            <a:extLst>
              <a:ext uri="{FF2B5EF4-FFF2-40B4-BE49-F238E27FC236}">
                <a16:creationId xmlns:a16="http://schemas.microsoft.com/office/drawing/2014/main" id="{5EF9ABAC-56CA-122F-D0A0-D126979F0163}"/>
              </a:ext>
            </a:extLst>
          </p:cNvPr>
          <p:cNvSpPr>
            <a:spLocks noGrp="1"/>
          </p:cNvSpPr>
          <p:nvPr>
            <p:ph type="ftr" sz="quarter" idx="11"/>
          </p:nvPr>
        </p:nvSpPr>
        <p:spPr/>
        <p:txBody>
          <a:bodyPr/>
          <a:lstStyle/>
          <a:p>
            <a:r>
              <a:rPr lang="en-US"/>
              <a:t>© GE Digital 2023</a:t>
            </a:r>
            <a:endParaRPr lang="en-US" dirty="0"/>
          </a:p>
        </p:txBody>
      </p:sp>
      <p:sp>
        <p:nvSpPr>
          <p:cNvPr id="9" name="Slide Number Placeholder 8">
            <a:extLst>
              <a:ext uri="{FF2B5EF4-FFF2-40B4-BE49-F238E27FC236}">
                <a16:creationId xmlns:a16="http://schemas.microsoft.com/office/drawing/2014/main" id="{D1E8FB7C-E121-EC61-3EEC-30FC21D13E35}"/>
              </a:ext>
            </a:extLst>
          </p:cNvPr>
          <p:cNvSpPr>
            <a:spLocks noGrp="1"/>
          </p:cNvSpPr>
          <p:nvPr>
            <p:ph type="sldNum" sz="quarter" idx="12"/>
          </p:nvPr>
        </p:nvSpPr>
        <p:spPr/>
        <p:txBody>
          <a:bodyPr/>
          <a:lstStyle/>
          <a:p>
            <a:fld id="{7A7A97EF-C944-4447-B862-B593E9B4A0FF}" type="slidenum">
              <a:rPr lang="en-US" smtClean="0"/>
              <a:pPr/>
              <a:t>57</a:t>
            </a:fld>
            <a:endParaRPr lang="en-US" dirty="0"/>
          </a:p>
        </p:txBody>
      </p:sp>
    </p:spTree>
    <p:extLst>
      <p:ext uri="{BB962C8B-B14F-4D97-AF65-F5344CB8AC3E}">
        <p14:creationId xmlns:p14="http://schemas.microsoft.com/office/powerpoint/2010/main" val="3199836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B1D3DD-7CEE-41FB-89E8-1DB7375A1C0E}"/>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50" b="1" i="0" u="none" strike="noStrike" kern="1200" cap="none" spc="0" normalizeH="0" baseline="0" noProof="0" smtClean="0">
                <a:ln>
                  <a:noFill/>
                </a:ln>
                <a:solidFill>
                  <a:srgbClr val="FFFFFF"/>
                </a:solidFill>
                <a:effectLst/>
                <a:uLnTx/>
                <a:uFillTx/>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58</a:t>
            </a:fld>
            <a:endParaRPr kumimoji="0" lang="en-GB" sz="850" b="1" i="0" u="none" strike="noStrike" kern="1200" cap="none" spc="0" normalizeH="0" baseline="0" noProof="0" dirty="0">
              <a:ln>
                <a:noFill/>
              </a:ln>
              <a:solidFill>
                <a:srgbClr val="FFFFFF"/>
              </a:solidFill>
              <a:effectLst/>
              <a:uLnTx/>
              <a:uFillTx/>
              <a:ea typeface="+mn-ea"/>
              <a:cs typeface="+mn-cs"/>
            </a:endParaRPr>
          </a:p>
        </p:txBody>
      </p:sp>
      <p:sp>
        <p:nvSpPr>
          <p:cNvPr id="4" name="Title 3">
            <a:extLst>
              <a:ext uri="{FF2B5EF4-FFF2-40B4-BE49-F238E27FC236}">
                <a16:creationId xmlns:a16="http://schemas.microsoft.com/office/drawing/2014/main" id="{08A52574-D6AB-2FBA-A4F6-79C30DA1E860}"/>
              </a:ext>
            </a:extLst>
          </p:cNvPr>
          <p:cNvSpPr>
            <a:spLocks noGrp="1"/>
          </p:cNvSpPr>
          <p:nvPr>
            <p:ph type="title"/>
          </p:nvPr>
        </p:nvSpPr>
        <p:spPr>
          <a:xfrm>
            <a:off x="427383" y="2378075"/>
            <a:ext cx="8164356" cy="1965325"/>
          </a:xfrm>
        </p:spPr>
        <p:txBody>
          <a:bodyPr/>
          <a:lstStyle/>
          <a:p>
            <a:r>
              <a:rPr lang="en-US" sz="6000" dirty="0"/>
              <a:t>Proficy Operations </a:t>
            </a:r>
            <a:r>
              <a:rPr lang="en-US" sz="6000" dirty="0" err="1"/>
              <a:t>hUB</a:t>
            </a:r>
            <a:br>
              <a:rPr lang="en-US" sz="6000" dirty="0"/>
            </a:br>
            <a:r>
              <a:rPr lang="en-US" dirty="0">
                <a:solidFill>
                  <a:schemeClr val="tx2"/>
                </a:solidFill>
              </a:rPr>
              <a:t>2025 and Beyond</a:t>
            </a:r>
          </a:p>
        </p:txBody>
      </p:sp>
      <p:sp>
        <p:nvSpPr>
          <p:cNvPr id="2" name="Footer Placeholder 1">
            <a:extLst>
              <a:ext uri="{FF2B5EF4-FFF2-40B4-BE49-F238E27FC236}">
                <a16:creationId xmlns:a16="http://schemas.microsoft.com/office/drawing/2014/main" id="{A7D235A4-4E86-1190-ADC3-D454C2BAE97E}"/>
              </a:ext>
            </a:extLst>
          </p:cNvPr>
          <p:cNvSpPr>
            <a:spLocks noGrp="1"/>
          </p:cNvSpPr>
          <p:nvPr>
            <p:ph type="ftr" sz="quarter" idx="11"/>
          </p:nvPr>
        </p:nvSpPr>
        <p:spPr/>
        <p:txBody>
          <a:bodyPr/>
          <a:lstStyle/>
          <a:p>
            <a:r>
              <a:rPr lang="en-US" dirty="0"/>
              <a:t>© 2024 GE Vernova and/or its affiliates. All rights reserved.</a:t>
            </a:r>
          </a:p>
        </p:txBody>
      </p:sp>
    </p:spTree>
    <p:extLst>
      <p:ext uri="{BB962C8B-B14F-4D97-AF65-F5344CB8AC3E}">
        <p14:creationId xmlns:p14="http://schemas.microsoft.com/office/powerpoint/2010/main" val="2095563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3FDF3C3A-BC9F-9559-5FC8-8071AE138294}"/>
              </a:ext>
            </a:extLst>
          </p:cNvPr>
          <p:cNvSpPr>
            <a:spLocks noGrp="1"/>
          </p:cNvSpPr>
          <p:nvPr>
            <p:ph type="title"/>
          </p:nvPr>
        </p:nvSpPr>
        <p:spPr>
          <a:xfrm>
            <a:off x="419100" y="419101"/>
            <a:ext cx="9578915" cy="457020"/>
          </a:xfrm>
        </p:spPr>
        <p:txBody>
          <a:bodyPr/>
          <a:lstStyle/>
          <a:p>
            <a:r>
              <a:rPr lang="en-US" dirty="0"/>
              <a:t>Proficy Operations Hub - 2024 Cloud and 2025 </a:t>
            </a:r>
            <a:br>
              <a:rPr lang="en-US" dirty="0"/>
            </a:br>
            <a:endParaRPr lang="en-US" b="1" dirty="0">
              <a:solidFill>
                <a:srgbClr val="FF0000"/>
              </a:solidFill>
            </a:endParaRPr>
          </a:p>
        </p:txBody>
      </p:sp>
      <p:sp>
        <p:nvSpPr>
          <p:cNvPr id="3" name="Slide Number Placeholder 2">
            <a:extLst>
              <a:ext uri="{FF2B5EF4-FFF2-40B4-BE49-F238E27FC236}">
                <a16:creationId xmlns:a16="http://schemas.microsoft.com/office/drawing/2014/main" id="{E9124735-2D93-53A9-5BAD-6F2380688B83}"/>
              </a:ext>
            </a:extLst>
          </p:cNvPr>
          <p:cNvSpPr>
            <a:spLocks noGrp="1"/>
          </p:cNvSpPr>
          <p:nvPr>
            <p:ph type="sldNum" sz="quarter" idx="12"/>
          </p:nvPr>
        </p:nvSpPr>
        <p:spPr/>
        <p:txBody>
          <a:bodyPr/>
          <a:lstStyle/>
          <a:p>
            <a:fld id="{7A7A97EF-C944-4447-B862-B593E9B4A0FF}" type="slidenum">
              <a:rPr lang="en-US" smtClean="0"/>
              <a:pPr/>
              <a:t>59</a:t>
            </a:fld>
            <a:endParaRPr lang="en-US" dirty="0"/>
          </a:p>
        </p:txBody>
      </p:sp>
      <p:sp>
        <p:nvSpPr>
          <p:cNvPr id="4" name="TextBox 3">
            <a:extLst>
              <a:ext uri="{FF2B5EF4-FFF2-40B4-BE49-F238E27FC236}">
                <a16:creationId xmlns:a16="http://schemas.microsoft.com/office/drawing/2014/main" id="{325A1635-B045-C315-9401-279F758F0935}"/>
              </a:ext>
            </a:extLst>
          </p:cNvPr>
          <p:cNvSpPr txBox="1"/>
          <p:nvPr/>
        </p:nvSpPr>
        <p:spPr>
          <a:xfrm>
            <a:off x="6827186" y="5148316"/>
            <a:ext cx="3374065" cy="307777"/>
          </a:xfrm>
          <a:prstGeom prst="rect">
            <a:avLst/>
          </a:prstGeom>
          <a:noFill/>
        </p:spPr>
        <p:txBody>
          <a:bodyPr wrap="square">
            <a:spAutoFit/>
          </a:bodyPr>
          <a:lstStyle/>
          <a:p>
            <a:r>
              <a:rPr lang="en-US" sz="1400" cap="all" dirty="0">
                <a:latin typeface="Sons Condensed Extrabold" panose="02060906060206060203" pitchFamily="18" charset="0"/>
              </a:rPr>
              <a:t>+ Selection of Tech Debt, UX Debt, Critical Requests</a:t>
            </a:r>
            <a:endParaRPr lang="en-US" sz="1400" dirty="0"/>
          </a:p>
        </p:txBody>
      </p:sp>
      <p:grpSp>
        <p:nvGrpSpPr>
          <p:cNvPr id="13" name="Group 12">
            <a:extLst>
              <a:ext uri="{FF2B5EF4-FFF2-40B4-BE49-F238E27FC236}">
                <a16:creationId xmlns:a16="http://schemas.microsoft.com/office/drawing/2014/main" id="{4146A7A2-9DF0-8971-5889-9E9C004B823E}"/>
              </a:ext>
            </a:extLst>
          </p:cNvPr>
          <p:cNvGrpSpPr/>
          <p:nvPr/>
        </p:nvGrpSpPr>
        <p:grpSpPr>
          <a:xfrm>
            <a:off x="2305954" y="1239610"/>
            <a:ext cx="7580093" cy="3701373"/>
            <a:chOff x="1082573" y="1239610"/>
            <a:chExt cx="7580093" cy="3701373"/>
          </a:xfrm>
        </p:grpSpPr>
        <p:sp>
          <p:nvSpPr>
            <p:cNvPr id="10" name="Rectangle 9">
              <a:extLst>
                <a:ext uri="{FF2B5EF4-FFF2-40B4-BE49-F238E27FC236}">
                  <a16:creationId xmlns:a16="http://schemas.microsoft.com/office/drawing/2014/main" id="{163C5E3D-20B6-54E1-E7C0-37D6117B23A7}"/>
                </a:ext>
              </a:extLst>
            </p:cNvPr>
            <p:cNvSpPr/>
            <p:nvPr/>
          </p:nvSpPr>
          <p:spPr>
            <a:xfrm>
              <a:off x="4904134" y="1239610"/>
              <a:ext cx="1865055"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1600" cap="all" dirty="0">
                  <a:solidFill>
                    <a:schemeClr val="tx1"/>
                  </a:solidFill>
                  <a:latin typeface="Sons Condensed Extrabold" panose="02060906060206060203" pitchFamily="18" charset="0"/>
                </a:rPr>
                <a:t>HMI</a:t>
              </a:r>
            </a:p>
          </p:txBody>
        </p:sp>
        <p:sp>
          <p:nvSpPr>
            <p:cNvPr id="7" name="Rectangle 6">
              <a:extLst>
                <a:ext uri="{FF2B5EF4-FFF2-40B4-BE49-F238E27FC236}">
                  <a16:creationId xmlns:a16="http://schemas.microsoft.com/office/drawing/2014/main" id="{4618BFDB-B932-02DB-5E06-161BCF0A20E0}"/>
                </a:ext>
              </a:extLst>
            </p:cNvPr>
            <p:cNvSpPr/>
            <p:nvPr/>
          </p:nvSpPr>
          <p:spPr>
            <a:xfrm>
              <a:off x="1114911" y="1239611"/>
              <a:ext cx="18288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1600" cap="all" dirty="0">
                  <a:solidFill>
                    <a:schemeClr val="tx1"/>
                  </a:solidFill>
                  <a:latin typeface="Sons Condensed Extrabold" panose="02060906060206060203" pitchFamily="18" charset="0"/>
                </a:rPr>
                <a:t>Cloud and   </a:t>
              </a:r>
            </a:p>
            <a:p>
              <a:pPr algn="ctr"/>
              <a:r>
                <a:rPr lang="en-US" sz="1600" cap="all" dirty="0">
                  <a:solidFill>
                    <a:schemeClr val="tx1"/>
                  </a:solidFill>
                  <a:latin typeface="Sons Condensed Extrabold" panose="02060906060206060203" pitchFamily="18" charset="0"/>
                </a:rPr>
                <a:t>&amp; HA Support </a:t>
              </a:r>
            </a:p>
          </p:txBody>
        </p:sp>
        <p:sp>
          <p:nvSpPr>
            <p:cNvPr id="33" name="Rectangle: Rounded Corners 95">
              <a:extLst>
                <a:ext uri="{FF2B5EF4-FFF2-40B4-BE49-F238E27FC236}">
                  <a16:creationId xmlns:a16="http://schemas.microsoft.com/office/drawing/2014/main" id="{094510CA-AA5A-D08C-EF85-6D107ED703A3}"/>
                </a:ext>
              </a:extLst>
            </p:cNvPr>
            <p:cNvSpPr/>
            <p:nvPr/>
          </p:nvSpPr>
          <p:spPr>
            <a:xfrm>
              <a:off x="6769189" y="2404814"/>
              <a:ext cx="1893477" cy="2536167"/>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a:spcBef>
                  <a:spcPts val="300"/>
                </a:spcBef>
                <a:spcAft>
                  <a:spcPts val="300"/>
                </a:spcAft>
              </a:pPr>
              <a:r>
                <a:rPr lang="en-US" sz="1050" b="1" dirty="0" err="1">
                  <a:solidFill>
                    <a:schemeClr val="bg1"/>
                  </a:solidFill>
                </a:rPr>
                <a:t>GraphQL</a:t>
              </a:r>
              <a:r>
                <a:rPr lang="en-US" sz="1050" b="1" dirty="0">
                  <a:solidFill>
                    <a:schemeClr val="bg1"/>
                  </a:solidFill>
                </a:rPr>
                <a:t> Connector</a:t>
              </a:r>
            </a:p>
            <a:p>
              <a:pPr>
                <a:spcBef>
                  <a:spcPts val="300"/>
                </a:spcBef>
                <a:spcAft>
                  <a:spcPts val="300"/>
                </a:spcAft>
              </a:pPr>
              <a:endParaRPr lang="en-US" sz="900" b="1" dirty="0">
                <a:solidFill>
                  <a:schemeClr val="bg1"/>
                </a:solidFill>
                <a:latin typeface="Inter" panose="02000503000000020004" pitchFamily="2" charset="0"/>
                <a:ea typeface="Inter" panose="02000503000000020004" pitchFamily="2" charset="0"/>
              </a:endParaRPr>
            </a:p>
            <a:p>
              <a:pPr>
                <a:spcBef>
                  <a:spcPts val="300"/>
                </a:spcBef>
                <a:spcAft>
                  <a:spcPts val="300"/>
                </a:spcAft>
              </a:pPr>
              <a:r>
                <a:rPr lang="en-US" sz="900" dirty="0">
                  <a:solidFill>
                    <a:schemeClr val="bg1"/>
                  </a:solidFill>
                  <a:latin typeface="Inter" panose="02000503000000020004" pitchFamily="2" charset="0"/>
                  <a:ea typeface="Inter" panose="02000503000000020004" pitchFamily="2" charset="0"/>
                </a:rPr>
                <a:t>Ability to connect to and interact with </a:t>
              </a:r>
              <a:r>
                <a:rPr lang="en-US" sz="900" dirty="0" err="1">
                  <a:solidFill>
                    <a:schemeClr val="bg1"/>
                  </a:solidFill>
                  <a:latin typeface="Inter" panose="02000503000000020004" pitchFamily="2" charset="0"/>
                  <a:ea typeface="Inter" panose="02000503000000020004" pitchFamily="2" charset="0"/>
                </a:rPr>
                <a:t>GraphQL</a:t>
              </a:r>
              <a:r>
                <a:rPr lang="en-US" sz="900" dirty="0">
                  <a:solidFill>
                    <a:schemeClr val="bg1"/>
                  </a:solidFill>
                  <a:latin typeface="Inter" panose="02000503000000020004" pitchFamily="2" charset="0"/>
                  <a:ea typeface="Inter" panose="02000503000000020004" pitchFamily="2" charset="0"/>
                </a:rPr>
                <a:t> data sources, including the new Plant Applications </a:t>
              </a:r>
              <a:r>
                <a:rPr lang="en-US" sz="900" dirty="0" err="1">
                  <a:solidFill>
                    <a:schemeClr val="bg1"/>
                  </a:solidFill>
                  <a:latin typeface="Inter" panose="02000503000000020004" pitchFamily="2" charset="0"/>
                  <a:ea typeface="Inter" panose="02000503000000020004" pitchFamily="2" charset="0"/>
                </a:rPr>
                <a:t>GraphQL</a:t>
              </a:r>
              <a:r>
                <a:rPr lang="en-US" sz="900" dirty="0">
                  <a:solidFill>
                    <a:schemeClr val="bg1"/>
                  </a:solidFill>
                  <a:latin typeface="Inter" panose="02000503000000020004" pitchFamily="2" charset="0"/>
                  <a:ea typeface="Inter" panose="02000503000000020004" pitchFamily="2" charset="0"/>
                </a:rPr>
                <a:t> API.</a:t>
              </a:r>
            </a:p>
            <a:p>
              <a:pPr marL="9144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lang="en-US" sz="900" dirty="0">
                <a:solidFill>
                  <a:schemeClr val="bg1"/>
                </a:solidFill>
                <a:latin typeface="Inter" panose="02000503000000020004" pitchFamily="2" charset="0"/>
                <a:ea typeface="Inter" panose="02000503000000020004" pitchFamily="2" charset="0"/>
              </a:endParaRPr>
            </a:p>
            <a:p>
              <a:pPr marL="91440" indent="-91440">
                <a:spcBef>
                  <a:spcPts val="300"/>
                </a:spcBef>
                <a:spcAft>
                  <a:spcPts val="300"/>
                </a:spcAft>
                <a:buFont typeface="Arial" panose="020B0604020202020204" pitchFamily="34" charset="0"/>
                <a:buChar char="•"/>
              </a:pPr>
              <a:endParaRPr lang="en-US" sz="900" b="1" dirty="0">
                <a:solidFill>
                  <a:schemeClr val="bg1"/>
                </a:solidFill>
                <a:latin typeface="Inter" panose="02000503000000020004" pitchFamily="2" charset="0"/>
                <a:ea typeface="Inter" panose="02000503000000020004" pitchFamily="2" charset="0"/>
              </a:endParaRPr>
            </a:p>
          </p:txBody>
        </p:sp>
        <p:sp>
          <p:nvSpPr>
            <p:cNvPr id="30" name="Rectangle: Rounded Corners 95">
              <a:extLst>
                <a:ext uri="{FF2B5EF4-FFF2-40B4-BE49-F238E27FC236}">
                  <a16:creationId xmlns:a16="http://schemas.microsoft.com/office/drawing/2014/main" id="{B13F7B46-75E9-1182-8F46-85423A638E11}"/>
                </a:ext>
              </a:extLst>
            </p:cNvPr>
            <p:cNvSpPr/>
            <p:nvPr/>
          </p:nvSpPr>
          <p:spPr>
            <a:xfrm>
              <a:off x="4878066" y="2404814"/>
              <a:ext cx="1893476" cy="2536167"/>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a:spcBef>
                  <a:spcPts val="300"/>
                </a:spcBef>
                <a:spcAft>
                  <a:spcPts val="300"/>
                </a:spcAft>
              </a:pPr>
              <a:r>
                <a:rPr lang="en-US" sz="1050" b="1" dirty="0">
                  <a:solidFill>
                    <a:schemeClr val="bg1"/>
                  </a:solidFill>
                  <a:latin typeface="Inter" panose="02000503000000020004" pitchFamily="2" charset="0"/>
                  <a:ea typeface="Inter" panose="02000503000000020004" pitchFamily="2" charset="0"/>
                </a:rPr>
                <a:t>Enhanced Data Binding </a:t>
              </a:r>
            </a:p>
            <a:p>
              <a:pPr>
                <a:spcBef>
                  <a:spcPts val="300"/>
                </a:spcBef>
                <a:spcAft>
                  <a:spcPts val="300"/>
                </a:spcAft>
              </a:pPr>
              <a:endParaRPr lang="en-US" sz="900" b="1" dirty="0">
                <a:solidFill>
                  <a:schemeClr val="bg1"/>
                </a:solidFill>
                <a:latin typeface="Inter" panose="02000503000000020004" pitchFamily="2" charset="0"/>
                <a:ea typeface="Inter" panose="02000503000000020004" pitchFamily="2" charset="0"/>
              </a:endParaRPr>
            </a:p>
            <a:p>
              <a:pPr>
                <a:spcBef>
                  <a:spcPts val="300"/>
                </a:spcBef>
                <a:spcAft>
                  <a:spcPts val="300"/>
                </a:spcAft>
              </a:pPr>
              <a:r>
                <a:rPr lang="en-US" sz="900" dirty="0">
                  <a:solidFill>
                    <a:schemeClr val="bg1"/>
                  </a:solidFill>
                  <a:latin typeface="Inter" panose="02000503000000020004" pitchFamily="2" charset="0"/>
                  <a:ea typeface="Inter" panose="02000503000000020004" pitchFamily="2" charset="0"/>
                </a:rPr>
                <a:t>Ability to bind widgets using direct data references. Simplified page data management.</a:t>
              </a:r>
            </a:p>
            <a:p>
              <a:pPr marL="91440" indent="-91440">
                <a:spcBef>
                  <a:spcPts val="300"/>
                </a:spcBef>
                <a:spcAft>
                  <a:spcPts val="300"/>
                </a:spcAft>
                <a:buFont typeface="Arial" panose="020B0604020202020204" pitchFamily="34" charset="0"/>
                <a:buChar char="•"/>
              </a:pPr>
              <a:endParaRPr lang="en-US" sz="900" b="1" dirty="0">
                <a:solidFill>
                  <a:schemeClr val="bg1"/>
                </a:solidFill>
                <a:latin typeface="Inter" panose="02000503000000020004" pitchFamily="2" charset="0"/>
                <a:ea typeface="Inter" panose="02000503000000020004" pitchFamily="2" charset="0"/>
              </a:endParaRPr>
            </a:p>
          </p:txBody>
        </p:sp>
        <p:sp>
          <p:nvSpPr>
            <p:cNvPr id="11" name="Rectangle: Rounded Corners 95">
              <a:extLst>
                <a:ext uri="{FF2B5EF4-FFF2-40B4-BE49-F238E27FC236}">
                  <a16:creationId xmlns:a16="http://schemas.microsoft.com/office/drawing/2014/main" id="{D8963540-193A-7651-A3A9-370AEAAD6010}"/>
                </a:ext>
              </a:extLst>
            </p:cNvPr>
            <p:cNvSpPr/>
            <p:nvPr/>
          </p:nvSpPr>
          <p:spPr>
            <a:xfrm>
              <a:off x="2973696" y="2404815"/>
              <a:ext cx="1893477" cy="2536168"/>
            </a:xfrm>
            <a:prstGeom prst="rect">
              <a:avLst/>
            </a:prstGeom>
            <a:solidFill>
              <a:srgbClr val="458A8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a:spcBef>
                  <a:spcPts val="300"/>
                </a:spcBef>
                <a:spcAft>
                  <a:spcPts val="300"/>
                </a:spcAft>
              </a:pPr>
              <a:r>
                <a:rPr lang="en-US" sz="1050" b="1" dirty="0">
                  <a:solidFill>
                    <a:schemeClr val="bg1"/>
                  </a:solidFill>
                  <a:latin typeface="Inter" panose="02000503000000020004" pitchFamily="2" charset="0"/>
                  <a:ea typeface="Inter" panose="02000503000000020004" pitchFamily="2" charset="0"/>
                </a:rPr>
                <a:t>Scripting</a:t>
              </a:r>
            </a:p>
            <a:p>
              <a:pPr>
                <a:spcBef>
                  <a:spcPts val="300"/>
                </a:spcBef>
                <a:spcAft>
                  <a:spcPts val="300"/>
                </a:spcAft>
              </a:pPr>
              <a:endParaRPr lang="en-US" sz="900" b="1" dirty="0">
                <a:solidFill>
                  <a:schemeClr val="bg1"/>
                </a:solidFill>
                <a:latin typeface="Inter" panose="02000503000000020004" pitchFamily="2" charset="0"/>
                <a:ea typeface="Inter" panose="02000503000000020004" pitchFamily="2" charset="0"/>
              </a:endParaRPr>
            </a:p>
            <a:p>
              <a:pPr>
                <a:spcBef>
                  <a:spcPts val="300"/>
                </a:spcBef>
                <a:spcAft>
                  <a:spcPts val="300"/>
                </a:spcAft>
              </a:pPr>
              <a:r>
                <a:rPr lang="en-US" sz="900" dirty="0">
                  <a:solidFill>
                    <a:schemeClr val="bg1"/>
                  </a:solidFill>
                  <a:latin typeface="Inter" panose="02000503000000020004" pitchFamily="2" charset="0"/>
                  <a:ea typeface="Inter" panose="02000503000000020004" pitchFamily="2" charset="0"/>
                </a:rPr>
                <a:t>Ability to define customized data by utilizing existing data sources, numeric constants, math functions, and math operations through a free-form scripting interface</a:t>
              </a:r>
            </a:p>
            <a:p>
              <a:pPr marL="91440" indent="-91440">
                <a:spcBef>
                  <a:spcPts val="300"/>
                </a:spcBef>
                <a:spcAft>
                  <a:spcPts val="300"/>
                </a:spcAft>
                <a:buFont typeface="Arial" panose="020B0604020202020204" pitchFamily="34" charset="0"/>
                <a:buChar char="•"/>
              </a:pPr>
              <a:endParaRPr lang="en-US" sz="900" b="1" dirty="0">
                <a:solidFill>
                  <a:schemeClr val="bg1"/>
                </a:solidFill>
                <a:latin typeface="Inter" panose="02000503000000020004" pitchFamily="2" charset="0"/>
                <a:ea typeface="Inter" panose="02000503000000020004" pitchFamily="2" charset="0"/>
              </a:endParaRPr>
            </a:p>
            <a:p>
              <a:pPr marL="91440" indent="-91440">
                <a:spcBef>
                  <a:spcPts val="300"/>
                </a:spcBef>
                <a:spcAft>
                  <a:spcPts val="300"/>
                </a:spcAft>
                <a:buFont typeface="Arial" panose="020B0604020202020204" pitchFamily="34" charset="0"/>
                <a:buChar char="•"/>
              </a:pPr>
              <a:endParaRPr lang="en-US" sz="900" dirty="0">
                <a:solidFill>
                  <a:schemeClr val="bg1"/>
                </a:solidFill>
                <a:latin typeface="Inter" panose="02000503000000020004" pitchFamily="2" charset="0"/>
                <a:ea typeface="Inter" panose="02000503000000020004" pitchFamily="2" charset="0"/>
              </a:endParaRPr>
            </a:p>
          </p:txBody>
        </p:sp>
        <p:sp>
          <p:nvSpPr>
            <p:cNvPr id="12" name="Isosceles Triangle 11">
              <a:extLst>
                <a:ext uri="{FF2B5EF4-FFF2-40B4-BE49-F238E27FC236}">
                  <a16:creationId xmlns:a16="http://schemas.microsoft.com/office/drawing/2014/main" id="{149DC32B-F1A4-D611-60ED-C95761ED9577}"/>
                </a:ext>
              </a:extLst>
            </p:cNvPr>
            <p:cNvSpPr/>
            <p:nvPr/>
          </p:nvSpPr>
          <p:spPr>
            <a:xfrm rot="10800000">
              <a:off x="5546149" y="2342805"/>
              <a:ext cx="688380"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8" name="Rectangle: Rounded Corners 95">
              <a:extLst>
                <a:ext uri="{FF2B5EF4-FFF2-40B4-BE49-F238E27FC236}">
                  <a16:creationId xmlns:a16="http://schemas.microsoft.com/office/drawing/2014/main" id="{AC73D853-3B1B-CA73-0BAF-3F120D141391}"/>
                </a:ext>
              </a:extLst>
            </p:cNvPr>
            <p:cNvSpPr/>
            <p:nvPr/>
          </p:nvSpPr>
          <p:spPr>
            <a:xfrm>
              <a:off x="1082573" y="2404815"/>
              <a:ext cx="1893476" cy="2536168"/>
            </a:xfrm>
            <a:prstGeom prst="rect">
              <a:avLst/>
            </a:prstGeom>
            <a:solidFill>
              <a:srgbClr val="005E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74320" bIns="91440" rtlCol="0" anchor="t"/>
            <a:lstStyle/>
            <a:p>
              <a:pPr marR="0" lvl="0" algn="l" defTabSz="914400" rtl="0" eaLnBrk="1" fontAlgn="auto" latinLnBrk="0" hangingPunct="1">
                <a:lnSpc>
                  <a:spcPct val="100000"/>
                </a:lnSpc>
                <a:spcBef>
                  <a:spcPts val="300"/>
                </a:spcBef>
                <a:spcAft>
                  <a:spcPts val="300"/>
                </a:spcAft>
                <a:buClrTx/>
                <a:buSzTx/>
                <a:tabLst/>
                <a:defRPr/>
              </a:pPr>
              <a:r>
                <a:rPr lang="en-US" sz="1050" b="1" dirty="0">
                  <a:solidFill>
                    <a:schemeClr val="bg1"/>
                  </a:solidFill>
                  <a:latin typeface="Inter" panose="02000503000000020004" pitchFamily="2" charset="0"/>
                  <a:ea typeface="Inter" panose="02000503000000020004" pitchFamily="2" charset="0"/>
                </a:rPr>
                <a:t>High Availability </a:t>
              </a:r>
            </a:p>
            <a:p>
              <a:pPr marR="0" lvl="0" algn="l" defTabSz="914400" rtl="0" eaLnBrk="1" fontAlgn="auto" latinLnBrk="0" hangingPunct="1">
                <a:lnSpc>
                  <a:spcPct val="100000"/>
                </a:lnSpc>
                <a:spcBef>
                  <a:spcPts val="300"/>
                </a:spcBef>
                <a:spcAft>
                  <a:spcPts val="300"/>
                </a:spcAft>
                <a:buClrTx/>
                <a:buSzTx/>
                <a:tabLst/>
                <a:defRPr/>
              </a:pPr>
              <a:r>
                <a:rPr kumimoji="0" lang="en-US" sz="9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Cloud</a:t>
              </a:r>
              <a:r>
                <a:rPr lang="en-US" sz="900" b="1" dirty="0">
                  <a:solidFill>
                    <a:schemeClr val="bg1"/>
                  </a:solidFill>
                  <a:latin typeface="Inter" panose="02000503000000020004" pitchFamily="2" charset="0"/>
                  <a:ea typeface="Inter" panose="02000503000000020004" pitchFamily="2" charset="0"/>
                </a:rPr>
                <a:t> – Support for SaaS Smart Factory environments </a:t>
              </a:r>
            </a:p>
            <a:p>
              <a:pPr marR="0" lvl="0" algn="l" defTabSz="914400" rtl="0" eaLnBrk="1" fontAlgn="auto" latinLnBrk="0" hangingPunct="1">
                <a:lnSpc>
                  <a:spcPct val="100000"/>
                </a:lnSpc>
                <a:spcBef>
                  <a:spcPts val="300"/>
                </a:spcBef>
                <a:spcAft>
                  <a:spcPts val="300"/>
                </a:spcAft>
                <a:buClrTx/>
                <a:buSzTx/>
                <a:tabLst/>
                <a:defRPr/>
              </a:pPr>
              <a:endParaRPr kumimoji="0" lang="en-US" sz="105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a:p>
              <a:pPr marR="0" lvl="0" algn="l" defTabSz="914400" rtl="0" eaLnBrk="1" fontAlgn="auto" latinLnBrk="0" hangingPunct="1">
                <a:lnSpc>
                  <a:spcPct val="100000"/>
                </a:lnSpc>
                <a:spcBef>
                  <a:spcPts val="300"/>
                </a:spcBef>
                <a:spcAft>
                  <a:spcPts val="300"/>
                </a:spcAft>
                <a:buClrTx/>
                <a:buSzTx/>
                <a:tabLst/>
                <a:defRPr/>
              </a:pPr>
              <a:r>
                <a:rPr kumimoji="0" lang="en-US" sz="105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Zero Downtime Upgrade </a:t>
              </a:r>
            </a:p>
            <a:p>
              <a:pPr marR="0" lvl="0" algn="l" defTabSz="914400" rtl="0" eaLnBrk="1" fontAlgn="auto" latinLnBrk="0" hangingPunct="1">
                <a:lnSpc>
                  <a:spcPct val="100000"/>
                </a:lnSpc>
                <a:spcBef>
                  <a:spcPts val="300"/>
                </a:spcBef>
                <a:spcAft>
                  <a:spcPts val="300"/>
                </a:spcAft>
                <a:buClrTx/>
                <a:buSzTx/>
                <a:tabLst/>
                <a:defRPr/>
              </a:pPr>
              <a:r>
                <a:rPr kumimoji="0" lang="en-US" sz="9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rPr>
                <a:t>Cloud</a:t>
              </a:r>
              <a:r>
                <a:rPr lang="en-US" sz="900" b="1" dirty="0">
                  <a:solidFill>
                    <a:schemeClr val="bg1"/>
                  </a:solidFill>
                  <a:latin typeface="Inter" panose="02000503000000020004" pitchFamily="2" charset="0"/>
                  <a:ea typeface="Inter" panose="02000503000000020004" pitchFamily="2" charset="0"/>
                </a:rPr>
                <a:t> – Support for SaaS Smart Factory environments</a:t>
              </a:r>
              <a:endParaRPr kumimoji="0" lang="en-US" sz="90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a:p>
              <a:pPr>
                <a:spcBef>
                  <a:spcPts val="300"/>
                </a:spcBef>
                <a:spcAft>
                  <a:spcPts val="300"/>
                </a:spcAft>
                <a:defRPr/>
              </a:pPr>
              <a:endParaRPr kumimoji="0" lang="en-US" sz="1050"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a:p>
              <a:pPr marR="0" lvl="0" algn="l" defTabSz="914400" rtl="0" eaLnBrk="1" fontAlgn="auto" latinLnBrk="0" hangingPunct="1">
                <a:lnSpc>
                  <a:spcPct val="100000"/>
                </a:lnSpc>
                <a:spcBef>
                  <a:spcPts val="300"/>
                </a:spcBef>
                <a:spcAft>
                  <a:spcPts val="300"/>
                </a:spcAft>
                <a:buClrTx/>
                <a:buSzTx/>
                <a:tabLst/>
                <a:defRPr/>
              </a:pPr>
              <a:endParaRPr kumimoji="0" lang="en-US" sz="9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a:p>
              <a:pPr marR="0" lvl="0" algn="l" defTabSz="914400" rtl="0" eaLnBrk="1" fontAlgn="auto" latinLnBrk="0" hangingPunct="1">
                <a:lnSpc>
                  <a:spcPct val="100000"/>
                </a:lnSpc>
                <a:spcBef>
                  <a:spcPts val="300"/>
                </a:spcBef>
                <a:spcAft>
                  <a:spcPts val="300"/>
                </a:spcAft>
                <a:buClrTx/>
                <a:buSzTx/>
                <a:tabLst/>
                <a:defRPr/>
              </a:pPr>
              <a:endParaRPr kumimoji="0" lang="en-US" sz="9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a:p>
              <a:pPr marL="9144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a:p>
              <a:pPr marL="9144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mn-cs"/>
              </a:endParaRPr>
            </a:p>
          </p:txBody>
        </p:sp>
        <p:sp>
          <p:nvSpPr>
            <p:cNvPr id="9" name="Isosceles Triangle 8">
              <a:extLst>
                <a:ext uri="{FF2B5EF4-FFF2-40B4-BE49-F238E27FC236}">
                  <a16:creationId xmlns:a16="http://schemas.microsoft.com/office/drawing/2014/main" id="{A091343E-39A9-7853-C2A5-BF7614E78A16}"/>
                </a:ext>
              </a:extLst>
            </p:cNvPr>
            <p:cNvSpPr/>
            <p:nvPr/>
          </p:nvSpPr>
          <p:spPr>
            <a:xfrm rot="10800000">
              <a:off x="1692353" y="2342806"/>
              <a:ext cx="688380"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5" name="Rectangle 24">
              <a:extLst>
                <a:ext uri="{FF2B5EF4-FFF2-40B4-BE49-F238E27FC236}">
                  <a16:creationId xmlns:a16="http://schemas.microsoft.com/office/drawing/2014/main" id="{1CEB9A69-9E21-479B-53F5-D47B98A8356B}"/>
                </a:ext>
              </a:extLst>
            </p:cNvPr>
            <p:cNvSpPr/>
            <p:nvPr/>
          </p:nvSpPr>
          <p:spPr>
            <a:xfrm>
              <a:off x="2955659" y="1239611"/>
              <a:ext cx="1828800"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1600" cap="all" dirty="0">
                  <a:solidFill>
                    <a:schemeClr val="tx1"/>
                  </a:solidFill>
                  <a:latin typeface="Sons Condensed Extrabold" panose="02060906060206060203" pitchFamily="18" charset="0"/>
                  <a:sym typeface="Wingdings" panose="05000000000000000000" pitchFamily="2" charset="2"/>
                </a:rPr>
                <a:t>Extensibility</a:t>
              </a:r>
              <a:endParaRPr lang="en-US" sz="1600" cap="all" dirty="0">
                <a:solidFill>
                  <a:schemeClr val="tx1"/>
                </a:solidFill>
                <a:latin typeface="Sons Condensed Extrabold" panose="02060906060206060203" pitchFamily="18" charset="0"/>
              </a:endParaRPr>
            </a:p>
          </p:txBody>
        </p:sp>
        <p:sp>
          <p:nvSpPr>
            <p:cNvPr id="18" name="Isosceles Triangle 17">
              <a:extLst>
                <a:ext uri="{FF2B5EF4-FFF2-40B4-BE49-F238E27FC236}">
                  <a16:creationId xmlns:a16="http://schemas.microsoft.com/office/drawing/2014/main" id="{CA05C6FA-1A23-048D-8EDF-7720BA0973D3}"/>
                </a:ext>
              </a:extLst>
            </p:cNvPr>
            <p:cNvSpPr/>
            <p:nvPr/>
          </p:nvSpPr>
          <p:spPr>
            <a:xfrm rot="10800000">
              <a:off x="3525869" y="2342806"/>
              <a:ext cx="688380"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5" name="Rectangle 4">
              <a:extLst>
                <a:ext uri="{FF2B5EF4-FFF2-40B4-BE49-F238E27FC236}">
                  <a16:creationId xmlns:a16="http://schemas.microsoft.com/office/drawing/2014/main" id="{CD4A2F76-0250-8106-5CA3-1255FDF6A2FF}"/>
                </a:ext>
              </a:extLst>
            </p:cNvPr>
            <p:cNvSpPr/>
            <p:nvPr/>
          </p:nvSpPr>
          <p:spPr>
            <a:xfrm>
              <a:off x="6789007" y="1239610"/>
              <a:ext cx="1865055" cy="921305"/>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lIns="0" tIns="0" rIns="0" bIns="0" rtlCol="0" anchor="b"/>
            <a:lstStyle/>
            <a:p>
              <a:pPr algn="ctr"/>
              <a:r>
                <a:rPr lang="en-US" sz="1600" cap="all" dirty="0">
                  <a:solidFill>
                    <a:schemeClr val="tx1"/>
                  </a:solidFill>
                  <a:latin typeface="Sons Condensed Extrabold" panose="02060906060206060203" pitchFamily="18" charset="0"/>
                </a:rPr>
                <a:t>MES</a:t>
              </a:r>
            </a:p>
          </p:txBody>
        </p:sp>
        <p:sp>
          <p:nvSpPr>
            <p:cNvPr id="6" name="Isosceles Triangle 5">
              <a:extLst>
                <a:ext uri="{FF2B5EF4-FFF2-40B4-BE49-F238E27FC236}">
                  <a16:creationId xmlns:a16="http://schemas.microsoft.com/office/drawing/2014/main" id="{7F61DA70-1A61-2D0D-8FAC-6A168BF884CA}"/>
                </a:ext>
              </a:extLst>
            </p:cNvPr>
            <p:cNvSpPr/>
            <p:nvPr/>
          </p:nvSpPr>
          <p:spPr>
            <a:xfrm rot="10800000">
              <a:off x="7431022" y="2342805"/>
              <a:ext cx="688380" cy="198239"/>
            </a:xfrm>
            <a:prstGeom prst="triangle">
              <a:avLst/>
            </a:prstGeom>
            <a:solidFill>
              <a:schemeClr val="bg1"/>
            </a:solidFill>
            <a:ln>
              <a:noFill/>
            </a:ln>
            <a:effectLst>
              <a:outerShdw blurRad="381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grpSp>
    </p:spTree>
    <p:extLst>
      <p:ext uri="{BB962C8B-B14F-4D97-AF65-F5344CB8AC3E}">
        <p14:creationId xmlns:p14="http://schemas.microsoft.com/office/powerpoint/2010/main" val="2001691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A40878-9057-EEFA-9101-D3C1072888D2}"/>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8A1C700-35F7-8B6A-270F-1B40174ADA87}"/>
              </a:ext>
            </a:extLst>
          </p:cNvPr>
          <p:cNvSpPr>
            <a:spLocks noGrp="1"/>
          </p:cNvSpPr>
          <p:nvPr>
            <p:ph type="ctrTitle"/>
          </p:nvPr>
        </p:nvSpPr>
        <p:spPr>
          <a:xfrm>
            <a:off x="419100" y="1597487"/>
            <a:ext cx="10706100" cy="2260832"/>
          </a:xfrm>
        </p:spPr>
        <p:txBody>
          <a:bodyPr/>
          <a:lstStyle/>
          <a:p>
            <a:br>
              <a:rPr lang="en-US" sz="6000" dirty="0"/>
            </a:br>
            <a:r>
              <a:rPr lang="en-US" sz="6000" dirty="0"/>
              <a:t>Proficy Strategy &amp; Roadmap</a:t>
            </a:r>
            <a:endParaRPr lang="en-US" sz="6000" dirty="0">
              <a:solidFill>
                <a:schemeClr val="tx1"/>
              </a:solidFill>
            </a:endParaRPr>
          </a:p>
        </p:txBody>
      </p:sp>
      <p:pic>
        <p:nvPicPr>
          <p:cNvPr id="7" name="Picture 6" descr="Text&#10;&#10;Description automatically generated">
            <a:extLst>
              <a:ext uri="{FF2B5EF4-FFF2-40B4-BE49-F238E27FC236}">
                <a16:creationId xmlns:a16="http://schemas.microsoft.com/office/drawing/2014/main" id="{574F7AD4-6D82-2EB8-BF82-6DA834ADAB0D}"/>
              </a:ext>
            </a:extLst>
          </p:cNvPr>
          <p:cNvPicPr>
            <a:picLocks noChangeAspect="1"/>
          </p:cNvPicPr>
          <p:nvPr/>
        </p:nvPicPr>
        <p:blipFill>
          <a:blip r:embed="rId3"/>
          <a:stretch>
            <a:fillRect/>
          </a:stretch>
        </p:blipFill>
        <p:spPr>
          <a:xfrm>
            <a:off x="268025" y="277821"/>
            <a:ext cx="2606040" cy="814067"/>
          </a:xfrm>
          <a:prstGeom prst="rect">
            <a:avLst/>
          </a:prstGeom>
        </p:spPr>
      </p:pic>
      <p:sp>
        <p:nvSpPr>
          <p:cNvPr id="2" name="Footer Placeholder 1">
            <a:extLst>
              <a:ext uri="{FF2B5EF4-FFF2-40B4-BE49-F238E27FC236}">
                <a16:creationId xmlns:a16="http://schemas.microsoft.com/office/drawing/2014/main" id="{9EFA9167-3D2B-CF3B-F187-4B30890B2FC3}"/>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rPr>
              <a:t>GE and the GE Monogram are trademarks of General Electric Company used under trademark license.</a:t>
            </a:r>
          </a:p>
        </p:txBody>
      </p:sp>
    </p:spTree>
    <p:extLst>
      <p:ext uri="{BB962C8B-B14F-4D97-AF65-F5344CB8AC3E}">
        <p14:creationId xmlns:p14="http://schemas.microsoft.com/office/powerpoint/2010/main" val="3602156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BF6D4-8F4B-430E-BD91-E6C89297D86C}"/>
              </a:ext>
            </a:extLst>
          </p:cNvPr>
          <p:cNvSpPr>
            <a:spLocks noGrp="1"/>
          </p:cNvSpPr>
          <p:nvPr>
            <p:ph type="title"/>
          </p:nvPr>
        </p:nvSpPr>
        <p:spPr/>
        <p:txBody>
          <a:bodyPr/>
          <a:lstStyle/>
          <a:p>
            <a:r>
              <a:rPr lang="en-US" dirty="0"/>
              <a:t>Simplified Data Binding</a:t>
            </a:r>
          </a:p>
        </p:txBody>
      </p:sp>
      <p:sp>
        <p:nvSpPr>
          <p:cNvPr id="2" name="Text Placeholder 3">
            <a:extLst>
              <a:ext uri="{FF2B5EF4-FFF2-40B4-BE49-F238E27FC236}">
                <a16:creationId xmlns:a16="http://schemas.microsoft.com/office/drawing/2014/main" id="{6FA516D6-A15C-6E70-B256-6609C67145D9}"/>
              </a:ext>
            </a:extLst>
          </p:cNvPr>
          <p:cNvSpPr txBox="1">
            <a:spLocks/>
          </p:cNvSpPr>
          <p:nvPr/>
        </p:nvSpPr>
        <p:spPr>
          <a:xfrm>
            <a:off x="515939" y="1251656"/>
            <a:ext cx="5454435" cy="4952900"/>
          </a:xfrm>
          <a:prstGeom prst="rect">
            <a:avLst/>
          </a:prstGeom>
        </p:spPr>
        <p:txBody>
          <a:bodyPr vert="horz" lIns="0" tIns="0" rIns="0" bIns="0" rtlCol="0">
            <a:noAutofit/>
          </a:bodyPr>
          <a:lstStyle>
            <a:lvl1pPr marL="0" indent="0" algn="l" defTabSz="914400" rtl="0" eaLnBrk="1" latinLnBrk="0" hangingPunct="1">
              <a:lnSpc>
                <a:spcPct val="100000"/>
              </a:lnSpc>
              <a:spcBef>
                <a:spcPts val="70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70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70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70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70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lvl="1" indent="0">
              <a:spcBef>
                <a:spcPts val="0"/>
              </a:spcBef>
              <a:buNone/>
            </a:pPr>
            <a:r>
              <a:rPr lang="en-US" dirty="0"/>
              <a:t>When building screens, users will have the ability to refer to tag and model data directly for each widget, instead of referring to more abstract concepts such as queries or query output fields. </a:t>
            </a:r>
          </a:p>
          <a:p>
            <a:pPr marL="0" lvl="1" indent="0">
              <a:spcBef>
                <a:spcPts val="0"/>
              </a:spcBef>
              <a:buNone/>
            </a:pPr>
            <a:endParaRPr lang="en-US" dirty="0"/>
          </a:p>
          <a:p>
            <a:pPr lvl="1">
              <a:spcBef>
                <a:spcPts val="0"/>
              </a:spcBef>
            </a:pPr>
            <a:r>
              <a:rPr lang="en-US" dirty="0"/>
              <a:t>Drag and Drop integration - User confirms simple data settings after drop</a:t>
            </a:r>
          </a:p>
          <a:p>
            <a:pPr lvl="1">
              <a:spcBef>
                <a:spcPts val="0"/>
              </a:spcBef>
            </a:pPr>
            <a:r>
              <a:rPr lang="en-US" dirty="0"/>
              <a:t>Users can browse for tag directly from widget details</a:t>
            </a:r>
          </a:p>
          <a:p>
            <a:pPr lvl="1">
              <a:spcBef>
                <a:spcPts val="0"/>
              </a:spcBef>
            </a:pPr>
            <a:r>
              <a:rPr lang="en-US" dirty="0"/>
              <a:t>Users can directly see what data is bound to the widget, instead of having to trace back to the query and find the tag input field.</a:t>
            </a:r>
            <a:endParaRPr lang="en-US" sz="1200" dirty="0"/>
          </a:p>
        </p:txBody>
      </p:sp>
      <p:sp>
        <p:nvSpPr>
          <p:cNvPr id="6" name="Footer Placeholder 1">
            <a:extLst>
              <a:ext uri="{FF2B5EF4-FFF2-40B4-BE49-F238E27FC236}">
                <a16:creationId xmlns:a16="http://schemas.microsoft.com/office/drawing/2014/main" id="{C67AA5D1-01EC-5C63-6752-A92A5D104E76}"/>
              </a:ext>
            </a:extLst>
          </p:cNvPr>
          <p:cNvSpPr>
            <a:spLocks noGrp="1"/>
          </p:cNvSpPr>
          <p:nvPr>
            <p:ph type="ftr" sz="quarter" idx="11"/>
          </p:nvPr>
        </p:nvSpPr>
        <p:spPr>
          <a:xfrm>
            <a:off x="419100" y="6492875"/>
            <a:ext cx="10248900" cy="244653"/>
          </a:xfrm>
        </p:spPr>
        <p:txBody>
          <a:bodyPr/>
          <a:lstStyle/>
          <a:p>
            <a:r>
              <a:rPr lang="en-US" dirty="0"/>
              <a:t>© 2024 GE Vernova and/or its affiliates. All rights reserved.</a:t>
            </a:r>
          </a:p>
        </p:txBody>
      </p:sp>
      <p:sp>
        <p:nvSpPr>
          <p:cNvPr id="8" name="Slide Number Placeholder 1">
            <a:extLst>
              <a:ext uri="{FF2B5EF4-FFF2-40B4-BE49-F238E27FC236}">
                <a16:creationId xmlns:a16="http://schemas.microsoft.com/office/drawing/2014/main" id="{5970703B-01E2-9AC1-9077-89CA7A6432F7}"/>
              </a:ext>
            </a:extLst>
          </p:cNvPr>
          <p:cNvSpPr>
            <a:spLocks noGrp="1"/>
          </p:cNvSpPr>
          <p:nvPr>
            <p:ph type="sldNum" sz="quarter" idx="12"/>
          </p:nvPr>
        </p:nvSpPr>
        <p:spPr>
          <a:xfrm>
            <a:off x="11222182" y="6492875"/>
            <a:ext cx="550718" cy="365125"/>
          </a:xfrm>
        </p:spPr>
        <p:txBody>
          <a:bodyPr/>
          <a:lstStyle/>
          <a:p>
            <a:fld id="{7A7A97EF-C944-4447-B862-B593E9B4A0FF}" type="slidenum">
              <a:rPr lang="en-US" smtClean="0"/>
              <a:pPr/>
              <a:t>60</a:t>
            </a:fld>
            <a:endParaRPr lang="en-US" dirty="0"/>
          </a:p>
        </p:txBody>
      </p:sp>
      <p:sp>
        <p:nvSpPr>
          <p:cNvPr id="10" name="Rectangle 9">
            <a:extLst>
              <a:ext uri="{FF2B5EF4-FFF2-40B4-BE49-F238E27FC236}">
                <a16:creationId xmlns:a16="http://schemas.microsoft.com/office/drawing/2014/main" id="{C4DFDC32-EAEC-AAE7-B3A6-FC839BB5DE3B}"/>
              </a:ext>
            </a:extLst>
          </p:cNvPr>
          <p:cNvSpPr/>
          <p:nvPr/>
        </p:nvSpPr>
        <p:spPr>
          <a:xfrm>
            <a:off x="515938" y="4515911"/>
            <a:ext cx="5308213" cy="396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lvl="2" algn="ctr">
              <a:spcBef>
                <a:spcPts val="0"/>
              </a:spcBef>
            </a:pPr>
            <a:r>
              <a:rPr lang="en-US" sz="1600" dirty="0"/>
              <a:t>Pages are easier to build, debug and maintain </a:t>
            </a:r>
          </a:p>
        </p:txBody>
      </p:sp>
      <p:grpSp>
        <p:nvGrpSpPr>
          <p:cNvPr id="34" name="Group 33">
            <a:extLst>
              <a:ext uri="{FF2B5EF4-FFF2-40B4-BE49-F238E27FC236}">
                <a16:creationId xmlns:a16="http://schemas.microsoft.com/office/drawing/2014/main" id="{10C62A65-9DD6-9469-0307-1E7E01B9D59E}"/>
              </a:ext>
            </a:extLst>
          </p:cNvPr>
          <p:cNvGrpSpPr/>
          <p:nvPr/>
        </p:nvGrpSpPr>
        <p:grpSpPr>
          <a:xfrm>
            <a:off x="6081849" y="1247961"/>
            <a:ext cx="5861928" cy="3664722"/>
            <a:chOff x="6177672" y="1941622"/>
            <a:chExt cx="5861928" cy="3664722"/>
          </a:xfrm>
        </p:grpSpPr>
        <p:pic>
          <p:nvPicPr>
            <p:cNvPr id="18" name="Picture 17">
              <a:extLst>
                <a:ext uri="{FF2B5EF4-FFF2-40B4-BE49-F238E27FC236}">
                  <a16:creationId xmlns:a16="http://schemas.microsoft.com/office/drawing/2014/main" id="{34A17521-70CB-7B43-41B6-0FB88C7DD9ED}"/>
                </a:ext>
              </a:extLst>
            </p:cNvPr>
            <p:cNvPicPr>
              <a:picLocks noChangeAspect="1"/>
            </p:cNvPicPr>
            <p:nvPr/>
          </p:nvPicPr>
          <p:blipFill rotWithShape="1">
            <a:blip r:embed="rId2"/>
            <a:srcRect l="38884" t="19444" r="2735"/>
            <a:stretch/>
          </p:blipFill>
          <p:spPr>
            <a:xfrm>
              <a:off x="7317902" y="1941622"/>
              <a:ext cx="4721698" cy="3664722"/>
            </a:xfrm>
            <a:prstGeom prst="rect">
              <a:avLst/>
            </a:prstGeom>
          </p:spPr>
        </p:pic>
        <p:pic>
          <p:nvPicPr>
            <p:cNvPr id="23" name="Picture 22">
              <a:extLst>
                <a:ext uri="{FF2B5EF4-FFF2-40B4-BE49-F238E27FC236}">
                  <a16:creationId xmlns:a16="http://schemas.microsoft.com/office/drawing/2014/main" id="{CCB04557-3826-D351-3004-A51EB570C108}"/>
                </a:ext>
              </a:extLst>
            </p:cNvPr>
            <p:cNvPicPr>
              <a:picLocks noChangeAspect="1"/>
            </p:cNvPicPr>
            <p:nvPr/>
          </p:nvPicPr>
          <p:blipFill rotWithShape="1">
            <a:blip r:embed="rId2"/>
            <a:srcRect l="2812" t="19444" r="83089"/>
            <a:stretch/>
          </p:blipFill>
          <p:spPr>
            <a:xfrm>
              <a:off x="6177673" y="1941622"/>
              <a:ext cx="1140229" cy="3664722"/>
            </a:xfrm>
            <a:prstGeom prst="rect">
              <a:avLst/>
            </a:prstGeom>
          </p:spPr>
        </p:pic>
        <p:sp>
          <p:nvSpPr>
            <p:cNvPr id="24" name="Rectangle 23">
              <a:extLst>
                <a:ext uri="{FF2B5EF4-FFF2-40B4-BE49-F238E27FC236}">
                  <a16:creationId xmlns:a16="http://schemas.microsoft.com/office/drawing/2014/main" id="{AF053840-D4A7-67B2-7ADB-4D28D2B51A79}"/>
                </a:ext>
              </a:extLst>
            </p:cNvPr>
            <p:cNvSpPr/>
            <p:nvPr/>
          </p:nvSpPr>
          <p:spPr>
            <a:xfrm>
              <a:off x="6177673" y="5276185"/>
              <a:ext cx="1140229" cy="330159"/>
            </a:xfrm>
            <a:prstGeom prst="rect">
              <a:avLst/>
            </a:prstGeom>
            <a:solidFill>
              <a:srgbClr val="E5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sp>
          <p:nvSpPr>
            <p:cNvPr id="30" name="Rectangle 29">
              <a:extLst>
                <a:ext uri="{FF2B5EF4-FFF2-40B4-BE49-F238E27FC236}">
                  <a16:creationId xmlns:a16="http://schemas.microsoft.com/office/drawing/2014/main" id="{569AEF78-0633-0A41-469A-0ECD0BD84AC8}"/>
                </a:ext>
              </a:extLst>
            </p:cNvPr>
            <p:cNvSpPr/>
            <p:nvPr/>
          </p:nvSpPr>
          <p:spPr>
            <a:xfrm>
              <a:off x="7317902" y="2536874"/>
              <a:ext cx="2469351" cy="3069470"/>
            </a:xfrm>
            <a:prstGeom prst="rect">
              <a:avLst/>
            </a:prstGeom>
            <a:solidFill>
              <a:srgbClr val="FEFCFC"/>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pic>
          <p:nvPicPr>
            <p:cNvPr id="32" name="Picture 31">
              <a:extLst>
                <a:ext uri="{FF2B5EF4-FFF2-40B4-BE49-F238E27FC236}">
                  <a16:creationId xmlns:a16="http://schemas.microsoft.com/office/drawing/2014/main" id="{B68563C6-78A4-ABE7-7DFD-95FC54F651C4}"/>
                </a:ext>
              </a:extLst>
            </p:cNvPr>
            <p:cNvPicPr>
              <a:picLocks noChangeAspect="1"/>
            </p:cNvPicPr>
            <p:nvPr/>
          </p:nvPicPr>
          <p:blipFill rotWithShape="1">
            <a:blip r:embed="rId3"/>
            <a:srcRect l="33774" t="42549" r="35784" b="17181"/>
            <a:stretch/>
          </p:blipFill>
          <p:spPr>
            <a:xfrm>
              <a:off x="7352980" y="2546947"/>
              <a:ext cx="2397704" cy="1784142"/>
            </a:xfrm>
            <a:prstGeom prst="rect">
              <a:avLst/>
            </a:prstGeom>
          </p:spPr>
        </p:pic>
        <p:sp>
          <p:nvSpPr>
            <p:cNvPr id="33" name="Rectangle 32">
              <a:extLst>
                <a:ext uri="{FF2B5EF4-FFF2-40B4-BE49-F238E27FC236}">
                  <a16:creationId xmlns:a16="http://schemas.microsoft.com/office/drawing/2014/main" id="{C78DF6A7-C18A-C3C2-8698-18A1ED8C5E29}"/>
                </a:ext>
              </a:extLst>
            </p:cNvPr>
            <p:cNvSpPr/>
            <p:nvPr/>
          </p:nvSpPr>
          <p:spPr>
            <a:xfrm>
              <a:off x="6177672" y="1941622"/>
              <a:ext cx="5861927" cy="181642"/>
            </a:xfrm>
            <a:prstGeom prst="rect">
              <a:avLst/>
            </a:prstGeom>
            <a:solidFill>
              <a:srgbClr val="1B2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grpSp>
      <p:sp>
        <p:nvSpPr>
          <p:cNvPr id="35" name="Rectangle 34">
            <a:extLst>
              <a:ext uri="{FF2B5EF4-FFF2-40B4-BE49-F238E27FC236}">
                <a16:creationId xmlns:a16="http://schemas.microsoft.com/office/drawing/2014/main" id="{F60ED34D-C1B6-BDDC-A640-BEBE67BA77EA}"/>
              </a:ext>
            </a:extLst>
          </p:cNvPr>
          <p:cNvSpPr/>
          <p:nvPr/>
        </p:nvSpPr>
        <p:spPr>
          <a:xfrm>
            <a:off x="10471087" y="2389176"/>
            <a:ext cx="975846" cy="181642"/>
          </a:xfrm>
          <a:prstGeom prst="rect">
            <a:avLst/>
          </a:prstGeom>
          <a:no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600"/>
              </a:spcAft>
            </a:pPr>
            <a:endParaRPr lang="en-US" dirty="0">
              <a:solidFill>
                <a:schemeClr val="bg1"/>
              </a:solidFill>
              <a:latin typeface="Inter" panose="020B0502030000000004" pitchFamily="34" charset="0"/>
            </a:endParaRPr>
          </a:p>
        </p:txBody>
      </p:sp>
      <p:cxnSp>
        <p:nvCxnSpPr>
          <p:cNvPr id="36" name="Connector: Elbow 35">
            <a:extLst>
              <a:ext uri="{FF2B5EF4-FFF2-40B4-BE49-F238E27FC236}">
                <a16:creationId xmlns:a16="http://schemas.microsoft.com/office/drawing/2014/main" id="{5FBB7112-FED6-3017-B540-885980A65262}"/>
              </a:ext>
            </a:extLst>
          </p:cNvPr>
          <p:cNvCxnSpPr>
            <a:cxnSpLocks/>
            <a:stCxn id="35" idx="2"/>
            <a:endCxn id="22" idx="0"/>
          </p:cNvCxnSpPr>
          <p:nvPr/>
        </p:nvCxnSpPr>
        <p:spPr>
          <a:xfrm rot="5400000">
            <a:off x="8627404" y="1652314"/>
            <a:ext cx="1413103" cy="3250110"/>
          </a:xfrm>
          <a:prstGeom prst="bentConnector3">
            <a:avLst>
              <a:gd name="adj1" fmla="val 78759"/>
            </a:avLst>
          </a:prstGeom>
          <a:noFill/>
          <a:ln w="19050">
            <a:solidFill>
              <a:schemeClr val="tx1"/>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cxnSp>
      <p:grpSp>
        <p:nvGrpSpPr>
          <p:cNvPr id="61" name="Group 60">
            <a:extLst>
              <a:ext uri="{FF2B5EF4-FFF2-40B4-BE49-F238E27FC236}">
                <a16:creationId xmlns:a16="http://schemas.microsoft.com/office/drawing/2014/main" id="{660F4767-7B69-F452-E1D8-7CC67FE94FB9}"/>
              </a:ext>
            </a:extLst>
          </p:cNvPr>
          <p:cNvGrpSpPr/>
          <p:nvPr/>
        </p:nvGrpSpPr>
        <p:grpSpPr>
          <a:xfrm>
            <a:off x="6624793" y="3983921"/>
            <a:ext cx="2168214" cy="2565695"/>
            <a:chOff x="6410302" y="4243568"/>
            <a:chExt cx="2168214" cy="2565695"/>
          </a:xfrm>
        </p:grpSpPr>
        <p:pic>
          <p:nvPicPr>
            <p:cNvPr id="22" name="Picture 21">
              <a:extLst>
                <a:ext uri="{FF2B5EF4-FFF2-40B4-BE49-F238E27FC236}">
                  <a16:creationId xmlns:a16="http://schemas.microsoft.com/office/drawing/2014/main" id="{54B8D3B2-075C-6ADE-6AAF-2BAEEF1520EE}"/>
                </a:ext>
              </a:extLst>
            </p:cNvPr>
            <p:cNvPicPr>
              <a:picLocks noChangeAspect="1"/>
            </p:cNvPicPr>
            <p:nvPr/>
          </p:nvPicPr>
          <p:blipFill rotWithShape="1">
            <a:blip r:embed="rId4"/>
            <a:srcRect l="37369" t="33559" r="37638" b="13864"/>
            <a:stretch/>
          </p:blipFill>
          <p:spPr>
            <a:xfrm>
              <a:off x="6410302" y="4243568"/>
              <a:ext cx="2168214" cy="2565695"/>
            </a:xfrm>
            <a:prstGeom prst="rect">
              <a:avLst/>
            </a:prstGeom>
          </p:spPr>
        </p:pic>
        <p:sp>
          <p:nvSpPr>
            <p:cNvPr id="46" name="Rectangle 45">
              <a:extLst>
                <a:ext uri="{FF2B5EF4-FFF2-40B4-BE49-F238E27FC236}">
                  <a16:creationId xmlns:a16="http://schemas.microsoft.com/office/drawing/2014/main" id="{035D374B-E14D-FCAF-2FCD-776519608C44}"/>
                </a:ext>
              </a:extLst>
            </p:cNvPr>
            <p:cNvSpPr/>
            <p:nvPr/>
          </p:nvSpPr>
          <p:spPr>
            <a:xfrm>
              <a:off x="6410302" y="4243568"/>
              <a:ext cx="2168214" cy="2565695"/>
            </a:xfrm>
            <a:prstGeom prst="rect">
              <a:avLst/>
            </a:prstGeom>
            <a:no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600"/>
                </a:spcAft>
              </a:pPr>
              <a:endParaRPr lang="en-US" dirty="0">
                <a:solidFill>
                  <a:schemeClr val="bg1"/>
                </a:solidFill>
                <a:latin typeface="Inter" panose="020B0502030000000004" pitchFamily="34" charset="0"/>
              </a:endParaRPr>
            </a:p>
          </p:txBody>
        </p:sp>
      </p:grpSp>
      <p:grpSp>
        <p:nvGrpSpPr>
          <p:cNvPr id="62" name="Group 61">
            <a:extLst>
              <a:ext uri="{FF2B5EF4-FFF2-40B4-BE49-F238E27FC236}">
                <a16:creationId xmlns:a16="http://schemas.microsoft.com/office/drawing/2014/main" id="{BAE5B5B2-8782-9DF4-F149-97A39448283F}"/>
              </a:ext>
            </a:extLst>
          </p:cNvPr>
          <p:cNvGrpSpPr/>
          <p:nvPr/>
        </p:nvGrpSpPr>
        <p:grpSpPr>
          <a:xfrm>
            <a:off x="9389787" y="3983921"/>
            <a:ext cx="2350958" cy="2030094"/>
            <a:chOff x="9175296" y="4243568"/>
            <a:chExt cx="2350958" cy="2030094"/>
          </a:xfrm>
        </p:grpSpPr>
        <p:pic>
          <p:nvPicPr>
            <p:cNvPr id="20" name="Picture 19">
              <a:extLst>
                <a:ext uri="{FF2B5EF4-FFF2-40B4-BE49-F238E27FC236}">
                  <a16:creationId xmlns:a16="http://schemas.microsoft.com/office/drawing/2014/main" id="{ECC0ACA8-C69C-095E-10F5-9ED3FC2EB64B}"/>
                </a:ext>
              </a:extLst>
            </p:cNvPr>
            <p:cNvPicPr>
              <a:picLocks noChangeAspect="1"/>
            </p:cNvPicPr>
            <p:nvPr/>
          </p:nvPicPr>
          <p:blipFill rotWithShape="1">
            <a:blip r:embed="rId5"/>
            <a:srcRect l="36521" t="38975" r="36381" b="19424"/>
            <a:stretch/>
          </p:blipFill>
          <p:spPr>
            <a:xfrm>
              <a:off x="9175297" y="4243568"/>
              <a:ext cx="2350957" cy="2030094"/>
            </a:xfrm>
            <a:prstGeom prst="rect">
              <a:avLst/>
            </a:prstGeom>
          </p:spPr>
        </p:pic>
        <p:sp>
          <p:nvSpPr>
            <p:cNvPr id="47" name="Rectangle 46">
              <a:extLst>
                <a:ext uri="{FF2B5EF4-FFF2-40B4-BE49-F238E27FC236}">
                  <a16:creationId xmlns:a16="http://schemas.microsoft.com/office/drawing/2014/main" id="{15E3A146-4140-3568-D8C8-981439061B81}"/>
                </a:ext>
              </a:extLst>
            </p:cNvPr>
            <p:cNvSpPr/>
            <p:nvPr/>
          </p:nvSpPr>
          <p:spPr>
            <a:xfrm>
              <a:off x="9175296" y="4255726"/>
              <a:ext cx="2350957" cy="2017052"/>
            </a:xfrm>
            <a:prstGeom prst="rect">
              <a:avLst/>
            </a:prstGeom>
            <a:no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600"/>
                </a:spcAft>
              </a:pPr>
              <a:endParaRPr lang="en-US" dirty="0">
                <a:solidFill>
                  <a:schemeClr val="bg1"/>
                </a:solidFill>
                <a:latin typeface="Inter" panose="020B0502030000000004" pitchFamily="34" charset="0"/>
              </a:endParaRPr>
            </a:p>
          </p:txBody>
        </p:sp>
      </p:grpSp>
      <p:cxnSp>
        <p:nvCxnSpPr>
          <p:cNvPr id="52" name="Straight Arrow Connector 51">
            <a:extLst>
              <a:ext uri="{FF2B5EF4-FFF2-40B4-BE49-F238E27FC236}">
                <a16:creationId xmlns:a16="http://schemas.microsoft.com/office/drawing/2014/main" id="{6920693D-A9CF-9463-6F5F-58D5809741A4}"/>
              </a:ext>
            </a:extLst>
          </p:cNvPr>
          <p:cNvCxnSpPr>
            <a:cxnSpLocks/>
          </p:cNvCxnSpPr>
          <p:nvPr/>
        </p:nvCxnSpPr>
        <p:spPr>
          <a:xfrm>
            <a:off x="8793007" y="4425284"/>
            <a:ext cx="541586" cy="0"/>
          </a:xfrm>
          <a:prstGeom prst="straightConnector1">
            <a:avLst/>
          </a:prstGeom>
          <a:noFill/>
          <a:ln w="19050">
            <a:solidFill>
              <a:schemeClr val="tx1"/>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4" name="Oval 53">
            <a:extLst>
              <a:ext uri="{FF2B5EF4-FFF2-40B4-BE49-F238E27FC236}">
                <a16:creationId xmlns:a16="http://schemas.microsoft.com/office/drawing/2014/main" id="{3FD84D5E-38A9-3DEC-A055-C9E804516644}"/>
              </a:ext>
            </a:extLst>
          </p:cNvPr>
          <p:cNvSpPr/>
          <p:nvPr/>
        </p:nvSpPr>
        <p:spPr>
          <a:xfrm>
            <a:off x="10151760" y="2342327"/>
            <a:ext cx="271159" cy="271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600"/>
              </a:spcAft>
            </a:pPr>
            <a:r>
              <a:rPr lang="en-US" sz="1000" dirty="0">
                <a:solidFill>
                  <a:schemeClr val="bg1"/>
                </a:solidFill>
                <a:latin typeface="Inter" panose="020B0502030000000004" pitchFamily="34" charset="0"/>
              </a:rPr>
              <a:t>1</a:t>
            </a:r>
          </a:p>
        </p:txBody>
      </p:sp>
      <p:sp>
        <p:nvSpPr>
          <p:cNvPr id="55" name="Oval 54">
            <a:extLst>
              <a:ext uri="{FF2B5EF4-FFF2-40B4-BE49-F238E27FC236}">
                <a16:creationId xmlns:a16="http://schemas.microsoft.com/office/drawing/2014/main" id="{25415D7A-606F-9216-CA13-89F529DA8265}"/>
              </a:ext>
            </a:extLst>
          </p:cNvPr>
          <p:cNvSpPr/>
          <p:nvPr/>
        </p:nvSpPr>
        <p:spPr>
          <a:xfrm>
            <a:off x="6273986" y="3997524"/>
            <a:ext cx="271159" cy="271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600"/>
              </a:spcAft>
            </a:pPr>
            <a:r>
              <a:rPr lang="en-US" sz="1000" dirty="0">
                <a:solidFill>
                  <a:schemeClr val="bg1"/>
                </a:solidFill>
                <a:latin typeface="Inter" panose="020B0502030000000004" pitchFamily="34" charset="0"/>
              </a:rPr>
              <a:t>2</a:t>
            </a:r>
          </a:p>
        </p:txBody>
      </p:sp>
      <p:sp>
        <p:nvSpPr>
          <p:cNvPr id="56" name="Oval 55">
            <a:extLst>
              <a:ext uri="{FF2B5EF4-FFF2-40B4-BE49-F238E27FC236}">
                <a16:creationId xmlns:a16="http://schemas.microsoft.com/office/drawing/2014/main" id="{EB88E6DC-5FEA-CA7C-0E5A-AFB727FE5EE6}"/>
              </a:ext>
            </a:extLst>
          </p:cNvPr>
          <p:cNvSpPr/>
          <p:nvPr/>
        </p:nvSpPr>
        <p:spPr>
          <a:xfrm>
            <a:off x="9041020" y="3997524"/>
            <a:ext cx="271159" cy="2711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600"/>
              </a:spcAft>
            </a:pPr>
            <a:r>
              <a:rPr lang="en-US" sz="1000" dirty="0">
                <a:solidFill>
                  <a:schemeClr val="bg1"/>
                </a:solidFill>
                <a:latin typeface="Inter" panose="020B0502030000000004" pitchFamily="34" charset="0"/>
              </a:rPr>
              <a:t>3</a:t>
            </a:r>
          </a:p>
        </p:txBody>
      </p:sp>
    </p:spTree>
    <p:extLst>
      <p:ext uri="{BB962C8B-B14F-4D97-AF65-F5344CB8AC3E}">
        <p14:creationId xmlns:p14="http://schemas.microsoft.com/office/powerpoint/2010/main" val="3915523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BF6D4-8F4B-430E-BD91-E6C89297D86C}"/>
              </a:ext>
            </a:extLst>
          </p:cNvPr>
          <p:cNvSpPr>
            <a:spLocks noGrp="1"/>
          </p:cNvSpPr>
          <p:nvPr>
            <p:ph type="title"/>
          </p:nvPr>
        </p:nvSpPr>
        <p:spPr/>
        <p:txBody>
          <a:bodyPr/>
          <a:lstStyle/>
          <a:p>
            <a:r>
              <a:rPr lang="en-US" dirty="0"/>
              <a:t>Scripting</a:t>
            </a:r>
          </a:p>
        </p:txBody>
      </p:sp>
      <p:sp>
        <p:nvSpPr>
          <p:cNvPr id="2" name="Text Placeholder 3">
            <a:extLst>
              <a:ext uri="{FF2B5EF4-FFF2-40B4-BE49-F238E27FC236}">
                <a16:creationId xmlns:a16="http://schemas.microsoft.com/office/drawing/2014/main" id="{6FA516D6-A15C-6E70-B256-6609C67145D9}"/>
              </a:ext>
            </a:extLst>
          </p:cNvPr>
          <p:cNvSpPr txBox="1">
            <a:spLocks/>
          </p:cNvSpPr>
          <p:nvPr/>
        </p:nvSpPr>
        <p:spPr>
          <a:xfrm>
            <a:off x="419100" y="1381166"/>
            <a:ext cx="4208460" cy="4952900"/>
          </a:xfrm>
          <a:prstGeom prst="rect">
            <a:avLst/>
          </a:prstGeom>
        </p:spPr>
        <p:txBody>
          <a:bodyPr vert="horz" lIns="0" tIns="0" rIns="0" bIns="0" rtlCol="0">
            <a:noAutofit/>
          </a:bodyPr>
          <a:lstStyle>
            <a:lvl1pPr marL="0" indent="0" algn="l" defTabSz="914400" rtl="0" eaLnBrk="1" latinLnBrk="0" hangingPunct="1">
              <a:lnSpc>
                <a:spcPct val="100000"/>
              </a:lnSpc>
              <a:spcBef>
                <a:spcPts val="70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70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70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70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70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lvl="1" indent="0">
              <a:spcBef>
                <a:spcPts val="0"/>
              </a:spcBef>
              <a:buNone/>
            </a:pPr>
            <a:r>
              <a:rPr lang="en-US" dirty="0"/>
              <a:t>U</a:t>
            </a:r>
            <a:r>
              <a:rPr lang="en-US" sz="1600" dirty="0"/>
              <a:t>sers will have the ability to customize data and visualizations </a:t>
            </a:r>
            <a:r>
              <a:rPr lang="en-US" dirty="0"/>
              <a:t>through a </a:t>
            </a:r>
            <a:r>
              <a:rPr lang="en-US" sz="1600" dirty="0"/>
              <a:t>free-form scripting interface.   They </a:t>
            </a:r>
            <a:r>
              <a:rPr lang="en-US" dirty="0"/>
              <a:t>will be able to perform </a:t>
            </a:r>
            <a:r>
              <a:rPr lang="en-US" sz="1600" dirty="0"/>
              <a:t>common data manipulation tasks such as: </a:t>
            </a:r>
          </a:p>
          <a:p>
            <a:pPr lvl="1">
              <a:spcBef>
                <a:spcPts val="0"/>
              </a:spcBef>
            </a:pPr>
            <a:r>
              <a:rPr lang="en-US" dirty="0"/>
              <a:t>Selecting portions of a data set</a:t>
            </a:r>
          </a:p>
          <a:p>
            <a:pPr lvl="1">
              <a:spcBef>
                <a:spcPts val="0"/>
              </a:spcBef>
            </a:pPr>
            <a:r>
              <a:rPr lang="en-US" dirty="0"/>
              <a:t>Joining data from multiple sources</a:t>
            </a:r>
          </a:p>
          <a:p>
            <a:pPr lvl="1">
              <a:spcBef>
                <a:spcPts val="0"/>
              </a:spcBef>
            </a:pPr>
            <a:r>
              <a:rPr lang="en-US" dirty="0"/>
              <a:t>Formatting of data</a:t>
            </a:r>
          </a:p>
          <a:p>
            <a:pPr lvl="1">
              <a:spcBef>
                <a:spcPts val="0"/>
              </a:spcBef>
            </a:pPr>
            <a:r>
              <a:rPr lang="en-US" dirty="0"/>
              <a:t>Performing calculations on large data sets</a:t>
            </a:r>
          </a:p>
          <a:p>
            <a:pPr lvl="1">
              <a:spcBef>
                <a:spcPts val="0"/>
              </a:spcBef>
            </a:pPr>
            <a:r>
              <a:rPr lang="en-US" dirty="0"/>
              <a:t>Data validation</a:t>
            </a:r>
          </a:p>
          <a:p>
            <a:pPr lvl="1">
              <a:spcBef>
                <a:spcPts val="0"/>
              </a:spcBef>
            </a:pPr>
            <a:r>
              <a:rPr lang="en-US" dirty="0"/>
              <a:t>For-each iteration</a:t>
            </a:r>
          </a:p>
          <a:p>
            <a:pPr lvl="1">
              <a:spcBef>
                <a:spcPts val="0"/>
              </a:spcBef>
            </a:pPr>
            <a:r>
              <a:rPr lang="en-US" dirty="0"/>
              <a:t>Searching, sorting, and filtering</a:t>
            </a:r>
            <a:endParaRPr lang="en-US" sz="1400" dirty="0"/>
          </a:p>
          <a:p>
            <a:pPr marL="0" lvl="1" indent="0">
              <a:spcBef>
                <a:spcPts val="0"/>
              </a:spcBef>
              <a:buNone/>
            </a:pPr>
            <a:endParaRPr lang="en-US" sz="1200" dirty="0"/>
          </a:p>
        </p:txBody>
      </p:sp>
      <p:sp>
        <p:nvSpPr>
          <p:cNvPr id="4" name="Rectangle 3">
            <a:extLst>
              <a:ext uri="{FF2B5EF4-FFF2-40B4-BE49-F238E27FC236}">
                <a16:creationId xmlns:a16="http://schemas.microsoft.com/office/drawing/2014/main" id="{96C472FA-CBFC-11F7-D614-1ECD3DD7F05F}"/>
              </a:ext>
            </a:extLst>
          </p:cNvPr>
          <p:cNvSpPr/>
          <p:nvPr/>
        </p:nvSpPr>
        <p:spPr>
          <a:xfrm>
            <a:off x="419100" y="5050760"/>
            <a:ext cx="4208460" cy="749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lvl="2" algn="ctr">
              <a:spcBef>
                <a:spcPts val="0"/>
              </a:spcBef>
            </a:pPr>
            <a:r>
              <a:rPr lang="en-US" sz="1600" dirty="0"/>
              <a:t>Extend Operations Hub for use in scenarios previously out of reach</a:t>
            </a:r>
          </a:p>
        </p:txBody>
      </p:sp>
      <p:grpSp>
        <p:nvGrpSpPr>
          <p:cNvPr id="12" name="Group 11">
            <a:extLst>
              <a:ext uri="{FF2B5EF4-FFF2-40B4-BE49-F238E27FC236}">
                <a16:creationId xmlns:a16="http://schemas.microsoft.com/office/drawing/2014/main" id="{C1DCDEAF-37A0-0947-985E-CA1F616F4C8A}"/>
              </a:ext>
            </a:extLst>
          </p:cNvPr>
          <p:cNvGrpSpPr/>
          <p:nvPr/>
        </p:nvGrpSpPr>
        <p:grpSpPr>
          <a:xfrm>
            <a:off x="4838700" y="1381166"/>
            <a:ext cx="6832211" cy="4289384"/>
            <a:chOff x="4838700" y="1295257"/>
            <a:chExt cx="6311613" cy="3962543"/>
          </a:xfrm>
        </p:grpSpPr>
        <p:pic>
          <p:nvPicPr>
            <p:cNvPr id="8" name="Picture 7">
              <a:extLst>
                <a:ext uri="{FF2B5EF4-FFF2-40B4-BE49-F238E27FC236}">
                  <a16:creationId xmlns:a16="http://schemas.microsoft.com/office/drawing/2014/main" id="{75101190-5E6A-DBA1-CBC3-2137549EE899}"/>
                </a:ext>
              </a:extLst>
            </p:cNvPr>
            <p:cNvPicPr>
              <a:picLocks noChangeAspect="1"/>
            </p:cNvPicPr>
            <p:nvPr/>
          </p:nvPicPr>
          <p:blipFill rotWithShape="1">
            <a:blip r:embed="rId2"/>
            <a:srcRect l="9714" t="18251" r="30293" b="14789"/>
            <a:stretch/>
          </p:blipFill>
          <p:spPr>
            <a:xfrm>
              <a:off x="4838700" y="1295257"/>
              <a:ext cx="6311612" cy="3962543"/>
            </a:xfrm>
            <a:prstGeom prst="rect">
              <a:avLst/>
            </a:prstGeom>
            <a:ln>
              <a:solidFill>
                <a:schemeClr val="bg1">
                  <a:lumMod val="50000"/>
                </a:schemeClr>
              </a:solidFill>
            </a:ln>
          </p:spPr>
        </p:pic>
        <p:pic>
          <p:nvPicPr>
            <p:cNvPr id="9" name="Picture 8">
              <a:extLst>
                <a:ext uri="{FF2B5EF4-FFF2-40B4-BE49-F238E27FC236}">
                  <a16:creationId xmlns:a16="http://schemas.microsoft.com/office/drawing/2014/main" id="{DB85A538-D7E3-75BC-4C51-D9B8075BC4AB}"/>
                </a:ext>
              </a:extLst>
            </p:cNvPr>
            <p:cNvPicPr>
              <a:picLocks noChangeAspect="1"/>
            </p:cNvPicPr>
            <p:nvPr/>
          </p:nvPicPr>
          <p:blipFill rotWithShape="1">
            <a:blip r:embed="rId2"/>
            <a:srcRect l="57696" t="18251" r="24896" b="14789"/>
            <a:stretch/>
          </p:blipFill>
          <p:spPr>
            <a:xfrm>
              <a:off x="9318929" y="1295257"/>
              <a:ext cx="1831384" cy="3962543"/>
            </a:xfrm>
            <a:prstGeom prst="rect">
              <a:avLst/>
            </a:prstGeom>
            <a:ln>
              <a:noFill/>
            </a:ln>
          </p:spPr>
        </p:pic>
        <p:sp>
          <p:nvSpPr>
            <p:cNvPr id="11" name="Rectangle 10">
              <a:extLst>
                <a:ext uri="{FF2B5EF4-FFF2-40B4-BE49-F238E27FC236}">
                  <a16:creationId xmlns:a16="http://schemas.microsoft.com/office/drawing/2014/main" id="{91224992-EB9A-D60B-7312-E3C828C38340}"/>
                </a:ext>
              </a:extLst>
            </p:cNvPr>
            <p:cNvSpPr/>
            <p:nvPr/>
          </p:nvSpPr>
          <p:spPr>
            <a:xfrm>
              <a:off x="7023100" y="4133850"/>
              <a:ext cx="2295828" cy="133350"/>
            </a:xfrm>
            <a:prstGeom prst="rect">
              <a:avLst/>
            </a:prstGeom>
            <a:solidFill>
              <a:srgbClr val="D8E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grpSp>
      <p:sp>
        <p:nvSpPr>
          <p:cNvPr id="5" name="Footer Placeholder 1">
            <a:extLst>
              <a:ext uri="{FF2B5EF4-FFF2-40B4-BE49-F238E27FC236}">
                <a16:creationId xmlns:a16="http://schemas.microsoft.com/office/drawing/2014/main" id="{623555E1-2655-0C3A-FB8E-B5B85DBBA8BA}"/>
              </a:ext>
            </a:extLst>
          </p:cNvPr>
          <p:cNvSpPr>
            <a:spLocks noGrp="1"/>
          </p:cNvSpPr>
          <p:nvPr>
            <p:ph type="ftr" sz="quarter" idx="11"/>
          </p:nvPr>
        </p:nvSpPr>
        <p:spPr>
          <a:xfrm>
            <a:off x="419100" y="6492875"/>
            <a:ext cx="10248900" cy="244653"/>
          </a:xfrm>
        </p:spPr>
        <p:txBody>
          <a:bodyPr/>
          <a:lstStyle/>
          <a:p>
            <a:r>
              <a:rPr lang="en-US" dirty="0"/>
              <a:t>© 2024 GE Vernova and/or its affiliates. All rights reserved.</a:t>
            </a:r>
          </a:p>
        </p:txBody>
      </p:sp>
      <p:sp>
        <p:nvSpPr>
          <p:cNvPr id="6" name="Slide Number Placeholder 1">
            <a:extLst>
              <a:ext uri="{FF2B5EF4-FFF2-40B4-BE49-F238E27FC236}">
                <a16:creationId xmlns:a16="http://schemas.microsoft.com/office/drawing/2014/main" id="{A906B0EF-1ED1-AC80-9103-57F40657554F}"/>
              </a:ext>
            </a:extLst>
          </p:cNvPr>
          <p:cNvSpPr>
            <a:spLocks noGrp="1"/>
          </p:cNvSpPr>
          <p:nvPr>
            <p:ph type="sldNum" sz="quarter" idx="12"/>
          </p:nvPr>
        </p:nvSpPr>
        <p:spPr>
          <a:xfrm>
            <a:off x="11222182" y="6492875"/>
            <a:ext cx="550718" cy="365125"/>
          </a:xfrm>
        </p:spPr>
        <p:txBody>
          <a:bodyPr/>
          <a:lstStyle/>
          <a:p>
            <a:fld id="{7A7A97EF-C944-4447-B862-B593E9B4A0FF}" type="slidenum">
              <a:rPr lang="en-US" smtClean="0"/>
              <a:pPr/>
              <a:t>61</a:t>
            </a:fld>
            <a:endParaRPr lang="en-US" dirty="0"/>
          </a:p>
        </p:txBody>
      </p:sp>
    </p:spTree>
    <p:extLst>
      <p:ext uri="{BB962C8B-B14F-4D97-AF65-F5344CB8AC3E}">
        <p14:creationId xmlns:p14="http://schemas.microsoft.com/office/powerpoint/2010/main" val="3730853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8DE94B-2F85-48BA-B103-6D61CF770254}"/>
              </a:ext>
            </a:extLst>
          </p:cNvPr>
          <p:cNvSpPr>
            <a:spLocks noGrp="1"/>
          </p:cNvSpPr>
          <p:nvPr>
            <p:ph type="title"/>
          </p:nvPr>
        </p:nvSpPr>
        <p:spPr/>
        <p:txBody>
          <a:bodyPr vert="horz"/>
          <a:lstStyle/>
          <a:p>
            <a:r>
              <a:rPr lang="en-US" dirty="0"/>
              <a:t>Types of Scripting</a:t>
            </a:r>
            <a:endParaRPr lang="en-US" sz="2000" dirty="0">
              <a:solidFill>
                <a:schemeClr val="tx2"/>
              </a:solidFill>
            </a:endParaRPr>
          </a:p>
        </p:txBody>
      </p:sp>
      <p:sp>
        <p:nvSpPr>
          <p:cNvPr id="70" name="Text Placeholder 4">
            <a:extLst>
              <a:ext uri="{FF2B5EF4-FFF2-40B4-BE49-F238E27FC236}">
                <a16:creationId xmlns:a16="http://schemas.microsoft.com/office/drawing/2014/main" id="{13530D5F-624C-4815-A2D9-9E82CFBD4445}"/>
              </a:ext>
            </a:extLst>
          </p:cNvPr>
          <p:cNvSpPr txBox="1">
            <a:spLocks/>
          </p:cNvSpPr>
          <p:nvPr/>
        </p:nvSpPr>
        <p:spPr>
          <a:xfrm>
            <a:off x="515939" y="1807821"/>
            <a:ext cx="11091679" cy="396339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Aft>
                <a:spcPts val="600"/>
              </a:spcAft>
              <a:buSzTx/>
              <a:defRPr/>
            </a:pPr>
            <a:r>
              <a:rPr kumimoji="0" lang="en-US" sz="1600" b="1" i="0" u="none" strike="noStrike" kern="1200" cap="none" spc="0" normalizeH="0" baseline="0" noProof="0" dirty="0">
                <a:ln>
                  <a:noFill/>
                </a:ln>
                <a:effectLst/>
                <a:uLnTx/>
                <a:uFillTx/>
                <a:latin typeface="Inter" panose="020B0502030000000004" pitchFamily="34" charset="0"/>
                <a:ea typeface="+mn-ea"/>
                <a:cs typeface="+mn-cs"/>
              </a:rPr>
              <a:t>Application Based Scripting</a:t>
            </a:r>
          </a:p>
          <a:p>
            <a:pPr>
              <a:spcAft>
                <a:spcPts val="600"/>
              </a:spcAft>
              <a:buSzTx/>
              <a:defRPr/>
            </a:pPr>
            <a:r>
              <a:rPr lang="en-US" sz="1600" i="1" dirty="0">
                <a:solidFill>
                  <a:srgbClr val="0C2340"/>
                </a:solidFill>
                <a:latin typeface="Inter" panose="020B0502030000000004" pitchFamily="34" charset="0"/>
              </a:rPr>
              <a:t>Plant floor manager wants a </a:t>
            </a:r>
            <a:r>
              <a:rPr kumimoji="0" lang="en-US" sz="1600" b="0" i="1" u="none" strike="noStrike" kern="1200" cap="none" spc="0" normalizeH="0" baseline="0" noProof="0" dirty="0">
                <a:ln>
                  <a:noFill/>
                </a:ln>
                <a:solidFill>
                  <a:srgbClr val="0C2340"/>
                </a:solidFill>
                <a:effectLst/>
                <a:uLnTx/>
                <a:uFillTx/>
                <a:latin typeface="Inter" panose="020B0502030000000004" pitchFamily="34" charset="0"/>
                <a:ea typeface="+mn-ea"/>
                <a:cs typeface="+mn-cs"/>
              </a:rPr>
              <a:t>UI that has a filtered set of workorders. When a work order is selected, the details for the work order are presented to the user, as well as a document for that work order.  </a:t>
            </a:r>
          </a:p>
          <a:p>
            <a:pPr>
              <a:spcAft>
                <a:spcPts val="600"/>
              </a:spcAft>
              <a:buSzTx/>
              <a:defRPr/>
            </a:pPr>
            <a:r>
              <a:rPr kumimoji="0" lang="en-US" sz="1600" b="0" i="1" u="none" strike="noStrike" kern="1200" cap="none" spc="0" normalizeH="0" baseline="0" noProof="0" dirty="0">
                <a:ln>
                  <a:noFill/>
                </a:ln>
                <a:solidFill>
                  <a:srgbClr val="0C2340"/>
                </a:solidFill>
                <a:effectLst/>
                <a:uLnTx/>
                <a:uFillTx/>
                <a:latin typeface="Inter" panose="020B0502030000000004" pitchFamily="34" charset="0"/>
                <a:ea typeface="+mn-ea"/>
                <a:cs typeface="+mn-cs"/>
              </a:rPr>
              <a:t>Manager wants to understand the overall Risk assessment, which is comprised of a contribution from two weighted tags. Manager can change contribution weights and rerun the script with the new values. </a:t>
            </a:r>
          </a:p>
          <a:p>
            <a:pPr>
              <a:spcAft>
                <a:spcPts val="600"/>
              </a:spcAft>
              <a:buSzTx/>
              <a:defRPr/>
            </a:pPr>
            <a:endParaRPr kumimoji="0" lang="en-US" sz="1600" b="1" i="0" u="none" strike="noStrike" kern="1200" cap="none" spc="0" normalizeH="0" baseline="0" noProof="0" dirty="0">
              <a:ln>
                <a:noFill/>
              </a:ln>
              <a:effectLst/>
              <a:uLnTx/>
              <a:uFillTx/>
              <a:latin typeface="Inter" panose="020B0502030000000004" pitchFamily="34" charset="0"/>
              <a:ea typeface="+mn-ea"/>
              <a:cs typeface="+mn-cs"/>
            </a:endParaRPr>
          </a:p>
          <a:p>
            <a:pPr>
              <a:spcAft>
                <a:spcPts val="600"/>
              </a:spcAft>
              <a:buSzTx/>
              <a:defRPr/>
            </a:pPr>
            <a:r>
              <a:rPr kumimoji="0" lang="en-US" sz="1600" b="1" i="0" u="none" strike="noStrike" kern="1200" cap="none" spc="0" normalizeH="0" baseline="0" noProof="0" dirty="0">
                <a:ln>
                  <a:noFill/>
                </a:ln>
                <a:effectLst/>
                <a:uLnTx/>
                <a:uFillTx/>
                <a:latin typeface="Inter" panose="020B0502030000000004" pitchFamily="34" charset="0"/>
                <a:ea typeface="+mn-ea"/>
                <a:cs typeface="+mn-cs"/>
              </a:rPr>
              <a:t>Event Based Scripting</a:t>
            </a:r>
          </a:p>
          <a:p>
            <a:pPr>
              <a:spcAft>
                <a:spcPts val="600"/>
              </a:spcAft>
              <a:buSzTx/>
              <a:defRPr/>
            </a:pPr>
            <a:r>
              <a:rPr lang="en-US" sz="1600" i="1" dirty="0">
                <a:solidFill>
                  <a:srgbClr val="0C2340"/>
                </a:solidFill>
                <a:latin typeface="Inter" panose="020B0502030000000004" pitchFamily="34" charset="0"/>
              </a:rPr>
              <a:t>Business wishes to track</a:t>
            </a:r>
            <a:r>
              <a:rPr kumimoji="0" lang="en-US" sz="1600" b="0" i="1" u="none" strike="noStrike" kern="1200" cap="none" spc="0" normalizeH="0" baseline="0" noProof="0" dirty="0">
                <a:ln>
                  <a:noFill/>
                </a:ln>
                <a:solidFill>
                  <a:srgbClr val="0C2340"/>
                </a:solidFill>
                <a:effectLst/>
                <a:uLnTx/>
                <a:uFillTx/>
                <a:latin typeface="Inter" panose="020B0502030000000004" pitchFamily="34" charset="0"/>
                <a:ea typeface="+mn-ea"/>
                <a:cs typeface="+mn-cs"/>
              </a:rPr>
              <a:t> the total flow through each of three pumps throughout the day. Every day at 7:00AM, we need to write the current total to a reporting tag for yesterday’s flow, then reset the totalizer for the new day.</a:t>
            </a:r>
          </a:p>
          <a:p>
            <a:pPr>
              <a:spcAft>
                <a:spcPts val="600"/>
              </a:spcAft>
              <a:buSzTx/>
              <a:defRPr/>
            </a:pPr>
            <a:r>
              <a:rPr kumimoji="0" lang="en-US" sz="1600" b="0" i="1" u="none" strike="noStrike" kern="1200" cap="none" spc="0" normalizeH="0" baseline="0" noProof="0" dirty="0">
                <a:ln>
                  <a:noFill/>
                </a:ln>
                <a:solidFill>
                  <a:srgbClr val="0C2340"/>
                </a:solidFill>
                <a:effectLst/>
                <a:uLnTx/>
                <a:uFillTx/>
                <a:latin typeface="Inter" panose="020B0502030000000004" pitchFamily="34" charset="0"/>
                <a:ea typeface="+mn-ea"/>
                <a:cs typeface="+mn-cs"/>
              </a:rPr>
              <a:t>Business wishes to track the temperature of  a refrigeration unit  throughout the day.  When the temperature exceeds 37 degrees, a new "</a:t>
            </a:r>
            <a:r>
              <a:rPr kumimoji="0" lang="en-US" sz="1600" b="0" i="1" u="none" strike="noStrike" kern="1200" cap="none" spc="0" normalizeH="0" baseline="0" noProof="0" dirty="0" err="1">
                <a:ln>
                  <a:noFill/>
                </a:ln>
                <a:solidFill>
                  <a:srgbClr val="0C2340"/>
                </a:solidFill>
                <a:effectLst/>
                <a:uLnTx/>
                <a:uFillTx/>
                <a:latin typeface="Inter" panose="020B0502030000000004" pitchFamily="34" charset="0"/>
                <a:ea typeface="+mn-ea"/>
                <a:cs typeface="+mn-cs"/>
              </a:rPr>
              <a:t>HighTempEvent</a:t>
            </a:r>
            <a:r>
              <a:rPr kumimoji="0" lang="en-US" sz="1600" b="0" i="1" u="none" strike="noStrike" kern="1200" cap="none" spc="0" normalizeH="0" baseline="0" noProof="0" dirty="0">
                <a:ln>
                  <a:noFill/>
                </a:ln>
                <a:solidFill>
                  <a:srgbClr val="0C2340"/>
                </a:solidFill>
                <a:effectLst/>
                <a:uLnTx/>
                <a:uFillTx/>
                <a:latin typeface="Inter" panose="020B0502030000000004" pitchFamily="34" charset="0"/>
                <a:ea typeface="+mn-ea"/>
                <a:cs typeface="+mn-cs"/>
              </a:rPr>
              <a:t>" record is created. User monitoring screen can see if there are any recent high temperature events.</a:t>
            </a:r>
            <a:endParaRPr kumimoji="0" lang="en-US" sz="1600" b="1" i="0" u="none" strike="noStrike" kern="1200" cap="none" spc="0" normalizeH="0" baseline="0" noProof="0" dirty="0">
              <a:ln>
                <a:noFill/>
              </a:ln>
              <a:solidFill>
                <a:srgbClr val="0C2340"/>
              </a:solidFill>
              <a:effectLst/>
              <a:uLnTx/>
              <a:uFillTx/>
              <a:latin typeface="Inter" panose="020B0502030000000004" pitchFamily="34" charset="0"/>
              <a:ea typeface="+mn-ea"/>
              <a:cs typeface="+mn-cs"/>
            </a:endParaRPr>
          </a:p>
        </p:txBody>
      </p:sp>
      <p:sp>
        <p:nvSpPr>
          <p:cNvPr id="2" name="Slide Number Placeholder 1">
            <a:extLst>
              <a:ext uri="{FF2B5EF4-FFF2-40B4-BE49-F238E27FC236}">
                <a16:creationId xmlns:a16="http://schemas.microsoft.com/office/drawing/2014/main" id="{E6CE321B-092F-64B2-8DA5-75D4402C95F7}"/>
              </a:ext>
            </a:extLst>
          </p:cNvPr>
          <p:cNvSpPr>
            <a:spLocks noGrp="1"/>
          </p:cNvSpPr>
          <p:nvPr>
            <p:ph type="sldNum" sz="quarter" idx="12"/>
          </p:nvPr>
        </p:nvSpPr>
        <p:spPr>
          <a:xfrm>
            <a:off x="11222182" y="6492875"/>
            <a:ext cx="550718" cy="365125"/>
          </a:xfrm>
        </p:spPr>
        <p:txBody>
          <a:bodyPr/>
          <a:lstStyle/>
          <a:p>
            <a:fld id="{7A7A97EF-C944-4447-B862-B593E9B4A0FF}" type="slidenum">
              <a:rPr lang="en-US" smtClean="0"/>
              <a:pPr/>
              <a:t>62</a:t>
            </a:fld>
            <a:endParaRPr lang="en-US" dirty="0"/>
          </a:p>
        </p:txBody>
      </p:sp>
      <p:sp>
        <p:nvSpPr>
          <p:cNvPr id="3" name="Footer Placeholder 1">
            <a:extLst>
              <a:ext uri="{FF2B5EF4-FFF2-40B4-BE49-F238E27FC236}">
                <a16:creationId xmlns:a16="http://schemas.microsoft.com/office/drawing/2014/main" id="{FF55CEB8-A2AE-133C-8727-FD626799C1A5}"/>
              </a:ext>
            </a:extLst>
          </p:cNvPr>
          <p:cNvSpPr>
            <a:spLocks noGrp="1"/>
          </p:cNvSpPr>
          <p:nvPr>
            <p:ph type="ftr" sz="quarter" idx="11"/>
          </p:nvPr>
        </p:nvSpPr>
        <p:spPr>
          <a:xfrm>
            <a:off x="419100" y="6492875"/>
            <a:ext cx="10248900" cy="244653"/>
          </a:xfrm>
        </p:spPr>
        <p:txBody>
          <a:bodyPr/>
          <a:lstStyle/>
          <a:p>
            <a:r>
              <a:rPr lang="en-US"/>
              <a:t>© 2024 GE Vernova and/or its affiliates. All rights reserved.</a:t>
            </a:r>
            <a:endParaRPr lang="en-US" dirty="0"/>
          </a:p>
        </p:txBody>
      </p:sp>
      <p:sp>
        <p:nvSpPr>
          <p:cNvPr id="4" name="Rectangle 3">
            <a:extLst>
              <a:ext uri="{FF2B5EF4-FFF2-40B4-BE49-F238E27FC236}">
                <a16:creationId xmlns:a16="http://schemas.microsoft.com/office/drawing/2014/main" id="{C21AFACC-39A4-85CD-FD2A-E307D1E5991B}"/>
              </a:ext>
            </a:extLst>
          </p:cNvPr>
          <p:cNvSpPr/>
          <p:nvPr/>
        </p:nvSpPr>
        <p:spPr>
          <a:xfrm>
            <a:off x="3331115" y="1771505"/>
            <a:ext cx="1918218" cy="278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lvl="2" algn="ctr">
              <a:spcBef>
                <a:spcPts val="0"/>
              </a:spcBef>
            </a:pPr>
            <a:r>
              <a:rPr lang="en-US" sz="1200" dirty="0"/>
              <a:t>Operations Hub 2025</a:t>
            </a:r>
          </a:p>
        </p:txBody>
      </p:sp>
      <p:sp>
        <p:nvSpPr>
          <p:cNvPr id="5" name="Rectangle 4">
            <a:extLst>
              <a:ext uri="{FF2B5EF4-FFF2-40B4-BE49-F238E27FC236}">
                <a16:creationId xmlns:a16="http://schemas.microsoft.com/office/drawing/2014/main" id="{7D91E3D2-A41D-FA51-EDF2-1AFB77F6F762}"/>
              </a:ext>
            </a:extLst>
          </p:cNvPr>
          <p:cNvSpPr/>
          <p:nvPr/>
        </p:nvSpPr>
        <p:spPr>
          <a:xfrm>
            <a:off x="2778665" y="3838222"/>
            <a:ext cx="2239985" cy="278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lvl="2" algn="ctr">
              <a:spcBef>
                <a:spcPts val="0"/>
              </a:spcBef>
            </a:pPr>
            <a:r>
              <a:rPr lang="en-US" sz="1200" dirty="0"/>
              <a:t>Post Operations Hub 2025</a:t>
            </a:r>
          </a:p>
        </p:txBody>
      </p:sp>
    </p:spTree>
    <p:extLst>
      <p:ext uri="{BB962C8B-B14F-4D97-AF65-F5344CB8AC3E}">
        <p14:creationId xmlns:p14="http://schemas.microsoft.com/office/powerpoint/2010/main" val="2866893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CDFFE2-C839-05A9-A2CA-C5F66F4368C7}"/>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5E4881DC-58A2-8E18-732E-99389594B1F4}"/>
              </a:ext>
            </a:extLst>
          </p:cNvPr>
          <p:cNvSpPr>
            <a:spLocks noGrp="1"/>
          </p:cNvSpPr>
          <p:nvPr>
            <p:ph type="ftr" sz="quarter" idx="11"/>
          </p:nvPr>
        </p:nvSpPr>
        <p:spPr/>
        <p:txBody>
          <a:bodyPr/>
          <a:lstStyle/>
          <a:p>
            <a:r>
              <a:rPr lang="en-US" dirty="0"/>
              <a:t>© 2024 GE </a:t>
            </a:r>
            <a:r>
              <a:rPr lang="en-US" dirty="0" err="1"/>
              <a:t>Vernova</a:t>
            </a:r>
            <a:r>
              <a:rPr lang="en-US" dirty="0"/>
              <a:t> and/or its affiliates. All rights reserved.</a:t>
            </a:r>
          </a:p>
        </p:txBody>
      </p:sp>
      <p:sp>
        <p:nvSpPr>
          <p:cNvPr id="3" name="Title 2">
            <a:extLst>
              <a:ext uri="{FF2B5EF4-FFF2-40B4-BE49-F238E27FC236}">
                <a16:creationId xmlns:a16="http://schemas.microsoft.com/office/drawing/2014/main" id="{F8A1C700-35F7-8B6A-270F-1B40174ADA87}"/>
              </a:ext>
            </a:extLst>
          </p:cNvPr>
          <p:cNvSpPr>
            <a:spLocks noGrp="1"/>
          </p:cNvSpPr>
          <p:nvPr>
            <p:ph type="ctrTitle"/>
          </p:nvPr>
        </p:nvSpPr>
        <p:spPr/>
        <p:txBody>
          <a:bodyPr/>
          <a:lstStyle/>
          <a:p>
            <a:r>
              <a:rPr lang="en-US" dirty="0"/>
              <a:t>Extend </a:t>
            </a:r>
            <a:r>
              <a:rPr lang="en-US" dirty="0" err="1"/>
              <a:t>proficy</a:t>
            </a:r>
            <a:r>
              <a:rPr lang="en-US" dirty="0"/>
              <a:t>® to gain </a:t>
            </a:r>
            <a:r>
              <a:rPr lang="en-US" dirty="0">
                <a:solidFill>
                  <a:schemeClr val="tx1"/>
                </a:solidFill>
              </a:rPr>
              <a:t>sustainability insights</a:t>
            </a:r>
          </a:p>
        </p:txBody>
      </p:sp>
      <p:pic>
        <p:nvPicPr>
          <p:cNvPr id="7" name="Picture 6" descr="Text&#10;&#10;Description automatically generated">
            <a:extLst>
              <a:ext uri="{FF2B5EF4-FFF2-40B4-BE49-F238E27FC236}">
                <a16:creationId xmlns:a16="http://schemas.microsoft.com/office/drawing/2014/main" id="{574F7AD4-6D82-2EB8-BF82-6DA834ADAB0D}"/>
              </a:ext>
            </a:extLst>
          </p:cNvPr>
          <p:cNvPicPr>
            <a:picLocks noChangeAspect="1"/>
          </p:cNvPicPr>
          <p:nvPr/>
        </p:nvPicPr>
        <p:blipFill>
          <a:blip r:embed="rId3"/>
          <a:stretch>
            <a:fillRect/>
          </a:stretch>
        </p:blipFill>
        <p:spPr>
          <a:xfrm>
            <a:off x="268025" y="335877"/>
            <a:ext cx="2606040" cy="814067"/>
          </a:xfrm>
          <a:prstGeom prst="rect">
            <a:avLst/>
          </a:prstGeom>
        </p:spPr>
      </p:pic>
    </p:spTree>
    <p:extLst>
      <p:ext uri="{BB962C8B-B14F-4D97-AF65-F5344CB8AC3E}">
        <p14:creationId xmlns:p14="http://schemas.microsoft.com/office/powerpoint/2010/main" val="53559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97E4DC-1F7D-EAAD-056E-097DB1F648FE}"/>
              </a:ext>
            </a:extLst>
          </p:cNvPr>
          <p:cNvSpPr>
            <a:spLocks noGrp="1"/>
          </p:cNvSpPr>
          <p:nvPr>
            <p:ph type="title"/>
          </p:nvPr>
        </p:nvSpPr>
        <p:spPr/>
        <p:txBody>
          <a:bodyPr/>
          <a:lstStyle/>
          <a:p>
            <a:r>
              <a:rPr lang="en-US" dirty="0"/>
              <a:t>Customers are improving sustainability performance with Proficy capabilities today via customized solutions</a:t>
            </a:r>
          </a:p>
        </p:txBody>
      </p:sp>
      <p:sp>
        <p:nvSpPr>
          <p:cNvPr id="2" name="Slide Number Placeholder 1">
            <a:extLst>
              <a:ext uri="{FF2B5EF4-FFF2-40B4-BE49-F238E27FC236}">
                <a16:creationId xmlns:a16="http://schemas.microsoft.com/office/drawing/2014/main" id="{9107DCF8-9165-A550-9A03-E0E5AEC28DC6}"/>
              </a:ext>
            </a:extLst>
          </p:cNvPr>
          <p:cNvSpPr>
            <a:spLocks noGrp="1"/>
          </p:cNvSpPr>
          <p:nvPr>
            <p:ph type="sldNum" sz="quarter" idx="12"/>
          </p:nvPr>
        </p:nvSpPr>
        <p:spPr/>
        <p:txBody>
          <a:bodyPr/>
          <a:lstStyle/>
          <a:p>
            <a:fld id="{14719505-AD43-774F-936C-A3AE71DD4EEA}" type="slidenum">
              <a:rPr lang="en-GB" smtClean="0"/>
              <a:pPr/>
              <a:t>64</a:t>
            </a:fld>
            <a:endParaRPr lang="en-GB" dirty="0"/>
          </a:p>
        </p:txBody>
      </p:sp>
      <p:pic>
        <p:nvPicPr>
          <p:cNvPr id="6" name="Picture 5">
            <a:extLst>
              <a:ext uri="{FF2B5EF4-FFF2-40B4-BE49-F238E27FC236}">
                <a16:creationId xmlns:a16="http://schemas.microsoft.com/office/drawing/2014/main" id="{92F78890-93E4-4A57-09E8-1223EB8A33F0}"/>
              </a:ext>
            </a:extLst>
          </p:cNvPr>
          <p:cNvPicPr>
            <a:picLocks noChangeAspect="1"/>
          </p:cNvPicPr>
          <p:nvPr/>
        </p:nvPicPr>
        <p:blipFill>
          <a:blip r:embed="rId2"/>
          <a:stretch>
            <a:fillRect/>
          </a:stretch>
        </p:blipFill>
        <p:spPr>
          <a:xfrm>
            <a:off x="8144927" y="1646703"/>
            <a:ext cx="3627973" cy="2049702"/>
          </a:xfrm>
          <a:prstGeom prst="rect">
            <a:avLst/>
          </a:prstGeom>
        </p:spPr>
      </p:pic>
      <p:pic>
        <p:nvPicPr>
          <p:cNvPr id="14" name="Picture 13">
            <a:extLst>
              <a:ext uri="{FF2B5EF4-FFF2-40B4-BE49-F238E27FC236}">
                <a16:creationId xmlns:a16="http://schemas.microsoft.com/office/drawing/2014/main" id="{168085FC-5B04-6944-C9D9-1FEB5AAD3C45}"/>
              </a:ext>
            </a:extLst>
          </p:cNvPr>
          <p:cNvPicPr>
            <a:picLocks noChangeAspect="1"/>
          </p:cNvPicPr>
          <p:nvPr/>
        </p:nvPicPr>
        <p:blipFill>
          <a:blip r:embed="rId3"/>
          <a:stretch>
            <a:fillRect/>
          </a:stretch>
        </p:blipFill>
        <p:spPr>
          <a:xfrm>
            <a:off x="442523" y="1646703"/>
            <a:ext cx="3627973" cy="2049702"/>
          </a:xfrm>
          <a:prstGeom prst="rect">
            <a:avLst/>
          </a:prstGeom>
        </p:spPr>
      </p:pic>
      <p:pic>
        <p:nvPicPr>
          <p:cNvPr id="18" name="Picture 17">
            <a:extLst>
              <a:ext uri="{FF2B5EF4-FFF2-40B4-BE49-F238E27FC236}">
                <a16:creationId xmlns:a16="http://schemas.microsoft.com/office/drawing/2014/main" id="{3469A9D9-733D-938B-1BEB-CF9D785C972F}"/>
              </a:ext>
            </a:extLst>
          </p:cNvPr>
          <p:cNvPicPr>
            <a:picLocks noChangeAspect="1"/>
          </p:cNvPicPr>
          <p:nvPr/>
        </p:nvPicPr>
        <p:blipFill>
          <a:blip r:embed="rId4"/>
          <a:stretch>
            <a:fillRect/>
          </a:stretch>
        </p:blipFill>
        <p:spPr>
          <a:xfrm>
            <a:off x="442523" y="4381279"/>
            <a:ext cx="3627973" cy="2049702"/>
          </a:xfrm>
          <a:prstGeom prst="rect">
            <a:avLst/>
          </a:prstGeom>
        </p:spPr>
      </p:pic>
      <p:pic>
        <p:nvPicPr>
          <p:cNvPr id="10" name="Picture 9">
            <a:extLst>
              <a:ext uri="{FF2B5EF4-FFF2-40B4-BE49-F238E27FC236}">
                <a16:creationId xmlns:a16="http://schemas.microsoft.com/office/drawing/2014/main" id="{86CDD1E9-74B1-1923-C7DB-02FE9F3C3DE9}"/>
              </a:ext>
            </a:extLst>
          </p:cNvPr>
          <p:cNvPicPr>
            <a:picLocks noChangeAspect="1"/>
          </p:cNvPicPr>
          <p:nvPr/>
        </p:nvPicPr>
        <p:blipFill>
          <a:blip r:embed="rId5"/>
          <a:stretch>
            <a:fillRect/>
          </a:stretch>
        </p:blipFill>
        <p:spPr>
          <a:xfrm>
            <a:off x="3009991" y="2558228"/>
            <a:ext cx="3627973" cy="2049702"/>
          </a:xfrm>
          <a:prstGeom prst="rect">
            <a:avLst/>
          </a:prstGeom>
        </p:spPr>
      </p:pic>
      <p:pic>
        <p:nvPicPr>
          <p:cNvPr id="16" name="Picture 15">
            <a:extLst>
              <a:ext uri="{FF2B5EF4-FFF2-40B4-BE49-F238E27FC236}">
                <a16:creationId xmlns:a16="http://schemas.microsoft.com/office/drawing/2014/main" id="{E04916E6-E819-2EA1-FBF1-771E78E049D7}"/>
              </a:ext>
            </a:extLst>
          </p:cNvPr>
          <p:cNvPicPr>
            <a:picLocks noChangeAspect="1"/>
          </p:cNvPicPr>
          <p:nvPr/>
        </p:nvPicPr>
        <p:blipFill>
          <a:blip r:embed="rId6"/>
          <a:stretch>
            <a:fillRect/>
          </a:stretch>
        </p:blipFill>
        <p:spPr>
          <a:xfrm>
            <a:off x="5577459" y="3469753"/>
            <a:ext cx="3627973" cy="2049702"/>
          </a:xfrm>
          <a:prstGeom prst="rect">
            <a:avLst/>
          </a:prstGeom>
        </p:spPr>
      </p:pic>
      <p:pic>
        <p:nvPicPr>
          <p:cNvPr id="20" name="Picture 19">
            <a:extLst>
              <a:ext uri="{FF2B5EF4-FFF2-40B4-BE49-F238E27FC236}">
                <a16:creationId xmlns:a16="http://schemas.microsoft.com/office/drawing/2014/main" id="{660300E4-F761-B4D6-039F-D37946FEF160}"/>
              </a:ext>
            </a:extLst>
          </p:cNvPr>
          <p:cNvPicPr>
            <a:picLocks noChangeAspect="1"/>
          </p:cNvPicPr>
          <p:nvPr/>
        </p:nvPicPr>
        <p:blipFill>
          <a:blip r:embed="rId7"/>
          <a:stretch>
            <a:fillRect/>
          </a:stretch>
        </p:blipFill>
        <p:spPr>
          <a:xfrm>
            <a:off x="8144927" y="4381279"/>
            <a:ext cx="3627973" cy="2049702"/>
          </a:xfrm>
          <a:prstGeom prst="rect">
            <a:avLst/>
          </a:prstGeom>
        </p:spPr>
      </p:pic>
      <p:sp>
        <p:nvSpPr>
          <p:cNvPr id="5" name="Footer Placeholder 1">
            <a:extLst>
              <a:ext uri="{FF2B5EF4-FFF2-40B4-BE49-F238E27FC236}">
                <a16:creationId xmlns:a16="http://schemas.microsoft.com/office/drawing/2014/main" id="{3A9C9995-8BE7-299F-347C-DB7A60E8C247}"/>
              </a:ext>
            </a:extLst>
          </p:cNvPr>
          <p:cNvSpPr txBox="1">
            <a:spLocks/>
          </p:cNvSpPr>
          <p:nvPr/>
        </p:nvSpPr>
        <p:spPr>
          <a:xfrm>
            <a:off x="419100" y="6492875"/>
            <a:ext cx="10248900" cy="2446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tx2"/>
                </a:solidFill>
                <a:latin typeface="Inter" panose="02000503000000020004" pitchFamily="2" charset="0"/>
              </a:rPr>
              <a:t>© 2024 GE Vernova and/or its affiliates. All rights reserved.</a:t>
            </a:r>
          </a:p>
        </p:txBody>
      </p:sp>
    </p:spTree>
    <p:extLst>
      <p:ext uri="{BB962C8B-B14F-4D97-AF65-F5344CB8AC3E}">
        <p14:creationId xmlns:p14="http://schemas.microsoft.com/office/powerpoint/2010/main" val="1832413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E2D3F44-0611-41EE-BE1D-68A3996159EC}"/>
              </a:ext>
            </a:extLst>
          </p:cNvPr>
          <p:cNvSpPr txBox="1"/>
          <p:nvPr/>
        </p:nvSpPr>
        <p:spPr>
          <a:xfrm>
            <a:off x="1" y="4657727"/>
            <a:ext cx="12192000" cy="2200274"/>
          </a:xfrm>
          <a:prstGeom prst="rect">
            <a:avLst/>
          </a:prstGeom>
          <a:solidFill>
            <a:schemeClr val="tx1">
              <a:alpha val="70000"/>
            </a:schemeClr>
          </a:solidFill>
          <a:ln>
            <a:noFill/>
          </a:ln>
        </p:spPr>
        <p:txBody>
          <a:bodyPr wrap="square" lIns="0" tIns="0" rIns="0" bIns="0" rtlCol="0">
            <a:noAutofit/>
          </a:bodyPr>
          <a:lstStyle/>
          <a:p>
            <a:pPr>
              <a:lnSpc>
                <a:spcPts val="1800"/>
              </a:lnSpc>
              <a:spcAft>
                <a:spcPts val="600"/>
              </a:spcAft>
            </a:pPr>
            <a:endParaRPr lang="en-US" sz="1200" dirty="0">
              <a:latin typeface="Inter" panose="020B0502030000000004" pitchFamily="34" charset="0"/>
            </a:endParaRPr>
          </a:p>
        </p:txBody>
      </p:sp>
      <p:sp>
        <p:nvSpPr>
          <p:cNvPr id="12" name="Oval 11">
            <a:extLst>
              <a:ext uri="{FF2B5EF4-FFF2-40B4-BE49-F238E27FC236}">
                <a16:creationId xmlns:a16="http://schemas.microsoft.com/office/drawing/2014/main" id="{9CDD59EC-0306-4A8A-8BEF-F8DB193E1E7B}"/>
              </a:ext>
            </a:extLst>
          </p:cNvPr>
          <p:cNvSpPr/>
          <p:nvPr/>
        </p:nvSpPr>
        <p:spPr>
          <a:xfrm>
            <a:off x="4367719" y="4191776"/>
            <a:ext cx="3414409" cy="156608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Inter" panose="020B0502030000000004" pitchFamily="34" charset="0"/>
            </a:endParaRPr>
          </a:p>
        </p:txBody>
      </p:sp>
      <p:sp>
        <p:nvSpPr>
          <p:cNvPr id="8" name="Title 7">
            <a:extLst>
              <a:ext uri="{FF2B5EF4-FFF2-40B4-BE49-F238E27FC236}">
                <a16:creationId xmlns:a16="http://schemas.microsoft.com/office/drawing/2014/main" id="{555B1ABC-8622-4084-B30B-DE4D3EB1765E}"/>
              </a:ext>
            </a:extLst>
          </p:cNvPr>
          <p:cNvSpPr>
            <a:spLocks noGrp="1"/>
          </p:cNvSpPr>
          <p:nvPr>
            <p:ph type="title"/>
          </p:nvPr>
        </p:nvSpPr>
        <p:spPr/>
        <p:txBody>
          <a:bodyPr/>
          <a:lstStyle/>
          <a:p>
            <a:r>
              <a:rPr lang="en-US" dirty="0"/>
              <a:t>Voice Of Customer …</a:t>
            </a:r>
            <a:br>
              <a:rPr lang="en-US" dirty="0"/>
            </a:br>
            <a:r>
              <a:rPr lang="en-US" sz="2400" i="1" dirty="0">
                <a:solidFill>
                  <a:srgbClr val="036062"/>
                </a:solidFill>
              </a:rPr>
              <a:t>Driving home the need for a solution that optimizes productivity while operationalizing sustainability</a:t>
            </a:r>
            <a:endParaRPr lang="en-US" sz="2000" i="1" dirty="0">
              <a:solidFill>
                <a:srgbClr val="036062"/>
              </a:solidFill>
              <a:highlight>
                <a:srgbClr val="FFFF00"/>
              </a:highlight>
            </a:endParaRPr>
          </a:p>
        </p:txBody>
      </p:sp>
      <p:grpSp>
        <p:nvGrpSpPr>
          <p:cNvPr id="2" name="Group 1">
            <a:extLst>
              <a:ext uri="{FF2B5EF4-FFF2-40B4-BE49-F238E27FC236}">
                <a16:creationId xmlns:a16="http://schemas.microsoft.com/office/drawing/2014/main" id="{CC4C6DB5-5EE0-40DD-802D-1C791E32E4BC}"/>
              </a:ext>
            </a:extLst>
          </p:cNvPr>
          <p:cNvGrpSpPr/>
          <p:nvPr/>
        </p:nvGrpSpPr>
        <p:grpSpPr>
          <a:xfrm>
            <a:off x="2935518" y="1685020"/>
            <a:ext cx="4722582" cy="1335752"/>
            <a:chOff x="3006153" y="2049747"/>
            <a:chExt cx="4353019" cy="930050"/>
          </a:xfrm>
        </p:grpSpPr>
        <p:sp>
          <p:nvSpPr>
            <p:cNvPr id="6" name="Speech Bubble: Rectangle with Corners Rounded 5">
              <a:extLst>
                <a:ext uri="{FF2B5EF4-FFF2-40B4-BE49-F238E27FC236}">
                  <a16:creationId xmlns:a16="http://schemas.microsoft.com/office/drawing/2014/main" id="{67537776-B8BD-4E05-BCDD-BB109D08AECE}"/>
                </a:ext>
              </a:extLst>
            </p:cNvPr>
            <p:cNvSpPr/>
            <p:nvPr/>
          </p:nvSpPr>
          <p:spPr>
            <a:xfrm>
              <a:off x="3006153" y="2049747"/>
              <a:ext cx="2032413" cy="759325"/>
            </a:xfrm>
            <a:prstGeom prst="wedgeRoundRectCallout">
              <a:avLst>
                <a:gd name="adj1" fmla="val 51689"/>
                <a:gd name="adj2" fmla="val 1598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spcAft>
                  <a:spcPts val="600"/>
                </a:spcAft>
              </a:pPr>
              <a:r>
                <a:rPr lang="en-US" sz="1200" dirty="0">
                  <a:solidFill>
                    <a:schemeClr val="tx1"/>
                  </a:solidFill>
                  <a:latin typeface="Inter" panose="020B0502030000000004" pitchFamily="34" charset="0"/>
                </a:rPr>
                <a:t>Site-level usage </a:t>
              </a:r>
              <a:r>
                <a:rPr lang="en-US" sz="1200" b="1" dirty="0">
                  <a:solidFill>
                    <a:schemeClr val="tx1"/>
                  </a:solidFill>
                  <a:latin typeface="Inter" panose="020B0502030000000004" pitchFamily="34" charset="0"/>
                </a:rPr>
                <a:t>lacks the operational context</a:t>
              </a:r>
              <a:r>
                <a:rPr lang="en-US" sz="1200" dirty="0">
                  <a:solidFill>
                    <a:schemeClr val="tx1"/>
                  </a:solidFill>
                  <a:latin typeface="Inter" panose="020B0502030000000004" pitchFamily="34" charset="0"/>
                </a:rPr>
                <a:t> needed to truly optimize consumption.</a:t>
              </a:r>
            </a:p>
          </p:txBody>
        </p:sp>
        <p:sp>
          <p:nvSpPr>
            <p:cNvPr id="7" name="Speech Bubble: Rectangle with Corners Rounded 6">
              <a:extLst>
                <a:ext uri="{FF2B5EF4-FFF2-40B4-BE49-F238E27FC236}">
                  <a16:creationId xmlns:a16="http://schemas.microsoft.com/office/drawing/2014/main" id="{8BA8084A-0501-4ACE-A166-EDAE3EBDA78F}"/>
                </a:ext>
              </a:extLst>
            </p:cNvPr>
            <p:cNvSpPr/>
            <p:nvPr/>
          </p:nvSpPr>
          <p:spPr>
            <a:xfrm>
              <a:off x="5197908" y="2220472"/>
              <a:ext cx="2161264" cy="759325"/>
            </a:xfrm>
            <a:prstGeom prst="wedgeRoundRectCallout">
              <a:avLst>
                <a:gd name="adj1" fmla="val -22534"/>
                <a:gd name="adj2" fmla="val 12894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spcAft>
                  <a:spcPts val="600"/>
                </a:spcAft>
              </a:pPr>
              <a:r>
                <a:rPr lang="en-US" sz="1200" dirty="0">
                  <a:solidFill>
                    <a:schemeClr val="tx1"/>
                  </a:solidFill>
                  <a:latin typeface="Inter" panose="020B0502030000000004" pitchFamily="34" charset="0"/>
                </a:rPr>
                <a:t>We don’t have the data needed to comply with impending </a:t>
              </a:r>
              <a:r>
                <a:rPr lang="en-US" sz="1200" b="1" dirty="0">
                  <a:solidFill>
                    <a:schemeClr val="tx1"/>
                  </a:solidFill>
                  <a:latin typeface="Inter" panose="020B0502030000000004" pitchFamily="34" charset="0"/>
                </a:rPr>
                <a:t>ESG regulations</a:t>
              </a:r>
              <a:r>
                <a:rPr lang="en-US" sz="1200" dirty="0">
                  <a:solidFill>
                    <a:schemeClr val="tx1"/>
                  </a:solidFill>
                  <a:latin typeface="Inter" panose="020B0502030000000004" pitchFamily="34" charset="0"/>
                </a:rPr>
                <a:t>.</a:t>
              </a:r>
            </a:p>
          </p:txBody>
        </p:sp>
      </p:grpSp>
      <p:grpSp>
        <p:nvGrpSpPr>
          <p:cNvPr id="22" name="Group 21">
            <a:extLst>
              <a:ext uri="{FF2B5EF4-FFF2-40B4-BE49-F238E27FC236}">
                <a16:creationId xmlns:a16="http://schemas.microsoft.com/office/drawing/2014/main" id="{F80CD1A6-AA40-4B37-A098-22DA9E100C89}"/>
              </a:ext>
            </a:extLst>
          </p:cNvPr>
          <p:cNvGrpSpPr/>
          <p:nvPr/>
        </p:nvGrpSpPr>
        <p:grpSpPr>
          <a:xfrm>
            <a:off x="1208877" y="1675953"/>
            <a:ext cx="10041499" cy="2426307"/>
            <a:chOff x="2081765" y="2235875"/>
            <a:chExt cx="9255706" cy="1689375"/>
          </a:xfrm>
        </p:grpSpPr>
        <p:sp>
          <p:nvSpPr>
            <p:cNvPr id="5" name="Speech Bubble: Rectangle with Corners Rounded 4">
              <a:extLst>
                <a:ext uri="{FF2B5EF4-FFF2-40B4-BE49-F238E27FC236}">
                  <a16:creationId xmlns:a16="http://schemas.microsoft.com/office/drawing/2014/main" id="{7B316830-4E13-4F87-83B7-4E1A51CFDB12}"/>
                </a:ext>
              </a:extLst>
            </p:cNvPr>
            <p:cNvSpPr/>
            <p:nvPr/>
          </p:nvSpPr>
          <p:spPr>
            <a:xfrm>
              <a:off x="2081765" y="3080484"/>
              <a:ext cx="2032413" cy="759325"/>
            </a:xfrm>
            <a:prstGeom prst="wedgeRoundRectCallout">
              <a:avLst>
                <a:gd name="adj1" fmla="val 107090"/>
                <a:gd name="adj2" fmla="val 8627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spcAft>
                  <a:spcPts val="600"/>
                </a:spcAft>
              </a:pPr>
              <a:r>
                <a:rPr lang="en-US" sz="1200" dirty="0">
                  <a:solidFill>
                    <a:schemeClr val="tx1"/>
                  </a:solidFill>
                  <a:latin typeface="Inter" panose="020B0502030000000004" pitchFamily="34" charset="0"/>
                </a:rPr>
                <a:t>We </a:t>
              </a:r>
              <a:r>
                <a:rPr lang="en-US" sz="1200" b="1" dirty="0">
                  <a:solidFill>
                    <a:schemeClr val="tx1"/>
                  </a:solidFill>
                  <a:latin typeface="Inter" panose="020B0502030000000004" pitchFamily="34" charset="0"/>
                </a:rPr>
                <a:t>lack the visibility</a:t>
              </a:r>
              <a:r>
                <a:rPr lang="en-US" sz="1200" dirty="0">
                  <a:solidFill>
                    <a:schemeClr val="tx1"/>
                  </a:solidFill>
                  <a:latin typeface="Inter" panose="020B0502030000000004" pitchFamily="34" charset="0"/>
                </a:rPr>
                <a:t> to our utility usage that is needed for continuous improvement.</a:t>
              </a:r>
            </a:p>
          </p:txBody>
        </p:sp>
        <p:sp>
          <p:nvSpPr>
            <p:cNvPr id="9" name="Speech Bubble: Rectangle with Corners Rounded 8">
              <a:extLst>
                <a:ext uri="{FF2B5EF4-FFF2-40B4-BE49-F238E27FC236}">
                  <a16:creationId xmlns:a16="http://schemas.microsoft.com/office/drawing/2014/main" id="{56170944-9A18-4943-929C-3637F4E62921}"/>
                </a:ext>
              </a:extLst>
            </p:cNvPr>
            <p:cNvSpPr/>
            <p:nvPr/>
          </p:nvSpPr>
          <p:spPr>
            <a:xfrm>
              <a:off x="9240874" y="3165925"/>
              <a:ext cx="2096597" cy="759325"/>
            </a:xfrm>
            <a:prstGeom prst="wedgeRoundRectCallout">
              <a:avLst>
                <a:gd name="adj1" fmla="val -112338"/>
                <a:gd name="adj2" fmla="val 9149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spcAft>
                  <a:spcPts val="600"/>
                </a:spcAft>
              </a:pPr>
              <a:r>
                <a:rPr lang="en-US" sz="1200" dirty="0">
                  <a:solidFill>
                    <a:schemeClr val="tx1"/>
                  </a:solidFill>
                  <a:latin typeface="Inter" panose="020B0502030000000004" pitchFamily="34" charset="0"/>
                </a:rPr>
                <a:t>In my organization, Sustainability and Operational Excellence </a:t>
              </a:r>
              <a:r>
                <a:rPr lang="en-US" sz="1200" b="1" dirty="0">
                  <a:solidFill>
                    <a:schemeClr val="tx1"/>
                  </a:solidFill>
                  <a:latin typeface="Inter" panose="020B0502030000000004" pitchFamily="34" charset="0"/>
                </a:rPr>
                <a:t>exist in siloes</a:t>
              </a:r>
              <a:r>
                <a:rPr lang="en-US" sz="1200" dirty="0">
                  <a:solidFill>
                    <a:schemeClr val="tx1"/>
                  </a:solidFill>
                  <a:latin typeface="Inter" panose="020B0502030000000004" pitchFamily="34" charset="0"/>
                </a:rPr>
                <a:t>.</a:t>
              </a:r>
            </a:p>
          </p:txBody>
        </p:sp>
        <p:sp>
          <p:nvSpPr>
            <p:cNvPr id="3" name="Speech Bubble: Rectangle with Corners Rounded 2">
              <a:extLst>
                <a:ext uri="{FF2B5EF4-FFF2-40B4-BE49-F238E27FC236}">
                  <a16:creationId xmlns:a16="http://schemas.microsoft.com/office/drawing/2014/main" id="{A0B894B9-6F4B-907E-C0DE-002D77177771}"/>
                </a:ext>
              </a:extLst>
            </p:cNvPr>
            <p:cNvSpPr/>
            <p:nvPr/>
          </p:nvSpPr>
          <p:spPr>
            <a:xfrm>
              <a:off x="8141906" y="2235875"/>
              <a:ext cx="2356204" cy="759325"/>
            </a:xfrm>
            <a:prstGeom prst="wedgeRoundRectCallout">
              <a:avLst>
                <a:gd name="adj1" fmla="val -78160"/>
                <a:gd name="adj2" fmla="val 1830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spcAft>
                  <a:spcPts val="600"/>
                </a:spcAft>
              </a:pPr>
              <a:r>
                <a:rPr lang="en-US" sz="1200" dirty="0">
                  <a:solidFill>
                    <a:schemeClr val="tx1"/>
                  </a:solidFill>
                  <a:latin typeface="Inter" panose="020B0502030000000004" pitchFamily="34" charset="0"/>
                </a:rPr>
                <a:t>We have </a:t>
              </a:r>
              <a:r>
                <a:rPr lang="en-US" sz="1200" b="1" dirty="0">
                  <a:solidFill>
                    <a:schemeClr val="tx1"/>
                  </a:solidFill>
                  <a:latin typeface="Inter" panose="020B0502030000000004" pitchFamily="34" charset="0"/>
                </a:rPr>
                <a:t>ambitions to be Carbon Neutral</a:t>
              </a:r>
              <a:r>
                <a:rPr lang="en-US" sz="1200" dirty="0">
                  <a:solidFill>
                    <a:schemeClr val="tx1"/>
                  </a:solidFill>
                  <a:latin typeface="Inter" panose="020B0502030000000004" pitchFamily="34" charset="0"/>
                </a:rPr>
                <a:t>, but no path to daily management of that goal.</a:t>
              </a:r>
            </a:p>
          </p:txBody>
        </p:sp>
      </p:grpSp>
      <p:grpSp>
        <p:nvGrpSpPr>
          <p:cNvPr id="23" name="Group 22">
            <a:extLst>
              <a:ext uri="{FF2B5EF4-FFF2-40B4-BE49-F238E27FC236}">
                <a16:creationId xmlns:a16="http://schemas.microsoft.com/office/drawing/2014/main" id="{8A8F6058-FD6D-4992-8BA0-5BE2D567E34E}"/>
              </a:ext>
            </a:extLst>
          </p:cNvPr>
          <p:cNvGrpSpPr/>
          <p:nvPr/>
        </p:nvGrpSpPr>
        <p:grpSpPr>
          <a:xfrm>
            <a:off x="1672077" y="4282982"/>
            <a:ext cx="8917479" cy="1090554"/>
            <a:chOff x="1899326" y="3971445"/>
            <a:chExt cx="8219647" cy="759325"/>
          </a:xfrm>
        </p:grpSpPr>
        <p:sp>
          <p:nvSpPr>
            <p:cNvPr id="4" name="Speech Bubble: Rectangle with Corners Rounded 3">
              <a:extLst>
                <a:ext uri="{FF2B5EF4-FFF2-40B4-BE49-F238E27FC236}">
                  <a16:creationId xmlns:a16="http://schemas.microsoft.com/office/drawing/2014/main" id="{3E57404C-BCC3-4623-A32F-21D767C92078}"/>
                </a:ext>
              </a:extLst>
            </p:cNvPr>
            <p:cNvSpPr/>
            <p:nvPr/>
          </p:nvSpPr>
          <p:spPr>
            <a:xfrm>
              <a:off x="1899326" y="3971445"/>
              <a:ext cx="2032413" cy="759325"/>
            </a:xfrm>
            <a:prstGeom prst="wedgeRoundRectCallout">
              <a:avLst>
                <a:gd name="adj1" fmla="val 84461"/>
                <a:gd name="adj2" fmla="val 159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spcAft>
                  <a:spcPts val="600"/>
                </a:spcAft>
              </a:pPr>
              <a:r>
                <a:rPr lang="en-US" sz="1200" dirty="0">
                  <a:solidFill>
                    <a:schemeClr val="tx1"/>
                  </a:solidFill>
                  <a:latin typeface="Inter" panose="020B0502030000000004" pitchFamily="34" charset="0"/>
                </a:rPr>
                <a:t>Our utility bills, especially our energy bills,</a:t>
              </a:r>
              <a:r>
                <a:rPr lang="en-US" sz="1200" b="1" dirty="0">
                  <a:solidFill>
                    <a:schemeClr val="tx1"/>
                  </a:solidFill>
                  <a:latin typeface="Inter" panose="020B0502030000000004" pitchFamily="34" charset="0"/>
                </a:rPr>
                <a:t> are skyrocketing</a:t>
              </a:r>
              <a:r>
                <a:rPr lang="en-US" sz="1200" dirty="0">
                  <a:solidFill>
                    <a:schemeClr val="tx1"/>
                  </a:solidFill>
                  <a:latin typeface="Inter" panose="020B0502030000000004" pitchFamily="34" charset="0"/>
                </a:rPr>
                <a:t>.</a:t>
              </a:r>
            </a:p>
          </p:txBody>
        </p:sp>
        <p:sp>
          <p:nvSpPr>
            <p:cNvPr id="10" name="Speech Bubble: Rectangle with Corners Rounded 9">
              <a:extLst>
                <a:ext uri="{FF2B5EF4-FFF2-40B4-BE49-F238E27FC236}">
                  <a16:creationId xmlns:a16="http://schemas.microsoft.com/office/drawing/2014/main" id="{60A0E72F-B22B-466F-BDE8-F61FBB5AAA83}"/>
                </a:ext>
              </a:extLst>
            </p:cNvPr>
            <p:cNvSpPr/>
            <p:nvPr/>
          </p:nvSpPr>
          <p:spPr>
            <a:xfrm>
              <a:off x="8022376" y="3971445"/>
              <a:ext cx="2096597" cy="759325"/>
            </a:xfrm>
            <a:prstGeom prst="wedgeRoundRectCallout">
              <a:avLst>
                <a:gd name="adj1" fmla="val -86631"/>
                <a:gd name="adj2" fmla="val 191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spcAft>
                  <a:spcPts val="600"/>
                </a:spcAft>
              </a:pPr>
              <a:r>
                <a:rPr lang="en-US" sz="1200" dirty="0">
                  <a:solidFill>
                    <a:schemeClr val="tx1"/>
                  </a:solidFill>
                  <a:latin typeface="Inter" panose="020B0502030000000004" pitchFamily="34" charset="0"/>
                </a:rPr>
                <a:t>The people who influence how much we emit </a:t>
              </a:r>
              <a:r>
                <a:rPr lang="en-US" sz="1200" b="1" dirty="0">
                  <a:solidFill>
                    <a:schemeClr val="tx1"/>
                  </a:solidFill>
                  <a:latin typeface="Inter" panose="020B0502030000000004" pitchFamily="34" charset="0"/>
                </a:rPr>
                <a:t>don’t have visibility</a:t>
              </a:r>
              <a:r>
                <a:rPr lang="en-US" sz="1200" dirty="0">
                  <a:solidFill>
                    <a:schemeClr val="tx1"/>
                  </a:solidFill>
                  <a:latin typeface="Inter" panose="020B0502030000000004" pitchFamily="34" charset="0"/>
                </a:rPr>
                <a:t> to that data.</a:t>
              </a:r>
            </a:p>
          </p:txBody>
        </p:sp>
      </p:grpSp>
      <p:grpSp>
        <p:nvGrpSpPr>
          <p:cNvPr id="48" name="Group 47">
            <a:extLst>
              <a:ext uri="{FF2B5EF4-FFF2-40B4-BE49-F238E27FC236}">
                <a16:creationId xmlns:a16="http://schemas.microsoft.com/office/drawing/2014/main" id="{C5E5F181-1A5D-46F3-8A7A-88A30A1BD4D4}"/>
              </a:ext>
            </a:extLst>
          </p:cNvPr>
          <p:cNvGrpSpPr/>
          <p:nvPr/>
        </p:nvGrpSpPr>
        <p:grpSpPr>
          <a:xfrm>
            <a:off x="5059752" y="4350354"/>
            <a:ext cx="2088667" cy="1248931"/>
            <a:chOff x="5407605" y="2808192"/>
            <a:chExt cx="561649" cy="335842"/>
          </a:xfrm>
        </p:grpSpPr>
        <p:sp>
          <p:nvSpPr>
            <p:cNvPr id="49" name="Freeform: Shape 48">
              <a:extLst>
                <a:ext uri="{FF2B5EF4-FFF2-40B4-BE49-F238E27FC236}">
                  <a16:creationId xmlns:a16="http://schemas.microsoft.com/office/drawing/2014/main" id="{E136741B-737C-5F76-BDB8-988F494F3AAB}"/>
                </a:ext>
              </a:extLst>
            </p:cNvPr>
            <p:cNvSpPr/>
            <p:nvPr/>
          </p:nvSpPr>
          <p:spPr>
            <a:xfrm>
              <a:off x="5638795" y="2853600"/>
              <a:ext cx="59702" cy="98717"/>
            </a:xfrm>
            <a:custGeom>
              <a:avLst/>
              <a:gdLst>
                <a:gd name="connsiteX0" fmla="*/ 52646 w 59702"/>
                <a:gd name="connsiteY0" fmla="*/ 98718 h 98717"/>
                <a:gd name="connsiteX1" fmla="*/ 0 w 59702"/>
                <a:gd name="connsiteY1" fmla="*/ 32287 h 98717"/>
                <a:gd name="connsiteX2" fmla="*/ 2447 w 59702"/>
                <a:gd name="connsiteY2" fmla="*/ 5564 h 98717"/>
                <a:gd name="connsiteX3" fmla="*/ 10821 w 59702"/>
                <a:gd name="connsiteY3" fmla="*/ 154 h 98717"/>
                <a:gd name="connsiteX4" fmla="*/ 16231 w 59702"/>
                <a:gd name="connsiteY4" fmla="*/ 8528 h 98717"/>
                <a:gd name="connsiteX5" fmla="*/ 14114 w 59702"/>
                <a:gd name="connsiteY5" fmla="*/ 32240 h 98717"/>
                <a:gd name="connsiteX6" fmla="*/ 52646 w 59702"/>
                <a:gd name="connsiteY6" fmla="*/ 84556 h 98717"/>
                <a:gd name="connsiteX7" fmla="*/ 59703 w 59702"/>
                <a:gd name="connsiteY7" fmla="*/ 91613 h 98717"/>
                <a:gd name="connsiteX8" fmla="*/ 52646 w 59702"/>
                <a:gd name="connsiteY8" fmla="*/ 98670 h 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02" h="98717">
                  <a:moveTo>
                    <a:pt x="52646" y="98718"/>
                  </a:moveTo>
                  <a:cubicBezTo>
                    <a:pt x="23618" y="98718"/>
                    <a:pt x="0" y="68937"/>
                    <a:pt x="0" y="32287"/>
                  </a:cubicBezTo>
                  <a:cubicBezTo>
                    <a:pt x="0" y="21843"/>
                    <a:pt x="800" y="13092"/>
                    <a:pt x="2447" y="5564"/>
                  </a:cubicBezTo>
                  <a:cubicBezTo>
                    <a:pt x="3293" y="1753"/>
                    <a:pt x="7057" y="-646"/>
                    <a:pt x="10821" y="154"/>
                  </a:cubicBezTo>
                  <a:cubicBezTo>
                    <a:pt x="14632" y="1000"/>
                    <a:pt x="17031" y="4717"/>
                    <a:pt x="16231" y="8528"/>
                  </a:cubicBezTo>
                  <a:cubicBezTo>
                    <a:pt x="14820" y="15068"/>
                    <a:pt x="14114" y="22830"/>
                    <a:pt x="14114" y="32240"/>
                  </a:cubicBezTo>
                  <a:cubicBezTo>
                    <a:pt x="14114" y="61080"/>
                    <a:pt x="31427" y="84556"/>
                    <a:pt x="52646" y="84556"/>
                  </a:cubicBezTo>
                  <a:cubicBezTo>
                    <a:pt x="56551" y="84556"/>
                    <a:pt x="59703" y="87709"/>
                    <a:pt x="59703" y="91613"/>
                  </a:cubicBezTo>
                  <a:cubicBezTo>
                    <a:pt x="59703" y="95518"/>
                    <a:pt x="56551" y="98670"/>
                    <a:pt x="52646" y="98670"/>
                  </a:cubicBezTo>
                  <a:close/>
                </a:path>
              </a:pathLst>
            </a:custGeom>
            <a:solidFill>
              <a:srgbClr val="025F60"/>
            </a:solidFill>
            <a:ln w="470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8FEDA3F-ECAD-B93A-8198-64A5EFDFAAFC}"/>
                </a:ext>
              </a:extLst>
            </p:cNvPr>
            <p:cNvSpPr/>
            <p:nvPr/>
          </p:nvSpPr>
          <p:spPr>
            <a:xfrm>
              <a:off x="5684242" y="2853868"/>
              <a:ext cx="59655" cy="98449"/>
            </a:xfrm>
            <a:custGeom>
              <a:avLst/>
              <a:gdLst>
                <a:gd name="connsiteX0" fmla="*/ 7057 w 59655"/>
                <a:gd name="connsiteY0" fmla="*/ 98449 h 98449"/>
                <a:gd name="connsiteX1" fmla="*/ 0 w 59655"/>
                <a:gd name="connsiteY1" fmla="*/ 91392 h 98449"/>
                <a:gd name="connsiteX2" fmla="*/ 7057 w 59655"/>
                <a:gd name="connsiteY2" fmla="*/ 84335 h 98449"/>
                <a:gd name="connsiteX3" fmla="*/ 45589 w 59655"/>
                <a:gd name="connsiteY3" fmla="*/ 32019 h 98449"/>
                <a:gd name="connsiteX4" fmla="*/ 43519 w 59655"/>
                <a:gd name="connsiteY4" fmla="*/ 8542 h 98449"/>
                <a:gd name="connsiteX5" fmla="*/ 48929 w 59655"/>
                <a:gd name="connsiteY5" fmla="*/ 168 h 98449"/>
                <a:gd name="connsiteX6" fmla="*/ 57303 w 59655"/>
                <a:gd name="connsiteY6" fmla="*/ 5578 h 98449"/>
                <a:gd name="connsiteX7" fmla="*/ 59656 w 59655"/>
                <a:gd name="connsiteY7" fmla="*/ 31972 h 98449"/>
                <a:gd name="connsiteX8" fmla="*/ 7010 w 59655"/>
                <a:gd name="connsiteY8" fmla="*/ 98402 h 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55" h="98449">
                  <a:moveTo>
                    <a:pt x="7057" y="98449"/>
                  </a:moveTo>
                  <a:cubicBezTo>
                    <a:pt x="3152" y="98449"/>
                    <a:pt x="0" y="95297"/>
                    <a:pt x="0" y="91392"/>
                  </a:cubicBezTo>
                  <a:cubicBezTo>
                    <a:pt x="0" y="87487"/>
                    <a:pt x="3152" y="84335"/>
                    <a:pt x="7057" y="84335"/>
                  </a:cubicBezTo>
                  <a:cubicBezTo>
                    <a:pt x="28323" y="84335"/>
                    <a:pt x="45589" y="60859"/>
                    <a:pt x="45589" y="32019"/>
                  </a:cubicBezTo>
                  <a:cubicBezTo>
                    <a:pt x="45589" y="22703"/>
                    <a:pt x="44930" y="15035"/>
                    <a:pt x="43519" y="8542"/>
                  </a:cubicBezTo>
                  <a:cubicBezTo>
                    <a:pt x="42719" y="4731"/>
                    <a:pt x="45118" y="968"/>
                    <a:pt x="48929" y="168"/>
                  </a:cubicBezTo>
                  <a:cubicBezTo>
                    <a:pt x="52740" y="-679"/>
                    <a:pt x="56504" y="1767"/>
                    <a:pt x="57303" y="5578"/>
                  </a:cubicBezTo>
                  <a:cubicBezTo>
                    <a:pt x="58903" y="13012"/>
                    <a:pt x="59656" y="21668"/>
                    <a:pt x="59656" y="31972"/>
                  </a:cubicBezTo>
                  <a:cubicBezTo>
                    <a:pt x="59656" y="68622"/>
                    <a:pt x="36038" y="98402"/>
                    <a:pt x="7010" y="98402"/>
                  </a:cubicBezTo>
                  <a:close/>
                </a:path>
              </a:pathLst>
            </a:custGeom>
            <a:solidFill>
              <a:srgbClr val="025F60"/>
            </a:solidFill>
            <a:ln w="470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16B8759-13F9-38E8-0220-848FA4D5615A}"/>
                </a:ext>
              </a:extLst>
            </p:cNvPr>
            <p:cNvSpPr/>
            <p:nvPr/>
          </p:nvSpPr>
          <p:spPr>
            <a:xfrm>
              <a:off x="5588925" y="2929076"/>
              <a:ext cx="202961" cy="214958"/>
            </a:xfrm>
            <a:custGeom>
              <a:avLst/>
              <a:gdLst>
                <a:gd name="connsiteX0" fmla="*/ 7057 w 202961"/>
                <a:gd name="connsiteY0" fmla="*/ 214959 h 214958"/>
                <a:gd name="connsiteX1" fmla="*/ 2070 w 202961"/>
                <a:gd name="connsiteY1" fmla="*/ 212889 h 214958"/>
                <a:gd name="connsiteX2" fmla="*/ 0 w 202961"/>
                <a:gd name="connsiteY2" fmla="*/ 207902 h 214958"/>
                <a:gd name="connsiteX3" fmla="*/ 0 w 202961"/>
                <a:gd name="connsiteY3" fmla="*/ 41072 h 214958"/>
                <a:gd name="connsiteX4" fmla="*/ 7057 w 202961"/>
                <a:gd name="connsiteY4" fmla="*/ 34015 h 214958"/>
                <a:gd name="connsiteX5" fmla="*/ 71136 w 202961"/>
                <a:gd name="connsiteY5" fmla="*/ 34015 h 214958"/>
                <a:gd name="connsiteX6" fmla="*/ 71136 w 202961"/>
                <a:gd name="connsiteY6" fmla="*/ 7057 h 214958"/>
                <a:gd name="connsiteX7" fmla="*/ 78193 w 202961"/>
                <a:gd name="connsiteY7" fmla="*/ 0 h 214958"/>
                <a:gd name="connsiteX8" fmla="*/ 85250 w 202961"/>
                <a:gd name="connsiteY8" fmla="*/ 7057 h 214958"/>
                <a:gd name="connsiteX9" fmla="*/ 85250 w 202961"/>
                <a:gd name="connsiteY9" fmla="*/ 41072 h 214958"/>
                <a:gd name="connsiteX10" fmla="*/ 78193 w 202961"/>
                <a:gd name="connsiteY10" fmla="*/ 48129 h 214958"/>
                <a:gd name="connsiteX11" fmla="*/ 14114 w 202961"/>
                <a:gd name="connsiteY11" fmla="*/ 48129 h 214958"/>
                <a:gd name="connsiteX12" fmla="*/ 14114 w 202961"/>
                <a:gd name="connsiteY12" fmla="*/ 200845 h 214958"/>
                <a:gd name="connsiteX13" fmla="*/ 188848 w 202961"/>
                <a:gd name="connsiteY13" fmla="*/ 200750 h 214958"/>
                <a:gd name="connsiteX14" fmla="*/ 188377 w 202961"/>
                <a:gd name="connsiteY14" fmla="*/ 47000 h 214958"/>
                <a:gd name="connsiteX15" fmla="*/ 126792 w 202961"/>
                <a:gd name="connsiteY15" fmla="*/ 47000 h 214958"/>
                <a:gd name="connsiteX16" fmla="*/ 119735 w 202961"/>
                <a:gd name="connsiteY16" fmla="*/ 39943 h 214958"/>
                <a:gd name="connsiteX17" fmla="*/ 119735 w 202961"/>
                <a:gd name="connsiteY17" fmla="*/ 7057 h 214958"/>
                <a:gd name="connsiteX18" fmla="*/ 126792 w 202961"/>
                <a:gd name="connsiteY18" fmla="*/ 0 h 214958"/>
                <a:gd name="connsiteX19" fmla="*/ 133849 w 202961"/>
                <a:gd name="connsiteY19" fmla="*/ 7057 h 214958"/>
                <a:gd name="connsiteX20" fmla="*/ 133849 w 202961"/>
                <a:gd name="connsiteY20" fmla="*/ 32886 h 214958"/>
                <a:gd name="connsiteX21" fmla="*/ 195434 w 202961"/>
                <a:gd name="connsiteY21" fmla="*/ 32886 h 214958"/>
                <a:gd name="connsiteX22" fmla="*/ 202491 w 202961"/>
                <a:gd name="connsiteY22" fmla="*/ 39943 h 214958"/>
                <a:gd name="connsiteX23" fmla="*/ 202962 w 202961"/>
                <a:gd name="connsiteY23" fmla="*/ 207807 h 214958"/>
                <a:gd name="connsiteX24" fmla="*/ 200892 w 202961"/>
                <a:gd name="connsiteY24" fmla="*/ 212794 h 214958"/>
                <a:gd name="connsiteX25" fmla="*/ 195905 w 202961"/>
                <a:gd name="connsiteY25" fmla="*/ 214865 h 214958"/>
                <a:gd name="connsiteX26" fmla="*/ 7010 w 202961"/>
                <a:gd name="connsiteY26" fmla="*/ 214959 h 214958"/>
                <a:gd name="connsiteX27" fmla="*/ 7010 w 202961"/>
                <a:gd name="connsiteY27" fmla="*/ 214959 h 21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961" h="214958">
                  <a:moveTo>
                    <a:pt x="7057" y="214959"/>
                  </a:moveTo>
                  <a:cubicBezTo>
                    <a:pt x="5175" y="214959"/>
                    <a:pt x="3388" y="214206"/>
                    <a:pt x="2070" y="212889"/>
                  </a:cubicBezTo>
                  <a:cubicBezTo>
                    <a:pt x="753" y="211571"/>
                    <a:pt x="0" y="209784"/>
                    <a:pt x="0" y="207902"/>
                  </a:cubicBezTo>
                  <a:lnTo>
                    <a:pt x="0" y="41072"/>
                  </a:lnTo>
                  <a:cubicBezTo>
                    <a:pt x="0" y="37167"/>
                    <a:pt x="3152" y="34015"/>
                    <a:pt x="7057" y="34015"/>
                  </a:cubicBezTo>
                  <a:lnTo>
                    <a:pt x="71136" y="34015"/>
                  </a:lnTo>
                  <a:lnTo>
                    <a:pt x="71136" y="7057"/>
                  </a:lnTo>
                  <a:cubicBezTo>
                    <a:pt x="71136" y="3152"/>
                    <a:pt x="74288" y="0"/>
                    <a:pt x="78193" y="0"/>
                  </a:cubicBezTo>
                  <a:cubicBezTo>
                    <a:pt x="82097" y="0"/>
                    <a:pt x="85250" y="3152"/>
                    <a:pt x="85250" y="7057"/>
                  </a:cubicBezTo>
                  <a:lnTo>
                    <a:pt x="85250" y="41072"/>
                  </a:lnTo>
                  <a:cubicBezTo>
                    <a:pt x="85250" y="44977"/>
                    <a:pt x="82097" y="48129"/>
                    <a:pt x="78193" y="48129"/>
                  </a:cubicBezTo>
                  <a:lnTo>
                    <a:pt x="14114" y="48129"/>
                  </a:lnTo>
                  <a:lnTo>
                    <a:pt x="14114" y="200845"/>
                  </a:lnTo>
                  <a:lnTo>
                    <a:pt x="188848" y="200750"/>
                  </a:lnTo>
                  <a:lnTo>
                    <a:pt x="188377" y="47000"/>
                  </a:lnTo>
                  <a:lnTo>
                    <a:pt x="126792" y="47000"/>
                  </a:lnTo>
                  <a:cubicBezTo>
                    <a:pt x="122888" y="47000"/>
                    <a:pt x="119735" y="43848"/>
                    <a:pt x="119735" y="39943"/>
                  </a:cubicBezTo>
                  <a:lnTo>
                    <a:pt x="119735" y="7057"/>
                  </a:lnTo>
                  <a:cubicBezTo>
                    <a:pt x="119735" y="3152"/>
                    <a:pt x="122888" y="0"/>
                    <a:pt x="126792" y="0"/>
                  </a:cubicBezTo>
                  <a:cubicBezTo>
                    <a:pt x="130697" y="0"/>
                    <a:pt x="133849" y="3152"/>
                    <a:pt x="133849" y="7057"/>
                  </a:cubicBezTo>
                  <a:lnTo>
                    <a:pt x="133849" y="32886"/>
                  </a:lnTo>
                  <a:lnTo>
                    <a:pt x="195434" y="32886"/>
                  </a:lnTo>
                  <a:cubicBezTo>
                    <a:pt x="199339" y="32886"/>
                    <a:pt x="202491" y="36038"/>
                    <a:pt x="202491" y="39943"/>
                  </a:cubicBezTo>
                  <a:lnTo>
                    <a:pt x="202962" y="207807"/>
                  </a:lnTo>
                  <a:cubicBezTo>
                    <a:pt x="202962" y="209689"/>
                    <a:pt x="202209" y="211477"/>
                    <a:pt x="200892" y="212794"/>
                  </a:cubicBezTo>
                  <a:cubicBezTo>
                    <a:pt x="199574" y="214112"/>
                    <a:pt x="197787" y="214865"/>
                    <a:pt x="195905" y="214865"/>
                  </a:cubicBezTo>
                  <a:lnTo>
                    <a:pt x="7010" y="214959"/>
                  </a:lnTo>
                  <a:lnTo>
                    <a:pt x="7010" y="214959"/>
                  </a:lnTo>
                  <a:close/>
                </a:path>
              </a:pathLst>
            </a:custGeom>
            <a:solidFill>
              <a:srgbClr val="025F60"/>
            </a:solidFill>
            <a:ln w="470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B91F13A-2287-C9BF-3E98-1EAAE3E0E14A}"/>
                </a:ext>
              </a:extLst>
            </p:cNvPr>
            <p:cNvSpPr/>
            <p:nvPr/>
          </p:nvSpPr>
          <p:spPr>
            <a:xfrm>
              <a:off x="5660073" y="2963104"/>
              <a:ext cx="38552" cy="44023"/>
            </a:xfrm>
            <a:custGeom>
              <a:avLst/>
              <a:gdLst>
                <a:gd name="connsiteX0" fmla="*/ 31509 w 38552"/>
                <a:gd name="connsiteY0" fmla="*/ 44023 h 44023"/>
                <a:gd name="connsiteX1" fmla="*/ 26051 w 38552"/>
                <a:gd name="connsiteY1" fmla="*/ 41436 h 44023"/>
                <a:gd name="connsiteX2" fmla="*/ 1587 w 38552"/>
                <a:gd name="connsiteY2" fmla="*/ 11514 h 44023"/>
                <a:gd name="connsiteX3" fmla="*/ 2575 w 38552"/>
                <a:gd name="connsiteY3" fmla="*/ 1587 h 44023"/>
                <a:gd name="connsiteX4" fmla="*/ 12502 w 38552"/>
                <a:gd name="connsiteY4" fmla="*/ 2575 h 44023"/>
                <a:gd name="connsiteX5" fmla="*/ 36966 w 38552"/>
                <a:gd name="connsiteY5" fmla="*/ 32497 h 44023"/>
                <a:gd name="connsiteX6" fmla="*/ 35978 w 38552"/>
                <a:gd name="connsiteY6" fmla="*/ 42424 h 44023"/>
                <a:gd name="connsiteX7" fmla="*/ 31509 w 38552"/>
                <a:gd name="connsiteY7" fmla="*/ 44023 h 4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2" h="44023">
                  <a:moveTo>
                    <a:pt x="31509" y="44023"/>
                  </a:moveTo>
                  <a:cubicBezTo>
                    <a:pt x="29439" y="44023"/>
                    <a:pt x="27416" y="43129"/>
                    <a:pt x="26051" y="41436"/>
                  </a:cubicBezTo>
                  <a:lnTo>
                    <a:pt x="1587" y="11514"/>
                  </a:lnTo>
                  <a:cubicBezTo>
                    <a:pt x="-860" y="8503"/>
                    <a:pt x="-436" y="4033"/>
                    <a:pt x="2575" y="1587"/>
                  </a:cubicBezTo>
                  <a:cubicBezTo>
                    <a:pt x="5586" y="-860"/>
                    <a:pt x="10055" y="-436"/>
                    <a:pt x="12502" y="2575"/>
                  </a:cubicBezTo>
                  <a:lnTo>
                    <a:pt x="36966" y="32497"/>
                  </a:lnTo>
                  <a:cubicBezTo>
                    <a:pt x="39413" y="35508"/>
                    <a:pt x="38989" y="39977"/>
                    <a:pt x="35978" y="42424"/>
                  </a:cubicBezTo>
                  <a:cubicBezTo>
                    <a:pt x="34661" y="43506"/>
                    <a:pt x="33108" y="44023"/>
                    <a:pt x="31509" y="44023"/>
                  </a:cubicBezTo>
                  <a:close/>
                </a:path>
              </a:pathLst>
            </a:custGeom>
            <a:solidFill>
              <a:srgbClr val="025F60"/>
            </a:solidFill>
            <a:ln w="470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590A671-452B-9692-E660-1B1BE6B95CD6}"/>
                </a:ext>
              </a:extLst>
            </p:cNvPr>
            <p:cNvSpPr/>
            <p:nvPr/>
          </p:nvSpPr>
          <p:spPr>
            <a:xfrm>
              <a:off x="5684625" y="2962002"/>
              <a:ext cx="38142" cy="45126"/>
            </a:xfrm>
            <a:custGeom>
              <a:avLst/>
              <a:gdLst>
                <a:gd name="connsiteX0" fmla="*/ 7050 w 38142"/>
                <a:gd name="connsiteY0" fmla="*/ 45126 h 45126"/>
                <a:gd name="connsiteX1" fmla="*/ 2722 w 38142"/>
                <a:gd name="connsiteY1" fmla="*/ 43668 h 45126"/>
                <a:gd name="connsiteX2" fmla="*/ 1452 w 38142"/>
                <a:gd name="connsiteY2" fmla="*/ 33788 h 45126"/>
                <a:gd name="connsiteX3" fmla="*/ 25540 w 38142"/>
                <a:gd name="connsiteY3" fmla="*/ 2737 h 45126"/>
                <a:gd name="connsiteX4" fmla="*/ 35420 w 38142"/>
                <a:gd name="connsiteY4" fmla="*/ 1466 h 45126"/>
                <a:gd name="connsiteX5" fmla="*/ 36690 w 38142"/>
                <a:gd name="connsiteY5" fmla="*/ 11346 h 45126"/>
                <a:gd name="connsiteX6" fmla="*/ 12602 w 38142"/>
                <a:gd name="connsiteY6" fmla="*/ 42397 h 45126"/>
                <a:gd name="connsiteX7" fmla="*/ 7003 w 38142"/>
                <a:gd name="connsiteY7" fmla="*/ 45126 h 4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42" h="45126">
                  <a:moveTo>
                    <a:pt x="7050" y="45126"/>
                  </a:moveTo>
                  <a:cubicBezTo>
                    <a:pt x="5545" y="45126"/>
                    <a:pt x="3992" y="44655"/>
                    <a:pt x="2722" y="43668"/>
                  </a:cubicBezTo>
                  <a:cubicBezTo>
                    <a:pt x="-336" y="41268"/>
                    <a:pt x="-901" y="36846"/>
                    <a:pt x="1452" y="33788"/>
                  </a:cubicBezTo>
                  <a:lnTo>
                    <a:pt x="25540" y="2737"/>
                  </a:lnTo>
                  <a:cubicBezTo>
                    <a:pt x="27939" y="-369"/>
                    <a:pt x="32362" y="-886"/>
                    <a:pt x="35420" y="1466"/>
                  </a:cubicBezTo>
                  <a:cubicBezTo>
                    <a:pt x="38478" y="3866"/>
                    <a:pt x="39043" y="8288"/>
                    <a:pt x="36690" y="11346"/>
                  </a:cubicBezTo>
                  <a:lnTo>
                    <a:pt x="12602" y="42397"/>
                  </a:lnTo>
                  <a:cubicBezTo>
                    <a:pt x="11191" y="44185"/>
                    <a:pt x="9121" y="45126"/>
                    <a:pt x="7003" y="45126"/>
                  </a:cubicBezTo>
                  <a:close/>
                </a:path>
              </a:pathLst>
            </a:custGeom>
            <a:solidFill>
              <a:srgbClr val="025F60"/>
            </a:solidFill>
            <a:ln w="470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9969D5A-0168-225F-008B-4CA723EAF6AB}"/>
                </a:ext>
              </a:extLst>
            </p:cNvPr>
            <p:cNvSpPr/>
            <p:nvPr/>
          </p:nvSpPr>
          <p:spPr>
            <a:xfrm>
              <a:off x="5632191" y="2808192"/>
              <a:ext cx="116043" cy="67532"/>
            </a:xfrm>
            <a:custGeom>
              <a:avLst/>
              <a:gdLst>
                <a:gd name="connsiteX0" fmla="*/ 13567 w 116043"/>
                <a:gd name="connsiteY0" fmla="*/ 67439 h 67532"/>
                <a:gd name="connsiteX1" fmla="*/ 12062 w 116043"/>
                <a:gd name="connsiteY1" fmla="*/ 67297 h 67532"/>
                <a:gd name="connsiteX2" fmla="*/ 6792 w 116043"/>
                <a:gd name="connsiteY2" fmla="*/ 62404 h 67532"/>
                <a:gd name="connsiteX3" fmla="*/ 300 w 116043"/>
                <a:gd name="connsiteY3" fmla="*/ 40527 h 67532"/>
                <a:gd name="connsiteX4" fmla="*/ 1241 w 116043"/>
                <a:gd name="connsiteY4" fmla="*/ 34553 h 67532"/>
                <a:gd name="connsiteX5" fmla="*/ 14461 w 116043"/>
                <a:gd name="connsiteY5" fmla="*/ 15216 h 67532"/>
                <a:gd name="connsiteX6" fmla="*/ 16108 w 116043"/>
                <a:gd name="connsiteY6" fmla="*/ 13522 h 67532"/>
                <a:gd name="connsiteX7" fmla="*/ 67013 w 116043"/>
                <a:gd name="connsiteY7" fmla="*/ 726 h 67532"/>
                <a:gd name="connsiteX8" fmla="*/ 111567 w 116043"/>
                <a:gd name="connsiteY8" fmla="*/ 30930 h 67532"/>
                <a:gd name="connsiteX9" fmla="*/ 112790 w 116043"/>
                <a:gd name="connsiteY9" fmla="*/ 33800 h 67532"/>
                <a:gd name="connsiteX10" fmla="*/ 115942 w 116043"/>
                <a:gd name="connsiteY10" fmla="*/ 51772 h 67532"/>
                <a:gd name="connsiteX11" fmla="*/ 114531 w 116043"/>
                <a:gd name="connsiteY11" fmla="*/ 57370 h 67532"/>
                <a:gd name="connsiteX12" fmla="*/ 109449 w 116043"/>
                <a:gd name="connsiteY12" fmla="*/ 60052 h 67532"/>
                <a:gd name="connsiteX13" fmla="*/ 32574 w 116043"/>
                <a:gd name="connsiteY13" fmla="*/ 49325 h 67532"/>
                <a:gd name="connsiteX14" fmla="*/ 18884 w 116043"/>
                <a:gd name="connsiteY14" fmla="*/ 65086 h 67532"/>
                <a:gd name="connsiteX15" fmla="*/ 13567 w 116043"/>
                <a:gd name="connsiteY15" fmla="*/ 67533 h 67532"/>
                <a:gd name="connsiteX16" fmla="*/ 31398 w 116043"/>
                <a:gd name="connsiteY16" fmla="*/ 32859 h 67532"/>
                <a:gd name="connsiteX17" fmla="*/ 35962 w 116043"/>
                <a:gd name="connsiteY17" fmla="*/ 34505 h 67532"/>
                <a:gd name="connsiteX18" fmla="*/ 100652 w 116043"/>
                <a:gd name="connsiteY18" fmla="*/ 46267 h 67532"/>
                <a:gd name="connsiteX19" fmla="*/ 99146 w 116043"/>
                <a:gd name="connsiteY19" fmla="*/ 37846 h 67532"/>
                <a:gd name="connsiteX20" fmla="*/ 64802 w 116043"/>
                <a:gd name="connsiteY20" fmla="*/ 14651 h 67532"/>
                <a:gd name="connsiteX21" fmla="*/ 25376 w 116043"/>
                <a:gd name="connsiteY21" fmla="*/ 24249 h 67532"/>
                <a:gd name="connsiteX22" fmla="*/ 14790 w 116043"/>
                <a:gd name="connsiteY22" fmla="*/ 39728 h 67532"/>
                <a:gd name="connsiteX23" fmla="*/ 16672 w 116043"/>
                <a:gd name="connsiteY23" fmla="*/ 46079 h 67532"/>
                <a:gd name="connsiteX24" fmla="*/ 26035 w 116043"/>
                <a:gd name="connsiteY24" fmla="*/ 35305 h 67532"/>
                <a:gd name="connsiteX25" fmla="*/ 31351 w 116043"/>
                <a:gd name="connsiteY25" fmla="*/ 32859 h 6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043" h="67532">
                  <a:moveTo>
                    <a:pt x="13567" y="67439"/>
                  </a:moveTo>
                  <a:cubicBezTo>
                    <a:pt x="13050" y="67439"/>
                    <a:pt x="12579" y="67391"/>
                    <a:pt x="12062" y="67297"/>
                  </a:cubicBezTo>
                  <a:cubicBezTo>
                    <a:pt x="9568" y="66733"/>
                    <a:pt x="7545" y="64898"/>
                    <a:pt x="6792" y="62404"/>
                  </a:cubicBezTo>
                  <a:lnTo>
                    <a:pt x="300" y="40527"/>
                  </a:lnTo>
                  <a:cubicBezTo>
                    <a:pt x="-312" y="38504"/>
                    <a:pt x="18" y="36293"/>
                    <a:pt x="1241" y="34553"/>
                  </a:cubicBezTo>
                  <a:lnTo>
                    <a:pt x="14461" y="15216"/>
                  </a:lnTo>
                  <a:cubicBezTo>
                    <a:pt x="14885" y="14557"/>
                    <a:pt x="15449" y="13993"/>
                    <a:pt x="16108" y="13522"/>
                  </a:cubicBezTo>
                  <a:cubicBezTo>
                    <a:pt x="17049" y="12817"/>
                    <a:pt x="39678" y="-3603"/>
                    <a:pt x="67013" y="726"/>
                  </a:cubicBezTo>
                  <a:cubicBezTo>
                    <a:pt x="84185" y="3454"/>
                    <a:pt x="99193" y="13616"/>
                    <a:pt x="111567" y="30930"/>
                  </a:cubicBezTo>
                  <a:cubicBezTo>
                    <a:pt x="112178" y="31777"/>
                    <a:pt x="112601" y="32765"/>
                    <a:pt x="112790" y="33800"/>
                  </a:cubicBezTo>
                  <a:lnTo>
                    <a:pt x="115942" y="51772"/>
                  </a:lnTo>
                  <a:cubicBezTo>
                    <a:pt x="116271" y="53748"/>
                    <a:pt x="115801" y="55771"/>
                    <a:pt x="114531" y="57370"/>
                  </a:cubicBezTo>
                  <a:cubicBezTo>
                    <a:pt x="113307" y="58970"/>
                    <a:pt x="111425" y="59911"/>
                    <a:pt x="109449" y="60052"/>
                  </a:cubicBezTo>
                  <a:cubicBezTo>
                    <a:pt x="103757" y="60429"/>
                    <a:pt x="56898" y="63063"/>
                    <a:pt x="32574" y="49325"/>
                  </a:cubicBezTo>
                  <a:lnTo>
                    <a:pt x="18884" y="65086"/>
                  </a:lnTo>
                  <a:cubicBezTo>
                    <a:pt x="17519" y="66639"/>
                    <a:pt x="15590" y="67533"/>
                    <a:pt x="13567" y="67533"/>
                  </a:cubicBezTo>
                  <a:close/>
                  <a:moveTo>
                    <a:pt x="31398" y="32859"/>
                  </a:moveTo>
                  <a:cubicBezTo>
                    <a:pt x="32998" y="32859"/>
                    <a:pt x="34597" y="33423"/>
                    <a:pt x="35962" y="34505"/>
                  </a:cubicBezTo>
                  <a:cubicBezTo>
                    <a:pt x="48570" y="45091"/>
                    <a:pt x="81880" y="46644"/>
                    <a:pt x="100652" y="46267"/>
                  </a:cubicBezTo>
                  <a:lnTo>
                    <a:pt x="99146" y="37846"/>
                  </a:lnTo>
                  <a:cubicBezTo>
                    <a:pt x="89266" y="24484"/>
                    <a:pt x="77693" y="16721"/>
                    <a:pt x="64802" y="14651"/>
                  </a:cubicBezTo>
                  <a:cubicBezTo>
                    <a:pt x="45889" y="11641"/>
                    <a:pt x="29328" y="21615"/>
                    <a:pt x="25376" y="24249"/>
                  </a:cubicBezTo>
                  <a:lnTo>
                    <a:pt x="14790" y="39728"/>
                  </a:lnTo>
                  <a:lnTo>
                    <a:pt x="16672" y="46079"/>
                  </a:lnTo>
                  <a:lnTo>
                    <a:pt x="26035" y="35305"/>
                  </a:lnTo>
                  <a:cubicBezTo>
                    <a:pt x="27446" y="33706"/>
                    <a:pt x="29375" y="32859"/>
                    <a:pt x="31351" y="32859"/>
                  </a:cubicBezTo>
                  <a:close/>
                </a:path>
              </a:pathLst>
            </a:custGeom>
            <a:solidFill>
              <a:srgbClr val="025F60"/>
            </a:solidFill>
            <a:ln w="470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12C99C6-D5D3-C126-6373-E6DC232AE07C}"/>
                </a:ext>
              </a:extLst>
            </p:cNvPr>
            <p:cNvSpPr/>
            <p:nvPr/>
          </p:nvSpPr>
          <p:spPr>
            <a:xfrm>
              <a:off x="5684289" y="2993014"/>
              <a:ext cx="14114" cy="149562"/>
            </a:xfrm>
            <a:custGeom>
              <a:avLst/>
              <a:gdLst>
                <a:gd name="connsiteX0" fmla="*/ 7057 w 14114"/>
                <a:gd name="connsiteY0" fmla="*/ 149563 h 149562"/>
                <a:gd name="connsiteX1" fmla="*/ 0 w 14114"/>
                <a:gd name="connsiteY1" fmla="*/ 142506 h 149562"/>
                <a:gd name="connsiteX2" fmla="*/ 0 w 14114"/>
                <a:gd name="connsiteY2" fmla="*/ 7057 h 149562"/>
                <a:gd name="connsiteX3" fmla="*/ 7057 w 14114"/>
                <a:gd name="connsiteY3" fmla="*/ 0 h 149562"/>
                <a:gd name="connsiteX4" fmla="*/ 14114 w 14114"/>
                <a:gd name="connsiteY4" fmla="*/ 7057 h 149562"/>
                <a:gd name="connsiteX5" fmla="*/ 14114 w 14114"/>
                <a:gd name="connsiteY5" fmla="*/ 142506 h 149562"/>
                <a:gd name="connsiteX6" fmla="*/ 7057 w 14114"/>
                <a:gd name="connsiteY6"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149562">
                  <a:moveTo>
                    <a:pt x="7057" y="149563"/>
                  </a:moveTo>
                  <a:cubicBezTo>
                    <a:pt x="3152" y="149563"/>
                    <a:pt x="0" y="146411"/>
                    <a:pt x="0" y="142506"/>
                  </a:cubicBezTo>
                  <a:lnTo>
                    <a:pt x="0" y="7057"/>
                  </a:lnTo>
                  <a:cubicBezTo>
                    <a:pt x="0" y="3152"/>
                    <a:pt x="3152" y="0"/>
                    <a:pt x="7057" y="0"/>
                  </a:cubicBezTo>
                  <a:cubicBezTo>
                    <a:pt x="10962" y="0"/>
                    <a:pt x="14114" y="3152"/>
                    <a:pt x="14114" y="7057"/>
                  </a:cubicBezTo>
                  <a:lnTo>
                    <a:pt x="14114" y="142506"/>
                  </a:lnTo>
                  <a:cubicBezTo>
                    <a:pt x="14114" y="146411"/>
                    <a:pt x="10962" y="149563"/>
                    <a:pt x="7057" y="149563"/>
                  </a:cubicBezTo>
                  <a:close/>
                </a:path>
              </a:pathLst>
            </a:custGeom>
            <a:solidFill>
              <a:srgbClr val="025F60"/>
            </a:solidFill>
            <a:ln w="470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25A5CAB-04C2-BF79-2ABC-DB1371032DB7}"/>
                </a:ext>
              </a:extLst>
            </p:cNvPr>
            <p:cNvSpPr/>
            <p:nvPr/>
          </p:nvSpPr>
          <p:spPr>
            <a:xfrm>
              <a:off x="5407605" y="2923007"/>
              <a:ext cx="160336" cy="169463"/>
            </a:xfrm>
            <a:custGeom>
              <a:avLst/>
              <a:gdLst>
                <a:gd name="connsiteX0" fmla="*/ 153280 w 160336"/>
                <a:gd name="connsiteY0" fmla="*/ 169464 h 169463"/>
                <a:gd name="connsiteX1" fmla="*/ 153280 w 160336"/>
                <a:gd name="connsiteY1" fmla="*/ 169464 h 169463"/>
                <a:gd name="connsiteX2" fmla="*/ 7057 w 160336"/>
                <a:gd name="connsiteY2" fmla="*/ 169370 h 169463"/>
                <a:gd name="connsiteX3" fmla="*/ 0 w 160336"/>
                <a:gd name="connsiteY3" fmla="*/ 162313 h 169463"/>
                <a:gd name="connsiteX4" fmla="*/ 0 w 160336"/>
                <a:gd name="connsiteY4" fmla="*/ 33356 h 169463"/>
                <a:gd name="connsiteX5" fmla="*/ 7057 w 160336"/>
                <a:gd name="connsiteY5" fmla="*/ 26299 h 169463"/>
                <a:gd name="connsiteX6" fmla="*/ 54998 w 160336"/>
                <a:gd name="connsiteY6" fmla="*/ 26299 h 169463"/>
                <a:gd name="connsiteX7" fmla="*/ 54998 w 160336"/>
                <a:gd name="connsiteY7" fmla="*/ 7104 h 169463"/>
                <a:gd name="connsiteX8" fmla="*/ 62055 w 160336"/>
                <a:gd name="connsiteY8" fmla="*/ 47 h 169463"/>
                <a:gd name="connsiteX9" fmla="*/ 69112 w 160336"/>
                <a:gd name="connsiteY9" fmla="*/ 7104 h 169463"/>
                <a:gd name="connsiteX10" fmla="*/ 69112 w 160336"/>
                <a:gd name="connsiteY10" fmla="*/ 33356 h 169463"/>
                <a:gd name="connsiteX11" fmla="*/ 62055 w 160336"/>
                <a:gd name="connsiteY11" fmla="*/ 40413 h 169463"/>
                <a:gd name="connsiteX12" fmla="*/ 14114 w 160336"/>
                <a:gd name="connsiteY12" fmla="*/ 40413 h 169463"/>
                <a:gd name="connsiteX13" fmla="*/ 14114 w 160336"/>
                <a:gd name="connsiteY13" fmla="*/ 155256 h 169463"/>
                <a:gd name="connsiteX14" fmla="*/ 146176 w 160336"/>
                <a:gd name="connsiteY14" fmla="*/ 155350 h 169463"/>
                <a:gd name="connsiteX15" fmla="*/ 145611 w 160336"/>
                <a:gd name="connsiteY15" fmla="*/ 39519 h 169463"/>
                <a:gd name="connsiteX16" fmla="*/ 99599 w 160336"/>
                <a:gd name="connsiteY16" fmla="*/ 39519 h 169463"/>
                <a:gd name="connsiteX17" fmla="*/ 92542 w 160336"/>
                <a:gd name="connsiteY17" fmla="*/ 32462 h 169463"/>
                <a:gd name="connsiteX18" fmla="*/ 92542 w 160336"/>
                <a:gd name="connsiteY18" fmla="*/ 7057 h 169463"/>
                <a:gd name="connsiteX19" fmla="*/ 99599 w 160336"/>
                <a:gd name="connsiteY19" fmla="*/ 0 h 169463"/>
                <a:gd name="connsiteX20" fmla="*/ 106656 w 160336"/>
                <a:gd name="connsiteY20" fmla="*/ 7057 h 169463"/>
                <a:gd name="connsiteX21" fmla="*/ 106656 w 160336"/>
                <a:gd name="connsiteY21" fmla="*/ 25405 h 169463"/>
                <a:gd name="connsiteX22" fmla="*/ 152668 w 160336"/>
                <a:gd name="connsiteY22" fmla="*/ 25405 h 169463"/>
                <a:gd name="connsiteX23" fmla="*/ 159725 w 160336"/>
                <a:gd name="connsiteY23" fmla="*/ 32416 h 169463"/>
                <a:gd name="connsiteX24" fmla="*/ 160337 w 160336"/>
                <a:gd name="connsiteY24" fmla="*/ 162360 h 169463"/>
                <a:gd name="connsiteX25" fmla="*/ 158267 w 160336"/>
                <a:gd name="connsiteY25" fmla="*/ 167394 h 169463"/>
                <a:gd name="connsiteX26" fmla="*/ 153280 w 160336"/>
                <a:gd name="connsiteY26" fmla="*/ 169464 h 1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336" h="169463">
                  <a:moveTo>
                    <a:pt x="153280" y="169464"/>
                  </a:moveTo>
                  <a:lnTo>
                    <a:pt x="153280" y="169464"/>
                  </a:lnTo>
                  <a:lnTo>
                    <a:pt x="7057" y="169370"/>
                  </a:lnTo>
                  <a:cubicBezTo>
                    <a:pt x="3152" y="169370"/>
                    <a:pt x="0" y="166218"/>
                    <a:pt x="0" y="162313"/>
                  </a:cubicBezTo>
                  <a:lnTo>
                    <a:pt x="0" y="33356"/>
                  </a:lnTo>
                  <a:cubicBezTo>
                    <a:pt x="0" y="29452"/>
                    <a:pt x="3152" y="26299"/>
                    <a:pt x="7057" y="26299"/>
                  </a:cubicBezTo>
                  <a:lnTo>
                    <a:pt x="54998" y="26299"/>
                  </a:lnTo>
                  <a:lnTo>
                    <a:pt x="54998" y="7104"/>
                  </a:lnTo>
                  <a:cubicBezTo>
                    <a:pt x="54998" y="3199"/>
                    <a:pt x="58150" y="47"/>
                    <a:pt x="62055" y="47"/>
                  </a:cubicBezTo>
                  <a:cubicBezTo>
                    <a:pt x="65960" y="47"/>
                    <a:pt x="69112" y="3199"/>
                    <a:pt x="69112" y="7104"/>
                  </a:cubicBezTo>
                  <a:lnTo>
                    <a:pt x="69112" y="33356"/>
                  </a:lnTo>
                  <a:cubicBezTo>
                    <a:pt x="69112" y="37261"/>
                    <a:pt x="65960" y="40413"/>
                    <a:pt x="62055" y="40413"/>
                  </a:cubicBezTo>
                  <a:lnTo>
                    <a:pt x="14114" y="40413"/>
                  </a:lnTo>
                  <a:lnTo>
                    <a:pt x="14114" y="155256"/>
                  </a:lnTo>
                  <a:lnTo>
                    <a:pt x="146176" y="155350"/>
                  </a:lnTo>
                  <a:lnTo>
                    <a:pt x="145611" y="39519"/>
                  </a:lnTo>
                  <a:lnTo>
                    <a:pt x="99599" y="39519"/>
                  </a:lnTo>
                  <a:cubicBezTo>
                    <a:pt x="95694" y="39519"/>
                    <a:pt x="92542" y="36367"/>
                    <a:pt x="92542" y="32462"/>
                  </a:cubicBezTo>
                  <a:lnTo>
                    <a:pt x="92542" y="7057"/>
                  </a:lnTo>
                  <a:cubicBezTo>
                    <a:pt x="92542" y="3152"/>
                    <a:pt x="95694" y="0"/>
                    <a:pt x="99599" y="0"/>
                  </a:cubicBezTo>
                  <a:cubicBezTo>
                    <a:pt x="103504" y="0"/>
                    <a:pt x="106656" y="3152"/>
                    <a:pt x="106656" y="7057"/>
                  </a:cubicBezTo>
                  <a:lnTo>
                    <a:pt x="106656" y="25405"/>
                  </a:lnTo>
                  <a:lnTo>
                    <a:pt x="152668" y="25405"/>
                  </a:lnTo>
                  <a:cubicBezTo>
                    <a:pt x="156573" y="25405"/>
                    <a:pt x="159725" y="28558"/>
                    <a:pt x="159725" y="32416"/>
                  </a:cubicBezTo>
                  <a:lnTo>
                    <a:pt x="160337" y="162360"/>
                  </a:lnTo>
                  <a:cubicBezTo>
                    <a:pt x="160337" y="164242"/>
                    <a:pt x="159584" y="166029"/>
                    <a:pt x="158267" y="167394"/>
                  </a:cubicBezTo>
                  <a:cubicBezTo>
                    <a:pt x="156949" y="168711"/>
                    <a:pt x="155162" y="169464"/>
                    <a:pt x="153280" y="169464"/>
                  </a:cubicBezTo>
                  <a:close/>
                </a:path>
              </a:pathLst>
            </a:custGeom>
            <a:solidFill>
              <a:srgbClr val="025F60"/>
            </a:solidFill>
            <a:ln w="470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EC9D8B5-8F8A-E78D-14EA-9AEEC0BA2D34}"/>
                </a:ext>
              </a:extLst>
            </p:cNvPr>
            <p:cNvSpPr/>
            <p:nvPr/>
          </p:nvSpPr>
          <p:spPr>
            <a:xfrm>
              <a:off x="5462569" y="2949320"/>
              <a:ext cx="33001" cy="37248"/>
            </a:xfrm>
            <a:custGeom>
              <a:avLst/>
              <a:gdLst>
                <a:gd name="connsiteX0" fmla="*/ 25957 w 33001"/>
                <a:gd name="connsiteY0" fmla="*/ 37249 h 37248"/>
                <a:gd name="connsiteX1" fmla="*/ 20500 w 33001"/>
                <a:gd name="connsiteY1" fmla="*/ 34661 h 37248"/>
                <a:gd name="connsiteX2" fmla="*/ 1587 w 33001"/>
                <a:gd name="connsiteY2" fmla="*/ 11514 h 37248"/>
                <a:gd name="connsiteX3" fmla="*/ 2575 w 33001"/>
                <a:gd name="connsiteY3" fmla="*/ 1587 h 37248"/>
                <a:gd name="connsiteX4" fmla="*/ 12502 w 33001"/>
                <a:gd name="connsiteY4" fmla="*/ 2575 h 37248"/>
                <a:gd name="connsiteX5" fmla="*/ 31415 w 33001"/>
                <a:gd name="connsiteY5" fmla="*/ 25722 h 37248"/>
                <a:gd name="connsiteX6" fmla="*/ 30427 w 33001"/>
                <a:gd name="connsiteY6" fmla="*/ 35649 h 37248"/>
                <a:gd name="connsiteX7" fmla="*/ 25957 w 33001"/>
                <a:gd name="connsiteY7" fmla="*/ 37249 h 3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01" h="37248">
                  <a:moveTo>
                    <a:pt x="25957" y="37249"/>
                  </a:moveTo>
                  <a:cubicBezTo>
                    <a:pt x="23887" y="37249"/>
                    <a:pt x="21864" y="36355"/>
                    <a:pt x="20500" y="34661"/>
                  </a:cubicBezTo>
                  <a:lnTo>
                    <a:pt x="1587" y="11514"/>
                  </a:lnTo>
                  <a:cubicBezTo>
                    <a:pt x="-860" y="8503"/>
                    <a:pt x="-436" y="4033"/>
                    <a:pt x="2575" y="1587"/>
                  </a:cubicBezTo>
                  <a:cubicBezTo>
                    <a:pt x="5586" y="-860"/>
                    <a:pt x="10055" y="-436"/>
                    <a:pt x="12502" y="2575"/>
                  </a:cubicBezTo>
                  <a:lnTo>
                    <a:pt x="31415" y="25722"/>
                  </a:lnTo>
                  <a:cubicBezTo>
                    <a:pt x="33861" y="28733"/>
                    <a:pt x="33438" y="33202"/>
                    <a:pt x="30427" y="35649"/>
                  </a:cubicBezTo>
                  <a:cubicBezTo>
                    <a:pt x="29109" y="36731"/>
                    <a:pt x="27557" y="37249"/>
                    <a:pt x="25957" y="37249"/>
                  </a:cubicBezTo>
                  <a:close/>
                </a:path>
              </a:pathLst>
            </a:custGeom>
            <a:solidFill>
              <a:srgbClr val="025F60"/>
            </a:solidFill>
            <a:ln w="470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FD26F69-F8D2-330B-6801-DC2549052C9C}"/>
                </a:ext>
              </a:extLst>
            </p:cNvPr>
            <p:cNvSpPr/>
            <p:nvPr/>
          </p:nvSpPr>
          <p:spPr>
            <a:xfrm>
              <a:off x="5481523" y="2948499"/>
              <a:ext cx="32684" cy="38069"/>
            </a:xfrm>
            <a:custGeom>
              <a:avLst/>
              <a:gdLst>
                <a:gd name="connsiteX0" fmla="*/ 7051 w 32684"/>
                <a:gd name="connsiteY0" fmla="*/ 38069 h 38069"/>
                <a:gd name="connsiteX1" fmla="*/ 2722 w 32684"/>
                <a:gd name="connsiteY1" fmla="*/ 36611 h 38069"/>
                <a:gd name="connsiteX2" fmla="*/ 1452 w 32684"/>
                <a:gd name="connsiteY2" fmla="*/ 26731 h 38069"/>
                <a:gd name="connsiteX3" fmla="*/ 20082 w 32684"/>
                <a:gd name="connsiteY3" fmla="*/ 2737 h 38069"/>
                <a:gd name="connsiteX4" fmla="*/ 29962 w 32684"/>
                <a:gd name="connsiteY4" fmla="*/ 1466 h 38069"/>
                <a:gd name="connsiteX5" fmla="*/ 31233 w 32684"/>
                <a:gd name="connsiteY5" fmla="*/ 11346 h 38069"/>
                <a:gd name="connsiteX6" fmla="*/ 12602 w 32684"/>
                <a:gd name="connsiteY6" fmla="*/ 35340 h 38069"/>
                <a:gd name="connsiteX7" fmla="*/ 7003 w 32684"/>
                <a:gd name="connsiteY7" fmla="*/ 38069 h 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84" h="38069">
                  <a:moveTo>
                    <a:pt x="7051" y="38069"/>
                  </a:moveTo>
                  <a:cubicBezTo>
                    <a:pt x="5545" y="38069"/>
                    <a:pt x="4039" y="37598"/>
                    <a:pt x="2722" y="36611"/>
                  </a:cubicBezTo>
                  <a:cubicBezTo>
                    <a:pt x="-336" y="34211"/>
                    <a:pt x="-900" y="29789"/>
                    <a:pt x="1452" y="26731"/>
                  </a:cubicBezTo>
                  <a:lnTo>
                    <a:pt x="20082" y="2737"/>
                  </a:lnTo>
                  <a:cubicBezTo>
                    <a:pt x="22482" y="-369"/>
                    <a:pt x="26904" y="-886"/>
                    <a:pt x="29962" y="1466"/>
                  </a:cubicBezTo>
                  <a:cubicBezTo>
                    <a:pt x="33020" y="3866"/>
                    <a:pt x="33585" y="8288"/>
                    <a:pt x="31233" y="11346"/>
                  </a:cubicBezTo>
                  <a:lnTo>
                    <a:pt x="12602" y="35340"/>
                  </a:lnTo>
                  <a:cubicBezTo>
                    <a:pt x="11191" y="37128"/>
                    <a:pt x="9121" y="38069"/>
                    <a:pt x="7003" y="38069"/>
                  </a:cubicBezTo>
                  <a:close/>
                </a:path>
              </a:pathLst>
            </a:custGeom>
            <a:solidFill>
              <a:srgbClr val="025F60"/>
            </a:solidFill>
            <a:ln w="470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C41B541-B6DE-75F1-193A-701BB82EFC3A}"/>
                </a:ext>
              </a:extLst>
            </p:cNvPr>
            <p:cNvSpPr/>
            <p:nvPr/>
          </p:nvSpPr>
          <p:spPr>
            <a:xfrm>
              <a:off x="5481281" y="2972454"/>
              <a:ext cx="14114" cy="118794"/>
            </a:xfrm>
            <a:custGeom>
              <a:avLst/>
              <a:gdLst>
                <a:gd name="connsiteX0" fmla="*/ 7057 w 14114"/>
                <a:gd name="connsiteY0" fmla="*/ 118794 h 118794"/>
                <a:gd name="connsiteX1" fmla="*/ 0 w 14114"/>
                <a:gd name="connsiteY1" fmla="*/ 111737 h 118794"/>
                <a:gd name="connsiteX2" fmla="*/ 0 w 14114"/>
                <a:gd name="connsiteY2" fmla="*/ 7057 h 118794"/>
                <a:gd name="connsiteX3" fmla="*/ 7057 w 14114"/>
                <a:gd name="connsiteY3" fmla="*/ 0 h 118794"/>
                <a:gd name="connsiteX4" fmla="*/ 14114 w 14114"/>
                <a:gd name="connsiteY4" fmla="*/ 7057 h 118794"/>
                <a:gd name="connsiteX5" fmla="*/ 14114 w 14114"/>
                <a:gd name="connsiteY5" fmla="*/ 111737 h 118794"/>
                <a:gd name="connsiteX6" fmla="*/ 7057 w 14114"/>
                <a:gd name="connsiteY6" fmla="*/ 118794 h 11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118794">
                  <a:moveTo>
                    <a:pt x="7057" y="118794"/>
                  </a:moveTo>
                  <a:cubicBezTo>
                    <a:pt x="3152" y="118794"/>
                    <a:pt x="0" y="115642"/>
                    <a:pt x="0" y="111737"/>
                  </a:cubicBezTo>
                  <a:lnTo>
                    <a:pt x="0" y="7057"/>
                  </a:lnTo>
                  <a:cubicBezTo>
                    <a:pt x="0" y="3152"/>
                    <a:pt x="3152" y="0"/>
                    <a:pt x="7057" y="0"/>
                  </a:cubicBezTo>
                  <a:cubicBezTo>
                    <a:pt x="10962" y="0"/>
                    <a:pt x="14114" y="3152"/>
                    <a:pt x="14114" y="7057"/>
                  </a:cubicBezTo>
                  <a:lnTo>
                    <a:pt x="14114" y="111737"/>
                  </a:lnTo>
                  <a:cubicBezTo>
                    <a:pt x="14114" y="115642"/>
                    <a:pt x="10962" y="118794"/>
                    <a:pt x="7057" y="118794"/>
                  </a:cubicBezTo>
                  <a:close/>
                </a:path>
              </a:pathLst>
            </a:custGeom>
            <a:solidFill>
              <a:srgbClr val="025F60"/>
            </a:solidFill>
            <a:ln w="470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CA2AD93-58F2-1A27-1A3D-E82A9EC802F6}"/>
                </a:ext>
              </a:extLst>
            </p:cNvPr>
            <p:cNvSpPr/>
            <p:nvPr/>
          </p:nvSpPr>
          <p:spPr>
            <a:xfrm>
              <a:off x="5445431" y="2861410"/>
              <a:ext cx="85155" cy="80086"/>
            </a:xfrm>
            <a:custGeom>
              <a:avLst/>
              <a:gdLst>
                <a:gd name="connsiteX0" fmla="*/ 42625 w 85155"/>
                <a:gd name="connsiteY0" fmla="*/ 80087 h 80086"/>
                <a:gd name="connsiteX1" fmla="*/ 42484 w 85155"/>
                <a:gd name="connsiteY1" fmla="*/ 80087 h 80086"/>
                <a:gd name="connsiteX2" fmla="*/ 42390 w 85155"/>
                <a:gd name="connsiteY2" fmla="*/ 80087 h 80086"/>
                <a:gd name="connsiteX3" fmla="*/ 0 w 85155"/>
                <a:gd name="connsiteY3" fmla="*/ 26735 h 80086"/>
                <a:gd name="connsiteX4" fmla="*/ 1929 w 85155"/>
                <a:gd name="connsiteY4" fmla="*/ 5564 h 80086"/>
                <a:gd name="connsiteX5" fmla="*/ 10303 w 85155"/>
                <a:gd name="connsiteY5" fmla="*/ 154 h 80086"/>
                <a:gd name="connsiteX6" fmla="*/ 15714 w 85155"/>
                <a:gd name="connsiteY6" fmla="*/ 8528 h 80086"/>
                <a:gd name="connsiteX7" fmla="*/ 14114 w 85155"/>
                <a:gd name="connsiteY7" fmla="*/ 26688 h 80086"/>
                <a:gd name="connsiteX8" fmla="*/ 42578 w 85155"/>
                <a:gd name="connsiteY8" fmla="*/ 65926 h 80086"/>
                <a:gd name="connsiteX9" fmla="*/ 71041 w 85155"/>
                <a:gd name="connsiteY9" fmla="*/ 26688 h 80086"/>
                <a:gd name="connsiteX10" fmla="*/ 69489 w 85155"/>
                <a:gd name="connsiteY10" fmla="*/ 8716 h 80086"/>
                <a:gd name="connsiteX11" fmla="*/ 74899 w 85155"/>
                <a:gd name="connsiteY11" fmla="*/ 342 h 80086"/>
                <a:gd name="connsiteX12" fmla="*/ 83274 w 85155"/>
                <a:gd name="connsiteY12" fmla="*/ 5752 h 80086"/>
                <a:gd name="connsiteX13" fmla="*/ 85156 w 85155"/>
                <a:gd name="connsiteY13" fmla="*/ 26688 h 80086"/>
                <a:gd name="connsiteX14" fmla="*/ 42766 w 85155"/>
                <a:gd name="connsiteY14" fmla="*/ 80040 h 80086"/>
                <a:gd name="connsiteX15" fmla="*/ 42672 w 85155"/>
                <a:gd name="connsiteY15" fmla="*/ 80040 h 8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155" h="80086">
                  <a:moveTo>
                    <a:pt x="42625" y="80087"/>
                  </a:moveTo>
                  <a:cubicBezTo>
                    <a:pt x="42625" y="80087"/>
                    <a:pt x="42531" y="80087"/>
                    <a:pt x="42484" y="80087"/>
                  </a:cubicBezTo>
                  <a:lnTo>
                    <a:pt x="42390" y="80087"/>
                  </a:lnTo>
                  <a:cubicBezTo>
                    <a:pt x="19007" y="79946"/>
                    <a:pt x="0" y="56046"/>
                    <a:pt x="0" y="26735"/>
                  </a:cubicBezTo>
                  <a:cubicBezTo>
                    <a:pt x="0" y="18455"/>
                    <a:pt x="612" y="11539"/>
                    <a:pt x="1929" y="5564"/>
                  </a:cubicBezTo>
                  <a:cubicBezTo>
                    <a:pt x="2776" y="1753"/>
                    <a:pt x="6540" y="-646"/>
                    <a:pt x="10303" y="154"/>
                  </a:cubicBezTo>
                  <a:cubicBezTo>
                    <a:pt x="14114" y="1001"/>
                    <a:pt x="16514" y="4717"/>
                    <a:pt x="15714" y="8528"/>
                  </a:cubicBezTo>
                  <a:cubicBezTo>
                    <a:pt x="14632" y="13515"/>
                    <a:pt x="14114" y="19443"/>
                    <a:pt x="14114" y="26688"/>
                  </a:cubicBezTo>
                  <a:cubicBezTo>
                    <a:pt x="14114" y="48283"/>
                    <a:pt x="26864" y="65879"/>
                    <a:pt x="42578" y="65926"/>
                  </a:cubicBezTo>
                  <a:cubicBezTo>
                    <a:pt x="58292" y="65926"/>
                    <a:pt x="71041" y="48283"/>
                    <a:pt x="71041" y="26688"/>
                  </a:cubicBezTo>
                  <a:cubicBezTo>
                    <a:pt x="71041" y="19537"/>
                    <a:pt x="70524" y="13656"/>
                    <a:pt x="69489" y="8716"/>
                  </a:cubicBezTo>
                  <a:cubicBezTo>
                    <a:pt x="68689" y="4906"/>
                    <a:pt x="71089" y="1142"/>
                    <a:pt x="74899" y="342"/>
                  </a:cubicBezTo>
                  <a:cubicBezTo>
                    <a:pt x="78710" y="-505"/>
                    <a:pt x="82474" y="1942"/>
                    <a:pt x="83274" y="5752"/>
                  </a:cubicBezTo>
                  <a:cubicBezTo>
                    <a:pt x="84544" y="11680"/>
                    <a:pt x="85156" y="18502"/>
                    <a:pt x="85156" y="26688"/>
                  </a:cubicBezTo>
                  <a:cubicBezTo>
                    <a:pt x="85156" y="55999"/>
                    <a:pt x="66149" y="79899"/>
                    <a:pt x="42766" y="80040"/>
                  </a:cubicBezTo>
                  <a:lnTo>
                    <a:pt x="42672" y="80040"/>
                  </a:lnTo>
                  <a:close/>
                </a:path>
              </a:pathLst>
            </a:custGeom>
            <a:solidFill>
              <a:srgbClr val="025F60"/>
            </a:solidFill>
            <a:ln w="470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D28D6A5-5C82-7400-8AB9-9504C6FF1234}"/>
                </a:ext>
              </a:extLst>
            </p:cNvPr>
            <p:cNvSpPr/>
            <p:nvPr/>
          </p:nvSpPr>
          <p:spPr>
            <a:xfrm>
              <a:off x="5432069" y="2859541"/>
              <a:ext cx="110796" cy="14114"/>
            </a:xfrm>
            <a:custGeom>
              <a:avLst/>
              <a:gdLst>
                <a:gd name="connsiteX0" fmla="*/ 103739 w 110796"/>
                <a:gd name="connsiteY0" fmla="*/ 14114 h 14114"/>
                <a:gd name="connsiteX1" fmla="*/ 7057 w 110796"/>
                <a:gd name="connsiteY1" fmla="*/ 14114 h 14114"/>
                <a:gd name="connsiteX2" fmla="*/ 0 w 110796"/>
                <a:gd name="connsiteY2" fmla="*/ 7057 h 14114"/>
                <a:gd name="connsiteX3" fmla="*/ 7057 w 110796"/>
                <a:gd name="connsiteY3" fmla="*/ 0 h 14114"/>
                <a:gd name="connsiteX4" fmla="*/ 103739 w 110796"/>
                <a:gd name="connsiteY4" fmla="*/ 0 h 14114"/>
                <a:gd name="connsiteX5" fmla="*/ 110796 w 110796"/>
                <a:gd name="connsiteY5" fmla="*/ 7057 h 14114"/>
                <a:gd name="connsiteX6" fmla="*/ 103739 w 110796"/>
                <a:gd name="connsiteY6" fmla="*/ 14114 h 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796" h="14114">
                  <a:moveTo>
                    <a:pt x="103739" y="14114"/>
                  </a:moveTo>
                  <a:lnTo>
                    <a:pt x="7057" y="14114"/>
                  </a:lnTo>
                  <a:cubicBezTo>
                    <a:pt x="3152" y="14114"/>
                    <a:pt x="0" y="10962"/>
                    <a:pt x="0" y="7057"/>
                  </a:cubicBezTo>
                  <a:cubicBezTo>
                    <a:pt x="0" y="3152"/>
                    <a:pt x="3152" y="0"/>
                    <a:pt x="7057" y="0"/>
                  </a:cubicBezTo>
                  <a:lnTo>
                    <a:pt x="103739" y="0"/>
                  </a:lnTo>
                  <a:cubicBezTo>
                    <a:pt x="107644" y="0"/>
                    <a:pt x="110796" y="3152"/>
                    <a:pt x="110796" y="7057"/>
                  </a:cubicBezTo>
                  <a:cubicBezTo>
                    <a:pt x="110796" y="10962"/>
                    <a:pt x="107644" y="14114"/>
                    <a:pt x="103739" y="14114"/>
                  </a:cubicBezTo>
                  <a:close/>
                </a:path>
              </a:pathLst>
            </a:custGeom>
            <a:solidFill>
              <a:srgbClr val="025F60"/>
            </a:solidFill>
            <a:ln w="470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19F9F01-52B0-1CD3-C93E-7E6A4393EB6F}"/>
                </a:ext>
              </a:extLst>
            </p:cNvPr>
            <p:cNvSpPr/>
            <p:nvPr/>
          </p:nvSpPr>
          <p:spPr>
            <a:xfrm>
              <a:off x="5442937" y="2821667"/>
              <a:ext cx="89766" cy="51940"/>
            </a:xfrm>
            <a:custGeom>
              <a:avLst/>
              <a:gdLst>
                <a:gd name="connsiteX0" fmla="*/ 82709 w 89766"/>
                <a:gd name="connsiteY0" fmla="*/ 51940 h 51940"/>
                <a:gd name="connsiteX1" fmla="*/ 75652 w 89766"/>
                <a:gd name="connsiteY1" fmla="*/ 44883 h 51940"/>
                <a:gd name="connsiteX2" fmla="*/ 44883 w 89766"/>
                <a:gd name="connsiteY2" fmla="*/ 14114 h 51940"/>
                <a:gd name="connsiteX3" fmla="*/ 14114 w 89766"/>
                <a:gd name="connsiteY3" fmla="*/ 44883 h 51940"/>
                <a:gd name="connsiteX4" fmla="*/ 7057 w 89766"/>
                <a:gd name="connsiteY4" fmla="*/ 51940 h 51940"/>
                <a:gd name="connsiteX5" fmla="*/ 0 w 89766"/>
                <a:gd name="connsiteY5" fmla="*/ 44883 h 51940"/>
                <a:gd name="connsiteX6" fmla="*/ 44883 w 89766"/>
                <a:gd name="connsiteY6" fmla="*/ 0 h 51940"/>
                <a:gd name="connsiteX7" fmla="*/ 89766 w 89766"/>
                <a:gd name="connsiteY7" fmla="*/ 44883 h 51940"/>
                <a:gd name="connsiteX8" fmla="*/ 82709 w 89766"/>
                <a:gd name="connsiteY8" fmla="*/ 51940 h 5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66" h="51940">
                  <a:moveTo>
                    <a:pt x="82709" y="51940"/>
                  </a:moveTo>
                  <a:cubicBezTo>
                    <a:pt x="78804" y="51940"/>
                    <a:pt x="75652" y="48788"/>
                    <a:pt x="75652" y="44883"/>
                  </a:cubicBezTo>
                  <a:cubicBezTo>
                    <a:pt x="75652" y="23618"/>
                    <a:pt x="66148" y="14114"/>
                    <a:pt x="44883" y="14114"/>
                  </a:cubicBezTo>
                  <a:cubicBezTo>
                    <a:pt x="23618" y="14114"/>
                    <a:pt x="14114" y="23618"/>
                    <a:pt x="14114" y="44883"/>
                  </a:cubicBezTo>
                  <a:cubicBezTo>
                    <a:pt x="14114" y="48788"/>
                    <a:pt x="10962" y="51940"/>
                    <a:pt x="7057" y="51940"/>
                  </a:cubicBezTo>
                  <a:cubicBezTo>
                    <a:pt x="3152" y="51940"/>
                    <a:pt x="0" y="48788"/>
                    <a:pt x="0" y="44883"/>
                  </a:cubicBezTo>
                  <a:cubicBezTo>
                    <a:pt x="0" y="15949"/>
                    <a:pt x="15949" y="0"/>
                    <a:pt x="44883" y="0"/>
                  </a:cubicBezTo>
                  <a:cubicBezTo>
                    <a:pt x="73817" y="0"/>
                    <a:pt x="89766" y="15949"/>
                    <a:pt x="89766" y="44883"/>
                  </a:cubicBezTo>
                  <a:cubicBezTo>
                    <a:pt x="89766" y="48788"/>
                    <a:pt x="86614" y="51940"/>
                    <a:pt x="82709" y="51940"/>
                  </a:cubicBezTo>
                  <a:close/>
                </a:path>
              </a:pathLst>
            </a:custGeom>
            <a:solidFill>
              <a:srgbClr val="025F60"/>
            </a:solidFill>
            <a:ln w="470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1160875-49D9-B35D-FBE4-61505D929090}"/>
                </a:ext>
              </a:extLst>
            </p:cNvPr>
            <p:cNvSpPr/>
            <p:nvPr/>
          </p:nvSpPr>
          <p:spPr>
            <a:xfrm>
              <a:off x="5481281" y="2821667"/>
              <a:ext cx="14114" cy="28275"/>
            </a:xfrm>
            <a:custGeom>
              <a:avLst/>
              <a:gdLst>
                <a:gd name="connsiteX0" fmla="*/ 7057 w 14114"/>
                <a:gd name="connsiteY0" fmla="*/ 28275 h 28275"/>
                <a:gd name="connsiteX1" fmla="*/ 0 w 14114"/>
                <a:gd name="connsiteY1" fmla="*/ 21218 h 28275"/>
                <a:gd name="connsiteX2" fmla="*/ 0 w 14114"/>
                <a:gd name="connsiteY2" fmla="*/ 7057 h 28275"/>
                <a:gd name="connsiteX3" fmla="*/ 7057 w 14114"/>
                <a:gd name="connsiteY3" fmla="*/ 0 h 28275"/>
                <a:gd name="connsiteX4" fmla="*/ 14114 w 14114"/>
                <a:gd name="connsiteY4" fmla="*/ 7057 h 28275"/>
                <a:gd name="connsiteX5" fmla="*/ 14114 w 14114"/>
                <a:gd name="connsiteY5" fmla="*/ 21218 h 28275"/>
                <a:gd name="connsiteX6" fmla="*/ 7057 w 14114"/>
                <a:gd name="connsiteY6" fmla="*/ 28275 h 2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28275">
                  <a:moveTo>
                    <a:pt x="7057" y="28275"/>
                  </a:moveTo>
                  <a:cubicBezTo>
                    <a:pt x="3152" y="28275"/>
                    <a:pt x="0" y="25123"/>
                    <a:pt x="0" y="21218"/>
                  </a:cubicBezTo>
                  <a:lnTo>
                    <a:pt x="0" y="7057"/>
                  </a:lnTo>
                  <a:cubicBezTo>
                    <a:pt x="0" y="3152"/>
                    <a:pt x="3152" y="0"/>
                    <a:pt x="7057" y="0"/>
                  </a:cubicBezTo>
                  <a:cubicBezTo>
                    <a:pt x="10962" y="0"/>
                    <a:pt x="14114" y="3152"/>
                    <a:pt x="14114" y="7057"/>
                  </a:cubicBezTo>
                  <a:lnTo>
                    <a:pt x="14114" y="21218"/>
                  </a:lnTo>
                  <a:cubicBezTo>
                    <a:pt x="14114" y="25123"/>
                    <a:pt x="10962" y="28275"/>
                    <a:pt x="7057" y="28275"/>
                  </a:cubicBezTo>
                  <a:close/>
                </a:path>
              </a:pathLst>
            </a:custGeom>
            <a:solidFill>
              <a:srgbClr val="025F60"/>
            </a:solidFill>
            <a:ln w="470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54E981C-A054-BB3D-6416-5AAE190F5D69}"/>
                </a:ext>
              </a:extLst>
            </p:cNvPr>
            <p:cNvSpPr/>
            <p:nvPr/>
          </p:nvSpPr>
          <p:spPr>
            <a:xfrm>
              <a:off x="5813999" y="2928324"/>
              <a:ext cx="155255" cy="164665"/>
            </a:xfrm>
            <a:custGeom>
              <a:avLst/>
              <a:gdLst>
                <a:gd name="connsiteX0" fmla="*/ 147916 w 155255"/>
                <a:gd name="connsiteY0" fmla="*/ 164665 h 164665"/>
                <a:gd name="connsiteX1" fmla="*/ 147916 w 155255"/>
                <a:gd name="connsiteY1" fmla="*/ 164665 h 164665"/>
                <a:gd name="connsiteX2" fmla="*/ 7057 w 155255"/>
                <a:gd name="connsiteY2" fmla="*/ 164571 h 164665"/>
                <a:gd name="connsiteX3" fmla="*/ 0 w 155255"/>
                <a:gd name="connsiteY3" fmla="*/ 157514 h 164665"/>
                <a:gd name="connsiteX4" fmla="*/ 0 w 155255"/>
                <a:gd name="connsiteY4" fmla="*/ 32509 h 164665"/>
                <a:gd name="connsiteX5" fmla="*/ 7057 w 155255"/>
                <a:gd name="connsiteY5" fmla="*/ 25452 h 164665"/>
                <a:gd name="connsiteX6" fmla="*/ 53305 w 155255"/>
                <a:gd name="connsiteY6" fmla="*/ 25452 h 164665"/>
                <a:gd name="connsiteX7" fmla="*/ 53305 w 155255"/>
                <a:gd name="connsiteY7" fmla="*/ 7057 h 164665"/>
                <a:gd name="connsiteX8" fmla="*/ 60362 w 155255"/>
                <a:gd name="connsiteY8" fmla="*/ 0 h 164665"/>
                <a:gd name="connsiteX9" fmla="*/ 67419 w 155255"/>
                <a:gd name="connsiteY9" fmla="*/ 7057 h 164665"/>
                <a:gd name="connsiteX10" fmla="*/ 67419 w 155255"/>
                <a:gd name="connsiteY10" fmla="*/ 32509 h 164665"/>
                <a:gd name="connsiteX11" fmla="*/ 60362 w 155255"/>
                <a:gd name="connsiteY11" fmla="*/ 39567 h 164665"/>
                <a:gd name="connsiteX12" fmla="*/ 14114 w 155255"/>
                <a:gd name="connsiteY12" fmla="*/ 39567 h 164665"/>
                <a:gd name="connsiteX13" fmla="*/ 14114 w 155255"/>
                <a:gd name="connsiteY13" fmla="*/ 150457 h 164665"/>
                <a:gd name="connsiteX14" fmla="*/ 140906 w 155255"/>
                <a:gd name="connsiteY14" fmla="*/ 150457 h 164665"/>
                <a:gd name="connsiteX15" fmla="*/ 141142 w 155255"/>
                <a:gd name="connsiteY15" fmla="*/ 38720 h 164665"/>
                <a:gd name="connsiteX16" fmla="*/ 96776 w 155255"/>
                <a:gd name="connsiteY16" fmla="*/ 38720 h 164665"/>
                <a:gd name="connsiteX17" fmla="*/ 89719 w 155255"/>
                <a:gd name="connsiteY17" fmla="*/ 31663 h 164665"/>
                <a:gd name="connsiteX18" fmla="*/ 89719 w 155255"/>
                <a:gd name="connsiteY18" fmla="*/ 7763 h 164665"/>
                <a:gd name="connsiteX19" fmla="*/ 96776 w 155255"/>
                <a:gd name="connsiteY19" fmla="*/ 706 h 164665"/>
                <a:gd name="connsiteX20" fmla="*/ 103833 w 155255"/>
                <a:gd name="connsiteY20" fmla="*/ 7763 h 164665"/>
                <a:gd name="connsiteX21" fmla="*/ 103833 w 155255"/>
                <a:gd name="connsiteY21" fmla="*/ 24606 h 164665"/>
                <a:gd name="connsiteX22" fmla="*/ 148199 w 155255"/>
                <a:gd name="connsiteY22" fmla="*/ 24606 h 164665"/>
                <a:gd name="connsiteX23" fmla="*/ 153186 w 155255"/>
                <a:gd name="connsiteY23" fmla="*/ 26676 h 164665"/>
                <a:gd name="connsiteX24" fmla="*/ 155256 w 155255"/>
                <a:gd name="connsiteY24" fmla="*/ 31663 h 164665"/>
                <a:gd name="connsiteX25" fmla="*/ 154974 w 155255"/>
                <a:gd name="connsiteY25" fmla="*/ 157608 h 164665"/>
                <a:gd name="connsiteX26" fmla="*/ 147916 w 155255"/>
                <a:gd name="connsiteY26" fmla="*/ 164665 h 16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255" h="164665">
                  <a:moveTo>
                    <a:pt x="147916" y="164665"/>
                  </a:moveTo>
                  <a:lnTo>
                    <a:pt x="147916" y="164665"/>
                  </a:lnTo>
                  <a:lnTo>
                    <a:pt x="7057" y="164571"/>
                  </a:lnTo>
                  <a:cubicBezTo>
                    <a:pt x="3152" y="164571"/>
                    <a:pt x="0" y="161419"/>
                    <a:pt x="0" y="157514"/>
                  </a:cubicBezTo>
                  <a:lnTo>
                    <a:pt x="0" y="32509"/>
                  </a:lnTo>
                  <a:cubicBezTo>
                    <a:pt x="0" y="28604"/>
                    <a:pt x="3152" y="25452"/>
                    <a:pt x="7057" y="25452"/>
                  </a:cubicBezTo>
                  <a:lnTo>
                    <a:pt x="53305" y="25452"/>
                  </a:lnTo>
                  <a:lnTo>
                    <a:pt x="53305" y="7057"/>
                  </a:lnTo>
                  <a:cubicBezTo>
                    <a:pt x="53305" y="3152"/>
                    <a:pt x="56457" y="0"/>
                    <a:pt x="60362" y="0"/>
                  </a:cubicBezTo>
                  <a:cubicBezTo>
                    <a:pt x="64266" y="0"/>
                    <a:pt x="67419" y="3152"/>
                    <a:pt x="67419" y="7057"/>
                  </a:cubicBezTo>
                  <a:lnTo>
                    <a:pt x="67419" y="32509"/>
                  </a:lnTo>
                  <a:cubicBezTo>
                    <a:pt x="67419" y="36414"/>
                    <a:pt x="64266" y="39567"/>
                    <a:pt x="60362" y="39567"/>
                  </a:cubicBezTo>
                  <a:lnTo>
                    <a:pt x="14114" y="39567"/>
                  </a:lnTo>
                  <a:lnTo>
                    <a:pt x="14114" y="150457"/>
                  </a:lnTo>
                  <a:lnTo>
                    <a:pt x="140906" y="150457"/>
                  </a:lnTo>
                  <a:cubicBezTo>
                    <a:pt x="140906" y="150457"/>
                    <a:pt x="141142" y="38720"/>
                    <a:pt x="141142" y="38720"/>
                  </a:cubicBezTo>
                  <a:lnTo>
                    <a:pt x="96776" y="38720"/>
                  </a:lnTo>
                  <a:cubicBezTo>
                    <a:pt x="92871" y="38720"/>
                    <a:pt x="89719" y="35568"/>
                    <a:pt x="89719" y="31663"/>
                  </a:cubicBezTo>
                  <a:lnTo>
                    <a:pt x="89719" y="7763"/>
                  </a:lnTo>
                  <a:cubicBezTo>
                    <a:pt x="89719" y="3858"/>
                    <a:pt x="92871" y="706"/>
                    <a:pt x="96776" y="706"/>
                  </a:cubicBezTo>
                  <a:cubicBezTo>
                    <a:pt x="100681" y="706"/>
                    <a:pt x="103833" y="3858"/>
                    <a:pt x="103833" y="7763"/>
                  </a:cubicBezTo>
                  <a:lnTo>
                    <a:pt x="103833" y="24606"/>
                  </a:lnTo>
                  <a:lnTo>
                    <a:pt x="148199" y="24606"/>
                  </a:lnTo>
                  <a:cubicBezTo>
                    <a:pt x="150081" y="24606"/>
                    <a:pt x="151869" y="25358"/>
                    <a:pt x="153186" y="26676"/>
                  </a:cubicBezTo>
                  <a:cubicBezTo>
                    <a:pt x="154503" y="27993"/>
                    <a:pt x="155256" y="29781"/>
                    <a:pt x="155256" y="31663"/>
                  </a:cubicBezTo>
                  <a:lnTo>
                    <a:pt x="154974" y="157608"/>
                  </a:lnTo>
                  <a:cubicBezTo>
                    <a:pt x="154974" y="161513"/>
                    <a:pt x="151821" y="164665"/>
                    <a:pt x="147916" y="164665"/>
                  </a:cubicBezTo>
                  <a:close/>
                </a:path>
              </a:pathLst>
            </a:custGeom>
            <a:solidFill>
              <a:srgbClr val="025F60"/>
            </a:solidFill>
            <a:ln w="4703"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26E00B1-D7A1-F728-44CF-52372E7FF52E}"/>
                </a:ext>
              </a:extLst>
            </p:cNvPr>
            <p:cNvSpPr/>
            <p:nvPr/>
          </p:nvSpPr>
          <p:spPr>
            <a:xfrm>
              <a:off x="5867316" y="2953769"/>
              <a:ext cx="32389" cy="36562"/>
            </a:xfrm>
            <a:custGeom>
              <a:avLst/>
              <a:gdLst>
                <a:gd name="connsiteX0" fmla="*/ 25346 w 32389"/>
                <a:gd name="connsiteY0" fmla="*/ 36562 h 36562"/>
                <a:gd name="connsiteX1" fmla="*/ 19888 w 32389"/>
                <a:gd name="connsiteY1" fmla="*/ 33975 h 36562"/>
                <a:gd name="connsiteX2" fmla="*/ 1587 w 32389"/>
                <a:gd name="connsiteY2" fmla="*/ 11533 h 36562"/>
                <a:gd name="connsiteX3" fmla="*/ 2575 w 32389"/>
                <a:gd name="connsiteY3" fmla="*/ 1606 h 36562"/>
                <a:gd name="connsiteX4" fmla="*/ 12502 w 32389"/>
                <a:gd name="connsiteY4" fmla="*/ 2594 h 36562"/>
                <a:gd name="connsiteX5" fmla="*/ 30803 w 32389"/>
                <a:gd name="connsiteY5" fmla="*/ 25036 h 36562"/>
                <a:gd name="connsiteX6" fmla="*/ 29815 w 32389"/>
                <a:gd name="connsiteY6" fmla="*/ 34963 h 36562"/>
                <a:gd name="connsiteX7" fmla="*/ 25346 w 32389"/>
                <a:gd name="connsiteY7" fmla="*/ 36562 h 3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9" h="36562">
                  <a:moveTo>
                    <a:pt x="25346" y="36562"/>
                  </a:moveTo>
                  <a:cubicBezTo>
                    <a:pt x="23276" y="36562"/>
                    <a:pt x="21252" y="35669"/>
                    <a:pt x="19888" y="33975"/>
                  </a:cubicBezTo>
                  <a:lnTo>
                    <a:pt x="1587" y="11533"/>
                  </a:lnTo>
                  <a:cubicBezTo>
                    <a:pt x="-860" y="8522"/>
                    <a:pt x="-436" y="4053"/>
                    <a:pt x="2575" y="1606"/>
                  </a:cubicBezTo>
                  <a:cubicBezTo>
                    <a:pt x="5586" y="-887"/>
                    <a:pt x="10055" y="-417"/>
                    <a:pt x="12502" y="2594"/>
                  </a:cubicBezTo>
                  <a:lnTo>
                    <a:pt x="30803" y="25036"/>
                  </a:lnTo>
                  <a:cubicBezTo>
                    <a:pt x="33250" y="28047"/>
                    <a:pt x="32826" y="32516"/>
                    <a:pt x="29815" y="34963"/>
                  </a:cubicBezTo>
                  <a:cubicBezTo>
                    <a:pt x="28498" y="36045"/>
                    <a:pt x="26945" y="36562"/>
                    <a:pt x="25346" y="36562"/>
                  </a:cubicBezTo>
                  <a:close/>
                </a:path>
              </a:pathLst>
            </a:custGeom>
            <a:solidFill>
              <a:srgbClr val="025F60"/>
            </a:solidFill>
            <a:ln w="470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ABEB98E-6D81-28BC-E921-3AB5082C2A6E}"/>
                </a:ext>
              </a:extLst>
            </p:cNvPr>
            <p:cNvSpPr/>
            <p:nvPr/>
          </p:nvSpPr>
          <p:spPr>
            <a:xfrm>
              <a:off x="5885658" y="2952969"/>
              <a:ext cx="32120" cy="37363"/>
            </a:xfrm>
            <a:custGeom>
              <a:avLst/>
              <a:gdLst>
                <a:gd name="connsiteX0" fmla="*/ 7050 w 32120"/>
                <a:gd name="connsiteY0" fmla="*/ 37363 h 37363"/>
                <a:gd name="connsiteX1" fmla="*/ 2722 w 32120"/>
                <a:gd name="connsiteY1" fmla="*/ 35905 h 37363"/>
                <a:gd name="connsiteX2" fmla="*/ 1452 w 32120"/>
                <a:gd name="connsiteY2" fmla="*/ 26025 h 37363"/>
                <a:gd name="connsiteX3" fmla="*/ 19518 w 32120"/>
                <a:gd name="connsiteY3" fmla="*/ 2737 h 37363"/>
                <a:gd name="connsiteX4" fmla="*/ 29398 w 32120"/>
                <a:gd name="connsiteY4" fmla="*/ 1466 h 37363"/>
                <a:gd name="connsiteX5" fmla="*/ 30668 w 32120"/>
                <a:gd name="connsiteY5" fmla="*/ 11346 h 37363"/>
                <a:gd name="connsiteX6" fmla="*/ 12602 w 32120"/>
                <a:gd name="connsiteY6" fmla="*/ 34634 h 37363"/>
                <a:gd name="connsiteX7" fmla="*/ 7004 w 32120"/>
                <a:gd name="connsiteY7" fmla="*/ 37363 h 3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0" h="37363">
                  <a:moveTo>
                    <a:pt x="7050" y="37363"/>
                  </a:moveTo>
                  <a:cubicBezTo>
                    <a:pt x="5545" y="37363"/>
                    <a:pt x="4040" y="36893"/>
                    <a:pt x="2722" y="35905"/>
                  </a:cubicBezTo>
                  <a:cubicBezTo>
                    <a:pt x="-336" y="33505"/>
                    <a:pt x="-901" y="29083"/>
                    <a:pt x="1452" y="26025"/>
                  </a:cubicBezTo>
                  <a:lnTo>
                    <a:pt x="19518" y="2737"/>
                  </a:lnTo>
                  <a:cubicBezTo>
                    <a:pt x="21918" y="-369"/>
                    <a:pt x="26340" y="-886"/>
                    <a:pt x="29398" y="1466"/>
                  </a:cubicBezTo>
                  <a:cubicBezTo>
                    <a:pt x="32456" y="3866"/>
                    <a:pt x="33021" y="8288"/>
                    <a:pt x="30668" y="11346"/>
                  </a:cubicBezTo>
                  <a:lnTo>
                    <a:pt x="12602" y="34634"/>
                  </a:lnTo>
                  <a:cubicBezTo>
                    <a:pt x="11191" y="36422"/>
                    <a:pt x="9121" y="37363"/>
                    <a:pt x="7004" y="37363"/>
                  </a:cubicBezTo>
                  <a:close/>
                </a:path>
              </a:pathLst>
            </a:custGeom>
            <a:solidFill>
              <a:srgbClr val="025F60"/>
            </a:solidFill>
            <a:ln w="470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26A4E35-9099-988E-5E21-340721A8E922}"/>
                </a:ext>
              </a:extLst>
            </p:cNvPr>
            <p:cNvSpPr/>
            <p:nvPr/>
          </p:nvSpPr>
          <p:spPr>
            <a:xfrm>
              <a:off x="5885369" y="2976218"/>
              <a:ext cx="14114" cy="115595"/>
            </a:xfrm>
            <a:custGeom>
              <a:avLst/>
              <a:gdLst>
                <a:gd name="connsiteX0" fmla="*/ 7057 w 14114"/>
                <a:gd name="connsiteY0" fmla="*/ 115595 h 115595"/>
                <a:gd name="connsiteX1" fmla="*/ 0 w 14114"/>
                <a:gd name="connsiteY1" fmla="*/ 108538 h 115595"/>
                <a:gd name="connsiteX2" fmla="*/ 0 w 14114"/>
                <a:gd name="connsiteY2" fmla="*/ 7057 h 115595"/>
                <a:gd name="connsiteX3" fmla="*/ 7057 w 14114"/>
                <a:gd name="connsiteY3" fmla="*/ 0 h 115595"/>
                <a:gd name="connsiteX4" fmla="*/ 14114 w 14114"/>
                <a:gd name="connsiteY4" fmla="*/ 7057 h 115595"/>
                <a:gd name="connsiteX5" fmla="*/ 14114 w 14114"/>
                <a:gd name="connsiteY5" fmla="*/ 108538 h 115595"/>
                <a:gd name="connsiteX6" fmla="*/ 7057 w 14114"/>
                <a:gd name="connsiteY6" fmla="*/ 115595 h 11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4" h="115595">
                  <a:moveTo>
                    <a:pt x="7057" y="115595"/>
                  </a:moveTo>
                  <a:cubicBezTo>
                    <a:pt x="3152" y="115595"/>
                    <a:pt x="0" y="112443"/>
                    <a:pt x="0" y="108538"/>
                  </a:cubicBezTo>
                  <a:lnTo>
                    <a:pt x="0" y="7057"/>
                  </a:lnTo>
                  <a:cubicBezTo>
                    <a:pt x="0" y="3152"/>
                    <a:pt x="3152" y="0"/>
                    <a:pt x="7057" y="0"/>
                  </a:cubicBezTo>
                  <a:cubicBezTo>
                    <a:pt x="10962" y="0"/>
                    <a:pt x="14114" y="3152"/>
                    <a:pt x="14114" y="7057"/>
                  </a:cubicBezTo>
                  <a:lnTo>
                    <a:pt x="14114" y="108538"/>
                  </a:lnTo>
                  <a:cubicBezTo>
                    <a:pt x="14114" y="112443"/>
                    <a:pt x="10962" y="115595"/>
                    <a:pt x="7057" y="115595"/>
                  </a:cubicBezTo>
                  <a:close/>
                </a:path>
              </a:pathLst>
            </a:custGeom>
            <a:solidFill>
              <a:srgbClr val="025F60"/>
            </a:solidFill>
            <a:ln w="470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BA95DC9-C6D9-32B8-567B-9D091A5341B2}"/>
                </a:ext>
              </a:extLst>
            </p:cNvPr>
            <p:cNvSpPr/>
            <p:nvPr/>
          </p:nvSpPr>
          <p:spPr>
            <a:xfrm>
              <a:off x="5839263" y="2828301"/>
              <a:ext cx="107879" cy="139400"/>
            </a:xfrm>
            <a:custGeom>
              <a:avLst/>
              <a:gdLst>
                <a:gd name="connsiteX0" fmla="*/ 7057 w 107879"/>
                <a:gd name="connsiteY0" fmla="*/ 139354 h 139400"/>
                <a:gd name="connsiteX1" fmla="*/ 7010 w 107879"/>
                <a:gd name="connsiteY1" fmla="*/ 139354 h 139400"/>
                <a:gd name="connsiteX2" fmla="*/ 0 w 107879"/>
                <a:gd name="connsiteY2" fmla="*/ 132250 h 139400"/>
                <a:gd name="connsiteX3" fmla="*/ 424 w 107879"/>
                <a:gd name="connsiteY3" fmla="*/ 64737 h 139400"/>
                <a:gd name="connsiteX4" fmla="*/ 54151 w 107879"/>
                <a:gd name="connsiteY4" fmla="*/ 0 h 139400"/>
                <a:gd name="connsiteX5" fmla="*/ 107879 w 107879"/>
                <a:gd name="connsiteY5" fmla="*/ 64737 h 139400"/>
                <a:gd name="connsiteX6" fmla="*/ 107879 w 107879"/>
                <a:gd name="connsiteY6" fmla="*/ 130697 h 139400"/>
                <a:gd name="connsiteX7" fmla="*/ 100822 w 107879"/>
                <a:gd name="connsiteY7" fmla="*/ 137754 h 139400"/>
                <a:gd name="connsiteX8" fmla="*/ 93765 w 107879"/>
                <a:gd name="connsiteY8" fmla="*/ 130697 h 139400"/>
                <a:gd name="connsiteX9" fmla="*/ 93765 w 107879"/>
                <a:gd name="connsiteY9" fmla="*/ 64737 h 139400"/>
                <a:gd name="connsiteX10" fmla="*/ 54151 w 107879"/>
                <a:gd name="connsiteY10" fmla="*/ 14114 h 139400"/>
                <a:gd name="connsiteX11" fmla="*/ 14538 w 107879"/>
                <a:gd name="connsiteY11" fmla="*/ 64737 h 139400"/>
                <a:gd name="connsiteX12" fmla="*/ 14538 w 107879"/>
                <a:gd name="connsiteY12" fmla="*/ 77863 h 139400"/>
                <a:gd name="connsiteX13" fmla="*/ 14114 w 107879"/>
                <a:gd name="connsiteY13" fmla="*/ 132391 h 139400"/>
                <a:gd name="connsiteX14" fmla="*/ 7057 w 107879"/>
                <a:gd name="connsiteY14" fmla="*/ 139401 h 13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879" h="139400">
                  <a:moveTo>
                    <a:pt x="7057" y="139354"/>
                  </a:moveTo>
                  <a:lnTo>
                    <a:pt x="7010" y="139354"/>
                  </a:lnTo>
                  <a:cubicBezTo>
                    <a:pt x="3105" y="139354"/>
                    <a:pt x="0" y="136155"/>
                    <a:pt x="0" y="132250"/>
                  </a:cubicBezTo>
                  <a:lnTo>
                    <a:pt x="424" y="64737"/>
                  </a:lnTo>
                  <a:cubicBezTo>
                    <a:pt x="424" y="21783"/>
                    <a:pt x="18490" y="0"/>
                    <a:pt x="54151" y="0"/>
                  </a:cubicBezTo>
                  <a:cubicBezTo>
                    <a:pt x="89813" y="0"/>
                    <a:pt x="107879" y="21783"/>
                    <a:pt x="107879" y="64737"/>
                  </a:cubicBezTo>
                  <a:lnTo>
                    <a:pt x="107879" y="130697"/>
                  </a:lnTo>
                  <a:cubicBezTo>
                    <a:pt x="107879" y="134602"/>
                    <a:pt x="104727" y="137754"/>
                    <a:pt x="100822" y="137754"/>
                  </a:cubicBezTo>
                  <a:cubicBezTo>
                    <a:pt x="96917" y="137754"/>
                    <a:pt x="93765" y="134602"/>
                    <a:pt x="93765" y="130697"/>
                  </a:cubicBezTo>
                  <a:lnTo>
                    <a:pt x="93765" y="64737"/>
                  </a:lnTo>
                  <a:cubicBezTo>
                    <a:pt x="93765" y="41166"/>
                    <a:pt x="89249" y="14114"/>
                    <a:pt x="54151" y="14114"/>
                  </a:cubicBezTo>
                  <a:cubicBezTo>
                    <a:pt x="19054" y="14114"/>
                    <a:pt x="14538" y="41166"/>
                    <a:pt x="14538" y="64737"/>
                  </a:cubicBezTo>
                  <a:lnTo>
                    <a:pt x="14538" y="77863"/>
                  </a:lnTo>
                  <a:lnTo>
                    <a:pt x="14114" y="132391"/>
                  </a:lnTo>
                  <a:cubicBezTo>
                    <a:pt x="14114" y="136249"/>
                    <a:pt x="10915" y="139401"/>
                    <a:pt x="7057" y="139401"/>
                  </a:cubicBezTo>
                  <a:close/>
                </a:path>
              </a:pathLst>
            </a:custGeom>
            <a:solidFill>
              <a:srgbClr val="025F60"/>
            </a:solidFill>
            <a:ln w="470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028132C-4C7B-2F48-1596-555A10DD4766}"/>
                </a:ext>
              </a:extLst>
            </p:cNvPr>
            <p:cNvSpPr/>
            <p:nvPr/>
          </p:nvSpPr>
          <p:spPr>
            <a:xfrm>
              <a:off x="5849801" y="2844219"/>
              <a:ext cx="87178" cy="103441"/>
            </a:xfrm>
            <a:custGeom>
              <a:avLst/>
              <a:gdLst>
                <a:gd name="connsiteX0" fmla="*/ 43613 w 87178"/>
                <a:gd name="connsiteY0" fmla="*/ 103441 h 103441"/>
                <a:gd name="connsiteX1" fmla="*/ 0 w 87178"/>
                <a:gd name="connsiteY1" fmla="*/ 48772 h 103441"/>
                <a:gd name="connsiteX2" fmla="*/ 17502 w 87178"/>
                <a:gd name="connsiteY2" fmla="*/ 1302 h 103441"/>
                <a:gd name="connsiteX3" fmla="*/ 27334 w 87178"/>
                <a:gd name="connsiteY3" fmla="*/ 2996 h 103441"/>
                <a:gd name="connsiteX4" fmla="*/ 25641 w 87178"/>
                <a:gd name="connsiteY4" fmla="*/ 12828 h 103441"/>
                <a:gd name="connsiteX5" fmla="*/ 14114 w 87178"/>
                <a:gd name="connsiteY5" fmla="*/ 48725 h 103441"/>
                <a:gd name="connsiteX6" fmla="*/ 43613 w 87178"/>
                <a:gd name="connsiteY6" fmla="*/ 89280 h 103441"/>
                <a:gd name="connsiteX7" fmla="*/ 73112 w 87178"/>
                <a:gd name="connsiteY7" fmla="*/ 48725 h 103441"/>
                <a:gd name="connsiteX8" fmla="*/ 72641 w 87178"/>
                <a:gd name="connsiteY8" fmla="*/ 37999 h 103441"/>
                <a:gd name="connsiteX9" fmla="*/ 78992 w 87178"/>
                <a:gd name="connsiteY9" fmla="*/ 30330 h 103441"/>
                <a:gd name="connsiteX10" fmla="*/ 86661 w 87178"/>
                <a:gd name="connsiteY10" fmla="*/ 36681 h 103441"/>
                <a:gd name="connsiteX11" fmla="*/ 87179 w 87178"/>
                <a:gd name="connsiteY11" fmla="*/ 48725 h 103441"/>
                <a:gd name="connsiteX12" fmla="*/ 43566 w 87178"/>
                <a:gd name="connsiteY12" fmla="*/ 103394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178" h="103441">
                  <a:moveTo>
                    <a:pt x="43613" y="103441"/>
                  </a:moveTo>
                  <a:cubicBezTo>
                    <a:pt x="19572" y="103441"/>
                    <a:pt x="0" y="78930"/>
                    <a:pt x="0" y="48772"/>
                  </a:cubicBezTo>
                  <a:cubicBezTo>
                    <a:pt x="0" y="33670"/>
                    <a:pt x="1835" y="12358"/>
                    <a:pt x="17502" y="1302"/>
                  </a:cubicBezTo>
                  <a:cubicBezTo>
                    <a:pt x="20701" y="-956"/>
                    <a:pt x="25076" y="-204"/>
                    <a:pt x="27334" y="2996"/>
                  </a:cubicBezTo>
                  <a:cubicBezTo>
                    <a:pt x="29593" y="6195"/>
                    <a:pt x="28793" y="10570"/>
                    <a:pt x="25641" y="12828"/>
                  </a:cubicBezTo>
                  <a:cubicBezTo>
                    <a:pt x="17784" y="18380"/>
                    <a:pt x="14114" y="29765"/>
                    <a:pt x="14114" y="48725"/>
                  </a:cubicBezTo>
                  <a:cubicBezTo>
                    <a:pt x="14114" y="71073"/>
                    <a:pt x="27334" y="89280"/>
                    <a:pt x="43613" y="89280"/>
                  </a:cubicBezTo>
                  <a:cubicBezTo>
                    <a:pt x="59891" y="89280"/>
                    <a:pt x="73112" y="71073"/>
                    <a:pt x="73112" y="48725"/>
                  </a:cubicBezTo>
                  <a:cubicBezTo>
                    <a:pt x="73112" y="44773"/>
                    <a:pt x="72970" y="41292"/>
                    <a:pt x="72641" y="37999"/>
                  </a:cubicBezTo>
                  <a:cubicBezTo>
                    <a:pt x="72265" y="34094"/>
                    <a:pt x="75135" y="30659"/>
                    <a:pt x="78992" y="30330"/>
                  </a:cubicBezTo>
                  <a:cubicBezTo>
                    <a:pt x="82803" y="29954"/>
                    <a:pt x="86332" y="32823"/>
                    <a:pt x="86661" y="36681"/>
                  </a:cubicBezTo>
                  <a:cubicBezTo>
                    <a:pt x="86990" y="40398"/>
                    <a:pt x="87179" y="44303"/>
                    <a:pt x="87179" y="48725"/>
                  </a:cubicBezTo>
                  <a:cubicBezTo>
                    <a:pt x="87179" y="78836"/>
                    <a:pt x="67607" y="103394"/>
                    <a:pt x="43566" y="103394"/>
                  </a:cubicBezTo>
                  <a:close/>
                </a:path>
              </a:pathLst>
            </a:custGeom>
            <a:solidFill>
              <a:srgbClr val="025F60"/>
            </a:solidFill>
            <a:ln w="470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777E1A0-4544-FF1B-5F6D-DC927E82F11D}"/>
                </a:ext>
              </a:extLst>
            </p:cNvPr>
            <p:cNvSpPr/>
            <p:nvPr/>
          </p:nvSpPr>
          <p:spPr>
            <a:xfrm>
              <a:off x="5866269" y="2834842"/>
              <a:ext cx="70334" cy="53867"/>
            </a:xfrm>
            <a:custGeom>
              <a:avLst/>
              <a:gdLst>
                <a:gd name="connsiteX0" fmla="*/ 63230 w 70334"/>
                <a:gd name="connsiteY0" fmla="*/ 53868 h 53867"/>
                <a:gd name="connsiteX1" fmla="*/ 12043 w 70334"/>
                <a:gd name="connsiteY1" fmla="*/ 31426 h 53867"/>
                <a:gd name="connsiteX2" fmla="*/ 187 w 70334"/>
                <a:gd name="connsiteY2" fmla="*/ 8655 h 53867"/>
                <a:gd name="connsiteX3" fmla="*/ 5503 w 70334"/>
                <a:gd name="connsiteY3" fmla="*/ 187 h 53867"/>
                <a:gd name="connsiteX4" fmla="*/ 13972 w 70334"/>
                <a:gd name="connsiteY4" fmla="*/ 5503 h 53867"/>
                <a:gd name="connsiteX5" fmla="*/ 63277 w 70334"/>
                <a:gd name="connsiteY5" fmla="*/ 39754 h 53867"/>
                <a:gd name="connsiteX6" fmla="*/ 70334 w 70334"/>
                <a:gd name="connsiteY6" fmla="*/ 46811 h 53867"/>
                <a:gd name="connsiteX7" fmla="*/ 63277 w 70334"/>
                <a:gd name="connsiteY7" fmla="*/ 53868 h 5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34" h="53867">
                  <a:moveTo>
                    <a:pt x="63230" y="53868"/>
                  </a:moveTo>
                  <a:cubicBezTo>
                    <a:pt x="36178" y="53868"/>
                    <a:pt x="20464" y="41683"/>
                    <a:pt x="12043" y="31426"/>
                  </a:cubicBezTo>
                  <a:cubicBezTo>
                    <a:pt x="2916" y="20323"/>
                    <a:pt x="281" y="9126"/>
                    <a:pt x="187" y="8655"/>
                  </a:cubicBezTo>
                  <a:cubicBezTo>
                    <a:pt x="-707" y="4845"/>
                    <a:pt x="1693" y="1081"/>
                    <a:pt x="5503" y="187"/>
                  </a:cubicBezTo>
                  <a:cubicBezTo>
                    <a:pt x="9314" y="-707"/>
                    <a:pt x="13078" y="1693"/>
                    <a:pt x="13972" y="5503"/>
                  </a:cubicBezTo>
                  <a:cubicBezTo>
                    <a:pt x="14301" y="6868"/>
                    <a:pt x="22628" y="39754"/>
                    <a:pt x="63277" y="39754"/>
                  </a:cubicBezTo>
                  <a:cubicBezTo>
                    <a:pt x="67182" y="39754"/>
                    <a:pt x="70334" y="42906"/>
                    <a:pt x="70334" y="46811"/>
                  </a:cubicBezTo>
                  <a:cubicBezTo>
                    <a:pt x="70334" y="50716"/>
                    <a:pt x="67182" y="53868"/>
                    <a:pt x="63277" y="53868"/>
                  </a:cubicBezTo>
                  <a:close/>
                </a:path>
              </a:pathLst>
            </a:custGeom>
            <a:solidFill>
              <a:srgbClr val="025F60"/>
            </a:solidFill>
            <a:ln w="470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1445D51-54B5-B7E3-9ED7-A5439439D45C}"/>
                </a:ext>
              </a:extLst>
            </p:cNvPr>
            <p:cNvSpPr/>
            <p:nvPr/>
          </p:nvSpPr>
          <p:spPr>
            <a:xfrm>
              <a:off x="5719057" y="3022183"/>
              <a:ext cx="37637" cy="37637"/>
            </a:xfrm>
            <a:custGeom>
              <a:avLst/>
              <a:gdLst>
                <a:gd name="connsiteX0" fmla="*/ 37638 w 37637"/>
                <a:gd name="connsiteY0" fmla="*/ 18819 h 37637"/>
                <a:gd name="connsiteX1" fmla="*/ 18819 w 37637"/>
                <a:gd name="connsiteY1" fmla="*/ 37638 h 37637"/>
                <a:gd name="connsiteX2" fmla="*/ 0 w 37637"/>
                <a:gd name="connsiteY2" fmla="*/ 18819 h 37637"/>
                <a:gd name="connsiteX3" fmla="*/ 18819 w 37637"/>
                <a:gd name="connsiteY3" fmla="*/ 0 h 37637"/>
                <a:gd name="connsiteX4" fmla="*/ 37638 w 37637"/>
                <a:gd name="connsiteY4" fmla="*/ 18819 h 3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37" h="37637">
                  <a:moveTo>
                    <a:pt x="37638" y="18819"/>
                  </a:moveTo>
                  <a:cubicBezTo>
                    <a:pt x="37638" y="29216"/>
                    <a:pt x="29216" y="37638"/>
                    <a:pt x="18819" y="37638"/>
                  </a:cubicBezTo>
                  <a:cubicBezTo>
                    <a:pt x="8421" y="37638"/>
                    <a:pt x="0" y="29216"/>
                    <a:pt x="0" y="18819"/>
                  </a:cubicBezTo>
                  <a:cubicBezTo>
                    <a:pt x="0" y="8421"/>
                    <a:pt x="8421" y="0"/>
                    <a:pt x="18819" y="0"/>
                  </a:cubicBezTo>
                  <a:cubicBezTo>
                    <a:pt x="29216" y="0"/>
                    <a:pt x="37638" y="8421"/>
                    <a:pt x="37638" y="18819"/>
                  </a:cubicBezTo>
                </a:path>
              </a:pathLst>
            </a:custGeom>
            <a:solidFill>
              <a:srgbClr val="C6D92C"/>
            </a:solidFill>
            <a:ln w="4703" cap="flat">
              <a:noFill/>
              <a:prstDash val="solid"/>
              <a:miter/>
            </a:ln>
          </p:spPr>
          <p:txBody>
            <a:bodyPr rtlCol="0" anchor="ctr"/>
            <a:lstStyle/>
            <a:p>
              <a:endParaRPr lang="en-US"/>
            </a:p>
          </p:txBody>
        </p:sp>
      </p:grpSp>
    </p:spTree>
    <p:extLst>
      <p:ext uri="{BB962C8B-B14F-4D97-AF65-F5344CB8AC3E}">
        <p14:creationId xmlns:p14="http://schemas.microsoft.com/office/powerpoint/2010/main" val="1342113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BB7B4468-A8F3-7FF9-D382-5B78BE5408B1}"/>
              </a:ext>
            </a:extLst>
          </p:cNvPr>
          <p:cNvSpPr/>
          <p:nvPr/>
        </p:nvSpPr>
        <p:spPr>
          <a:xfrm>
            <a:off x="7236757" y="1673536"/>
            <a:ext cx="4386918" cy="976560"/>
          </a:xfrm>
          <a:prstGeom prst="homePlate">
            <a:avLst/>
          </a:prstGeom>
          <a:solidFill>
            <a:srgbClr val="669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B0502030000000004" pitchFamily="34" charset="0"/>
            </a:endParaRPr>
          </a:p>
        </p:txBody>
      </p:sp>
      <p:sp>
        <p:nvSpPr>
          <p:cNvPr id="6" name="Arrow: Pentagon 5">
            <a:extLst>
              <a:ext uri="{FF2B5EF4-FFF2-40B4-BE49-F238E27FC236}">
                <a16:creationId xmlns:a16="http://schemas.microsoft.com/office/drawing/2014/main" id="{6913E244-CDAD-4C0B-7C5D-81883BB43422}"/>
              </a:ext>
            </a:extLst>
          </p:cNvPr>
          <p:cNvSpPr/>
          <p:nvPr/>
        </p:nvSpPr>
        <p:spPr>
          <a:xfrm>
            <a:off x="4324584" y="1673536"/>
            <a:ext cx="3895491" cy="976560"/>
          </a:xfrm>
          <a:prstGeom prst="homePlate">
            <a:avLst/>
          </a:prstGeom>
          <a:solidFill>
            <a:srgbClr val="7F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B0502030000000004" pitchFamily="34" charset="0"/>
            </a:endParaRPr>
          </a:p>
        </p:txBody>
      </p:sp>
      <p:sp>
        <p:nvSpPr>
          <p:cNvPr id="2" name="Arrow: Pentagon 1">
            <a:extLst>
              <a:ext uri="{FF2B5EF4-FFF2-40B4-BE49-F238E27FC236}">
                <a16:creationId xmlns:a16="http://schemas.microsoft.com/office/drawing/2014/main" id="{2C50D33F-C159-5F2B-463B-8D93B5497CB8}"/>
              </a:ext>
            </a:extLst>
          </p:cNvPr>
          <p:cNvSpPr/>
          <p:nvPr/>
        </p:nvSpPr>
        <p:spPr>
          <a:xfrm>
            <a:off x="850901" y="1673536"/>
            <a:ext cx="3981449" cy="976560"/>
          </a:xfrm>
          <a:prstGeom prst="homePlate">
            <a:avLst/>
          </a:prstGeom>
          <a:solidFill>
            <a:srgbClr val="96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B0502030000000004" pitchFamily="34" charset="0"/>
            </a:endParaRPr>
          </a:p>
        </p:txBody>
      </p:sp>
      <p:sp>
        <p:nvSpPr>
          <p:cNvPr id="4" name="Title 3">
            <a:extLst>
              <a:ext uri="{FF2B5EF4-FFF2-40B4-BE49-F238E27FC236}">
                <a16:creationId xmlns:a16="http://schemas.microsoft.com/office/drawing/2014/main" id="{D75A01C6-F005-938B-E7D4-ABADA2638627}"/>
              </a:ext>
            </a:extLst>
          </p:cNvPr>
          <p:cNvSpPr>
            <a:spLocks noGrp="1"/>
          </p:cNvSpPr>
          <p:nvPr>
            <p:ph type="title"/>
          </p:nvPr>
        </p:nvSpPr>
        <p:spPr/>
        <p:txBody>
          <a:bodyPr/>
          <a:lstStyle/>
          <a:p>
            <a:r>
              <a:rPr lang="en-US" sz="2800" dirty="0"/>
              <a:t>To realize </a:t>
            </a:r>
            <a:r>
              <a:rPr lang="en-US" dirty="0"/>
              <a:t>synergies between profitability and sustainability, a</a:t>
            </a:r>
            <a:r>
              <a:rPr lang="en-US" sz="2800" dirty="0"/>
              <a:t> new set of challenges must be solved</a:t>
            </a:r>
            <a:endParaRPr lang="en-US" dirty="0"/>
          </a:p>
        </p:txBody>
      </p:sp>
      <p:sp>
        <p:nvSpPr>
          <p:cNvPr id="3" name="Slide Number Placeholder 2">
            <a:extLst>
              <a:ext uri="{FF2B5EF4-FFF2-40B4-BE49-F238E27FC236}">
                <a16:creationId xmlns:a16="http://schemas.microsoft.com/office/drawing/2014/main" id="{3394AA14-E069-A042-D366-B31542F497C1}"/>
              </a:ext>
            </a:extLst>
          </p:cNvPr>
          <p:cNvSpPr>
            <a:spLocks noGrp="1"/>
          </p:cNvSpPr>
          <p:nvPr>
            <p:ph type="sldNum" sz="quarter" idx="12"/>
          </p:nvPr>
        </p:nvSpPr>
        <p:spPr/>
        <p:txBody>
          <a:bodyPr/>
          <a:lstStyle/>
          <a:p>
            <a:fld id="{14719505-AD43-774F-936C-A3AE71DD4EEA}" type="slidenum">
              <a:rPr lang="en-GB" smtClean="0"/>
              <a:pPr/>
              <a:t>66</a:t>
            </a:fld>
            <a:endParaRPr lang="en-GB" dirty="0"/>
          </a:p>
        </p:txBody>
      </p:sp>
      <p:sp>
        <p:nvSpPr>
          <p:cNvPr id="25" name="Rectangle 24">
            <a:extLst>
              <a:ext uri="{FF2B5EF4-FFF2-40B4-BE49-F238E27FC236}">
                <a16:creationId xmlns:a16="http://schemas.microsoft.com/office/drawing/2014/main" id="{79865DFD-91CD-D797-A803-46C5DAC4E1F6}"/>
              </a:ext>
            </a:extLst>
          </p:cNvPr>
          <p:cNvSpPr/>
          <p:nvPr/>
        </p:nvSpPr>
        <p:spPr>
          <a:xfrm>
            <a:off x="1055323" y="2650096"/>
            <a:ext cx="3285326" cy="2769200"/>
          </a:xfrm>
          <a:prstGeom prst="rect">
            <a:avLst/>
          </a:prstGeom>
          <a:solidFill>
            <a:srgbClr val="C7DBD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B0502030000000004" pitchFamily="34" charset="0"/>
            </a:endParaRPr>
          </a:p>
        </p:txBody>
      </p:sp>
      <p:sp>
        <p:nvSpPr>
          <p:cNvPr id="26" name="Rectangle 25">
            <a:extLst>
              <a:ext uri="{FF2B5EF4-FFF2-40B4-BE49-F238E27FC236}">
                <a16:creationId xmlns:a16="http://schemas.microsoft.com/office/drawing/2014/main" id="{70E9B41B-BBCE-F646-441C-1EF5C24C226E}"/>
              </a:ext>
            </a:extLst>
          </p:cNvPr>
          <p:cNvSpPr/>
          <p:nvPr/>
        </p:nvSpPr>
        <p:spPr>
          <a:xfrm>
            <a:off x="4447843" y="2650096"/>
            <a:ext cx="3285326" cy="2769200"/>
          </a:xfrm>
          <a:prstGeom prst="rect">
            <a:avLst/>
          </a:prstGeom>
          <a:solidFill>
            <a:srgbClr val="C7DBD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B0502030000000004" pitchFamily="34" charset="0"/>
            </a:endParaRPr>
          </a:p>
        </p:txBody>
      </p:sp>
      <p:sp>
        <p:nvSpPr>
          <p:cNvPr id="27" name="Rectangle 26">
            <a:extLst>
              <a:ext uri="{FF2B5EF4-FFF2-40B4-BE49-F238E27FC236}">
                <a16:creationId xmlns:a16="http://schemas.microsoft.com/office/drawing/2014/main" id="{102C5E54-5794-2800-E4D7-8912CDFCBD95}"/>
              </a:ext>
            </a:extLst>
          </p:cNvPr>
          <p:cNvSpPr/>
          <p:nvPr/>
        </p:nvSpPr>
        <p:spPr>
          <a:xfrm>
            <a:off x="7851351" y="2650096"/>
            <a:ext cx="3285326" cy="2769200"/>
          </a:xfrm>
          <a:prstGeom prst="rect">
            <a:avLst/>
          </a:prstGeom>
          <a:solidFill>
            <a:srgbClr val="C7DBD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B0502030000000004" pitchFamily="34" charset="0"/>
            </a:endParaRPr>
          </a:p>
        </p:txBody>
      </p:sp>
      <p:sp>
        <p:nvSpPr>
          <p:cNvPr id="28" name="Text Placeholder 4">
            <a:extLst>
              <a:ext uri="{FF2B5EF4-FFF2-40B4-BE49-F238E27FC236}">
                <a16:creationId xmlns:a16="http://schemas.microsoft.com/office/drawing/2014/main" id="{A9B5D31E-CBDF-949A-A3BA-03A7D92D8AB5}"/>
              </a:ext>
            </a:extLst>
          </p:cNvPr>
          <p:cNvSpPr txBox="1">
            <a:spLocks/>
          </p:cNvSpPr>
          <p:nvPr/>
        </p:nvSpPr>
        <p:spPr>
          <a:xfrm>
            <a:off x="1303963" y="2870027"/>
            <a:ext cx="2788047" cy="2481592"/>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169863" indent="-169863">
              <a:buFont typeface="Arial" panose="020B0604020202020204" pitchFamily="34" charset="0"/>
              <a:buChar char="•"/>
            </a:pPr>
            <a:r>
              <a:rPr lang="en-US" sz="1400" dirty="0"/>
              <a:t>Unlock daily management of Carbon Neutrality goals</a:t>
            </a:r>
          </a:p>
          <a:p>
            <a:pPr marL="169863" indent="-169863">
              <a:buFont typeface="Arial" panose="020B0604020202020204" pitchFamily="34" charset="0"/>
              <a:buChar char="•"/>
            </a:pPr>
            <a:r>
              <a:rPr lang="en-US" sz="1400" dirty="0"/>
              <a:t>Provide the data quality and granularity needed to act</a:t>
            </a:r>
          </a:p>
          <a:p>
            <a:pPr marL="169863" indent="-169863">
              <a:buFont typeface="Arial" panose="020B0604020202020204" pitchFamily="34" charset="0"/>
              <a:buChar char="•"/>
            </a:pPr>
            <a:r>
              <a:rPr lang="en-US" sz="1400" dirty="0"/>
              <a:t>Gain traceability to the plant floor on metrics such as Scope 1 &amp; 2 emissions, water usage, etc.</a:t>
            </a:r>
          </a:p>
        </p:txBody>
      </p:sp>
      <p:sp>
        <p:nvSpPr>
          <p:cNvPr id="29" name="Text Placeholder 1">
            <a:extLst>
              <a:ext uri="{FF2B5EF4-FFF2-40B4-BE49-F238E27FC236}">
                <a16:creationId xmlns:a16="http://schemas.microsoft.com/office/drawing/2014/main" id="{1715AFD5-450F-A936-D5BD-FFBF40C46073}"/>
              </a:ext>
            </a:extLst>
          </p:cNvPr>
          <p:cNvSpPr txBox="1">
            <a:spLocks/>
          </p:cNvSpPr>
          <p:nvPr/>
        </p:nvSpPr>
        <p:spPr>
          <a:xfrm>
            <a:off x="4696483" y="2878133"/>
            <a:ext cx="2788047" cy="2539176"/>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169863" indent="-169863">
              <a:buFont typeface="Arial" panose="020B0604020202020204" pitchFamily="34" charset="0"/>
              <a:buChar char="•"/>
            </a:pPr>
            <a:r>
              <a:rPr lang="en-US" sz="1400" dirty="0"/>
              <a:t>Link sustainability metrics required by regulation to Ops performance management processes</a:t>
            </a:r>
          </a:p>
          <a:p>
            <a:pPr marL="169863" indent="-169863">
              <a:buFont typeface="Arial" panose="020B0604020202020204" pitchFamily="34" charset="0"/>
              <a:buChar char="•"/>
            </a:pPr>
            <a:r>
              <a:rPr lang="en-US" sz="1400" dirty="0"/>
              <a:t>Manage sustainability KPIs with the same rigor and routine as Quality or OEE</a:t>
            </a:r>
          </a:p>
          <a:p>
            <a:pPr marL="169863" indent="-169863">
              <a:buFont typeface="Arial" panose="020B0604020202020204" pitchFamily="34" charset="0"/>
              <a:buChar char="•"/>
            </a:pPr>
            <a:r>
              <a:rPr lang="en-US" sz="1400" dirty="0"/>
              <a:t>Optimize plants holistically – considering operational and sustainability performance</a:t>
            </a:r>
          </a:p>
        </p:txBody>
      </p:sp>
      <p:sp>
        <p:nvSpPr>
          <p:cNvPr id="30" name="Text Placeholder 5">
            <a:extLst>
              <a:ext uri="{FF2B5EF4-FFF2-40B4-BE49-F238E27FC236}">
                <a16:creationId xmlns:a16="http://schemas.microsoft.com/office/drawing/2014/main" id="{2BF6D049-0B29-2A35-2C6F-46A920D912A5}"/>
              </a:ext>
            </a:extLst>
          </p:cNvPr>
          <p:cNvSpPr txBox="1">
            <a:spLocks/>
          </p:cNvSpPr>
          <p:nvPr/>
        </p:nvSpPr>
        <p:spPr>
          <a:xfrm>
            <a:off x="8099991" y="2878378"/>
            <a:ext cx="2788047" cy="2540917"/>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169863" indent="-169863">
              <a:buFont typeface="Arial" panose="020B0604020202020204" pitchFamily="34" charset="0"/>
              <a:buChar char="•"/>
            </a:pPr>
            <a:r>
              <a:rPr lang="en-US" sz="1400" dirty="0"/>
              <a:t>Attribute resource usage to products, assets, events</a:t>
            </a:r>
          </a:p>
          <a:p>
            <a:pPr marL="169863" indent="-169863">
              <a:buFont typeface="Arial" panose="020B0604020202020204" pitchFamily="34" charset="0"/>
              <a:buChar char="•"/>
            </a:pPr>
            <a:r>
              <a:rPr lang="en-US" sz="1400" dirty="0"/>
              <a:t>Benchmark against best demonstrated performance – for each process configuration</a:t>
            </a:r>
          </a:p>
          <a:p>
            <a:pPr marL="169863" indent="-169863">
              <a:buFont typeface="Arial" panose="020B0604020202020204" pitchFamily="34" charset="0"/>
              <a:buChar char="•"/>
            </a:pPr>
            <a:r>
              <a:rPr lang="en-US" sz="1400" dirty="0"/>
              <a:t>Determine the most impactful levers within operational constraints</a:t>
            </a:r>
          </a:p>
        </p:txBody>
      </p:sp>
      <p:sp>
        <p:nvSpPr>
          <p:cNvPr id="31" name="Text Placeholder 16">
            <a:extLst>
              <a:ext uri="{FF2B5EF4-FFF2-40B4-BE49-F238E27FC236}">
                <a16:creationId xmlns:a16="http://schemas.microsoft.com/office/drawing/2014/main" id="{5FF84C2D-D11F-2423-47C4-05A3827C7AD3}"/>
              </a:ext>
            </a:extLst>
          </p:cNvPr>
          <p:cNvSpPr txBox="1">
            <a:spLocks/>
          </p:cNvSpPr>
          <p:nvPr/>
        </p:nvSpPr>
        <p:spPr>
          <a:xfrm>
            <a:off x="1391386" y="1837680"/>
            <a:ext cx="2834640" cy="72159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lgn="ctr"/>
            <a:r>
              <a:rPr lang="en-US" sz="2000" b="1" cap="all" dirty="0">
                <a:solidFill>
                  <a:schemeClr val="tx1"/>
                </a:solidFill>
                <a:latin typeface="Sons Condensed Extrabold" panose="02060906060206060203" pitchFamily="18" charset="0"/>
              </a:rPr>
              <a:t>Operationalize environmental sustainability goals</a:t>
            </a:r>
          </a:p>
        </p:txBody>
      </p:sp>
      <p:sp>
        <p:nvSpPr>
          <p:cNvPr id="32" name="Text Placeholder 17">
            <a:extLst>
              <a:ext uri="{FF2B5EF4-FFF2-40B4-BE49-F238E27FC236}">
                <a16:creationId xmlns:a16="http://schemas.microsoft.com/office/drawing/2014/main" id="{6A3300AB-1C0C-20EE-00D5-EDFB95AEC198}"/>
              </a:ext>
            </a:extLst>
          </p:cNvPr>
          <p:cNvSpPr txBox="1">
            <a:spLocks/>
          </p:cNvSpPr>
          <p:nvPr/>
        </p:nvSpPr>
        <p:spPr>
          <a:xfrm>
            <a:off x="5249709" y="1841044"/>
            <a:ext cx="2576945" cy="72159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lgn="ctr"/>
            <a:r>
              <a:rPr lang="en-US" sz="2000" b="1" cap="all" dirty="0">
                <a:solidFill>
                  <a:schemeClr val="tx1"/>
                </a:solidFill>
                <a:latin typeface="Sons Condensed Extrabold" panose="02060906060206060203" pitchFamily="18" charset="0"/>
              </a:rPr>
              <a:t>Break siloes between Ops and Sustainability</a:t>
            </a:r>
          </a:p>
        </p:txBody>
      </p:sp>
      <p:sp>
        <p:nvSpPr>
          <p:cNvPr id="33" name="Text Placeholder 18">
            <a:extLst>
              <a:ext uri="{FF2B5EF4-FFF2-40B4-BE49-F238E27FC236}">
                <a16:creationId xmlns:a16="http://schemas.microsoft.com/office/drawing/2014/main" id="{BF588F9C-179E-0736-4D2C-7CA84D2722B2}"/>
              </a:ext>
            </a:extLst>
          </p:cNvPr>
          <p:cNvSpPr txBox="1">
            <a:spLocks/>
          </p:cNvSpPr>
          <p:nvPr/>
        </p:nvSpPr>
        <p:spPr>
          <a:xfrm>
            <a:off x="8495794" y="1841044"/>
            <a:ext cx="2834640" cy="72159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lgn="ctr"/>
            <a:r>
              <a:rPr lang="en-US" sz="2000" b="1" cap="all" dirty="0">
                <a:solidFill>
                  <a:schemeClr val="bg1"/>
                </a:solidFill>
                <a:latin typeface="Sons Condensed Extrabold" panose="02060906060206060203" pitchFamily="18" charset="0"/>
              </a:rPr>
              <a:t>Provide process context needed to truly optimize</a:t>
            </a:r>
          </a:p>
        </p:txBody>
      </p:sp>
      <p:sp>
        <p:nvSpPr>
          <p:cNvPr id="53" name="Footer Placeholder 52">
            <a:extLst>
              <a:ext uri="{FF2B5EF4-FFF2-40B4-BE49-F238E27FC236}">
                <a16:creationId xmlns:a16="http://schemas.microsoft.com/office/drawing/2014/main" id="{1B803319-13E4-1C0C-69B8-4D7833D63801}"/>
              </a:ext>
            </a:extLst>
          </p:cNvPr>
          <p:cNvSpPr>
            <a:spLocks noGrp="1"/>
          </p:cNvSpPr>
          <p:nvPr>
            <p:ph type="ftr" sz="quarter" idx="11"/>
          </p:nvPr>
        </p:nvSpPr>
        <p:spPr/>
        <p:txBody>
          <a:bodyPr/>
          <a:lstStyle/>
          <a:p>
            <a:r>
              <a:rPr lang="en-US" dirty="0"/>
              <a:t>© 2024 GE Vernova and/or its affiliates. All rights reserved.</a:t>
            </a:r>
          </a:p>
        </p:txBody>
      </p:sp>
      <p:sp>
        <p:nvSpPr>
          <p:cNvPr id="5" name="Rectangle 4">
            <a:extLst>
              <a:ext uri="{FF2B5EF4-FFF2-40B4-BE49-F238E27FC236}">
                <a16:creationId xmlns:a16="http://schemas.microsoft.com/office/drawing/2014/main" id="{76B6021A-B880-813F-6015-928AE068A9AC}"/>
              </a:ext>
            </a:extLst>
          </p:cNvPr>
          <p:cNvSpPr/>
          <p:nvPr/>
        </p:nvSpPr>
        <p:spPr>
          <a:xfrm>
            <a:off x="0" y="5596584"/>
            <a:ext cx="12192000" cy="795200"/>
          </a:xfrm>
          <a:prstGeom prst="rect">
            <a:avLst/>
          </a:prstGeom>
          <a:solidFill>
            <a:srgbClr val="036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Inter" panose="020B0502030000000004" pitchFamily="34" charset="0"/>
              </a:rPr>
              <a:t>Capabilities for world-class operational performance management </a:t>
            </a:r>
          </a:p>
          <a:p>
            <a:pPr algn="ctr"/>
            <a:r>
              <a:rPr lang="en-US" sz="2000" b="1" dirty="0">
                <a:solidFill>
                  <a:schemeClr val="bg2"/>
                </a:solidFill>
                <a:latin typeface="Inter" panose="020B0502030000000004" pitchFamily="34" charset="0"/>
              </a:rPr>
              <a:t>Extended to empower teams to actively manage sustainability KPIs</a:t>
            </a:r>
            <a:endParaRPr lang="en-US" b="1" dirty="0">
              <a:solidFill>
                <a:schemeClr val="bg2"/>
              </a:solidFill>
              <a:latin typeface="Inter" panose="020B0502030000000004" pitchFamily="34" charset="0"/>
            </a:endParaRPr>
          </a:p>
        </p:txBody>
      </p:sp>
      <p:sp>
        <p:nvSpPr>
          <p:cNvPr id="8" name="Text Placeholder 35">
            <a:extLst>
              <a:ext uri="{FF2B5EF4-FFF2-40B4-BE49-F238E27FC236}">
                <a16:creationId xmlns:a16="http://schemas.microsoft.com/office/drawing/2014/main" id="{1DDE3732-5CF1-21F5-A7AE-830FFDAB729B}"/>
              </a:ext>
            </a:extLst>
          </p:cNvPr>
          <p:cNvSpPr txBox="1">
            <a:spLocks/>
          </p:cNvSpPr>
          <p:nvPr/>
        </p:nvSpPr>
        <p:spPr>
          <a:xfrm>
            <a:off x="1053371" y="1927630"/>
            <a:ext cx="450686" cy="541687"/>
          </a:xfrm>
          <a:prstGeom prst="rect">
            <a:avLst/>
          </a:prstGeom>
        </p:spPr>
        <p:txBody>
          <a:bodyPr vert="horz" wrap="square" lIns="0" tIns="0" rIns="0" bIns="0" rtlCol="0">
            <a:spAutoFit/>
          </a:bodyPr>
          <a:lstStyle>
            <a:lvl1pPr marL="0" indent="0" algn="l" defTabSz="914400" rtl="0" eaLnBrk="1" latinLnBrk="0" hangingPunct="1">
              <a:lnSpc>
                <a:spcPct val="80000"/>
              </a:lnSpc>
              <a:spcBef>
                <a:spcPts val="0"/>
              </a:spcBef>
              <a:spcAft>
                <a:spcPts val="0"/>
              </a:spcAft>
              <a:buClr>
                <a:schemeClr val="tx1"/>
              </a:buClr>
              <a:buFont typeface="Arial" panose="020B0604020202020204" pitchFamily="34" charset="0"/>
              <a:buNone/>
              <a:defRPr sz="5700" kern="1200">
                <a:solidFill>
                  <a:srgbClr val="C8FF08"/>
                </a:solidFill>
                <a:latin typeface="Sons Condensed Extrabold" panose="02060906060206060203" pitchFamily="18"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
                <a:srgbClr val="FFFFFF"/>
              </a:buClr>
              <a:buSzTx/>
              <a:buFont typeface="Arial" panose="020B0604020202020204" pitchFamily="34" charset="0"/>
              <a:buNone/>
              <a:tabLst/>
              <a:defRPr/>
            </a:pPr>
            <a:r>
              <a:rPr kumimoji="0" lang="en-US" sz="4400" b="0" i="0" u="none" strike="noStrike" kern="1200" cap="none" spc="0" normalizeH="0" baseline="0" noProof="0" dirty="0">
                <a:ln>
                  <a:noFill/>
                </a:ln>
                <a:solidFill>
                  <a:srgbClr val="C8FF08"/>
                </a:solidFill>
                <a:effectLst/>
                <a:uLnTx/>
                <a:uFillTx/>
                <a:latin typeface="Sons Condensed Extrabold" panose="02060906060206060203" pitchFamily="18" charset="0"/>
                <a:ea typeface="+mn-ea"/>
                <a:cs typeface="+mn-cs"/>
              </a:rPr>
              <a:t>01</a:t>
            </a:r>
          </a:p>
        </p:txBody>
      </p:sp>
      <p:sp>
        <p:nvSpPr>
          <p:cNvPr id="9" name="Text Placeholder 36">
            <a:extLst>
              <a:ext uri="{FF2B5EF4-FFF2-40B4-BE49-F238E27FC236}">
                <a16:creationId xmlns:a16="http://schemas.microsoft.com/office/drawing/2014/main" id="{2A038F63-B23A-D3FF-4DFD-1F6E3840649F}"/>
              </a:ext>
            </a:extLst>
          </p:cNvPr>
          <p:cNvSpPr txBox="1">
            <a:spLocks/>
          </p:cNvSpPr>
          <p:nvPr/>
        </p:nvSpPr>
        <p:spPr>
          <a:xfrm>
            <a:off x="4895518" y="1927631"/>
            <a:ext cx="450686" cy="541687"/>
          </a:xfrm>
          <a:prstGeom prst="rect">
            <a:avLst/>
          </a:prstGeom>
        </p:spPr>
        <p:txBody>
          <a:bodyPr vert="horz" wrap="square" lIns="0" tIns="0" rIns="0" bIns="0" rtlCol="0">
            <a:spAutoFit/>
          </a:bodyPr>
          <a:lstStyle>
            <a:lvl1pPr marL="0" indent="0" algn="l" defTabSz="914400" rtl="0" eaLnBrk="1" latinLnBrk="0" hangingPunct="1">
              <a:lnSpc>
                <a:spcPct val="80000"/>
              </a:lnSpc>
              <a:spcBef>
                <a:spcPts val="0"/>
              </a:spcBef>
              <a:spcAft>
                <a:spcPts val="0"/>
              </a:spcAft>
              <a:buClr>
                <a:schemeClr val="tx1"/>
              </a:buClr>
              <a:buFont typeface="Arial" panose="020B0604020202020204" pitchFamily="34" charset="0"/>
              <a:buNone/>
              <a:defRPr sz="5700" kern="1200">
                <a:solidFill>
                  <a:srgbClr val="C8FF08"/>
                </a:solidFill>
                <a:latin typeface="Sons Condensed Extrabold" panose="02060906060206060203" pitchFamily="18"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
                <a:srgbClr val="FFFFFF"/>
              </a:buClr>
              <a:buSzTx/>
              <a:buFont typeface="Arial" panose="020B0604020202020204" pitchFamily="34" charset="0"/>
              <a:buNone/>
              <a:tabLst/>
              <a:defRPr/>
            </a:pPr>
            <a:r>
              <a:rPr kumimoji="0" lang="en-US" sz="4400" b="0" i="0" u="none" strike="noStrike" kern="1200" cap="none" spc="0" normalizeH="0" baseline="0" noProof="0" dirty="0">
                <a:ln>
                  <a:noFill/>
                </a:ln>
                <a:solidFill>
                  <a:srgbClr val="C8FF08"/>
                </a:solidFill>
                <a:effectLst/>
                <a:uLnTx/>
                <a:uFillTx/>
                <a:latin typeface="Sons Condensed Extrabold" panose="02060906060206060203" pitchFamily="18" charset="0"/>
                <a:ea typeface="+mn-ea"/>
                <a:cs typeface="+mn-cs"/>
              </a:rPr>
              <a:t>02</a:t>
            </a:r>
          </a:p>
        </p:txBody>
      </p:sp>
      <p:sp>
        <p:nvSpPr>
          <p:cNvPr id="10" name="Text Placeholder 37">
            <a:extLst>
              <a:ext uri="{FF2B5EF4-FFF2-40B4-BE49-F238E27FC236}">
                <a16:creationId xmlns:a16="http://schemas.microsoft.com/office/drawing/2014/main" id="{4072540A-B5C6-A4AC-619F-CA0C0EF28AFA}"/>
              </a:ext>
            </a:extLst>
          </p:cNvPr>
          <p:cNvSpPr txBox="1">
            <a:spLocks/>
          </p:cNvSpPr>
          <p:nvPr/>
        </p:nvSpPr>
        <p:spPr>
          <a:xfrm>
            <a:off x="8270451" y="1927632"/>
            <a:ext cx="450686" cy="541687"/>
          </a:xfrm>
          <a:prstGeom prst="rect">
            <a:avLst/>
          </a:prstGeom>
        </p:spPr>
        <p:txBody>
          <a:bodyPr vert="horz" wrap="square" lIns="0" tIns="0" rIns="0" bIns="0" rtlCol="0">
            <a:spAutoFit/>
          </a:bodyPr>
          <a:lstStyle>
            <a:lvl1pPr marL="0" indent="0" algn="l" defTabSz="914400" rtl="0" eaLnBrk="1" latinLnBrk="0" hangingPunct="1">
              <a:lnSpc>
                <a:spcPct val="80000"/>
              </a:lnSpc>
              <a:spcBef>
                <a:spcPts val="0"/>
              </a:spcBef>
              <a:spcAft>
                <a:spcPts val="0"/>
              </a:spcAft>
              <a:buClr>
                <a:schemeClr val="tx1"/>
              </a:buClr>
              <a:buFont typeface="Arial" panose="020B0604020202020204" pitchFamily="34" charset="0"/>
              <a:buNone/>
              <a:defRPr sz="5700" kern="1200">
                <a:solidFill>
                  <a:srgbClr val="C8FF08"/>
                </a:solidFill>
                <a:latin typeface="Sons Condensed Extrabold" panose="02060906060206060203" pitchFamily="18"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
                <a:srgbClr val="FFFFFF"/>
              </a:buClr>
              <a:buSzTx/>
              <a:buFont typeface="Arial" panose="020B0604020202020204" pitchFamily="34" charset="0"/>
              <a:buNone/>
              <a:tabLst/>
              <a:defRPr/>
            </a:pPr>
            <a:r>
              <a:rPr kumimoji="0" lang="en-US" sz="4400" b="0" i="0" u="none" strike="noStrike" kern="1200" cap="none" spc="0" normalizeH="0" baseline="0" noProof="0" dirty="0">
                <a:ln>
                  <a:noFill/>
                </a:ln>
                <a:solidFill>
                  <a:srgbClr val="C8FF08"/>
                </a:solidFill>
                <a:effectLst/>
                <a:uLnTx/>
                <a:uFillTx/>
                <a:latin typeface="Sons Condensed Extrabold" panose="02060906060206060203" pitchFamily="18" charset="0"/>
                <a:ea typeface="+mn-ea"/>
                <a:cs typeface="+mn-cs"/>
              </a:rPr>
              <a:t>03</a:t>
            </a:r>
          </a:p>
        </p:txBody>
      </p:sp>
    </p:spTree>
    <p:extLst>
      <p:ext uri="{BB962C8B-B14F-4D97-AF65-F5344CB8AC3E}">
        <p14:creationId xmlns:p14="http://schemas.microsoft.com/office/powerpoint/2010/main" val="3555101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DC58A-85EA-2C4E-A284-9B7340CA7ECF}"/>
              </a:ext>
            </a:extLst>
          </p:cNvPr>
          <p:cNvSpPr>
            <a:spLocks noGrp="1"/>
          </p:cNvSpPr>
          <p:nvPr>
            <p:ph type="title"/>
          </p:nvPr>
        </p:nvSpPr>
        <p:spPr/>
        <p:txBody>
          <a:bodyPr/>
          <a:lstStyle/>
          <a:p>
            <a:r>
              <a:rPr lang="en-US" dirty="0"/>
              <a:t>Progress toward active management of energy/GHGs and holistic optimization of the manufacturing operation</a:t>
            </a:r>
          </a:p>
        </p:txBody>
      </p:sp>
      <p:sp>
        <p:nvSpPr>
          <p:cNvPr id="3" name="Footer Placeholder 2">
            <a:extLst>
              <a:ext uri="{FF2B5EF4-FFF2-40B4-BE49-F238E27FC236}">
                <a16:creationId xmlns:a16="http://schemas.microsoft.com/office/drawing/2014/main" id="{6D674D20-27A5-3047-A29B-AE3848DEE9B3}"/>
              </a:ext>
            </a:extLst>
          </p:cNvPr>
          <p:cNvSpPr>
            <a:spLocks noGrp="1"/>
          </p:cNvSpPr>
          <p:nvPr>
            <p:ph type="ftr" sz="quarter" idx="11"/>
          </p:nvPr>
        </p:nvSpPr>
        <p:spPr/>
        <p:txBody>
          <a:bodyPr/>
          <a:lstStyle/>
          <a:p>
            <a:r>
              <a:rPr lang="en-US" dirty="0"/>
              <a:t>© 2024 GE Vernova and/or its affiliates. All rights reserved.</a:t>
            </a:r>
          </a:p>
        </p:txBody>
      </p:sp>
      <p:sp>
        <p:nvSpPr>
          <p:cNvPr id="7" name="Slide Number Placeholder 6">
            <a:extLst>
              <a:ext uri="{FF2B5EF4-FFF2-40B4-BE49-F238E27FC236}">
                <a16:creationId xmlns:a16="http://schemas.microsoft.com/office/drawing/2014/main" id="{50514A31-B8CC-C094-1EC6-0BE799E3A81E}"/>
              </a:ext>
            </a:extLst>
          </p:cNvPr>
          <p:cNvSpPr>
            <a:spLocks noGrp="1"/>
          </p:cNvSpPr>
          <p:nvPr>
            <p:ph type="sldNum" sz="quarter" idx="12"/>
          </p:nvPr>
        </p:nvSpPr>
        <p:spPr/>
        <p:txBody>
          <a:bodyPr/>
          <a:lstStyle/>
          <a:p>
            <a:fld id="{7A7A97EF-C944-4447-B862-B593E9B4A0FF}" type="slidenum">
              <a:rPr lang="en-US" smtClean="0"/>
              <a:t>67</a:t>
            </a:fld>
            <a:endParaRPr lang="en-US" dirty="0"/>
          </a:p>
        </p:txBody>
      </p:sp>
      <p:sp>
        <p:nvSpPr>
          <p:cNvPr id="4" name="Rectangle: Rounded Corners 3">
            <a:extLst>
              <a:ext uri="{FF2B5EF4-FFF2-40B4-BE49-F238E27FC236}">
                <a16:creationId xmlns:a16="http://schemas.microsoft.com/office/drawing/2014/main" id="{C956D6F5-141B-0982-D4DC-1F165C41512F}"/>
              </a:ext>
            </a:extLst>
          </p:cNvPr>
          <p:cNvSpPr/>
          <p:nvPr/>
        </p:nvSpPr>
        <p:spPr>
          <a:xfrm>
            <a:off x="1090569" y="1745558"/>
            <a:ext cx="2852928" cy="914400"/>
          </a:xfrm>
          <a:prstGeom prst="roundRect">
            <a:avLst/>
          </a:prstGeom>
          <a:solidFill>
            <a:srgbClr val="C7DBDB"/>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tx1"/>
                </a:solidFill>
              </a:rPr>
              <a:t>Global Visibility</a:t>
            </a:r>
          </a:p>
        </p:txBody>
      </p:sp>
      <p:sp>
        <p:nvSpPr>
          <p:cNvPr id="5" name="Rectangle: Rounded Corners 4">
            <a:extLst>
              <a:ext uri="{FF2B5EF4-FFF2-40B4-BE49-F238E27FC236}">
                <a16:creationId xmlns:a16="http://schemas.microsoft.com/office/drawing/2014/main" id="{CB69B36C-FF36-C20C-BD64-F9F5B23442F7}"/>
              </a:ext>
            </a:extLst>
          </p:cNvPr>
          <p:cNvSpPr/>
          <p:nvPr/>
        </p:nvSpPr>
        <p:spPr>
          <a:xfrm>
            <a:off x="1418370" y="3286778"/>
            <a:ext cx="1862356" cy="914400"/>
          </a:xfrm>
          <a:prstGeom prst="roundRect">
            <a:avLst/>
          </a:prstGeom>
          <a:solidFill>
            <a:srgbClr val="C7DBDB"/>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tx1"/>
                </a:solidFill>
              </a:rPr>
              <a:t>Site Visibility</a:t>
            </a:r>
          </a:p>
        </p:txBody>
      </p:sp>
      <p:sp>
        <p:nvSpPr>
          <p:cNvPr id="8" name="Rectangle: Rounded Corners 7">
            <a:extLst>
              <a:ext uri="{FF2B5EF4-FFF2-40B4-BE49-F238E27FC236}">
                <a16:creationId xmlns:a16="http://schemas.microsoft.com/office/drawing/2014/main" id="{ABDCD610-EEBF-65D9-512A-1C02E2AECA5F}"/>
              </a:ext>
            </a:extLst>
          </p:cNvPr>
          <p:cNvSpPr/>
          <p:nvPr/>
        </p:nvSpPr>
        <p:spPr>
          <a:xfrm>
            <a:off x="1585855" y="3439178"/>
            <a:ext cx="1862356" cy="914400"/>
          </a:xfrm>
          <a:prstGeom prst="roundRect">
            <a:avLst/>
          </a:prstGeom>
          <a:solidFill>
            <a:srgbClr val="C7DBDB"/>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tx1"/>
                </a:solidFill>
              </a:rPr>
              <a:t>Site Visibility</a:t>
            </a:r>
          </a:p>
        </p:txBody>
      </p:sp>
      <p:sp>
        <p:nvSpPr>
          <p:cNvPr id="9" name="Rectangle: Rounded Corners 8">
            <a:extLst>
              <a:ext uri="{FF2B5EF4-FFF2-40B4-BE49-F238E27FC236}">
                <a16:creationId xmlns:a16="http://schemas.microsoft.com/office/drawing/2014/main" id="{F7373B99-D4DB-E6E1-23AB-3130685716DA}"/>
              </a:ext>
            </a:extLst>
          </p:cNvPr>
          <p:cNvSpPr/>
          <p:nvPr/>
        </p:nvSpPr>
        <p:spPr>
          <a:xfrm>
            <a:off x="1744009" y="3658909"/>
            <a:ext cx="1862356" cy="914400"/>
          </a:xfrm>
          <a:prstGeom prst="roundRect">
            <a:avLst/>
          </a:prstGeom>
          <a:solidFill>
            <a:srgbClr val="C7DBDB"/>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tx1"/>
                </a:solidFill>
              </a:rPr>
              <a:t>Site Visibility</a:t>
            </a:r>
          </a:p>
        </p:txBody>
      </p:sp>
      <p:sp>
        <p:nvSpPr>
          <p:cNvPr id="10" name="Rectangle: Rounded Corners 9">
            <a:extLst>
              <a:ext uri="{FF2B5EF4-FFF2-40B4-BE49-F238E27FC236}">
                <a16:creationId xmlns:a16="http://schemas.microsoft.com/office/drawing/2014/main" id="{C035F7D6-8554-1DA7-AF14-1C1F3AD3E275}"/>
              </a:ext>
            </a:extLst>
          </p:cNvPr>
          <p:cNvSpPr/>
          <p:nvPr/>
        </p:nvSpPr>
        <p:spPr>
          <a:xfrm>
            <a:off x="4612372" y="1745558"/>
            <a:ext cx="2852928" cy="914400"/>
          </a:xfrm>
          <a:prstGeom prst="roundRect">
            <a:avLst/>
          </a:prstGeom>
          <a:solidFill>
            <a:srgbClr val="96BDBD"/>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tx1"/>
                </a:solidFill>
              </a:rPr>
              <a:t>Process Context</a:t>
            </a:r>
          </a:p>
        </p:txBody>
      </p:sp>
      <p:sp>
        <p:nvSpPr>
          <p:cNvPr id="11" name="Rectangle: Rounded Corners 10">
            <a:extLst>
              <a:ext uri="{FF2B5EF4-FFF2-40B4-BE49-F238E27FC236}">
                <a16:creationId xmlns:a16="http://schemas.microsoft.com/office/drawing/2014/main" id="{8E14DB6F-5D42-B772-A25B-2BBDA7ACFCF8}"/>
              </a:ext>
            </a:extLst>
          </p:cNvPr>
          <p:cNvSpPr/>
          <p:nvPr/>
        </p:nvSpPr>
        <p:spPr>
          <a:xfrm>
            <a:off x="4612372" y="3658909"/>
            <a:ext cx="2852928" cy="914400"/>
          </a:xfrm>
          <a:prstGeom prst="roundRect">
            <a:avLst/>
          </a:prstGeom>
          <a:solidFill>
            <a:srgbClr val="96BDBD"/>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tx1"/>
                </a:solidFill>
              </a:rPr>
              <a:t>Production Context</a:t>
            </a:r>
          </a:p>
        </p:txBody>
      </p:sp>
      <p:sp>
        <p:nvSpPr>
          <p:cNvPr id="12" name="Rectangle: Rounded Corners 11">
            <a:extLst>
              <a:ext uri="{FF2B5EF4-FFF2-40B4-BE49-F238E27FC236}">
                <a16:creationId xmlns:a16="http://schemas.microsoft.com/office/drawing/2014/main" id="{B6EC7B10-5D89-8045-19F0-2A70A727078E}"/>
              </a:ext>
            </a:extLst>
          </p:cNvPr>
          <p:cNvSpPr/>
          <p:nvPr/>
        </p:nvSpPr>
        <p:spPr>
          <a:xfrm>
            <a:off x="4612372" y="5429515"/>
            <a:ext cx="2852928" cy="914400"/>
          </a:xfrm>
          <a:prstGeom prst="roundRect">
            <a:avLst/>
          </a:prstGeom>
          <a:solidFill>
            <a:srgbClr val="96BDBD"/>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tx1"/>
                </a:solidFill>
              </a:rPr>
              <a:t>Organizational Context</a:t>
            </a:r>
          </a:p>
        </p:txBody>
      </p:sp>
      <p:sp>
        <p:nvSpPr>
          <p:cNvPr id="13" name="Rectangle: Rounded Corners 12">
            <a:extLst>
              <a:ext uri="{FF2B5EF4-FFF2-40B4-BE49-F238E27FC236}">
                <a16:creationId xmlns:a16="http://schemas.microsoft.com/office/drawing/2014/main" id="{0DF76800-62E1-775E-3D1C-FD2A8DE004DB}"/>
              </a:ext>
            </a:extLst>
          </p:cNvPr>
          <p:cNvSpPr/>
          <p:nvPr/>
        </p:nvSpPr>
        <p:spPr>
          <a:xfrm>
            <a:off x="8134174" y="1749446"/>
            <a:ext cx="2847957" cy="914400"/>
          </a:xfrm>
          <a:prstGeom prst="roundRect">
            <a:avLst/>
          </a:prstGeom>
          <a:solidFill>
            <a:srgbClr val="439297"/>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bg1"/>
                </a:solidFill>
              </a:rPr>
              <a:t>Optimization:</a:t>
            </a:r>
          </a:p>
          <a:p>
            <a:pPr algn="ctr">
              <a:spcAft>
                <a:spcPts val="600"/>
              </a:spcAft>
            </a:pPr>
            <a:r>
              <a:rPr lang="en-US" dirty="0">
                <a:solidFill>
                  <a:schemeClr val="bg1"/>
                </a:solidFill>
              </a:rPr>
              <a:t>Asset, Meter, Event</a:t>
            </a:r>
          </a:p>
        </p:txBody>
      </p:sp>
      <p:sp>
        <p:nvSpPr>
          <p:cNvPr id="14" name="Rectangle: Rounded Corners 13">
            <a:extLst>
              <a:ext uri="{FF2B5EF4-FFF2-40B4-BE49-F238E27FC236}">
                <a16:creationId xmlns:a16="http://schemas.microsoft.com/office/drawing/2014/main" id="{DE064101-7EB6-BA6F-AC86-91EE44050DC2}"/>
              </a:ext>
            </a:extLst>
          </p:cNvPr>
          <p:cNvSpPr/>
          <p:nvPr/>
        </p:nvSpPr>
        <p:spPr>
          <a:xfrm>
            <a:off x="8134173" y="3658909"/>
            <a:ext cx="2847957" cy="914400"/>
          </a:xfrm>
          <a:prstGeom prst="roundRect">
            <a:avLst/>
          </a:prstGeom>
          <a:solidFill>
            <a:srgbClr val="439297"/>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bg1"/>
                </a:solidFill>
              </a:rPr>
              <a:t>Optimization:</a:t>
            </a:r>
          </a:p>
          <a:p>
            <a:pPr algn="ctr">
              <a:spcAft>
                <a:spcPts val="600"/>
              </a:spcAft>
            </a:pPr>
            <a:r>
              <a:rPr lang="en-US" dirty="0">
                <a:solidFill>
                  <a:schemeClr val="bg1"/>
                </a:solidFill>
              </a:rPr>
              <a:t>Product, Part, Schedule</a:t>
            </a:r>
          </a:p>
        </p:txBody>
      </p:sp>
      <p:cxnSp>
        <p:nvCxnSpPr>
          <p:cNvPr id="17" name="Straight Arrow Connector 16">
            <a:extLst>
              <a:ext uri="{FF2B5EF4-FFF2-40B4-BE49-F238E27FC236}">
                <a16:creationId xmlns:a16="http://schemas.microsoft.com/office/drawing/2014/main" id="{831ED1B3-95DF-1FE9-B001-BF1FD23AA8E5}"/>
              </a:ext>
            </a:extLst>
          </p:cNvPr>
          <p:cNvCxnSpPr>
            <a:cxnSpLocks/>
            <a:stCxn id="4" idx="2"/>
          </p:cNvCxnSpPr>
          <p:nvPr/>
        </p:nvCxnSpPr>
        <p:spPr>
          <a:xfrm>
            <a:off x="2517033" y="2659958"/>
            <a:ext cx="0" cy="626820"/>
          </a:xfrm>
          <a:prstGeom prst="straightConnector1">
            <a:avLst/>
          </a:prstGeom>
          <a:ln w="38100">
            <a:solidFill>
              <a:schemeClr val="tx1"/>
            </a:solidFill>
            <a:headEnd type="triangle"/>
            <a:tailEnd type="triangl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F86FE4F2-CFE3-A2F0-2AFB-A56B92A93ED9}"/>
              </a:ext>
            </a:extLst>
          </p:cNvPr>
          <p:cNvCxnSpPr>
            <a:stCxn id="9" idx="3"/>
            <a:endCxn id="10" idx="1"/>
          </p:cNvCxnSpPr>
          <p:nvPr/>
        </p:nvCxnSpPr>
        <p:spPr>
          <a:xfrm flipV="1">
            <a:off x="3606365" y="2202758"/>
            <a:ext cx="1006007" cy="1913351"/>
          </a:xfrm>
          <a:prstGeom prst="curvedConnector3">
            <a:avLst/>
          </a:prstGeom>
          <a:ln w="38100">
            <a:solidFill>
              <a:schemeClr val="tx1"/>
            </a:solidFill>
            <a:headEnd type="none"/>
            <a:tailEnd type="triangl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1ED9616F-C5A9-7DC0-453E-9848AC7AC5FC}"/>
              </a:ext>
            </a:extLst>
          </p:cNvPr>
          <p:cNvCxnSpPr>
            <a:cxnSpLocks/>
            <a:stCxn id="9" idx="3"/>
            <a:endCxn id="12" idx="1"/>
          </p:cNvCxnSpPr>
          <p:nvPr/>
        </p:nvCxnSpPr>
        <p:spPr>
          <a:xfrm>
            <a:off x="3606365" y="4116109"/>
            <a:ext cx="1006007" cy="1770606"/>
          </a:xfrm>
          <a:prstGeom prst="curvedConnector3">
            <a:avLst>
              <a:gd name="adj1" fmla="val 50000"/>
            </a:avLst>
          </a:prstGeom>
          <a:ln w="38100">
            <a:solidFill>
              <a:schemeClr val="tx1"/>
            </a:solidFill>
            <a:headEnd type="none"/>
            <a:tailEnd type="triangl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D165979-6239-2E9D-E310-D3A85F209B8A}"/>
              </a:ext>
            </a:extLst>
          </p:cNvPr>
          <p:cNvCxnSpPr>
            <a:stCxn id="9" idx="3"/>
            <a:endCxn id="11" idx="1"/>
          </p:cNvCxnSpPr>
          <p:nvPr/>
        </p:nvCxnSpPr>
        <p:spPr>
          <a:xfrm>
            <a:off x="3606365" y="4116109"/>
            <a:ext cx="1006007" cy="0"/>
          </a:xfrm>
          <a:prstGeom prst="straightConnector1">
            <a:avLst/>
          </a:prstGeom>
          <a:ln w="38100">
            <a:solidFill>
              <a:schemeClr val="tx1"/>
            </a:solidFill>
            <a:headEnd type="none"/>
            <a:tailEnd type="triangl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3555ED4-2F5A-E1DD-C722-4D1327D6293B}"/>
              </a:ext>
            </a:extLst>
          </p:cNvPr>
          <p:cNvCxnSpPr>
            <a:cxnSpLocks/>
            <a:stCxn id="10" idx="3"/>
            <a:endCxn id="13" idx="1"/>
          </p:cNvCxnSpPr>
          <p:nvPr/>
        </p:nvCxnSpPr>
        <p:spPr>
          <a:xfrm>
            <a:off x="7465300" y="2202758"/>
            <a:ext cx="668874" cy="3888"/>
          </a:xfrm>
          <a:prstGeom prst="straightConnector1">
            <a:avLst/>
          </a:prstGeom>
          <a:ln w="38100">
            <a:solidFill>
              <a:schemeClr val="tx1"/>
            </a:solidFill>
            <a:headEnd type="triangle"/>
            <a:tailEnd type="triangl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F0CD227-7CB5-C543-3DD3-DB3E7EAE769F}"/>
              </a:ext>
            </a:extLst>
          </p:cNvPr>
          <p:cNvCxnSpPr>
            <a:cxnSpLocks/>
            <a:stCxn id="11" idx="3"/>
            <a:endCxn id="14" idx="1"/>
          </p:cNvCxnSpPr>
          <p:nvPr/>
        </p:nvCxnSpPr>
        <p:spPr>
          <a:xfrm>
            <a:off x="7465300" y="4116109"/>
            <a:ext cx="668873" cy="0"/>
          </a:xfrm>
          <a:prstGeom prst="straightConnector1">
            <a:avLst/>
          </a:prstGeom>
          <a:ln w="38100">
            <a:solidFill>
              <a:schemeClr val="tx1"/>
            </a:solidFill>
            <a:headEnd type="triangle"/>
            <a:tailEnd type="triangl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F107D28C-2B4B-0C63-E7F5-6E57E186B5C4}"/>
              </a:ext>
            </a:extLst>
          </p:cNvPr>
          <p:cNvSpPr/>
          <p:nvPr/>
        </p:nvSpPr>
        <p:spPr>
          <a:xfrm>
            <a:off x="8134174" y="5429515"/>
            <a:ext cx="2847957" cy="914400"/>
          </a:xfrm>
          <a:prstGeom prst="roundRect">
            <a:avLst/>
          </a:prstGeom>
          <a:solidFill>
            <a:srgbClr val="439297"/>
          </a:solidFill>
          <a:ln>
            <a:solidFill>
              <a:srgbClr val="96BDBD"/>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Aft>
                <a:spcPts val="600"/>
              </a:spcAft>
            </a:pPr>
            <a:r>
              <a:rPr lang="en-US" dirty="0">
                <a:solidFill>
                  <a:schemeClr val="bg1"/>
                </a:solidFill>
              </a:rPr>
              <a:t>Standardization:</a:t>
            </a:r>
          </a:p>
          <a:p>
            <a:pPr algn="ctr">
              <a:spcAft>
                <a:spcPts val="600"/>
              </a:spcAft>
            </a:pPr>
            <a:r>
              <a:rPr lang="en-US" dirty="0">
                <a:solidFill>
                  <a:schemeClr val="bg1"/>
                </a:solidFill>
              </a:rPr>
              <a:t>Teams, Shifts, Behavior</a:t>
            </a:r>
          </a:p>
        </p:txBody>
      </p:sp>
      <p:cxnSp>
        <p:nvCxnSpPr>
          <p:cNvPr id="15" name="Straight Arrow Connector 14">
            <a:extLst>
              <a:ext uri="{FF2B5EF4-FFF2-40B4-BE49-F238E27FC236}">
                <a16:creationId xmlns:a16="http://schemas.microsoft.com/office/drawing/2014/main" id="{7C604DF8-D542-DFEC-A266-E3412269EC57}"/>
              </a:ext>
            </a:extLst>
          </p:cNvPr>
          <p:cNvCxnSpPr>
            <a:cxnSpLocks/>
            <a:stCxn id="12" idx="3"/>
            <a:endCxn id="6" idx="1"/>
          </p:cNvCxnSpPr>
          <p:nvPr/>
        </p:nvCxnSpPr>
        <p:spPr>
          <a:xfrm>
            <a:off x="7465300" y="5886715"/>
            <a:ext cx="668874" cy="0"/>
          </a:xfrm>
          <a:prstGeom prst="straightConnector1">
            <a:avLst/>
          </a:prstGeom>
          <a:ln w="38100">
            <a:solidFill>
              <a:schemeClr val="tx1"/>
            </a:solidFill>
            <a:headEnd type="triangle"/>
            <a:tailEnd type="triangl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076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C2F67-9BBF-FB8F-87E3-B49365E454DB}"/>
              </a:ext>
            </a:extLst>
          </p:cNvPr>
          <p:cNvSpPr>
            <a:spLocks noGrp="1"/>
          </p:cNvSpPr>
          <p:nvPr>
            <p:ph type="title"/>
          </p:nvPr>
        </p:nvSpPr>
        <p:spPr>
          <a:xfrm>
            <a:off x="419100" y="419101"/>
            <a:ext cx="9813300" cy="457020"/>
          </a:xfrm>
        </p:spPr>
        <p:txBody>
          <a:bodyPr/>
          <a:lstStyle/>
          <a:p>
            <a:r>
              <a:rPr lang="en-GB" dirty="0">
                <a:latin typeface="Inter" panose="020B0604020202020204" charset="0"/>
                <a:ea typeface="Inter" panose="020B0604020202020204" charset="0"/>
              </a:rPr>
              <a:t>Fast time-to-value, advanced analytics, &amp; persona-based visualization with </a:t>
            </a:r>
            <a:r>
              <a:rPr lang="en-GB" dirty="0">
                <a:solidFill>
                  <a:schemeClr val="tx2"/>
                </a:solidFill>
                <a:latin typeface="Inter" panose="020B0604020202020204" charset="0"/>
                <a:ea typeface="Inter" panose="020B0604020202020204" charset="0"/>
              </a:rPr>
              <a:t>Proficy for Sustainability Insights</a:t>
            </a:r>
            <a:endParaRPr lang="en-US" dirty="0">
              <a:solidFill>
                <a:schemeClr val="tx2"/>
              </a:solidFill>
            </a:endParaRPr>
          </a:p>
        </p:txBody>
      </p:sp>
      <p:grpSp>
        <p:nvGrpSpPr>
          <p:cNvPr id="8" name="Group 7">
            <a:extLst>
              <a:ext uri="{FF2B5EF4-FFF2-40B4-BE49-F238E27FC236}">
                <a16:creationId xmlns:a16="http://schemas.microsoft.com/office/drawing/2014/main" id="{0311A750-0FCA-F062-7AE7-2DCEF513EC8A}"/>
              </a:ext>
            </a:extLst>
          </p:cNvPr>
          <p:cNvGrpSpPr/>
          <p:nvPr/>
        </p:nvGrpSpPr>
        <p:grpSpPr>
          <a:xfrm>
            <a:off x="2116986" y="1317230"/>
            <a:ext cx="7958028" cy="2643160"/>
            <a:chOff x="2101805" y="2175870"/>
            <a:chExt cx="7958028" cy="2643160"/>
          </a:xfrm>
        </p:grpSpPr>
        <p:grpSp>
          <p:nvGrpSpPr>
            <p:cNvPr id="128" name="Group 127">
              <a:extLst>
                <a:ext uri="{FF2B5EF4-FFF2-40B4-BE49-F238E27FC236}">
                  <a16:creationId xmlns:a16="http://schemas.microsoft.com/office/drawing/2014/main" id="{289D8C52-0861-E23E-6A36-1D567C89F3BE}"/>
                </a:ext>
              </a:extLst>
            </p:cNvPr>
            <p:cNvGrpSpPr/>
            <p:nvPr/>
          </p:nvGrpSpPr>
          <p:grpSpPr>
            <a:xfrm>
              <a:off x="2211428" y="2175870"/>
              <a:ext cx="7769143" cy="1784677"/>
              <a:chOff x="4422856" y="4267300"/>
              <a:chExt cx="7769143" cy="1784677"/>
            </a:xfrm>
          </p:grpSpPr>
          <p:sp>
            <p:nvSpPr>
              <p:cNvPr id="127" name="Content Placeholder 11">
                <a:extLst>
                  <a:ext uri="{FF2B5EF4-FFF2-40B4-BE49-F238E27FC236}">
                    <a16:creationId xmlns:a16="http://schemas.microsoft.com/office/drawing/2014/main" id="{8A2BF3BA-5AD9-3E52-A1FC-857F79690B5E}"/>
                  </a:ext>
                </a:extLst>
              </p:cNvPr>
              <p:cNvSpPr txBox="1">
                <a:spLocks/>
              </p:cNvSpPr>
              <p:nvPr/>
            </p:nvSpPr>
            <p:spPr>
              <a:xfrm>
                <a:off x="4422856" y="4267300"/>
                <a:ext cx="7769143" cy="1596415"/>
              </a:xfrm>
              <a:prstGeom prst="rect">
                <a:avLst/>
              </a:prstGeom>
              <a:solidFill>
                <a:srgbClr val="005E60"/>
              </a:solidFill>
            </p:spPr>
            <p:txBody>
              <a:bodyPr vert="horz" lIns="91440" tIns="0" rIns="0" bIns="0" rtlCol="0" anchor="ctr">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spcBef>
                    <a:spcPts val="300"/>
                  </a:spcBef>
                  <a:spcAft>
                    <a:spcPts val="0"/>
                  </a:spcAft>
                  <a:buClrTx/>
                </a:pPr>
                <a:endParaRPr lang="en-US" sz="1400" dirty="0">
                  <a:solidFill>
                    <a:schemeClr val="bg1"/>
                  </a:solidFill>
                </a:endParaRPr>
              </a:p>
            </p:txBody>
          </p:sp>
          <p:grpSp>
            <p:nvGrpSpPr>
              <p:cNvPr id="124" name="Group 123">
                <a:extLst>
                  <a:ext uri="{FF2B5EF4-FFF2-40B4-BE49-F238E27FC236}">
                    <a16:creationId xmlns:a16="http://schemas.microsoft.com/office/drawing/2014/main" id="{8B74B214-9CE0-61AC-187C-773530B2B68C}"/>
                  </a:ext>
                </a:extLst>
              </p:cNvPr>
              <p:cNvGrpSpPr/>
              <p:nvPr/>
            </p:nvGrpSpPr>
            <p:grpSpPr>
              <a:xfrm>
                <a:off x="4812532" y="4706856"/>
                <a:ext cx="1454851" cy="925952"/>
                <a:chOff x="5231341" y="4500797"/>
                <a:chExt cx="1219023" cy="1202254"/>
              </a:xfrm>
            </p:grpSpPr>
            <p:cxnSp>
              <p:nvCxnSpPr>
                <p:cNvPr id="120" name="Straight Arrow Connector 119">
                  <a:extLst>
                    <a:ext uri="{FF2B5EF4-FFF2-40B4-BE49-F238E27FC236}">
                      <a16:creationId xmlns:a16="http://schemas.microsoft.com/office/drawing/2014/main" id="{32B8D992-0F1F-37E3-530C-18A713DB8EC4}"/>
                    </a:ext>
                  </a:extLst>
                </p:cNvPr>
                <p:cNvCxnSpPr>
                  <a:cxnSpLocks/>
                </p:cNvCxnSpPr>
                <p:nvPr/>
              </p:nvCxnSpPr>
              <p:spPr>
                <a:xfrm rot="5400000" flipV="1">
                  <a:off x="6325358" y="4596431"/>
                  <a:ext cx="0" cy="250012"/>
                </a:xfrm>
                <a:prstGeom prst="straightConnector1">
                  <a:avLst/>
                </a:prstGeom>
                <a:ln w="28575">
                  <a:solidFill>
                    <a:srgbClr val="C8FF0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CC0B0C2A-5817-97D7-8CCA-6FC22D8FDEAA}"/>
                    </a:ext>
                  </a:extLst>
                </p:cNvPr>
                <p:cNvCxnSpPr>
                  <a:cxnSpLocks/>
                </p:cNvCxnSpPr>
                <p:nvPr/>
              </p:nvCxnSpPr>
              <p:spPr>
                <a:xfrm rot="5400000" flipV="1">
                  <a:off x="6325358" y="5357407"/>
                  <a:ext cx="0" cy="250012"/>
                </a:xfrm>
                <a:prstGeom prst="straightConnector1">
                  <a:avLst/>
                </a:prstGeom>
                <a:ln w="28575">
                  <a:solidFill>
                    <a:srgbClr val="C8FF0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F8CDF151-9EB6-2862-EC74-5411F2488DE4}"/>
                    </a:ext>
                  </a:extLst>
                </p:cNvPr>
                <p:cNvSpPr txBox="1"/>
                <p:nvPr/>
              </p:nvSpPr>
              <p:spPr>
                <a:xfrm>
                  <a:off x="5231341" y="4500797"/>
                  <a:ext cx="976252" cy="441279"/>
                </a:xfrm>
                <a:prstGeom prst="roundRect">
                  <a:avLst/>
                </a:prstGeom>
                <a:solidFill>
                  <a:srgbClr val="639D9E"/>
                </a:solid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Inter" panose="020B0604020202020204" charset="0"/>
                      <a:ea typeface="Inter" panose="020B0604020202020204" charset="0"/>
                    </a:rPr>
                    <a:t>Utility Data</a:t>
                  </a:r>
                </a:p>
              </p:txBody>
            </p:sp>
            <p:sp>
              <p:nvSpPr>
                <p:cNvPr id="95" name="TextBox 94">
                  <a:extLst>
                    <a:ext uri="{FF2B5EF4-FFF2-40B4-BE49-F238E27FC236}">
                      <a16:creationId xmlns:a16="http://schemas.microsoft.com/office/drawing/2014/main" id="{7600A4F6-0D86-70CF-8F62-0F645F38A864}"/>
                    </a:ext>
                  </a:extLst>
                </p:cNvPr>
                <p:cNvSpPr txBox="1"/>
                <p:nvPr/>
              </p:nvSpPr>
              <p:spPr>
                <a:xfrm>
                  <a:off x="5231341" y="5261772"/>
                  <a:ext cx="976252" cy="441279"/>
                </a:xfrm>
                <a:prstGeom prst="roundRect">
                  <a:avLst/>
                </a:prstGeom>
                <a:solidFill>
                  <a:srgbClr val="639D9E"/>
                </a:solid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Inter" panose="020B0604020202020204" charset="0"/>
                      <a:ea typeface="Inter" panose="020B0604020202020204" charset="0"/>
                    </a:rPr>
                    <a:t>Other OT Contextual Data</a:t>
                  </a:r>
                </a:p>
              </p:txBody>
            </p:sp>
          </p:grpSp>
          <p:sp>
            <p:nvSpPr>
              <p:cNvPr id="96" name="TextBox 95">
                <a:extLst>
                  <a:ext uri="{FF2B5EF4-FFF2-40B4-BE49-F238E27FC236}">
                    <a16:creationId xmlns:a16="http://schemas.microsoft.com/office/drawing/2014/main" id="{B4769CA1-3531-BCDC-57BB-661FCF26AA94}"/>
                  </a:ext>
                </a:extLst>
              </p:cNvPr>
              <p:cNvSpPr txBox="1"/>
              <p:nvPr/>
            </p:nvSpPr>
            <p:spPr>
              <a:xfrm>
                <a:off x="4725291" y="4344867"/>
                <a:ext cx="1908877" cy="220575"/>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all" spc="0" normalizeH="0" noProof="0" dirty="0">
                    <a:ln>
                      <a:noFill/>
                    </a:ln>
                    <a:solidFill>
                      <a:schemeClr val="bg2"/>
                    </a:solidFill>
                    <a:effectLst/>
                    <a:uLnTx/>
                    <a:uFillTx/>
                    <a:latin typeface="Sons Condensed Extrabold" panose="02060906060206060203" pitchFamily="18" charset="0"/>
                    <a:ea typeface="Inter" panose="020B0604020202020204" charset="0"/>
                  </a:rPr>
                  <a:t>Solution Architecture</a:t>
                </a:r>
              </a:p>
            </p:txBody>
          </p:sp>
          <p:grpSp>
            <p:nvGrpSpPr>
              <p:cNvPr id="97" name="Group 96">
                <a:extLst>
                  <a:ext uri="{FF2B5EF4-FFF2-40B4-BE49-F238E27FC236}">
                    <a16:creationId xmlns:a16="http://schemas.microsoft.com/office/drawing/2014/main" id="{52DDF848-DCD9-3A7F-9D78-21EF36ACC0E3}"/>
                  </a:ext>
                </a:extLst>
              </p:cNvPr>
              <p:cNvGrpSpPr/>
              <p:nvPr/>
            </p:nvGrpSpPr>
            <p:grpSpPr>
              <a:xfrm>
                <a:off x="9678690" y="4287687"/>
                <a:ext cx="1764792" cy="1764290"/>
                <a:chOff x="9504295" y="2776123"/>
                <a:chExt cx="1764792" cy="1764290"/>
              </a:xfrm>
            </p:grpSpPr>
            <p:sp>
              <p:nvSpPr>
                <p:cNvPr id="118" name="Oval 117">
                  <a:extLst>
                    <a:ext uri="{FF2B5EF4-FFF2-40B4-BE49-F238E27FC236}">
                      <a16:creationId xmlns:a16="http://schemas.microsoft.com/office/drawing/2014/main" id="{91D4D98C-AE6B-4E7A-50BE-C354E48B6B88}"/>
                    </a:ext>
                  </a:extLst>
                </p:cNvPr>
                <p:cNvSpPr/>
                <p:nvPr/>
              </p:nvSpPr>
              <p:spPr>
                <a:xfrm rot="16200000">
                  <a:off x="9504546" y="2775872"/>
                  <a:ext cx="1764290" cy="1764792"/>
                </a:xfrm>
                <a:prstGeom prst="ellipse">
                  <a:avLst/>
                </a:pr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spcAft>
                      <a:spcPts val="600"/>
                    </a:spcAft>
                  </a:pPr>
                  <a:endParaRPr lang="en-US" sz="900" dirty="0">
                    <a:solidFill>
                      <a:schemeClr val="tx1"/>
                    </a:solidFill>
                    <a:latin typeface="Inter" panose="020B0502030000000004" pitchFamily="34" charset="0"/>
                  </a:endParaRPr>
                </a:p>
              </p:txBody>
            </p:sp>
            <p:sp>
              <p:nvSpPr>
                <p:cNvPr id="119" name="Rectangle 118">
                  <a:extLst>
                    <a:ext uri="{FF2B5EF4-FFF2-40B4-BE49-F238E27FC236}">
                      <a16:creationId xmlns:a16="http://schemas.microsoft.com/office/drawing/2014/main" id="{A6B3BDCE-1192-53A7-F5C1-9BE4FB745A41}"/>
                    </a:ext>
                  </a:extLst>
                </p:cNvPr>
                <p:cNvSpPr/>
                <p:nvPr/>
              </p:nvSpPr>
              <p:spPr>
                <a:xfrm>
                  <a:off x="9570809" y="4073138"/>
                  <a:ext cx="1393482" cy="253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r>
                    <a:rPr lang="en-GB" sz="1100" b="1" cap="all" dirty="0">
                      <a:solidFill>
                        <a:schemeClr val="bg1"/>
                      </a:solidFill>
                      <a:latin typeface="Sons Condensed Extrabold" panose="02060906060206060203" pitchFamily="18" charset="0"/>
                      <a:ea typeface="Inter"/>
                      <a:cs typeface="Inter"/>
                    </a:rPr>
                    <a:t>Visualization</a:t>
                  </a:r>
                  <a:endParaRPr lang="en-US" sz="1100" dirty="0">
                    <a:solidFill>
                      <a:schemeClr val="tx1"/>
                    </a:solidFill>
                    <a:latin typeface="Inter" panose="020B0502030000000004" pitchFamily="34" charset="0"/>
                    <a:ea typeface="Inter" panose="020B0502030000000004" pitchFamily="34" charset="0"/>
                    <a:cs typeface="Inter" panose="020B0502030000000004" pitchFamily="34" charset="0"/>
                  </a:endParaRPr>
                </a:p>
              </p:txBody>
            </p:sp>
          </p:grpSp>
          <p:grpSp>
            <p:nvGrpSpPr>
              <p:cNvPr id="123" name="Group 122">
                <a:extLst>
                  <a:ext uri="{FF2B5EF4-FFF2-40B4-BE49-F238E27FC236}">
                    <a16:creationId xmlns:a16="http://schemas.microsoft.com/office/drawing/2014/main" id="{2C1E26C6-9999-EE4B-CA08-5657FAEAB180}"/>
                  </a:ext>
                </a:extLst>
              </p:cNvPr>
              <p:cNvGrpSpPr/>
              <p:nvPr/>
            </p:nvGrpSpPr>
            <p:grpSpPr>
              <a:xfrm>
                <a:off x="6267383" y="4706856"/>
                <a:ext cx="2940879" cy="925953"/>
                <a:chOff x="6638209" y="4542097"/>
                <a:chExt cx="2940879" cy="925953"/>
              </a:xfrm>
            </p:grpSpPr>
            <p:sp>
              <p:nvSpPr>
                <p:cNvPr id="93" name="TextBox 92">
                  <a:extLst>
                    <a:ext uri="{FF2B5EF4-FFF2-40B4-BE49-F238E27FC236}">
                      <a16:creationId xmlns:a16="http://schemas.microsoft.com/office/drawing/2014/main" id="{C93AD35A-E819-4610-29CE-9924809EEEB8}"/>
                    </a:ext>
                  </a:extLst>
                </p:cNvPr>
                <p:cNvSpPr txBox="1"/>
                <p:nvPr/>
              </p:nvSpPr>
              <p:spPr>
                <a:xfrm>
                  <a:off x="6638209" y="4542097"/>
                  <a:ext cx="2940879" cy="925953"/>
                </a:xfrm>
                <a:prstGeom prst="roundRect">
                  <a:avLst>
                    <a:gd name="adj" fmla="val 8224"/>
                  </a:avLst>
                </a:prstGeom>
                <a:solidFill>
                  <a:schemeClr val="bg1"/>
                </a:solid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Inter" panose="020B0604020202020204" charset="0"/>
                    <a:ea typeface="Inter" panose="020B0604020202020204" charset="0"/>
                  </a:endParaRPr>
                </a:p>
              </p:txBody>
            </p:sp>
            <p:grpSp>
              <p:nvGrpSpPr>
                <p:cNvPr id="98" name="Group 97">
                  <a:extLst>
                    <a:ext uri="{FF2B5EF4-FFF2-40B4-BE49-F238E27FC236}">
                      <a16:creationId xmlns:a16="http://schemas.microsoft.com/office/drawing/2014/main" id="{11555B24-991D-9E8C-DEB7-35F55ACE2CEB}"/>
                    </a:ext>
                  </a:extLst>
                </p:cNvPr>
                <p:cNvGrpSpPr/>
                <p:nvPr/>
              </p:nvGrpSpPr>
              <p:grpSpPr>
                <a:xfrm>
                  <a:off x="6701025" y="4608171"/>
                  <a:ext cx="2815246" cy="797404"/>
                  <a:chOff x="8653546" y="3586666"/>
                  <a:chExt cx="2815246" cy="797404"/>
                </a:xfrm>
              </p:grpSpPr>
              <p:grpSp>
                <p:nvGrpSpPr>
                  <p:cNvPr id="101" name="Group 100">
                    <a:extLst>
                      <a:ext uri="{FF2B5EF4-FFF2-40B4-BE49-F238E27FC236}">
                        <a16:creationId xmlns:a16="http://schemas.microsoft.com/office/drawing/2014/main" id="{74D5A43B-FF35-29B4-BDFD-C6C1663F7C27}"/>
                      </a:ext>
                    </a:extLst>
                  </p:cNvPr>
                  <p:cNvGrpSpPr/>
                  <p:nvPr/>
                </p:nvGrpSpPr>
                <p:grpSpPr>
                  <a:xfrm>
                    <a:off x="8653546" y="3782730"/>
                    <a:ext cx="2815246" cy="601340"/>
                    <a:chOff x="8653546" y="3782730"/>
                    <a:chExt cx="2815246" cy="601340"/>
                  </a:xfrm>
                </p:grpSpPr>
                <p:grpSp>
                  <p:nvGrpSpPr>
                    <p:cNvPr id="103" name="Group 102">
                      <a:extLst>
                        <a:ext uri="{FF2B5EF4-FFF2-40B4-BE49-F238E27FC236}">
                          <a16:creationId xmlns:a16="http://schemas.microsoft.com/office/drawing/2014/main" id="{75258C9B-B2F6-5562-E40E-9978ABDC725F}"/>
                        </a:ext>
                      </a:extLst>
                    </p:cNvPr>
                    <p:cNvGrpSpPr/>
                    <p:nvPr/>
                  </p:nvGrpSpPr>
                  <p:grpSpPr>
                    <a:xfrm>
                      <a:off x="8653546" y="3782730"/>
                      <a:ext cx="591579" cy="601340"/>
                      <a:chOff x="744143" y="1592311"/>
                      <a:chExt cx="851098" cy="865140"/>
                    </a:xfrm>
                  </p:grpSpPr>
                  <p:sp>
                    <p:nvSpPr>
                      <p:cNvPr id="116" name="Hexagon 115">
                        <a:extLst>
                          <a:ext uri="{FF2B5EF4-FFF2-40B4-BE49-F238E27FC236}">
                            <a16:creationId xmlns:a16="http://schemas.microsoft.com/office/drawing/2014/main" id="{FD875631-9D24-1988-DD8A-5DFC8F508141}"/>
                          </a:ext>
                        </a:extLst>
                      </p:cNvPr>
                      <p:cNvSpPr/>
                      <p:nvPr/>
                    </p:nvSpPr>
                    <p:spPr>
                      <a:xfrm rot="16200000">
                        <a:off x="737121" y="1651976"/>
                        <a:ext cx="865140" cy="745810"/>
                      </a:xfrm>
                      <a:prstGeom prst="hexagon">
                        <a:avLst/>
                      </a:pr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spcAft>
                            <a:spcPts val="600"/>
                          </a:spcAft>
                        </a:pPr>
                        <a:endParaRPr lang="en-US" sz="600" dirty="0">
                          <a:solidFill>
                            <a:schemeClr val="tx1"/>
                          </a:solidFill>
                          <a:latin typeface="Inter" panose="020B0502030000000004" pitchFamily="34" charset="0"/>
                        </a:endParaRPr>
                      </a:p>
                    </p:txBody>
                  </p:sp>
                  <p:sp>
                    <p:nvSpPr>
                      <p:cNvPr id="117" name="TextBox 116">
                        <a:extLst>
                          <a:ext uri="{FF2B5EF4-FFF2-40B4-BE49-F238E27FC236}">
                            <a16:creationId xmlns:a16="http://schemas.microsoft.com/office/drawing/2014/main" id="{C385177D-22B5-8E6B-B198-3DB559ED5401}"/>
                          </a:ext>
                        </a:extLst>
                      </p:cNvPr>
                      <p:cNvSpPr txBox="1"/>
                      <p:nvPr/>
                    </p:nvSpPr>
                    <p:spPr>
                      <a:xfrm>
                        <a:off x="744143" y="1885019"/>
                        <a:ext cx="851098" cy="265677"/>
                      </a:xfrm>
                      <a:prstGeom prst="rect">
                        <a:avLst/>
                      </a:prstGeom>
                      <a:noFill/>
                    </p:spPr>
                    <p:txBody>
                      <a:bodyPr wrap="square" anchor="ctr">
                        <a:spAutoFit/>
                      </a:bodyPr>
                      <a:lstStyle/>
                      <a:p>
                        <a:pPr algn="ctr">
                          <a:spcAft>
                            <a:spcPts val="600"/>
                          </a:spcAft>
                        </a:pPr>
                        <a:r>
                          <a:rPr lang="en-GB" sz="600" b="1" dirty="0">
                            <a:solidFill>
                              <a:schemeClr val="tx2"/>
                            </a:solidFill>
                            <a:latin typeface="Inter" panose="020B0502030000000004" pitchFamily="34" charset="0"/>
                            <a:ea typeface="Inter" panose="020B0502030000000004" pitchFamily="34" charset="0"/>
                            <a:cs typeface="Inter" panose="020B0502030000000004" pitchFamily="34" charset="0"/>
                          </a:rPr>
                          <a:t>Analysis</a:t>
                        </a:r>
                        <a:endParaRPr lang="en-US" sz="600" dirty="0">
                          <a:solidFill>
                            <a:schemeClr val="tx1"/>
                          </a:solidFill>
                          <a:latin typeface="Inter" panose="020B0502030000000004" pitchFamily="34" charset="0"/>
                        </a:endParaRPr>
                      </a:p>
                    </p:txBody>
                  </p:sp>
                </p:grpSp>
                <p:grpSp>
                  <p:nvGrpSpPr>
                    <p:cNvPr id="104" name="Group 103">
                      <a:extLst>
                        <a:ext uri="{FF2B5EF4-FFF2-40B4-BE49-F238E27FC236}">
                          <a16:creationId xmlns:a16="http://schemas.microsoft.com/office/drawing/2014/main" id="{49DF1B43-506C-ED68-1794-2812BEDBFA6D}"/>
                        </a:ext>
                      </a:extLst>
                    </p:cNvPr>
                    <p:cNvGrpSpPr/>
                    <p:nvPr/>
                  </p:nvGrpSpPr>
                  <p:grpSpPr>
                    <a:xfrm>
                      <a:off x="9152498" y="3782730"/>
                      <a:ext cx="686648" cy="601340"/>
                      <a:chOff x="1052780" y="901878"/>
                      <a:chExt cx="987872" cy="865140"/>
                    </a:xfrm>
                  </p:grpSpPr>
                  <p:sp>
                    <p:nvSpPr>
                      <p:cNvPr id="114" name="Hexagon 113">
                        <a:extLst>
                          <a:ext uri="{FF2B5EF4-FFF2-40B4-BE49-F238E27FC236}">
                            <a16:creationId xmlns:a16="http://schemas.microsoft.com/office/drawing/2014/main" id="{947BAE6B-D7FC-9377-B1AD-7F8C81944D29}"/>
                          </a:ext>
                        </a:extLst>
                      </p:cNvPr>
                      <p:cNvSpPr/>
                      <p:nvPr/>
                    </p:nvSpPr>
                    <p:spPr>
                      <a:xfrm rot="16200000">
                        <a:off x="1114146" y="961543"/>
                        <a:ext cx="865140" cy="745810"/>
                      </a:xfrm>
                      <a:prstGeom prst="hexagon">
                        <a:avLst/>
                      </a:prstGeom>
                      <a:solidFill>
                        <a:srgbClr val="96BD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spcAft>
                            <a:spcPts val="600"/>
                          </a:spcAft>
                        </a:pPr>
                        <a:endParaRPr lang="en-US" sz="600" dirty="0">
                          <a:solidFill>
                            <a:schemeClr val="tx1"/>
                          </a:solidFill>
                          <a:latin typeface="Inter" panose="020B0502030000000004" pitchFamily="34" charset="0"/>
                        </a:endParaRPr>
                      </a:p>
                    </p:txBody>
                  </p:sp>
                  <p:sp>
                    <p:nvSpPr>
                      <p:cNvPr id="115" name="TextBox 114">
                        <a:extLst>
                          <a:ext uri="{FF2B5EF4-FFF2-40B4-BE49-F238E27FC236}">
                            <a16:creationId xmlns:a16="http://schemas.microsoft.com/office/drawing/2014/main" id="{264999D4-6E93-9EC4-8142-F6E4C031FC21}"/>
                          </a:ext>
                        </a:extLst>
                      </p:cNvPr>
                      <p:cNvSpPr txBox="1"/>
                      <p:nvPr/>
                    </p:nvSpPr>
                    <p:spPr>
                      <a:xfrm>
                        <a:off x="1052780" y="1201190"/>
                        <a:ext cx="987872" cy="265677"/>
                      </a:xfrm>
                      <a:prstGeom prst="rect">
                        <a:avLst/>
                      </a:prstGeom>
                      <a:noFill/>
                    </p:spPr>
                    <p:txBody>
                      <a:bodyPr wrap="square" anchor="ctr">
                        <a:spAutoFit/>
                      </a:bodyPr>
                      <a:lstStyle/>
                      <a:p>
                        <a:pPr algn="ctr">
                          <a:spcAft>
                            <a:spcPts val="600"/>
                          </a:spcAft>
                        </a:pPr>
                        <a:r>
                          <a:rPr lang="en-GB" sz="600" b="1" dirty="0">
                            <a:solidFill>
                              <a:schemeClr val="tx2"/>
                            </a:solidFill>
                            <a:latin typeface="Inter" panose="020B0502030000000004" pitchFamily="34" charset="0"/>
                            <a:ea typeface="Inter" panose="020B0502030000000004" pitchFamily="34" charset="0"/>
                            <a:cs typeface="Inter" panose="020B0502030000000004" pitchFamily="34" charset="0"/>
                          </a:rPr>
                          <a:t>Monitoring</a:t>
                        </a:r>
                        <a:endParaRPr lang="en-US" sz="600" dirty="0">
                          <a:solidFill>
                            <a:schemeClr val="tx1"/>
                          </a:solidFill>
                          <a:latin typeface="Inter" panose="020B0502030000000004" pitchFamily="34" charset="0"/>
                        </a:endParaRPr>
                      </a:p>
                    </p:txBody>
                  </p:sp>
                </p:grpSp>
                <p:grpSp>
                  <p:nvGrpSpPr>
                    <p:cNvPr id="105" name="Group 104">
                      <a:extLst>
                        <a:ext uri="{FF2B5EF4-FFF2-40B4-BE49-F238E27FC236}">
                          <a16:creationId xmlns:a16="http://schemas.microsoft.com/office/drawing/2014/main" id="{9B46DC8D-AFCE-5496-6FE6-58A6D363BD73}"/>
                        </a:ext>
                      </a:extLst>
                    </p:cNvPr>
                    <p:cNvGrpSpPr/>
                    <p:nvPr/>
                  </p:nvGrpSpPr>
                  <p:grpSpPr>
                    <a:xfrm>
                      <a:off x="9698889" y="3782730"/>
                      <a:ext cx="686648" cy="601340"/>
                      <a:chOff x="1810616" y="901878"/>
                      <a:chExt cx="987872" cy="865140"/>
                    </a:xfrm>
                  </p:grpSpPr>
                  <p:sp>
                    <p:nvSpPr>
                      <p:cNvPr id="112" name="Hexagon 111">
                        <a:extLst>
                          <a:ext uri="{FF2B5EF4-FFF2-40B4-BE49-F238E27FC236}">
                            <a16:creationId xmlns:a16="http://schemas.microsoft.com/office/drawing/2014/main" id="{CCAEF226-CAA2-4253-CD3C-B429A16BB95A}"/>
                          </a:ext>
                        </a:extLst>
                      </p:cNvPr>
                      <p:cNvSpPr/>
                      <p:nvPr/>
                    </p:nvSpPr>
                    <p:spPr>
                      <a:xfrm rot="16200000">
                        <a:off x="1871982" y="961543"/>
                        <a:ext cx="865140" cy="745810"/>
                      </a:xfrm>
                      <a:prstGeom prst="hexagon">
                        <a:avLst/>
                      </a:prstGeom>
                      <a:solidFill>
                        <a:srgbClr val="4392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spcAft>
                            <a:spcPts val="600"/>
                          </a:spcAft>
                        </a:pPr>
                        <a:endParaRPr lang="en-US" sz="600" dirty="0">
                          <a:solidFill>
                            <a:schemeClr val="bg1"/>
                          </a:solidFill>
                          <a:latin typeface="Inter" panose="020B0502030000000004" pitchFamily="34" charset="0"/>
                        </a:endParaRPr>
                      </a:p>
                    </p:txBody>
                  </p:sp>
                  <p:sp>
                    <p:nvSpPr>
                      <p:cNvPr id="113" name="TextBox 112">
                        <a:extLst>
                          <a:ext uri="{FF2B5EF4-FFF2-40B4-BE49-F238E27FC236}">
                            <a16:creationId xmlns:a16="http://schemas.microsoft.com/office/drawing/2014/main" id="{3DB9AF12-BE38-7BCA-86B0-63E00040BA2E}"/>
                          </a:ext>
                        </a:extLst>
                      </p:cNvPr>
                      <p:cNvSpPr txBox="1"/>
                      <p:nvPr/>
                    </p:nvSpPr>
                    <p:spPr>
                      <a:xfrm>
                        <a:off x="1810616" y="1134770"/>
                        <a:ext cx="987872" cy="398515"/>
                      </a:xfrm>
                      <a:prstGeom prst="rect">
                        <a:avLst/>
                      </a:prstGeom>
                      <a:noFill/>
                    </p:spPr>
                    <p:txBody>
                      <a:bodyPr wrap="square" anchor="ctr">
                        <a:spAutoFit/>
                      </a:bodyPr>
                      <a:lstStyle/>
                      <a:p>
                        <a:pPr algn="ctr">
                          <a:spcAft>
                            <a:spcPts val="600"/>
                          </a:spcAft>
                        </a:pPr>
                        <a:r>
                          <a:rPr lang="en-GB" sz="600" b="1" dirty="0">
                            <a:solidFill>
                              <a:schemeClr val="bg1"/>
                            </a:solidFill>
                            <a:latin typeface="Inter" panose="020B0502030000000004" pitchFamily="34" charset="0"/>
                            <a:ea typeface="Inter" panose="020B0502030000000004" pitchFamily="34" charset="0"/>
                            <a:cs typeface="Inter" panose="020B0502030000000004" pitchFamily="34" charset="0"/>
                          </a:rPr>
                          <a:t>Prediction / Forecasting</a:t>
                        </a:r>
                      </a:p>
                    </p:txBody>
                  </p:sp>
                </p:grpSp>
                <p:grpSp>
                  <p:nvGrpSpPr>
                    <p:cNvPr id="106" name="Group 105">
                      <a:extLst>
                        <a:ext uri="{FF2B5EF4-FFF2-40B4-BE49-F238E27FC236}">
                          <a16:creationId xmlns:a16="http://schemas.microsoft.com/office/drawing/2014/main" id="{2D35698B-A2F1-C011-CC13-91D8E02B1EEC}"/>
                        </a:ext>
                      </a:extLst>
                    </p:cNvPr>
                    <p:cNvGrpSpPr/>
                    <p:nvPr/>
                  </p:nvGrpSpPr>
                  <p:grpSpPr>
                    <a:xfrm>
                      <a:off x="10240517" y="3782730"/>
                      <a:ext cx="686648" cy="601340"/>
                      <a:chOff x="2183524" y="1592311"/>
                      <a:chExt cx="987872" cy="865140"/>
                    </a:xfrm>
                  </p:grpSpPr>
                  <p:sp>
                    <p:nvSpPr>
                      <p:cNvPr id="110" name="Hexagon 109">
                        <a:extLst>
                          <a:ext uri="{FF2B5EF4-FFF2-40B4-BE49-F238E27FC236}">
                            <a16:creationId xmlns:a16="http://schemas.microsoft.com/office/drawing/2014/main" id="{E0C5A4CB-F619-5301-E552-AD6034077F12}"/>
                          </a:ext>
                        </a:extLst>
                      </p:cNvPr>
                      <p:cNvSpPr/>
                      <p:nvPr/>
                    </p:nvSpPr>
                    <p:spPr>
                      <a:xfrm rot="16200000">
                        <a:off x="2244890" y="1651976"/>
                        <a:ext cx="865140" cy="745810"/>
                      </a:xfrm>
                      <a:prstGeom prst="hexagon">
                        <a:avLst/>
                      </a:prstGeom>
                      <a:solidFill>
                        <a:srgbClr val="59C3C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spcAft>
                            <a:spcPts val="600"/>
                          </a:spcAft>
                        </a:pPr>
                        <a:endParaRPr lang="en-US" sz="600" dirty="0">
                          <a:solidFill>
                            <a:schemeClr val="tx1"/>
                          </a:solidFill>
                          <a:latin typeface="Inter" panose="020B0502030000000004" pitchFamily="34" charset="0"/>
                        </a:endParaRPr>
                      </a:p>
                    </p:txBody>
                  </p:sp>
                  <p:sp>
                    <p:nvSpPr>
                      <p:cNvPr id="111" name="TextBox 110">
                        <a:extLst>
                          <a:ext uri="{FF2B5EF4-FFF2-40B4-BE49-F238E27FC236}">
                            <a16:creationId xmlns:a16="http://schemas.microsoft.com/office/drawing/2014/main" id="{D8F5170B-2463-DE70-153B-F93C5822D1F7}"/>
                          </a:ext>
                        </a:extLst>
                      </p:cNvPr>
                      <p:cNvSpPr txBox="1"/>
                      <p:nvPr/>
                    </p:nvSpPr>
                    <p:spPr>
                      <a:xfrm>
                        <a:off x="2183524" y="1878882"/>
                        <a:ext cx="987872" cy="265677"/>
                      </a:xfrm>
                      <a:prstGeom prst="rect">
                        <a:avLst/>
                      </a:prstGeom>
                      <a:noFill/>
                    </p:spPr>
                    <p:txBody>
                      <a:bodyPr wrap="square" anchor="ctr">
                        <a:spAutoFit/>
                      </a:bodyPr>
                      <a:lstStyle/>
                      <a:p>
                        <a:pPr algn="ctr">
                          <a:spcAft>
                            <a:spcPts val="600"/>
                          </a:spcAft>
                        </a:pPr>
                        <a:r>
                          <a:rPr lang="en-GB" sz="600" b="1" dirty="0">
                            <a:solidFill>
                              <a:schemeClr val="bg1"/>
                            </a:solidFill>
                            <a:latin typeface="Inter" panose="020B0502030000000004" pitchFamily="34" charset="0"/>
                            <a:ea typeface="Inter" panose="020B0502030000000004" pitchFamily="34" charset="0"/>
                            <a:cs typeface="Inter" panose="020B0502030000000004" pitchFamily="34" charset="0"/>
                          </a:rPr>
                          <a:t>Simulation</a:t>
                        </a:r>
                        <a:endParaRPr lang="en-US" sz="600" dirty="0">
                          <a:solidFill>
                            <a:schemeClr val="bg1"/>
                          </a:solidFill>
                          <a:latin typeface="Inter" panose="020B0502030000000004" pitchFamily="34" charset="0"/>
                        </a:endParaRPr>
                      </a:p>
                    </p:txBody>
                  </p:sp>
                </p:grpSp>
                <p:grpSp>
                  <p:nvGrpSpPr>
                    <p:cNvPr id="107" name="Group 106">
                      <a:extLst>
                        <a:ext uri="{FF2B5EF4-FFF2-40B4-BE49-F238E27FC236}">
                          <a16:creationId xmlns:a16="http://schemas.microsoft.com/office/drawing/2014/main" id="{048BAF89-5E94-0B36-D0C8-2012045B8F16}"/>
                        </a:ext>
                      </a:extLst>
                    </p:cNvPr>
                    <p:cNvGrpSpPr/>
                    <p:nvPr/>
                  </p:nvGrpSpPr>
                  <p:grpSpPr>
                    <a:xfrm>
                      <a:off x="10782144" y="3782730"/>
                      <a:ext cx="686648" cy="601340"/>
                      <a:chOff x="1817793" y="2288302"/>
                      <a:chExt cx="987872" cy="865140"/>
                    </a:xfrm>
                  </p:grpSpPr>
                  <p:sp>
                    <p:nvSpPr>
                      <p:cNvPr id="108" name="Hexagon 107">
                        <a:extLst>
                          <a:ext uri="{FF2B5EF4-FFF2-40B4-BE49-F238E27FC236}">
                            <a16:creationId xmlns:a16="http://schemas.microsoft.com/office/drawing/2014/main" id="{A2CA3F5F-A0D4-A7EE-0ABE-FC34BE955665}"/>
                          </a:ext>
                        </a:extLst>
                      </p:cNvPr>
                      <p:cNvSpPr/>
                      <p:nvPr/>
                    </p:nvSpPr>
                    <p:spPr>
                      <a:xfrm rot="16200000">
                        <a:off x="1879159" y="2347967"/>
                        <a:ext cx="865140" cy="745810"/>
                      </a:xfrm>
                      <a:prstGeom prst="hexagon">
                        <a:avLst/>
                      </a:prstGeom>
                      <a:solidFill>
                        <a:srgbClr val="5898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spcAft>
                            <a:spcPts val="600"/>
                          </a:spcAft>
                        </a:pPr>
                        <a:endParaRPr lang="en-US" sz="600" b="1" dirty="0">
                          <a:solidFill>
                            <a:schemeClr val="bg1"/>
                          </a:solidFill>
                          <a:latin typeface="Inter" panose="020B0502030000000004" pitchFamily="34" charset="0"/>
                          <a:ea typeface="Inter" panose="020B0502030000000004" pitchFamily="34" charset="0"/>
                          <a:cs typeface="Inter" panose="020B0502030000000004" pitchFamily="34" charset="0"/>
                        </a:endParaRPr>
                      </a:p>
                    </p:txBody>
                  </p:sp>
                  <p:sp>
                    <p:nvSpPr>
                      <p:cNvPr id="109" name="TextBox 108">
                        <a:extLst>
                          <a:ext uri="{FF2B5EF4-FFF2-40B4-BE49-F238E27FC236}">
                            <a16:creationId xmlns:a16="http://schemas.microsoft.com/office/drawing/2014/main" id="{A4DD0C8E-CA16-F357-0D17-71AB5C7A5006}"/>
                          </a:ext>
                        </a:extLst>
                      </p:cNvPr>
                      <p:cNvSpPr txBox="1"/>
                      <p:nvPr/>
                    </p:nvSpPr>
                    <p:spPr>
                      <a:xfrm>
                        <a:off x="1817793" y="2589107"/>
                        <a:ext cx="987872" cy="265677"/>
                      </a:xfrm>
                      <a:prstGeom prst="rect">
                        <a:avLst/>
                      </a:prstGeom>
                      <a:noFill/>
                    </p:spPr>
                    <p:txBody>
                      <a:bodyPr wrap="square" anchor="ctr">
                        <a:spAutoFit/>
                      </a:bodyPr>
                      <a:lstStyle/>
                      <a:p>
                        <a:pPr algn="ctr">
                          <a:spcAft>
                            <a:spcPts val="600"/>
                          </a:spcAft>
                        </a:pPr>
                        <a:r>
                          <a:rPr lang="en-GB" sz="600" b="1" dirty="0">
                            <a:solidFill>
                              <a:schemeClr val="bg1"/>
                            </a:solidFill>
                            <a:latin typeface="Inter" panose="020B0502030000000004" pitchFamily="34" charset="0"/>
                            <a:ea typeface="Inter" panose="020B0502030000000004" pitchFamily="34" charset="0"/>
                            <a:cs typeface="Inter" panose="020B0502030000000004" pitchFamily="34" charset="0"/>
                          </a:rPr>
                          <a:t>Optimization</a:t>
                        </a:r>
                        <a:endParaRPr lang="en-US" sz="600" dirty="0">
                          <a:solidFill>
                            <a:schemeClr val="bg1"/>
                          </a:solidFill>
                          <a:latin typeface="Inter" panose="020B0502030000000004" pitchFamily="34" charset="0"/>
                        </a:endParaRPr>
                      </a:p>
                    </p:txBody>
                  </p:sp>
                </p:grpSp>
              </p:grpSp>
              <p:sp>
                <p:nvSpPr>
                  <p:cNvPr id="102" name="Rectangle 101">
                    <a:extLst>
                      <a:ext uri="{FF2B5EF4-FFF2-40B4-BE49-F238E27FC236}">
                        <a16:creationId xmlns:a16="http://schemas.microsoft.com/office/drawing/2014/main" id="{96BDF311-672B-F5ED-4522-4C481D19CBF2}"/>
                      </a:ext>
                    </a:extLst>
                  </p:cNvPr>
                  <p:cNvSpPr/>
                  <p:nvPr/>
                </p:nvSpPr>
                <p:spPr>
                  <a:xfrm>
                    <a:off x="9153525" y="3586666"/>
                    <a:ext cx="1815288" cy="170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100" b="1" cap="all" dirty="0">
                        <a:solidFill>
                          <a:schemeClr val="tx1"/>
                        </a:solidFill>
                        <a:latin typeface="Sons Condensed Extrabold" panose="02060906060206060203" pitchFamily="18" charset="0"/>
                        <a:ea typeface="Inter"/>
                        <a:cs typeface="Inter"/>
                      </a:rPr>
                      <a:t>Analytics Engine</a:t>
                    </a:r>
                    <a:endParaRPr lang="en-US" sz="900" dirty="0">
                      <a:solidFill>
                        <a:schemeClr val="tx1"/>
                      </a:solidFill>
                      <a:latin typeface="Inter" panose="020B0502030000000004" pitchFamily="34" charset="0"/>
                      <a:ea typeface="Inter" panose="020B0502030000000004" pitchFamily="34" charset="0"/>
                      <a:cs typeface="Inter" panose="020B0502030000000004" pitchFamily="34" charset="0"/>
                    </a:endParaRPr>
                  </a:p>
                </p:txBody>
              </p:sp>
            </p:grpSp>
          </p:grpSp>
          <p:pic>
            <p:nvPicPr>
              <p:cNvPr id="99" name="Picture 98">
                <a:extLst>
                  <a:ext uri="{FF2B5EF4-FFF2-40B4-BE49-F238E27FC236}">
                    <a16:creationId xmlns:a16="http://schemas.microsoft.com/office/drawing/2014/main" id="{4CC89E1A-F929-D8F9-7CB5-436F30F53531}"/>
                  </a:ext>
                </a:extLst>
              </p:cNvPr>
              <p:cNvPicPr>
                <a:picLocks noChangeAspect="1"/>
              </p:cNvPicPr>
              <p:nvPr/>
            </p:nvPicPr>
            <p:blipFill>
              <a:blip r:embed="rId3"/>
              <a:stretch>
                <a:fillRect/>
              </a:stretch>
            </p:blipFill>
            <p:spPr>
              <a:xfrm>
                <a:off x="10051082" y="4444297"/>
                <a:ext cx="1905921" cy="1072080"/>
              </a:xfrm>
              <a:prstGeom prst="rect">
                <a:avLst/>
              </a:prstGeom>
            </p:spPr>
          </p:pic>
          <p:cxnSp>
            <p:nvCxnSpPr>
              <p:cNvPr id="100" name="Straight Arrow Connector 99">
                <a:extLst>
                  <a:ext uri="{FF2B5EF4-FFF2-40B4-BE49-F238E27FC236}">
                    <a16:creationId xmlns:a16="http://schemas.microsoft.com/office/drawing/2014/main" id="{DC96A0C6-A355-AA4B-CDFD-2DEFE3E38861}"/>
                  </a:ext>
                </a:extLst>
              </p:cNvPr>
              <p:cNvCxnSpPr>
                <a:cxnSpLocks/>
              </p:cNvCxnSpPr>
              <p:nvPr/>
            </p:nvCxnSpPr>
            <p:spPr>
              <a:xfrm>
                <a:off x="9208262" y="5169832"/>
                <a:ext cx="471657" cy="0"/>
              </a:xfrm>
              <a:prstGeom prst="straightConnector1">
                <a:avLst/>
              </a:prstGeom>
              <a:ln w="28575">
                <a:solidFill>
                  <a:srgbClr val="C8FF0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3B1A6CF0-D248-ED9F-097E-8EC5AA872A9B}"/>
                </a:ext>
              </a:extLst>
            </p:cNvPr>
            <p:cNvGrpSpPr/>
            <p:nvPr/>
          </p:nvGrpSpPr>
          <p:grpSpPr>
            <a:xfrm>
              <a:off x="2101805" y="3968026"/>
              <a:ext cx="7958028" cy="851004"/>
              <a:chOff x="1736020" y="2531598"/>
              <a:chExt cx="5461466" cy="1039005"/>
            </a:xfrm>
          </p:grpSpPr>
          <p:sp>
            <p:nvSpPr>
              <p:cNvPr id="149" name="TextBox 148">
                <a:extLst>
                  <a:ext uri="{FF2B5EF4-FFF2-40B4-BE49-F238E27FC236}">
                    <a16:creationId xmlns:a16="http://schemas.microsoft.com/office/drawing/2014/main" id="{C462B973-FEDF-3A8A-1D21-9744A52C6327}"/>
                  </a:ext>
                </a:extLst>
              </p:cNvPr>
              <p:cNvSpPr txBox="1"/>
              <p:nvPr/>
            </p:nvSpPr>
            <p:spPr>
              <a:xfrm>
                <a:off x="1736020" y="3232409"/>
                <a:ext cx="1693521" cy="338193"/>
              </a:xfrm>
              <a:prstGeom prst="rect">
                <a:avLst/>
              </a:prstGeom>
              <a:noFill/>
            </p:spPr>
            <p:txBody>
              <a:bodyPr wrap="square" lIns="0" tIns="0" rIns="0" bIns="0" rtlCol="0">
                <a:spAutoFit/>
              </a:bodyPr>
              <a:lstStyle/>
              <a:p>
                <a:pPr algn="ctr"/>
                <a:r>
                  <a:rPr lang="en-US" sz="900" b="1" dirty="0">
                    <a:latin typeface="Inter" panose="020B0502030000000004" pitchFamily="34" charset="0"/>
                  </a:rPr>
                  <a:t>Monitor actual usage vs. expected or targeted consumption in real-time</a:t>
                </a:r>
              </a:p>
            </p:txBody>
          </p:sp>
          <p:sp>
            <p:nvSpPr>
              <p:cNvPr id="150" name="TextBox 149">
                <a:extLst>
                  <a:ext uri="{FF2B5EF4-FFF2-40B4-BE49-F238E27FC236}">
                    <a16:creationId xmlns:a16="http://schemas.microsoft.com/office/drawing/2014/main" id="{A036CE17-E4BA-DFF2-AF5C-5EB904678B39}"/>
                  </a:ext>
                </a:extLst>
              </p:cNvPr>
              <p:cNvSpPr txBox="1"/>
              <p:nvPr/>
            </p:nvSpPr>
            <p:spPr>
              <a:xfrm>
                <a:off x="3583784" y="3232410"/>
                <a:ext cx="1693525" cy="338193"/>
              </a:xfrm>
              <a:prstGeom prst="rect">
                <a:avLst/>
              </a:prstGeom>
              <a:noFill/>
            </p:spPr>
            <p:txBody>
              <a:bodyPr wrap="square" lIns="0" tIns="0" rIns="0" bIns="0" rtlCol="0">
                <a:spAutoFit/>
              </a:bodyPr>
              <a:lstStyle/>
              <a:p>
                <a:pPr algn="ctr">
                  <a:spcBef>
                    <a:spcPts val="200"/>
                  </a:spcBef>
                  <a:spcAft>
                    <a:spcPts val="200"/>
                  </a:spcAft>
                </a:pPr>
                <a:r>
                  <a:rPr lang="en-US" sz="900" b="1" dirty="0">
                    <a:latin typeface="Inter" panose="020B0502030000000004" pitchFamily="34" charset="0"/>
                  </a:rPr>
                  <a:t>Leverage plant-floor context to understand how to improve resource efficiency</a:t>
                </a:r>
                <a:endParaRPr lang="en-US" sz="900" dirty="0">
                  <a:latin typeface="Inter" panose="020B0502030000000004" pitchFamily="34" charset="0"/>
                </a:endParaRPr>
              </a:p>
            </p:txBody>
          </p:sp>
          <p:sp>
            <p:nvSpPr>
              <p:cNvPr id="151" name="Rectangle 150">
                <a:extLst>
                  <a:ext uri="{FF2B5EF4-FFF2-40B4-BE49-F238E27FC236}">
                    <a16:creationId xmlns:a16="http://schemas.microsoft.com/office/drawing/2014/main" id="{BBAC50F4-B9E3-8FF6-8836-6FD689C260C0}"/>
                  </a:ext>
                </a:extLst>
              </p:cNvPr>
              <p:cNvSpPr/>
              <p:nvPr/>
            </p:nvSpPr>
            <p:spPr>
              <a:xfrm>
                <a:off x="2046422" y="2602317"/>
                <a:ext cx="1072715" cy="305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cap="all" dirty="0">
                    <a:solidFill>
                      <a:schemeClr val="tx1"/>
                    </a:solidFill>
                    <a:latin typeface="Sons Condensed Extrabold" panose="02060906060206060203" pitchFamily="18" charset="0"/>
                  </a:rPr>
                  <a:t>Benchmark</a:t>
                </a:r>
              </a:p>
            </p:txBody>
          </p:sp>
          <p:sp>
            <p:nvSpPr>
              <p:cNvPr id="152" name="Rectangle 151">
                <a:extLst>
                  <a:ext uri="{FF2B5EF4-FFF2-40B4-BE49-F238E27FC236}">
                    <a16:creationId xmlns:a16="http://schemas.microsoft.com/office/drawing/2014/main" id="{3947CDB6-1659-030F-4730-2885185A51BF}"/>
                  </a:ext>
                </a:extLst>
              </p:cNvPr>
              <p:cNvSpPr/>
              <p:nvPr/>
            </p:nvSpPr>
            <p:spPr>
              <a:xfrm>
                <a:off x="1762697" y="2989038"/>
                <a:ext cx="1640166" cy="267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900" i="1" dirty="0">
                    <a:solidFill>
                      <a:schemeClr val="tx2"/>
                    </a:solidFill>
                    <a:latin typeface="Inter" panose="020B0502030000000004" pitchFamily="34" charset="0"/>
                  </a:rPr>
                  <a:t>“Are we consuming too much?” </a:t>
                </a:r>
              </a:p>
            </p:txBody>
          </p:sp>
          <p:sp>
            <p:nvSpPr>
              <p:cNvPr id="153" name="Isosceles Triangle 152">
                <a:extLst>
                  <a:ext uri="{FF2B5EF4-FFF2-40B4-BE49-F238E27FC236}">
                    <a16:creationId xmlns:a16="http://schemas.microsoft.com/office/drawing/2014/main" id="{73C3A292-1FC2-6E72-A00B-AA9B7C78919E}"/>
                  </a:ext>
                </a:extLst>
              </p:cNvPr>
              <p:cNvSpPr/>
              <p:nvPr/>
            </p:nvSpPr>
            <p:spPr>
              <a:xfrm rot="5400000">
                <a:off x="3283381" y="2722733"/>
                <a:ext cx="446563" cy="6429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latin typeface="Inter" panose="020B0502030000000004" pitchFamily="34" charset="0"/>
                </a:endParaRPr>
              </a:p>
            </p:txBody>
          </p:sp>
          <p:sp>
            <p:nvSpPr>
              <p:cNvPr id="154" name="Rectangle 153">
                <a:extLst>
                  <a:ext uri="{FF2B5EF4-FFF2-40B4-BE49-F238E27FC236}">
                    <a16:creationId xmlns:a16="http://schemas.microsoft.com/office/drawing/2014/main" id="{7C759ECF-AB48-8303-8494-8F2F8664ECB2}"/>
                  </a:ext>
                </a:extLst>
              </p:cNvPr>
              <p:cNvSpPr/>
              <p:nvPr/>
            </p:nvSpPr>
            <p:spPr>
              <a:xfrm>
                <a:off x="3894189" y="2602317"/>
                <a:ext cx="1072715" cy="305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cap="all" dirty="0">
                    <a:solidFill>
                      <a:schemeClr val="tx1"/>
                    </a:solidFill>
                    <a:latin typeface="Sons Condensed Extrabold" panose="02060906060206060203" pitchFamily="18" charset="0"/>
                  </a:rPr>
                  <a:t>Explain</a:t>
                </a:r>
              </a:p>
            </p:txBody>
          </p:sp>
          <p:sp>
            <p:nvSpPr>
              <p:cNvPr id="155" name="Rectangle 154">
                <a:extLst>
                  <a:ext uri="{FF2B5EF4-FFF2-40B4-BE49-F238E27FC236}">
                    <a16:creationId xmlns:a16="http://schemas.microsoft.com/office/drawing/2014/main" id="{464F4B08-ED49-F7F5-3464-104CE7BC4CAF}"/>
                  </a:ext>
                </a:extLst>
              </p:cNvPr>
              <p:cNvSpPr/>
              <p:nvPr/>
            </p:nvSpPr>
            <p:spPr>
              <a:xfrm>
                <a:off x="3513227" y="2989038"/>
                <a:ext cx="1764082" cy="267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900" i="1" dirty="0">
                    <a:solidFill>
                      <a:schemeClr val="tx2"/>
                    </a:solidFill>
                    <a:latin typeface="Inter" panose="020B0502030000000004" pitchFamily="34" charset="0"/>
                  </a:rPr>
                  <a:t>“Why are we consuming more than expected?” </a:t>
                </a:r>
              </a:p>
            </p:txBody>
          </p:sp>
          <p:sp>
            <p:nvSpPr>
              <p:cNvPr id="156" name="Rectangle 155">
                <a:extLst>
                  <a:ext uri="{FF2B5EF4-FFF2-40B4-BE49-F238E27FC236}">
                    <a16:creationId xmlns:a16="http://schemas.microsoft.com/office/drawing/2014/main" id="{90E302EE-4268-1A93-F9B0-137E83616263}"/>
                  </a:ext>
                </a:extLst>
              </p:cNvPr>
              <p:cNvSpPr/>
              <p:nvPr/>
            </p:nvSpPr>
            <p:spPr>
              <a:xfrm>
                <a:off x="5741954" y="2602317"/>
                <a:ext cx="1072715" cy="305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cap="all" dirty="0">
                    <a:solidFill>
                      <a:schemeClr val="tx1"/>
                    </a:solidFill>
                    <a:latin typeface="Sons Condensed Extrabold" panose="02060906060206060203" pitchFamily="18" charset="0"/>
                  </a:rPr>
                  <a:t>Optimize</a:t>
                </a:r>
                <a:endParaRPr lang="en-US" cap="all" dirty="0">
                  <a:solidFill>
                    <a:schemeClr val="tx1"/>
                  </a:solidFill>
                  <a:latin typeface="Sons Condensed Extrabold" panose="02060906060206060203" pitchFamily="18" charset="0"/>
                </a:endParaRPr>
              </a:p>
            </p:txBody>
          </p:sp>
          <p:sp>
            <p:nvSpPr>
              <p:cNvPr id="157" name="Rectangle 156">
                <a:extLst>
                  <a:ext uri="{FF2B5EF4-FFF2-40B4-BE49-F238E27FC236}">
                    <a16:creationId xmlns:a16="http://schemas.microsoft.com/office/drawing/2014/main" id="{FC961C2C-0FE3-7298-F02A-91C1B2DC09DE}"/>
                  </a:ext>
                </a:extLst>
              </p:cNvPr>
              <p:cNvSpPr/>
              <p:nvPr/>
            </p:nvSpPr>
            <p:spPr>
              <a:xfrm>
                <a:off x="5360006" y="2989038"/>
                <a:ext cx="1837480" cy="267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900" i="1" dirty="0">
                    <a:solidFill>
                      <a:schemeClr val="tx2"/>
                    </a:solidFill>
                    <a:latin typeface="Inter" panose="020B0502030000000004" pitchFamily="34" charset="0"/>
                  </a:rPr>
                  <a:t>“How can we reduce our footprint &amp; our spend?”</a:t>
                </a:r>
                <a:endParaRPr lang="en-US" sz="900" dirty="0">
                  <a:solidFill>
                    <a:schemeClr val="tx2"/>
                  </a:solidFill>
                  <a:latin typeface="Inter" panose="020B0502030000000004" pitchFamily="34" charset="0"/>
                </a:endParaRPr>
              </a:p>
            </p:txBody>
          </p:sp>
          <p:sp>
            <p:nvSpPr>
              <p:cNvPr id="158" name="TextBox 157">
                <a:extLst>
                  <a:ext uri="{FF2B5EF4-FFF2-40B4-BE49-F238E27FC236}">
                    <a16:creationId xmlns:a16="http://schemas.microsoft.com/office/drawing/2014/main" id="{B1F8876B-4416-1FBD-8942-19159D7D489A}"/>
                  </a:ext>
                </a:extLst>
              </p:cNvPr>
              <p:cNvSpPr txBox="1"/>
              <p:nvPr/>
            </p:nvSpPr>
            <p:spPr>
              <a:xfrm>
                <a:off x="5540810" y="3232409"/>
                <a:ext cx="1505344" cy="338193"/>
              </a:xfrm>
              <a:prstGeom prst="rect">
                <a:avLst/>
              </a:prstGeom>
              <a:noFill/>
            </p:spPr>
            <p:txBody>
              <a:bodyPr wrap="square" lIns="0" tIns="0" rIns="0" bIns="0" rtlCol="0">
                <a:spAutoFit/>
              </a:bodyPr>
              <a:lstStyle/>
              <a:p>
                <a:pPr algn="ctr">
                  <a:spcBef>
                    <a:spcPts val="200"/>
                  </a:spcBef>
                  <a:spcAft>
                    <a:spcPts val="200"/>
                  </a:spcAft>
                </a:pPr>
                <a:r>
                  <a:rPr lang="en-US" sz="900" b="1" dirty="0">
                    <a:latin typeface="Inter" panose="020B0502030000000004" pitchFamily="34" charset="0"/>
                  </a:rPr>
                  <a:t>Execute on co-benefits which improve operational and sustainability KPIs</a:t>
                </a:r>
              </a:p>
            </p:txBody>
          </p:sp>
          <p:sp>
            <p:nvSpPr>
              <p:cNvPr id="159" name="Isosceles Triangle 158">
                <a:extLst>
                  <a:ext uri="{FF2B5EF4-FFF2-40B4-BE49-F238E27FC236}">
                    <a16:creationId xmlns:a16="http://schemas.microsoft.com/office/drawing/2014/main" id="{C89E556D-E410-F8A1-4524-9642057D7940}"/>
                  </a:ext>
                </a:extLst>
              </p:cNvPr>
              <p:cNvSpPr/>
              <p:nvPr/>
            </p:nvSpPr>
            <p:spPr>
              <a:xfrm rot="5400000">
                <a:off x="5131147" y="2722733"/>
                <a:ext cx="446563" cy="6429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latin typeface="Inter" panose="020B0502030000000004" pitchFamily="34" charset="0"/>
                </a:endParaRPr>
              </a:p>
            </p:txBody>
          </p:sp>
        </p:grpSp>
      </p:grpSp>
      <p:grpSp>
        <p:nvGrpSpPr>
          <p:cNvPr id="6" name="Group 5">
            <a:extLst>
              <a:ext uri="{FF2B5EF4-FFF2-40B4-BE49-F238E27FC236}">
                <a16:creationId xmlns:a16="http://schemas.microsoft.com/office/drawing/2014/main" id="{7649D211-7EF9-57C5-B7BA-B6358F3F4920}"/>
              </a:ext>
            </a:extLst>
          </p:cNvPr>
          <p:cNvGrpSpPr/>
          <p:nvPr/>
        </p:nvGrpSpPr>
        <p:grpSpPr>
          <a:xfrm>
            <a:off x="420574" y="4197608"/>
            <a:ext cx="11454145" cy="2162451"/>
            <a:chOff x="419101" y="2952361"/>
            <a:chExt cx="11353799" cy="1689193"/>
          </a:xfrm>
        </p:grpSpPr>
        <p:sp>
          <p:nvSpPr>
            <p:cNvPr id="7" name="Text Placeholder 2">
              <a:extLst>
                <a:ext uri="{FF2B5EF4-FFF2-40B4-BE49-F238E27FC236}">
                  <a16:creationId xmlns:a16="http://schemas.microsoft.com/office/drawing/2014/main" id="{CA462E07-95A5-3FC1-2CA2-D7AF49AEC8E7}"/>
                </a:ext>
              </a:extLst>
            </p:cNvPr>
            <p:cNvSpPr txBox="1">
              <a:spLocks/>
            </p:cNvSpPr>
            <p:nvPr/>
          </p:nvSpPr>
          <p:spPr>
            <a:xfrm>
              <a:off x="419101" y="2952361"/>
              <a:ext cx="4842080" cy="446498"/>
            </a:xfrm>
            <a:prstGeom prst="rect">
              <a:avLst/>
            </a:prstGeom>
            <a:solidFill>
              <a:srgbClr val="287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cap="all" dirty="0">
                  <a:solidFill>
                    <a:schemeClr val="bg2"/>
                  </a:solidFill>
                  <a:latin typeface="Sons Condensed Extrabold" panose="02060906060206060203" pitchFamily="18" charset="0"/>
                </a:rPr>
                <a:t>Correlate consumption</a:t>
              </a:r>
              <a:br>
                <a:rPr lang="en-US" sz="1400" b="1" cap="all" dirty="0">
                  <a:solidFill>
                    <a:schemeClr val="bg2"/>
                  </a:solidFill>
                  <a:latin typeface="Sons Condensed Extrabold" panose="02060906060206060203" pitchFamily="18" charset="0"/>
                </a:rPr>
              </a:br>
              <a:r>
                <a:rPr lang="en-US" sz="1400" b="1" cap="all" dirty="0">
                  <a:latin typeface="Sons Condensed Extrabold" panose="02060906060206060203" pitchFamily="18" charset="0"/>
                </a:rPr>
                <a:t>in manufacturing context in real time</a:t>
              </a:r>
            </a:p>
          </p:txBody>
        </p:sp>
        <p:sp>
          <p:nvSpPr>
            <p:cNvPr id="9" name="Text Placeholder 3">
              <a:extLst>
                <a:ext uri="{FF2B5EF4-FFF2-40B4-BE49-F238E27FC236}">
                  <a16:creationId xmlns:a16="http://schemas.microsoft.com/office/drawing/2014/main" id="{5C596623-99DC-4B18-5EFB-94928AF06995}"/>
                </a:ext>
              </a:extLst>
            </p:cNvPr>
            <p:cNvSpPr txBox="1">
              <a:spLocks/>
            </p:cNvSpPr>
            <p:nvPr/>
          </p:nvSpPr>
          <p:spPr>
            <a:xfrm>
              <a:off x="5302890" y="2952361"/>
              <a:ext cx="3214150" cy="446498"/>
            </a:xfrm>
            <a:prstGeom prst="rect">
              <a:avLst/>
            </a:prstGeom>
            <a:solidFill>
              <a:srgbClr val="287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cap="all" dirty="0">
                  <a:solidFill>
                    <a:schemeClr val="bg2"/>
                  </a:solidFill>
                  <a:latin typeface="Sons Condensed Extrabold" panose="02060906060206060203" pitchFamily="18" charset="0"/>
                </a:rPr>
                <a:t>Reduce consumption &amp; emissions</a:t>
              </a:r>
              <a:br>
                <a:rPr lang="en-US" sz="1400" cap="all" dirty="0">
                  <a:solidFill>
                    <a:schemeClr val="bg2"/>
                  </a:solidFill>
                  <a:latin typeface="Sons Condensed Extrabold" panose="02060906060206060203" pitchFamily="18" charset="0"/>
                </a:rPr>
              </a:br>
              <a:r>
                <a:rPr lang="en-US" sz="1400" cap="all" dirty="0">
                  <a:latin typeface="Sons Condensed Extrabold" panose="02060906060206060203" pitchFamily="18" charset="0"/>
                </a:rPr>
                <a:t>at the process and production levels</a:t>
              </a:r>
            </a:p>
          </p:txBody>
        </p:sp>
        <p:sp>
          <p:nvSpPr>
            <p:cNvPr id="10" name="Text Placeholder 4">
              <a:extLst>
                <a:ext uri="{FF2B5EF4-FFF2-40B4-BE49-F238E27FC236}">
                  <a16:creationId xmlns:a16="http://schemas.microsoft.com/office/drawing/2014/main" id="{5AD41D09-C0D7-2E4F-8F24-06CD7D883A28}"/>
                </a:ext>
              </a:extLst>
            </p:cNvPr>
            <p:cNvSpPr txBox="1">
              <a:spLocks/>
            </p:cNvSpPr>
            <p:nvPr/>
          </p:nvSpPr>
          <p:spPr>
            <a:xfrm>
              <a:off x="8558749" y="2952361"/>
              <a:ext cx="3171684" cy="446498"/>
            </a:xfrm>
            <a:prstGeom prst="rect">
              <a:avLst/>
            </a:prstGeom>
            <a:solidFill>
              <a:srgbClr val="287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cap="all" dirty="0">
                  <a:solidFill>
                    <a:schemeClr val="bg2"/>
                  </a:solidFill>
                  <a:latin typeface="Sons Condensed Extrabold" panose="02060906060206060203" pitchFamily="18" charset="0"/>
                </a:rPr>
                <a:t>Optimize usage and costs</a:t>
              </a:r>
              <a:br>
                <a:rPr lang="en-US" sz="1400" cap="all" dirty="0">
                  <a:solidFill>
                    <a:schemeClr val="bg2"/>
                  </a:solidFill>
                  <a:latin typeface="Sons Condensed Extrabold" panose="02060906060206060203" pitchFamily="18" charset="0"/>
                </a:rPr>
              </a:br>
              <a:r>
                <a:rPr lang="en-US" sz="1400" cap="all" dirty="0">
                  <a:latin typeface="Sons Condensed Extrabold" panose="02060906060206060203" pitchFamily="18" charset="0"/>
                </a:rPr>
                <a:t>across production runs &amp; sites</a:t>
              </a:r>
            </a:p>
          </p:txBody>
        </p:sp>
        <p:grpSp>
          <p:nvGrpSpPr>
            <p:cNvPr id="11" name="Group 10">
              <a:extLst>
                <a:ext uri="{FF2B5EF4-FFF2-40B4-BE49-F238E27FC236}">
                  <a16:creationId xmlns:a16="http://schemas.microsoft.com/office/drawing/2014/main" id="{70604C77-1A81-E508-6B0F-898F685C17B9}"/>
                </a:ext>
              </a:extLst>
            </p:cNvPr>
            <p:cNvGrpSpPr/>
            <p:nvPr/>
          </p:nvGrpSpPr>
          <p:grpSpPr>
            <a:xfrm>
              <a:off x="419101" y="3451080"/>
              <a:ext cx="11353799" cy="1190474"/>
              <a:chOff x="436040" y="5019531"/>
              <a:chExt cx="12093330" cy="1190474"/>
            </a:xfrm>
          </p:grpSpPr>
          <p:sp>
            <p:nvSpPr>
              <p:cNvPr id="12" name="Text Placeholder 5">
                <a:extLst>
                  <a:ext uri="{FF2B5EF4-FFF2-40B4-BE49-F238E27FC236}">
                    <a16:creationId xmlns:a16="http://schemas.microsoft.com/office/drawing/2014/main" id="{CE46F3E6-1E1F-B68B-6AA2-7F3BBBB7E52B}"/>
                  </a:ext>
                </a:extLst>
              </p:cNvPr>
              <p:cNvSpPr txBox="1">
                <a:spLocks/>
              </p:cNvSpPr>
              <p:nvPr/>
            </p:nvSpPr>
            <p:spPr>
              <a:xfrm>
                <a:off x="436040" y="5019532"/>
                <a:ext cx="1689540" cy="1190473"/>
              </a:xfrm>
              <a:prstGeom prst="rect">
                <a:avLst/>
              </a:prstGeom>
              <a:solidFill>
                <a:schemeClr val="bg1">
                  <a:lumMod val="95000"/>
                </a:schemeClr>
              </a:solidFill>
            </p:spPr>
            <p:txBody>
              <a:bodyPr lIns="45720" rIns="45720"/>
              <a:lstStyle>
                <a:lvl1pPr marL="0" indent="0" algn="l" defTabSz="914400" rtl="0" eaLnBrk="1" latinLnBrk="0" hangingPunct="1">
                  <a:lnSpc>
                    <a:spcPct val="100000"/>
                  </a:lnSpc>
                  <a:spcBef>
                    <a:spcPts val="600"/>
                  </a:spcBef>
                  <a:spcAft>
                    <a:spcPts val="0"/>
                  </a:spcAft>
                  <a:buSzPct val="100000"/>
                  <a:buFontTx/>
                  <a:buNone/>
                  <a:defRPr sz="2800" kern="1200">
                    <a:solidFill>
                      <a:schemeClr val="tx1"/>
                    </a:solidFill>
                    <a:latin typeface="+mn-lt"/>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400" kern="1200">
                    <a:solidFill>
                      <a:schemeClr val="tx1"/>
                    </a:solidFill>
                    <a:latin typeface="+mn-lt"/>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mn-lt"/>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800" b="0" kern="1200">
                    <a:solidFill>
                      <a:schemeClr val="tx1"/>
                    </a:solidFill>
                    <a:latin typeface="+mn-lt"/>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6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US" sz="800" b="1" dirty="0">
                    <a:latin typeface="Inter" panose="020B0502030000000004" pitchFamily="34" charset="0"/>
                  </a:rPr>
                  <a:t>Production</a:t>
                </a:r>
                <a:endParaRPr lang="en-US" sz="800" dirty="0">
                  <a:latin typeface="Inter" panose="020B0502030000000004" pitchFamily="34" charset="0"/>
                </a:endParaRP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Product SKU</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Process area, Production line</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Operational events</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Shift, Time of Day, Weather conditions</a:t>
                </a:r>
              </a:p>
            </p:txBody>
          </p:sp>
          <p:sp>
            <p:nvSpPr>
              <p:cNvPr id="13" name="Text Placeholder 5">
                <a:extLst>
                  <a:ext uri="{FF2B5EF4-FFF2-40B4-BE49-F238E27FC236}">
                    <a16:creationId xmlns:a16="http://schemas.microsoft.com/office/drawing/2014/main" id="{42F93280-4EA8-4240-37B1-F18CEDC0F358}"/>
                  </a:ext>
                </a:extLst>
              </p:cNvPr>
              <p:cNvSpPr txBox="1">
                <a:spLocks/>
              </p:cNvSpPr>
              <p:nvPr/>
            </p:nvSpPr>
            <p:spPr>
              <a:xfrm>
                <a:off x="2170005" y="5019531"/>
                <a:ext cx="1689540" cy="1190473"/>
              </a:xfrm>
              <a:prstGeom prst="rect">
                <a:avLst/>
              </a:prstGeom>
              <a:solidFill>
                <a:schemeClr val="bg1">
                  <a:lumMod val="95000"/>
                </a:schemeClr>
              </a:solidFill>
            </p:spPr>
            <p:txBody>
              <a:bodyPr lIns="45720" rIns="45720"/>
              <a:lstStyle>
                <a:lvl1pPr marL="0" indent="0" algn="l" defTabSz="914400" rtl="0" eaLnBrk="1" latinLnBrk="0" hangingPunct="1">
                  <a:lnSpc>
                    <a:spcPct val="100000"/>
                  </a:lnSpc>
                  <a:spcBef>
                    <a:spcPts val="600"/>
                  </a:spcBef>
                  <a:spcAft>
                    <a:spcPts val="0"/>
                  </a:spcAft>
                  <a:buSzPct val="100000"/>
                  <a:buFontTx/>
                  <a:buNone/>
                  <a:defRPr sz="2800" kern="1200">
                    <a:solidFill>
                      <a:schemeClr val="tx1"/>
                    </a:solidFill>
                    <a:latin typeface="+mn-lt"/>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400" kern="1200">
                    <a:solidFill>
                      <a:schemeClr val="tx1"/>
                    </a:solidFill>
                    <a:latin typeface="+mn-lt"/>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mn-lt"/>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800" b="0" kern="1200">
                    <a:solidFill>
                      <a:schemeClr val="tx1"/>
                    </a:solidFill>
                    <a:latin typeface="+mn-lt"/>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6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US" sz="800" b="1" dirty="0">
                    <a:latin typeface="Inter" panose="020B0502030000000004" pitchFamily="34" charset="0"/>
                  </a:rPr>
                  <a:t>Organizational</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Enterprise, Business, Region</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Site, Factory, Production team/crew</a:t>
                </a:r>
              </a:p>
            </p:txBody>
          </p:sp>
          <p:sp>
            <p:nvSpPr>
              <p:cNvPr id="14" name="Text Placeholder 5">
                <a:extLst>
                  <a:ext uri="{FF2B5EF4-FFF2-40B4-BE49-F238E27FC236}">
                    <a16:creationId xmlns:a16="http://schemas.microsoft.com/office/drawing/2014/main" id="{1A3D9BEE-C570-0C5B-7372-6467F52FD7B2}"/>
                  </a:ext>
                </a:extLst>
              </p:cNvPr>
              <p:cNvSpPr txBox="1">
                <a:spLocks/>
              </p:cNvSpPr>
              <p:nvPr/>
            </p:nvSpPr>
            <p:spPr>
              <a:xfrm>
                <a:off x="3903970" y="5019532"/>
                <a:ext cx="1689540" cy="1190473"/>
              </a:xfrm>
              <a:prstGeom prst="rect">
                <a:avLst/>
              </a:prstGeom>
              <a:solidFill>
                <a:schemeClr val="bg1">
                  <a:lumMod val="95000"/>
                </a:schemeClr>
              </a:solidFill>
            </p:spPr>
            <p:txBody>
              <a:bodyPr lIns="45720" rIns="45720"/>
              <a:lstStyle>
                <a:lvl1pPr marL="0" indent="0" algn="l" defTabSz="914400" rtl="0" eaLnBrk="1" latinLnBrk="0" hangingPunct="1">
                  <a:lnSpc>
                    <a:spcPct val="100000"/>
                  </a:lnSpc>
                  <a:spcBef>
                    <a:spcPts val="600"/>
                  </a:spcBef>
                  <a:spcAft>
                    <a:spcPts val="0"/>
                  </a:spcAft>
                  <a:buSzPct val="100000"/>
                  <a:buFontTx/>
                  <a:buNone/>
                  <a:defRPr sz="2800" kern="1200">
                    <a:solidFill>
                      <a:schemeClr val="tx1"/>
                    </a:solidFill>
                    <a:latin typeface="+mn-lt"/>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400" kern="1200">
                    <a:solidFill>
                      <a:schemeClr val="tx1"/>
                    </a:solidFill>
                    <a:latin typeface="+mn-lt"/>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mn-lt"/>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800" b="0" kern="1200">
                    <a:solidFill>
                      <a:schemeClr val="tx1"/>
                    </a:solidFill>
                    <a:latin typeface="+mn-lt"/>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6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US" sz="800" b="1" dirty="0">
                    <a:latin typeface="Inter" panose="020B0502030000000004" pitchFamily="34" charset="0"/>
                  </a:rPr>
                  <a:t>Environmental</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Correlate consumption to Scope 1 &amp; Scope 2 emissions, water use, energy intensity, etc.</a:t>
                </a:r>
              </a:p>
            </p:txBody>
          </p:sp>
          <p:sp>
            <p:nvSpPr>
              <p:cNvPr id="15" name="Text Placeholder 5">
                <a:extLst>
                  <a:ext uri="{FF2B5EF4-FFF2-40B4-BE49-F238E27FC236}">
                    <a16:creationId xmlns:a16="http://schemas.microsoft.com/office/drawing/2014/main" id="{77523C1F-BB86-0227-9697-89FA0A6CAE46}"/>
                  </a:ext>
                </a:extLst>
              </p:cNvPr>
              <p:cNvSpPr txBox="1">
                <a:spLocks/>
              </p:cNvSpPr>
              <p:nvPr/>
            </p:nvSpPr>
            <p:spPr>
              <a:xfrm>
                <a:off x="5637935" y="5019532"/>
                <a:ext cx="1689540" cy="1190473"/>
              </a:xfrm>
              <a:prstGeom prst="rect">
                <a:avLst/>
              </a:prstGeom>
              <a:solidFill>
                <a:schemeClr val="bg1">
                  <a:lumMod val="95000"/>
                </a:schemeClr>
              </a:solidFill>
            </p:spPr>
            <p:txBody>
              <a:bodyPr lIns="45720" rIns="45720"/>
              <a:lstStyle>
                <a:lvl1pPr marL="0" indent="0" algn="l" defTabSz="914400" rtl="0" eaLnBrk="1" latinLnBrk="0" hangingPunct="1">
                  <a:lnSpc>
                    <a:spcPct val="100000"/>
                  </a:lnSpc>
                  <a:spcBef>
                    <a:spcPts val="600"/>
                  </a:spcBef>
                  <a:spcAft>
                    <a:spcPts val="0"/>
                  </a:spcAft>
                  <a:buSzPct val="100000"/>
                  <a:buFontTx/>
                  <a:buNone/>
                  <a:defRPr sz="2800" kern="1200">
                    <a:solidFill>
                      <a:schemeClr val="tx1"/>
                    </a:solidFill>
                    <a:latin typeface="+mn-lt"/>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400" kern="1200">
                    <a:solidFill>
                      <a:schemeClr val="tx1"/>
                    </a:solidFill>
                    <a:latin typeface="+mn-lt"/>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mn-lt"/>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800" b="0" kern="1200">
                    <a:solidFill>
                      <a:schemeClr val="tx1"/>
                    </a:solidFill>
                    <a:latin typeface="+mn-lt"/>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6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800" b="1" dirty="0">
                    <a:solidFill>
                      <a:schemeClr val="tx1"/>
                    </a:solidFill>
                    <a:latin typeface="Inter" panose="020B0502030000000004" pitchFamily="34" charset="0"/>
                  </a:rPr>
                  <a:t>Process</a:t>
                </a:r>
                <a:r>
                  <a:rPr lang="en-US" sz="800" b="1" dirty="0">
                    <a:latin typeface="Inter" panose="020B0502030000000004" pitchFamily="34" charset="0"/>
                  </a:rPr>
                  <a:t> </a:t>
                </a:r>
                <a:r>
                  <a:rPr lang="en-US" sz="800" b="1" dirty="0">
                    <a:solidFill>
                      <a:schemeClr val="tx1"/>
                    </a:solidFill>
                    <a:latin typeface="Inter" panose="020B0502030000000004" pitchFamily="34" charset="0"/>
                  </a:rPr>
                  <a:t>Level</a:t>
                </a:r>
              </a:p>
              <a:p>
                <a:pPr marL="91440" indent="-91440">
                  <a:buFont typeface="Arial" panose="020B0604020202020204" pitchFamily="34" charset="0"/>
                  <a:buChar char="•"/>
                </a:pPr>
                <a:r>
                  <a:rPr lang="en-US" sz="800" dirty="0">
                    <a:solidFill>
                      <a:schemeClr val="tx2">
                        <a:lumMod val="50000"/>
                      </a:schemeClr>
                    </a:solidFill>
                    <a:latin typeface="Inter" panose="020B0502030000000004" pitchFamily="34" charset="0"/>
                  </a:rPr>
                  <a:t>Find inefficient equipment</a:t>
                </a:r>
              </a:p>
              <a:p>
                <a:pPr marL="91440" indent="-91440">
                  <a:buFont typeface="Arial" panose="020B0604020202020204" pitchFamily="34" charset="0"/>
                  <a:buChar char="•"/>
                </a:pPr>
                <a:r>
                  <a:rPr lang="en-US" sz="800" dirty="0">
                    <a:solidFill>
                      <a:schemeClr val="tx2">
                        <a:lumMod val="50000"/>
                      </a:schemeClr>
                    </a:solidFill>
                    <a:latin typeface="Inter" panose="020B0502030000000004" pitchFamily="34" charset="0"/>
                  </a:rPr>
                  <a:t>Find usage during non-production periods</a:t>
                </a:r>
              </a:p>
              <a:p>
                <a:pPr marL="91440" indent="-91440">
                  <a:buFont typeface="Arial" panose="020B0604020202020204" pitchFamily="34" charset="0"/>
                  <a:buChar char="•"/>
                </a:pPr>
                <a:r>
                  <a:rPr lang="en-US" sz="800" dirty="0">
                    <a:solidFill>
                      <a:schemeClr val="tx2">
                        <a:lumMod val="50000"/>
                      </a:schemeClr>
                    </a:solidFill>
                    <a:latin typeface="Inter" panose="020B0502030000000004" pitchFamily="34" charset="0"/>
                  </a:rPr>
                  <a:t>Find unrecognized patterns, waste and improvement opportunities</a:t>
                </a:r>
              </a:p>
            </p:txBody>
          </p:sp>
          <p:sp>
            <p:nvSpPr>
              <p:cNvPr id="16" name="Text Placeholder 5">
                <a:extLst>
                  <a:ext uri="{FF2B5EF4-FFF2-40B4-BE49-F238E27FC236}">
                    <a16:creationId xmlns:a16="http://schemas.microsoft.com/office/drawing/2014/main" id="{0EFAEFA8-DD3A-8C07-9B3A-C618B840B75F}"/>
                  </a:ext>
                </a:extLst>
              </p:cNvPr>
              <p:cNvSpPr txBox="1">
                <a:spLocks/>
              </p:cNvSpPr>
              <p:nvPr/>
            </p:nvSpPr>
            <p:spPr>
              <a:xfrm>
                <a:off x="7371899" y="5019532"/>
                <a:ext cx="1689540" cy="1190473"/>
              </a:xfrm>
              <a:prstGeom prst="rect">
                <a:avLst/>
              </a:prstGeom>
              <a:solidFill>
                <a:schemeClr val="bg1">
                  <a:lumMod val="95000"/>
                </a:schemeClr>
              </a:solidFill>
            </p:spPr>
            <p:txBody>
              <a:bodyPr lIns="45720" rIns="45720"/>
              <a:lstStyle>
                <a:lvl1pPr marL="0" indent="0" algn="l" defTabSz="914400" rtl="0" eaLnBrk="1" latinLnBrk="0" hangingPunct="1">
                  <a:lnSpc>
                    <a:spcPct val="100000"/>
                  </a:lnSpc>
                  <a:spcBef>
                    <a:spcPts val="600"/>
                  </a:spcBef>
                  <a:spcAft>
                    <a:spcPts val="0"/>
                  </a:spcAft>
                  <a:buSzPct val="100000"/>
                  <a:buFontTx/>
                  <a:buNone/>
                  <a:defRPr sz="2800" kern="1200">
                    <a:solidFill>
                      <a:schemeClr val="tx1"/>
                    </a:solidFill>
                    <a:latin typeface="+mn-lt"/>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400" kern="1200">
                    <a:solidFill>
                      <a:schemeClr val="tx1"/>
                    </a:solidFill>
                    <a:latin typeface="+mn-lt"/>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mn-lt"/>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800" b="0" kern="1200">
                    <a:solidFill>
                      <a:schemeClr val="tx1"/>
                    </a:solidFill>
                    <a:latin typeface="+mn-lt"/>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6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US" sz="800" b="1" dirty="0">
                    <a:solidFill>
                      <a:schemeClr val="tx1"/>
                    </a:solidFill>
                    <a:latin typeface="Inter" panose="020B0502030000000004" pitchFamily="34" charset="0"/>
                  </a:rPr>
                  <a:t>Production Level</a:t>
                </a:r>
                <a:endParaRPr lang="en-US" sz="800" b="1" dirty="0">
                  <a:latin typeface="Inter" panose="020B0502030000000004" pitchFamily="34" charset="0"/>
                </a:endParaRP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Map resource intensity of product portfolio</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Find best practices; Standardize operations</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Contextualize data to help manage sustainability KPIs from the plant floor</a:t>
                </a:r>
              </a:p>
            </p:txBody>
          </p:sp>
          <p:sp>
            <p:nvSpPr>
              <p:cNvPr id="24" name="Text Placeholder 5">
                <a:extLst>
                  <a:ext uri="{FF2B5EF4-FFF2-40B4-BE49-F238E27FC236}">
                    <a16:creationId xmlns:a16="http://schemas.microsoft.com/office/drawing/2014/main" id="{BDB6F26C-5527-3DD1-7836-5837C9852EE7}"/>
                  </a:ext>
                </a:extLst>
              </p:cNvPr>
              <p:cNvSpPr txBox="1">
                <a:spLocks/>
              </p:cNvSpPr>
              <p:nvPr/>
            </p:nvSpPr>
            <p:spPr>
              <a:xfrm>
                <a:off x="9105864" y="5019532"/>
                <a:ext cx="1689540" cy="1190473"/>
              </a:xfrm>
              <a:prstGeom prst="rect">
                <a:avLst/>
              </a:prstGeom>
              <a:solidFill>
                <a:schemeClr val="bg1">
                  <a:lumMod val="95000"/>
                </a:schemeClr>
              </a:solidFill>
            </p:spPr>
            <p:txBody>
              <a:bodyPr lIns="45720" rIns="45720"/>
              <a:lstStyle>
                <a:lvl1pPr marL="0" indent="0" algn="l" defTabSz="914400" rtl="0" eaLnBrk="1" latinLnBrk="0" hangingPunct="1">
                  <a:lnSpc>
                    <a:spcPct val="100000"/>
                  </a:lnSpc>
                  <a:spcBef>
                    <a:spcPts val="600"/>
                  </a:spcBef>
                  <a:spcAft>
                    <a:spcPts val="0"/>
                  </a:spcAft>
                  <a:buSzPct val="100000"/>
                  <a:buFontTx/>
                  <a:buNone/>
                  <a:defRPr sz="2800" kern="1200">
                    <a:solidFill>
                      <a:schemeClr val="tx1"/>
                    </a:solidFill>
                    <a:latin typeface="+mn-lt"/>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400" kern="1200">
                    <a:solidFill>
                      <a:schemeClr val="tx1"/>
                    </a:solidFill>
                    <a:latin typeface="+mn-lt"/>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mn-lt"/>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800" b="0" kern="1200">
                    <a:solidFill>
                      <a:schemeClr val="tx1"/>
                    </a:solidFill>
                    <a:latin typeface="+mn-lt"/>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6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US" sz="800" b="1" dirty="0">
                    <a:solidFill>
                      <a:schemeClr val="tx1"/>
                    </a:solidFill>
                    <a:latin typeface="Inter" panose="020B0502030000000004" pitchFamily="34" charset="0"/>
                  </a:rPr>
                  <a:t>Production Runs</a:t>
                </a:r>
                <a:endParaRPr lang="en-US" sz="800" b="1" dirty="0">
                  <a:latin typeface="Inter" panose="020B0502030000000004" pitchFamily="34" charset="0"/>
                </a:endParaRP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Optimize schedule for resource efficiency</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Lower variability across multiple production runs</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Curtail, shift production in high-cost periods</a:t>
                </a:r>
              </a:p>
            </p:txBody>
          </p:sp>
          <p:sp>
            <p:nvSpPr>
              <p:cNvPr id="25" name="Text Placeholder 5">
                <a:extLst>
                  <a:ext uri="{FF2B5EF4-FFF2-40B4-BE49-F238E27FC236}">
                    <a16:creationId xmlns:a16="http://schemas.microsoft.com/office/drawing/2014/main" id="{9EAD96E5-A6BD-9F92-20DF-B0F241442A40}"/>
                  </a:ext>
                </a:extLst>
              </p:cNvPr>
              <p:cNvSpPr txBox="1">
                <a:spLocks/>
              </p:cNvSpPr>
              <p:nvPr/>
            </p:nvSpPr>
            <p:spPr>
              <a:xfrm>
                <a:off x="10839830" y="5019532"/>
                <a:ext cx="1689540" cy="1190473"/>
              </a:xfrm>
              <a:prstGeom prst="rect">
                <a:avLst/>
              </a:prstGeom>
              <a:solidFill>
                <a:schemeClr val="bg1">
                  <a:lumMod val="95000"/>
                </a:schemeClr>
              </a:solidFill>
            </p:spPr>
            <p:txBody>
              <a:bodyPr lIns="45720" rIns="45720"/>
              <a:lstStyle>
                <a:lvl1pPr marL="0" indent="0" algn="l" defTabSz="914400" rtl="0" eaLnBrk="1" latinLnBrk="0" hangingPunct="1">
                  <a:lnSpc>
                    <a:spcPct val="100000"/>
                  </a:lnSpc>
                  <a:spcBef>
                    <a:spcPts val="600"/>
                  </a:spcBef>
                  <a:spcAft>
                    <a:spcPts val="0"/>
                  </a:spcAft>
                  <a:buSzPct val="100000"/>
                  <a:buFontTx/>
                  <a:buNone/>
                  <a:defRPr sz="2800" kern="1200">
                    <a:solidFill>
                      <a:schemeClr val="tx1"/>
                    </a:solidFill>
                    <a:latin typeface="+mn-lt"/>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400" kern="1200">
                    <a:solidFill>
                      <a:schemeClr val="tx1"/>
                    </a:solidFill>
                    <a:latin typeface="+mn-lt"/>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mn-lt"/>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800" b="0" kern="1200">
                    <a:solidFill>
                      <a:schemeClr val="tx1"/>
                    </a:solidFill>
                    <a:latin typeface="+mn-lt"/>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6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US" sz="800" b="1" dirty="0">
                    <a:solidFill>
                      <a:schemeClr val="tx1"/>
                    </a:solidFill>
                    <a:latin typeface="Inter" panose="020B0502030000000004" pitchFamily="34" charset="0"/>
                  </a:rPr>
                  <a:t>Sites &amp; Supply Networks</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Holistically optimize the production process accounting for cost &amp; environmental impact</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Optimize production plans using resource and emissions intensity as an input</a:t>
                </a:r>
              </a:p>
              <a:p>
                <a:pPr marL="91440" indent="-91440">
                  <a:spcBef>
                    <a:spcPts val="200"/>
                  </a:spcBef>
                  <a:spcAft>
                    <a:spcPts val="200"/>
                  </a:spcAft>
                  <a:buFont typeface="Arial" panose="020B0604020202020204" pitchFamily="34" charset="0"/>
                  <a:buChar char="•"/>
                </a:pPr>
                <a:r>
                  <a:rPr lang="en-US" sz="800" dirty="0">
                    <a:solidFill>
                      <a:schemeClr val="tx2">
                        <a:lumMod val="50000"/>
                      </a:schemeClr>
                    </a:solidFill>
                    <a:latin typeface="Inter" panose="020B0502030000000004" pitchFamily="34" charset="0"/>
                  </a:rPr>
                  <a:t>Improve supply chain flexibility &amp; resilience </a:t>
                </a:r>
              </a:p>
            </p:txBody>
          </p:sp>
        </p:grpSp>
      </p:grpSp>
      <p:sp>
        <p:nvSpPr>
          <p:cNvPr id="2" name="Footer Placeholder 1">
            <a:extLst>
              <a:ext uri="{FF2B5EF4-FFF2-40B4-BE49-F238E27FC236}">
                <a16:creationId xmlns:a16="http://schemas.microsoft.com/office/drawing/2014/main" id="{CC7E7608-CC60-5DD8-027A-B97AB979126A}"/>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3" name="Slide Number Placeholder 2">
            <a:extLst>
              <a:ext uri="{FF2B5EF4-FFF2-40B4-BE49-F238E27FC236}">
                <a16:creationId xmlns:a16="http://schemas.microsoft.com/office/drawing/2014/main" id="{49D833FF-796C-C37A-4594-0B0A814C30BA}"/>
              </a:ext>
            </a:extLst>
          </p:cNvPr>
          <p:cNvSpPr>
            <a:spLocks noGrp="1"/>
          </p:cNvSpPr>
          <p:nvPr>
            <p:ph type="sldNum" sz="quarter" idx="12"/>
          </p:nvPr>
        </p:nvSpPr>
        <p:spPr/>
        <p:txBody>
          <a:bodyPr/>
          <a:lstStyle/>
          <a:p>
            <a:fld id="{7A7A97EF-C944-4447-B862-B593E9B4A0FF}" type="slidenum">
              <a:rPr lang="en-US" smtClean="0"/>
              <a:t>68</a:t>
            </a:fld>
            <a:endParaRPr lang="en-US" dirty="0"/>
          </a:p>
        </p:txBody>
      </p:sp>
    </p:spTree>
    <p:extLst>
      <p:ext uri="{BB962C8B-B14F-4D97-AF65-F5344CB8AC3E}">
        <p14:creationId xmlns:p14="http://schemas.microsoft.com/office/powerpoint/2010/main" val="368808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3.7037E-6 L 0.0013 -0.12083 " pathEditMode="relative" rAng="0" ptsTypes="AA">
                                      <p:cBhvr>
                                        <p:cTn id="6" dur="2000" fill="hold"/>
                                        <p:tgtEl>
                                          <p:spTgt spid="8"/>
                                        </p:tgtEl>
                                        <p:attrNameLst>
                                          <p:attrName>ppt_x</p:attrName>
                                          <p:attrName>ppt_y</p:attrName>
                                        </p:attrNameLst>
                                      </p:cBhvr>
                                      <p:rCtr x="65" y="-6042"/>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EBEAE5B-D7D5-4415-41A4-3BAE763CFC76}"/>
              </a:ext>
            </a:extLst>
          </p:cNvPr>
          <p:cNvGrpSpPr/>
          <p:nvPr/>
        </p:nvGrpSpPr>
        <p:grpSpPr>
          <a:xfrm>
            <a:off x="1100415" y="1882006"/>
            <a:ext cx="9991169" cy="4418537"/>
            <a:chOff x="1100415" y="1882006"/>
            <a:chExt cx="9991169" cy="4418537"/>
          </a:xfrm>
        </p:grpSpPr>
        <p:pic>
          <p:nvPicPr>
            <p:cNvPr id="9" name="Picture 8">
              <a:extLst>
                <a:ext uri="{FF2B5EF4-FFF2-40B4-BE49-F238E27FC236}">
                  <a16:creationId xmlns:a16="http://schemas.microsoft.com/office/drawing/2014/main" id="{89458CC1-BADE-AFC0-9447-D314C8FC7D18}"/>
                </a:ext>
              </a:extLst>
            </p:cNvPr>
            <p:cNvPicPr>
              <a:picLocks noChangeAspect="1"/>
            </p:cNvPicPr>
            <p:nvPr/>
          </p:nvPicPr>
          <p:blipFill>
            <a:blip r:embed="rId2"/>
            <a:srcRect/>
            <a:stretch/>
          </p:blipFill>
          <p:spPr>
            <a:xfrm>
              <a:off x="1100415" y="1882006"/>
              <a:ext cx="9991169" cy="4418537"/>
            </a:xfrm>
            <a:prstGeom prst="rect">
              <a:avLst/>
            </a:prstGeom>
          </p:spPr>
        </p:pic>
        <p:sp>
          <p:nvSpPr>
            <p:cNvPr id="10" name="TextBox 9">
              <a:extLst>
                <a:ext uri="{FF2B5EF4-FFF2-40B4-BE49-F238E27FC236}">
                  <a16:creationId xmlns:a16="http://schemas.microsoft.com/office/drawing/2014/main" id="{5D5453D3-20CD-63E6-2933-17EB6142DF67}"/>
                </a:ext>
              </a:extLst>
            </p:cNvPr>
            <p:cNvSpPr txBox="1"/>
            <p:nvPr/>
          </p:nvSpPr>
          <p:spPr>
            <a:xfrm>
              <a:off x="9187656" y="2695575"/>
              <a:ext cx="306388" cy="183357"/>
            </a:xfrm>
            <a:prstGeom prst="rect">
              <a:avLst/>
            </a:prstGeom>
            <a:solidFill>
              <a:srgbClr val="439297"/>
            </a:solidFill>
          </p:spPr>
          <p:txBody>
            <a:bodyPr wrap="none" lIns="0" tIns="0" rIns="0" bIns="0" rtlCol="0" anchor="ctr">
              <a:noAutofit/>
            </a:bodyPr>
            <a:lstStyle/>
            <a:p>
              <a:pPr algn="ctr">
                <a:spcAft>
                  <a:spcPts val="600"/>
                </a:spcAft>
              </a:pPr>
              <a:r>
                <a:rPr lang="en-US" sz="550" dirty="0">
                  <a:solidFill>
                    <a:schemeClr val="bg1">
                      <a:lumMod val="95000"/>
                    </a:schemeClr>
                  </a:solidFill>
                  <a:latin typeface="Inter" panose="020B0502030000000004" pitchFamily="34" charset="0"/>
                  <a:cs typeface="Inter" panose="020B0502030000000004" pitchFamily="34" charset="0"/>
                </a:rPr>
                <a:t>($/CO2e)</a:t>
              </a:r>
            </a:p>
          </p:txBody>
        </p:sp>
      </p:grpSp>
      <p:sp>
        <p:nvSpPr>
          <p:cNvPr id="2" name="Title 1">
            <a:extLst>
              <a:ext uri="{FF2B5EF4-FFF2-40B4-BE49-F238E27FC236}">
                <a16:creationId xmlns:a16="http://schemas.microsoft.com/office/drawing/2014/main" id="{59946E8B-36FA-AA8D-5289-13841B6B1A95}"/>
              </a:ext>
            </a:extLst>
          </p:cNvPr>
          <p:cNvSpPr>
            <a:spLocks noGrp="1"/>
          </p:cNvSpPr>
          <p:nvPr>
            <p:ph type="title"/>
          </p:nvPr>
        </p:nvSpPr>
        <p:spPr/>
        <p:txBody>
          <a:bodyPr/>
          <a:lstStyle/>
          <a:p>
            <a:r>
              <a:rPr lang="en-US" dirty="0"/>
              <a:t>Instantly evaluate KPIs from production line to enterprise</a:t>
            </a:r>
          </a:p>
        </p:txBody>
      </p:sp>
      <p:sp>
        <p:nvSpPr>
          <p:cNvPr id="3" name="Footer Placeholder 2">
            <a:extLst>
              <a:ext uri="{FF2B5EF4-FFF2-40B4-BE49-F238E27FC236}">
                <a16:creationId xmlns:a16="http://schemas.microsoft.com/office/drawing/2014/main" id="{C4FB8B5F-0822-3B6E-2F7B-E7FF9719AA5F}"/>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4" name="Slide Number Placeholder 3">
            <a:extLst>
              <a:ext uri="{FF2B5EF4-FFF2-40B4-BE49-F238E27FC236}">
                <a16:creationId xmlns:a16="http://schemas.microsoft.com/office/drawing/2014/main" id="{4E6E4D6D-7A47-54A1-EF1D-3235C96695B8}"/>
              </a:ext>
            </a:extLst>
          </p:cNvPr>
          <p:cNvSpPr>
            <a:spLocks noGrp="1"/>
          </p:cNvSpPr>
          <p:nvPr>
            <p:ph type="sldNum" sz="quarter" idx="12"/>
          </p:nvPr>
        </p:nvSpPr>
        <p:spPr/>
        <p:txBody>
          <a:bodyPr/>
          <a:lstStyle/>
          <a:p>
            <a:fld id="{7A7A97EF-C944-4447-B862-B593E9B4A0FF}" type="slidenum">
              <a:rPr lang="en-US" smtClean="0"/>
              <a:pPr/>
              <a:t>69</a:t>
            </a:fld>
            <a:endParaRPr lang="en-US" dirty="0"/>
          </a:p>
        </p:txBody>
      </p:sp>
      <p:sp>
        <p:nvSpPr>
          <p:cNvPr id="5" name="Text Placeholder 17">
            <a:extLst>
              <a:ext uri="{FF2B5EF4-FFF2-40B4-BE49-F238E27FC236}">
                <a16:creationId xmlns:a16="http://schemas.microsoft.com/office/drawing/2014/main" id="{E5690984-A649-CBF8-2FA3-3055F32D3D3C}"/>
              </a:ext>
            </a:extLst>
          </p:cNvPr>
          <p:cNvSpPr txBox="1">
            <a:spLocks/>
          </p:cNvSpPr>
          <p:nvPr/>
        </p:nvSpPr>
        <p:spPr>
          <a:xfrm>
            <a:off x="1660733" y="1073826"/>
            <a:ext cx="2576945" cy="72159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lgn="ctr"/>
            <a:r>
              <a:rPr lang="en-US" sz="2000" b="1" cap="all" dirty="0">
                <a:solidFill>
                  <a:schemeClr val="tx1"/>
                </a:solidFill>
                <a:latin typeface="Sons Condensed Extrabold" panose="02060906060206060203" pitchFamily="18" charset="0"/>
              </a:rPr>
              <a:t>Break siloes between Ops and Sustainability</a:t>
            </a:r>
          </a:p>
        </p:txBody>
      </p:sp>
      <p:sp>
        <p:nvSpPr>
          <p:cNvPr id="13" name="Text Placeholder 36">
            <a:extLst>
              <a:ext uri="{FF2B5EF4-FFF2-40B4-BE49-F238E27FC236}">
                <a16:creationId xmlns:a16="http://schemas.microsoft.com/office/drawing/2014/main" id="{3611F2DE-3DFA-1D55-856D-D41B49F12571}"/>
              </a:ext>
            </a:extLst>
          </p:cNvPr>
          <p:cNvSpPr txBox="1">
            <a:spLocks/>
          </p:cNvSpPr>
          <p:nvPr/>
        </p:nvSpPr>
        <p:spPr>
          <a:xfrm>
            <a:off x="1306542" y="1160413"/>
            <a:ext cx="450686" cy="541687"/>
          </a:xfrm>
          <a:prstGeom prst="rect">
            <a:avLst/>
          </a:prstGeom>
        </p:spPr>
        <p:txBody>
          <a:bodyPr vert="horz" wrap="square" lIns="0" tIns="0" rIns="0" bIns="0" rtlCol="0">
            <a:spAutoFit/>
          </a:bodyPr>
          <a:lstStyle>
            <a:lvl1pPr marL="0" indent="0" algn="l" defTabSz="914400" rtl="0" eaLnBrk="1" latinLnBrk="0" hangingPunct="1">
              <a:lnSpc>
                <a:spcPct val="80000"/>
              </a:lnSpc>
              <a:spcBef>
                <a:spcPts val="0"/>
              </a:spcBef>
              <a:spcAft>
                <a:spcPts val="0"/>
              </a:spcAft>
              <a:buClr>
                <a:schemeClr val="tx1"/>
              </a:buClr>
              <a:buFont typeface="Arial" panose="020B0604020202020204" pitchFamily="34" charset="0"/>
              <a:buNone/>
              <a:defRPr sz="5700" kern="1200">
                <a:solidFill>
                  <a:srgbClr val="C8FF08"/>
                </a:solidFill>
                <a:latin typeface="Sons Condensed Extrabold" panose="02060906060206060203" pitchFamily="18"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
                <a:srgbClr val="FFFFFF"/>
              </a:buClr>
              <a:buSzTx/>
              <a:buFont typeface="Arial" panose="020B0604020202020204" pitchFamily="34" charset="0"/>
              <a:buNone/>
              <a:tabLst/>
              <a:defRPr/>
            </a:pPr>
            <a:r>
              <a:rPr kumimoji="0" lang="en-US" sz="4400" b="0" i="0" u="none" strike="noStrike" kern="1200" cap="none" spc="0" normalizeH="0" baseline="0" noProof="0" dirty="0">
                <a:ln>
                  <a:noFill/>
                </a:ln>
                <a:solidFill>
                  <a:srgbClr val="C8FF08"/>
                </a:solidFill>
                <a:effectLst/>
                <a:uLnTx/>
                <a:uFillTx/>
                <a:latin typeface="Sons Condensed Extrabold" panose="02060906060206060203" pitchFamily="18" charset="0"/>
                <a:ea typeface="+mn-ea"/>
                <a:cs typeface="+mn-cs"/>
              </a:rPr>
              <a:t>02</a:t>
            </a:r>
          </a:p>
        </p:txBody>
      </p:sp>
      <p:sp>
        <p:nvSpPr>
          <p:cNvPr id="7" name="Arrow: Right 6">
            <a:extLst>
              <a:ext uri="{FF2B5EF4-FFF2-40B4-BE49-F238E27FC236}">
                <a16:creationId xmlns:a16="http://schemas.microsoft.com/office/drawing/2014/main" id="{25E8D09B-8F6C-67FD-E10F-20FFC2299D0C}"/>
              </a:ext>
            </a:extLst>
          </p:cNvPr>
          <p:cNvSpPr/>
          <p:nvPr/>
        </p:nvSpPr>
        <p:spPr>
          <a:xfrm>
            <a:off x="529971" y="2058403"/>
            <a:ext cx="578358" cy="484632"/>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sp>
        <p:nvSpPr>
          <p:cNvPr id="8" name="TextBox 7">
            <a:extLst>
              <a:ext uri="{FF2B5EF4-FFF2-40B4-BE49-F238E27FC236}">
                <a16:creationId xmlns:a16="http://schemas.microsoft.com/office/drawing/2014/main" id="{0509EA89-4D31-C91E-244A-273C625A1AF4}"/>
              </a:ext>
            </a:extLst>
          </p:cNvPr>
          <p:cNvSpPr txBox="1"/>
          <p:nvPr/>
        </p:nvSpPr>
        <p:spPr>
          <a:xfrm>
            <a:off x="529971" y="2731689"/>
            <a:ext cx="1130762" cy="923330"/>
          </a:xfrm>
          <a:prstGeom prst="rect">
            <a:avLst/>
          </a:prstGeom>
          <a:solidFill>
            <a:srgbClr val="FFFFFF"/>
          </a:solidFill>
          <a:ln>
            <a:solidFill>
              <a:schemeClr val="bg2"/>
            </a:solidFill>
          </a:ln>
        </p:spPr>
        <p:txBody>
          <a:bodyPr wrap="square" lIns="91440" tIns="0" rIns="91440" bIns="0" rtlCol="0">
            <a:spAutoFit/>
          </a:bodyPr>
          <a:lstStyle/>
          <a:p>
            <a:r>
              <a:rPr lang="en-US" sz="1200" b="1" dirty="0">
                <a:highlight>
                  <a:srgbClr val="FFFFFF"/>
                </a:highlight>
                <a:latin typeface="Inter" panose="020B0604020202020204" charset="0"/>
                <a:ea typeface="Inter" panose="020B0604020202020204" charset="0"/>
              </a:rPr>
              <a:t>Analyze by:</a:t>
            </a:r>
          </a:p>
          <a:p>
            <a:r>
              <a:rPr lang="en-US" sz="1200" b="1" dirty="0">
                <a:highlight>
                  <a:srgbClr val="FFFFFF"/>
                </a:highlight>
                <a:latin typeface="Inter" panose="020B0604020202020204" charset="0"/>
                <a:ea typeface="Inter" panose="020B0604020202020204" charset="0"/>
              </a:rPr>
              <a:t>Cost</a:t>
            </a:r>
          </a:p>
          <a:p>
            <a:r>
              <a:rPr lang="en-US" sz="1200" b="1" dirty="0">
                <a:highlight>
                  <a:srgbClr val="FFFFFF"/>
                </a:highlight>
                <a:latin typeface="Inter" panose="020B0604020202020204" charset="0"/>
                <a:ea typeface="Inter" panose="020B0604020202020204" charset="0"/>
              </a:rPr>
              <a:t>GHGs</a:t>
            </a:r>
          </a:p>
          <a:p>
            <a:r>
              <a:rPr lang="en-US" sz="1200" b="1" dirty="0">
                <a:highlight>
                  <a:srgbClr val="FFFFFF"/>
                </a:highlight>
                <a:latin typeface="Inter" panose="020B0604020202020204" charset="0"/>
                <a:ea typeface="Inter" panose="020B0604020202020204" charset="0"/>
              </a:rPr>
              <a:t>Energy Use</a:t>
            </a:r>
          </a:p>
          <a:p>
            <a:r>
              <a:rPr lang="en-US" sz="1200" b="1" dirty="0">
                <a:highlight>
                  <a:srgbClr val="FFFFFF"/>
                </a:highlight>
                <a:latin typeface="Inter" panose="020B0604020202020204" charset="0"/>
                <a:ea typeface="Inter" panose="020B0604020202020204" charset="0"/>
              </a:rPr>
              <a:t>Water Use</a:t>
            </a:r>
          </a:p>
        </p:txBody>
      </p:sp>
    </p:spTree>
    <p:extLst>
      <p:ext uri="{BB962C8B-B14F-4D97-AF65-F5344CB8AC3E}">
        <p14:creationId xmlns:p14="http://schemas.microsoft.com/office/powerpoint/2010/main" val="1614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535457-CDB4-2ECA-D206-8718A2BF0F0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ter" panose="02000503000000020004" pitchFamily="2" charset="0"/>
                <a:ea typeface="+mn-ea"/>
                <a:cs typeface="+mn-cs"/>
              </a:rPr>
              <a:t>© 2024 GE Vernova and/or its affiliates. All rights reserved.</a:t>
            </a:r>
            <a:endPar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pic>
        <p:nvPicPr>
          <p:cNvPr id="5" name="Picture 4">
            <a:extLst>
              <a:ext uri="{FF2B5EF4-FFF2-40B4-BE49-F238E27FC236}">
                <a16:creationId xmlns:a16="http://schemas.microsoft.com/office/drawing/2014/main" id="{7067264B-A123-CEAC-D536-35D5EFB12ED9}"/>
              </a:ext>
            </a:extLst>
          </p:cNvPr>
          <p:cNvPicPr>
            <a:picLocks noChangeAspect="1"/>
          </p:cNvPicPr>
          <p:nvPr/>
        </p:nvPicPr>
        <p:blipFill>
          <a:blip r:embed="rId3"/>
          <a:stretch>
            <a:fillRect/>
          </a:stretch>
        </p:blipFill>
        <p:spPr>
          <a:xfrm>
            <a:off x="0" y="12560"/>
            <a:ext cx="12192000" cy="6832879"/>
          </a:xfrm>
          <a:prstGeom prst="rect">
            <a:avLst/>
          </a:prstGeom>
        </p:spPr>
      </p:pic>
      <p:sp>
        <p:nvSpPr>
          <p:cNvPr id="6" name="Title 1">
            <a:extLst>
              <a:ext uri="{FF2B5EF4-FFF2-40B4-BE49-F238E27FC236}">
                <a16:creationId xmlns:a16="http://schemas.microsoft.com/office/drawing/2014/main" id="{BC0602C1-459A-B7E6-6591-D8AB64FAA9CF}"/>
              </a:ext>
            </a:extLst>
          </p:cNvPr>
          <p:cNvSpPr txBox="1">
            <a:spLocks/>
          </p:cNvSpPr>
          <p:nvPr/>
        </p:nvSpPr>
        <p:spPr>
          <a:xfrm>
            <a:off x="1381126" y="3667125"/>
            <a:ext cx="9429748" cy="2484202"/>
          </a:xfrm>
          <a:prstGeom prst="rect">
            <a:avLst/>
          </a:prstGeom>
          <a:solidFill>
            <a:schemeClr val="bg1">
              <a:alpha val="63000"/>
            </a:schemeClr>
          </a:solidFill>
        </p:spPr>
        <p:txBody>
          <a:bodyPr vert="horz" lIns="457200" tIns="0" rIns="457200" bIns="0" rtlCol="0" anchor="ctr" anchorCtr="0">
            <a:noAutofit/>
          </a:bodyPr>
          <a:lstStyle>
            <a:lvl1pPr algn="l" defTabSz="914400" rtl="0" eaLnBrk="1" latinLnBrk="0" hangingPunct="1">
              <a:lnSpc>
                <a:spcPct val="90000"/>
              </a:lnSpc>
              <a:spcBef>
                <a:spcPct val="0"/>
              </a:spcBef>
              <a:buNone/>
              <a:defRPr sz="2800" kern="1200">
                <a:solidFill>
                  <a:schemeClr val="tx1"/>
                </a:solidFill>
                <a:latin typeface="Inter" panose="02000503000000020004"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C8FF08"/>
                </a:solidFill>
                <a:effectLst/>
                <a:uLnTx/>
                <a:uFillTx/>
                <a:latin typeface="Sons Condensed Semibold" panose="02060706060206060203" pitchFamily="18" charset="0"/>
                <a:ea typeface="Inter" panose="020B0604020202020204" charset="0"/>
                <a:cs typeface="+mj-cs"/>
              </a:rPr>
              <a:t>“Deliver </a:t>
            </a:r>
            <a:r>
              <a:rPr kumimoji="0" lang="en-US" sz="4800" b="0" i="0" u="none" strike="noStrike" kern="1200" cap="none" spc="0" normalizeH="0" baseline="0" noProof="0" dirty="0">
                <a:ln>
                  <a:noFill/>
                </a:ln>
                <a:solidFill>
                  <a:srgbClr val="FFFFFF"/>
                </a:solidFill>
                <a:effectLst/>
                <a:uLnTx/>
                <a:uFillTx/>
                <a:latin typeface="Sons Condensed Semibold" panose="02060706060206060203" pitchFamily="18" charset="0"/>
                <a:ea typeface="Inter" panose="020B0604020202020204" charset="0"/>
                <a:cs typeface="+mj-cs"/>
              </a:rPr>
              <a:t>the only fully integrated plant software suite </a:t>
            </a:r>
            <a:r>
              <a:rPr kumimoji="0" lang="en-US" sz="4800" b="0" i="0" u="none" strike="noStrike" kern="1200" cap="none" spc="0" normalizeH="0" baseline="0" noProof="0" dirty="0">
                <a:ln>
                  <a:noFill/>
                </a:ln>
                <a:solidFill>
                  <a:srgbClr val="C8FF08"/>
                </a:solidFill>
                <a:effectLst/>
                <a:uLnTx/>
                <a:uFillTx/>
                <a:latin typeface="Sons Condensed Semibold" panose="02060706060206060203" pitchFamily="18" charset="0"/>
                <a:ea typeface="Inter" panose="020B0604020202020204" charset="0"/>
                <a:cs typeface="+mj-cs"/>
              </a:rPr>
              <a:t>with a core data fabric that enables enterprise-wide production optimization from the equipment to the ERP”</a:t>
            </a:r>
            <a:endParaRPr kumimoji="0" lang="en-US" sz="4800" b="0" i="0" u="none" strike="noStrike" kern="1200" cap="none" spc="0" normalizeH="0" baseline="0" noProof="0" dirty="0">
              <a:ln>
                <a:noFill/>
              </a:ln>
              <a:solidFill>
                <a:srgbClr val="FFFFFF"/>
              </a:solidFill>
              <a:effectLst/>
              <a:uLnTx/>
              <a:uFillTx/>
              <a:latin typeface="Sons Condensed Semibold" panose="02060706060206060203" pitchFamily="18" charset="0"/>
              <a:ea typeface="Inter" panose="02000503000000020004" pitchFamily="2" charset="0"/>
              <a:cs typeface="Inter" panose="02000503000000020004" pitchFamily="2" charset="0"/>
            </a:endParaRPr>
          </a:p>
        </p:txBody>
      </p:sp>
      <p:sp>
        <p:nvSpPr>
          <p:cNvPr id="4" name="Footer Placeholder 1">
            <a:extLst>
              <a:ext uri="{FF2B5EF4-FFF2-40B4-BE49-F238E27FC236}">
                <a16:creationId xmlns:a16="http://schemas.microsoft.com/office/drawing/2014/main" id="{D316832A-3BE8-14BD-36AE-8327DA574B74}"/>
              </a:ext>
            </a:extLst>
          </p:cNvPr>
          <p:cNvSpPr txBox="1">
            <a:spLocks/>
          </p:cNvSpPr>
          <p:nvPr/>
        </p:nvSpPr>
        <p:spPr>
          <a:xfrm>
            <a:off x="419100" y="6492875"/>
            <a:ext cx="5506380" cy="365125"/>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chemeClr val="tx1"/>
                </a:solidFill>
                <a:latin typeface="Inter"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ter" panose="02000503000000020004" pitchFamily="2" charset="0"/>
                <a:ea typeface="+mn-ea"/>
                <a:cs typeface="+mn-cs"/>
              </a:rPr>
              <a:t>GE and the GE Monogram are trademarks of General Electric Company used under trademark license.</a:t>
            </a:r>
            <a:endPar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3" name="Slide Number Placeholder 2">
            <a:extLst>
              <a:ext uri="{FF2B5EF4-FFF2-40B4-BE49-F238E27FC236}">
                <a16:creationId xmlns:a16="http://schemas.microsoft.com/office/drawing/2014/main" id="{52196862-4C8E-871B-BB33-9B7CC18B82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FFFFFF"/>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rgbClr val="FFFFFF"/>
              </a:solidFill>
              <a:effectLst/>
              <a:uLnTx/>
              <a:uFillTx/>
              <a:latin typeface="Inter" panose="02000503000000020004" pitchFamily="2" charset="0"/>
              <a:ea typeface="+mn-ea"/>
              <a:cs typeface="+mn-cs"/>
            </a:endParaRPr>
          </a:p>
        </p:txBody>
      </p:sp>
    </p:spTree>
    <p:extLst>
      <p:ext uri="{BB962C8B-B14F-4D97-AF65-F5344CB8AC3E}">
        <p14:creationId xmlns:p14="http://schemas.microsoft.com/office/powerpoint/2010/main" val="2789142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6E8B-36FA-AA8D-5289-13841B6B1A95}"/>
              </a:ext>
            </a:extLst>
          </p:cNvPr>
          <p:cNvSpPr>
            <a:spLocks noGrp="1"/>
          </p:cNvSpPr>
          <p:nvPr>
            <p:ph type="title"/>
          </p:nvPr>
        </p:nvSpPr>
        <p:spPr/>
        <p:txBody>
          <a:bodyPr/>
          <a:lstStyle/>
          <a:p>
            <a:r>
              <a:rPr lang="en-US" dirty="0"/>
              <a:t>Assess performance and direct continuous improvement</a:t>
            </a:r>
          </a:p>
        </p:txBody>
      </p:sp>
      <p:sp>
        <p:nvSpPr>
          <p:cNvPr id="3" name="Footer Placeholder 2">
            <a:extLst>
              <a:ext uri="{FF2B5EF4-FFF2-40B4-BE49-F238E27FC236}">
                <a16:creationId xmlns:a16="http://schemas.microsoft.com/office/drawing/2014/main" id="{C4FB8B5F-0822-3B6E-2F7B-E7FF9719AA5F}"/>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4" name="Slide Number Placeholder 3">
            <a:extLst>
              <a:ext uri="{FF2B5EF4-FFF2-40B4-BE49-F238E27FC236}">
                <a16:creationId xmlns:a16="http://schemas.microsoft.com/office/drawing/2014/main" id="{4E6E4D6D-7A47-54A1-EF1D-3235C96695B8}"/>
              </a:ext>
            </a:extLst>
          </p:cNvPr>
          <p:cNvSpPr>
            <a:spLocks noGrp="1"/>
          </p:cNvSpPr>
          <p:nvPr>
            <p:ph type="sldNum" sz="quarter" idx="12"/>
          </p:nvPr>
        </p:nvSpPr>
        <p:spPr/>
        <p:txBody>
          <a:bodyPr/>
          <a:lstStyle/>
          <a:p>
            <a:fld id="{7A7A97EF-C944-4447-B862-B593E9B4A0FF}" type="slidenum">
              <a:rPr lang="en-US" smtClean="0"/>
              <a:pPr/>
              <a:t>70</a:t>
            </a:fld>
            <a:endParaRPr lang="en-US" dirty="0"/>
          </a:p>
        </p:txBody>
      </p:sp>
      <p:sp>
        <p:nvSpPr>
          <p:cNvPr id="5" name="Text Placeholder 17">
            <a:extLst>
              <a:ext uri="{FF2B5EF4-FFF2-40B4-BE49-F238E27FC236}">
                <a16:creationId xmlns:a16="http://schemas.microsoft.com/office/drawing/2014/main" id="{E5690984-A649-CBF8-2FA3-3055F32D3D3C}"/>
              </a:ext>
            </a:extLst>
          </p:cNvPr>
          <p:cNvSpPr txBox="1">
            <a:spLocks/>
          </p:cNvSpPr>
          <p:nvPr/>
        </p:nvSpPr>
        <p:spPr>
          <a:xfrm>
            <a:off x="1660733" y="1073826"/>
            <a:ext cx="2576945" cy="72159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lgn="ctr"/>
            <a:r>
              <a:rPr lang="en-US" sz="2000" b="1" cap="all" dirty="0">
                <a:solidFill>
                  <a:schemeClr val="tx1"/>
                </a:solidFill>
                <a:latin typeface="Sons Condensed Extrabold" panose="02060906060206060203" pitchFamily="18" charset="0"/>
              </a:rPr>
              <a:t>Provide process context needed to truly optimize</a:t>
            </a:r>
          </a:p>
        </p:txBody>
      </p:sp>
      <p:sp>
        <p:nvSpPr>
          <p:cNvPr id="13" name="Text Placeholder 36">
            <a:extLst>
              <a:ext uri="{FF2B5EF4-FFF2-40B4-BE49-F238E27FC236}">
                <a16:creationId xmlns:a16="http://schemas.microsoft.com/office/drawing/2014/main" id="{3611F2DE-3DFA-1D55-856D-D41B49F12571}"/>
              </a:ext>
            </a:extLst>
          </p:cNvPr>
          <p:cNvSpPr txBox="1">
            <a:spLocks/>
          </p:cNvSpPr>
          <p:nvPr/>
        </p:nvSpPr>
        <p:spPr>
          <a:xfrm>
            <a:off x="1306542" y="1160413"/>
            <a:ext cx="450686" cy="541687"/>
          </a:xfrm>
          <a:prstGeom prst="rect">
            <a:avLst/>
          </a:prstGeom>
        </p:spPr>
        <p:txBody>
          <a:bodyPr vert="horz" wrap="square" lIns="0" tIns="0" rIns="0" bIns="0" rtlCol="0">
            <a:spAutoFit/>
          </a:bodyPr>
          <a:lstStyle>
            <a:lvl1pPr marL="0" indent="0" algn="l" defTabSz="914400" rtl="0" eaLnBrk="1" latinLnBrk="0" hangingPunct="1">
              <a:lnSpc>
                <a:spcPct val="80000"/>
              </a:lnSpc>
              <a:spcBef>
                <a:spcPts val="0"/>
              </a:spcBef>
              <a:spcAft>
                <a:spcPts val="0"/>
              </a:spcAft>
              <a:buClr>
                <a:schemeClr val="tx1"/>
              </a:buClr>
              <a:buFont typeface="Arial" panose="020B0604020202020204" pitchFamily="34" charset="0"/>
              <a:buNone/>
              <a:defRPr sz="5700" kern="1200">
                <a:solidFill>
                  <a:srgbClr val="C8FF08"/>
                </a:solidFill>
                <a:latin typeface="Sons Condensed Extrabold" panose="02060906060206060203" pitchFamily="18"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
                <a:srgbClr val="FFFFFF"/>
              </a:buClr>
              <a:buSzTx/>
              <a:buFont typeface="Arial" panose="020B0604020202020204" pitchFamily="34" charset="0"/>
              <a:buNone/>
              <a:tabLst/>
              <a:defRPr/>
            </a:pPr>
            <a:r>
              <a:rPr kumimoji="0" lang="en-US" sz="4400" b="0" i="0" u="none" strike="noStrike" kern="1200" cap="none" spc="0" normalizeH="0" baseline="0" noProof="0" dirty="0">
                <a:ln>
                  <a:noFill/>
                </a:ln>
                <a:solidFill>
                  <a:srgbClr val="C8FF08"/>
                </a:solidFill>
                <a:effectLst/>
                <a:uLnTx/>
                <a:uFillTx/>
                <a:latin typeface="Sons Condensed Extrabold" panose="02060906060206060203" pitchFamily="18" charset="0"/>
                <a:ea typeface="+mn-ea"/>
                <a:cs typeface="+mn-cs"/>
              </a:rPr>
              <a:t>03</a:t>
            </a:r>
          </a:p>
        </p:txBody>
      </p:sp>
      <p:grpSp>
        <p:nvGrpSpPr>
          <p:cNvPr id="7" name="Group 6">
            <a:extLst>
              <a:ext uri="{FF2B5EF4-FFF2-40B4-BE49-F238E27FC236}">
                <a16:creationId xmlns:a16="http://schemas.microsoft.com/office/drawing/2014/main" id="{DC88D500-11BE-1C90-8617-56F03397847B}"/>
              </a:ext>
            </a:extLst>
          </p:cNvPr>
          <p:cNvGrpSpPr>
            <a:grpSpLocks noChangeAspect="1"/>
          </p:cNvGrpSpPr>
          <p:nvPr/>
        </p:nvGrpSpPr>
        <p:grpSpPr>
          <a:xfrm>
            <a:off x="1097280" y="1883664"/>
            <a:ext cx="9994392" cy="4446035"/>
            <a:chOff x="0" y="717176"/>
            <a:chExt cx="12192000" cy="5423647"/>
          </a:xfrm>
        </p:grpSpPr>
        <p:pic>
          <p:nvPicPr>
            <p:cNvPr id="8" name="Picture 7">
              <a:extLst>
                <a:ext uri="{FF2B5EF4-FFF2-40B4-BE49-F238E27FC236}">
                  <a16:creationId xmlns:a16="http://schemas.microsoft.com/office/drawing/2014/main" id="{70876C89-60A0-9F09-5119-A631902BC3AF}"/>
                </a:ext>
              </a:extLst>
            </p:cNvPr>
            <p:cNvPicPr>
              <a:picLocks noChangeAspect="1"/>
            </p:cNvPicPr>
            <p:nvPr/>
          </p:nvPicPr>
          <p:blipFill>
            <a:blip r:embed="rId2"/>
            <a:stretch>
              <a:fillRect/>
            </a:stretch>
          </p:blipFill>
          <p:spPr>
            <a:xfrm>
              <a:off x="0" y="717176"/>
              <a:ext cx="12192000" cy="5423647"/>
            </a:xfrm>
            <a:prstGeom prst="rect">
              <a:avLst/>
            </a:prstGeom>
          </p:spPr>
        </p:pic>
        <p:pic>
          <p:nvPicPr>
            <p:cNvPr id="9" name="Picture 8">
              <a:extLst>
                <a:ext uri="{FF2B5EF4-FFF2-40B4-BE49-F238E27FC236}">
                  <a16:creationId xmlns:a16="http://schemas.microsoft.com/office/drawing/2014/main" id="{AC7AB43D-8B60-8F14-BB89-FDD8F81294C6}"/>
                </a:ext>
              </a:extLst>
            </p:cNvPr>
            <p:cNvPicPr>
              <a:picLocks noChangeAspect="1"/>
            </p:cNvPicPr>
            <p:nvPr/>
          </p:nvPicPr>
          <p:blipFill rotWithShape="1">
            <a:blip r:embed="rId3"/>
            <a:srcRect t="5477" r="86355"/>
            <a:stretch/>
          </p:blipFill>
          <p:spPr>
            <a:xfrm>
              <a:off x="0" y="1028699"/>
              <a:ext cx="1663547" cy="5095875"/>
            </a:xfrm>
            <a:prstGeom prst="rect">
              <a:avLst/>
            </a:prstGeom>
          </p:spPr>
        </p:pic>
      </p:grpSp>
    </p:spTree>
    <p:extLst>
      <p:ext uri="{BB962C8B-B14F-4D97-AF65-F5344CB8AC3E}">
        <p14:creationId xmlns:p14="http://schemas.microsoft.com/office/powerpoint/2010/main" val="13565761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6E8B-36FA-AA8D-5289-13841B6B1A95}"/>
              </a:ext>
            </a:extLst>
          </p:cNvPr>
          <p:cNvSpPr>
            <a:spLocks noGrp="1"/>
          </p:cNvSpPr>
          <p:nvPr>
            <p:ph type="title"/>
          </p:nvPr>
        </p:nvSpPr>
        <p:spPr/>
        <p:txBody>
          <a:bodyPr/>
          <a:lstStyle/>
          <a:p>
            <a:r>
              <a:rPr lang="en-US" dirty="0"/>
              <a:t>Analyze drivers of consumption, address alerts, and act</a:t>
            </a:r>
          </a:p>
        </p:txBody>
      </p:sp>
      <p:sp>
        <p:nvSpPr>
          <p:cNvPr id="3" name="Footer Placeholder 2">
            <a:extLst>
              <a:ext uri="{FF2B5EF4-FFF2-40B4-BE49-F238E27FC236}">
                <a16:creationId xmlns:a16="http://schemas.microsoft.com/office/drawing/2014/main" id="{C4FB8B5F-0822-3B6E-2F7B-E7FF9719AA5F}"/>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4" name="Slide Number Placeholder 3">
            <a:extLst>
              <a:ext uri="{FF2B5EF4-FFF2-40B4-BE49-F238E27FC236}">
                <a16:creationId xmlns:a16="http://schemas.microsoft.com/office/drawing/2014/main" id="{4E6E4D6D-7A47-54A1-EF1D-3235C96695B8}"/>
              </a:ext>
            </a:extLst>
          </p:cNvPr>
          <p:cNvSpPr>
            <a:spLocks noGrp="1"/>
          </p:cNvSpPr>
          <p:nvPr>
            <p:ph type="sldNum" sz="quarter" idx="12"/>
          </p:nvPr>
        </p:nvSpPr>
        <p:spPr/>
        <p:txBody>
          <a:bodyPr/>
          <a:lstStyle/>
          <a:p>
            <a:fld id="{7A7A97EF-C944-4447-B862-B593E9B4A0FF}" type="slidenum">
              <a:rPr lang="en-US" smtClean="0"/>
              <a:pPr/>
              <a:t>71</a:t>
            </a:fld>
            <a:endParaRPr lang="en-US" dirty="0"/>
          </a:p>
        </p:txBody>
      </p:sp>
      <p:sp>
        <p:nvSpPr>
          <p:cNvPr id="12" name="Text Placeholder 17">
            <a:extLst>
              <a:ext uri="{FF2B5EF4-FFF2-40B4-BE49-F238E27FC236}">
                <a16:creationId xmlns:a16="http://schemas.microsoft.com/office/drawing/2014/main" id="{01EF1CB7-C250-C490-6411-C68BC4D9B776}"/>
              </a:ext>
            </a:extLst>
          </p:cNvPr>
          <p:cNvSpPr txBox="1">
            <a:spLocks/>
          </p:cNvSpPr>
          <p:nvPr/>
        </p:nvSpPr>
        <p:spPr>
          <a:xfrm>
            <a:off x="1737852" y="1073826"/>
            <a:ext cx="2746014" cy="72159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algn="ctr"/>
            <a:r>
              <a:rPr lang="en-US" sz="2000" b="1" cap="all" dirty="0">
                <a:solidFill>
                  <a:schemeClr val="tx1"/>
                </a:solidFill>
                <a:latin typeface="Sons Condensed Extrabold" panose="02060906060206060203" pitchFamily="18" charset="0"/>
              </a:rPr>
              <a:t>Operationalize environmental sustainability goals</a:t>
            </a:r>
          </a:p>
        </p:txBody>
      </p:sp>
      <p:sp>
        <p:nvSpPr>
          <p:cNvPr id="14" name="Text Placeholder 36">
            <a:extLst>
              <a:ext uri="{FF2B5EF4-FFF2-40B4-BE49-F238E27FC236}">
                <a16:creationId xmlns:a16="http://schemas.microsoft.com/office/drawing/2014/main" id="{EC6BC42B-ACDD-8173-62F4-40CD7AD20540}"/>
              </a:ext>
            </a:extLst>
          </p:cNvPr>
          <p:cNvSpPr txBox="1">
            <a:spLocks/>
          </p:cNvSpPr>
          <p:nvPr/>
        </p:nvSpPr>
        <p:spPr>
          <a:xfrm>
            <a:off x="1306542" y="1160413"/>
            <a:ext cx="450686" cy="541687"/>
          </a:xfrm>
          <a:prstGeom prst="rect">
            <a:avLst/>
          </a:prstGeom>
        </p:spPr>
        <p:txBody>
          <a:bodyPr vert="horz" wrap="square" lIns="0" tIns="0" rIns="0" bIns="0" rtlCol="0">
            <a:spAutoFit/>
          </a:bodyPr>
          <a:lstStyle>
            <a:lvl1pPr marL="0" indent="0" algn="l" defTabSz="914400" rtl="0" eaLnBrk="1" latinLnBrk="0" hangingPunct="1">
              <a:lnSpc>
                <a:spcPct val="80000"/>
              </a:lnSpc>
              <a:spcBef>
                <a:spcPts val="0"/>
              </a:spcBef>
              <a:spcAft>
                <a:spcPts val="0"/>
              </a:spcAft>
              <a:buClr>
                <a:schemeClr val="tx1"/>
              </a:buClr>
              <a:buFont typeface="Arial" panose="020B0604020202020204" pitchFamily="34" charset="0"/>
              <a:buNone/>
              <a:defRPr sz="5700" kern="1200">
                <a:solidFill>
                  <a:srgbClr val="C8FF08"/>
                </a:solidFill>
                <a:latin typeface="Sons Condensed Extrabold" panose="02060906060206060203" pitchFamily="18"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
                <a:srgbClr val="FFFFFF"/>
              </a:buClr>
              <a:buSzTx/>
              <a:buFont typeface="Arial" panose="020B0604020202020204" pitchFamily="34" charset="0"/>
              <a:buNone/>
              <a:tabLst/>
              <a:defRPr/>
            </a:pPr>
            <a:r>
              <a:rPr kumimoji="0" lang="en-US" sz="4400" b="0" i="0" u="none" strike="noStrike" kern="1200" cap="none" spc="0" normalizeH="0" baseline="0" noProof="0" dirty="0">
                <a:ln>
                  <a:noFill/>
                </a:ln>
                <a:solidFill>
                  <a:srgbClr val="C8FF08"/>
                </a:solidFill>
                <a:effectLst/>
                <a:uLnTx/>
                <a:uFillTx/>
                <a:latin typeface="Sons Condensed Extrabold" panose="02060906060206060203" pitchFamily="18" charset="0"/>
                <a:ea typeface="+mn-ea"/>
                <a:cs typeface="+mn-cs"/>
              </a:rPr>
              <a:t>01</a:t>
            </a:r>
          </a:p>
        </p:txBody>
      </p:sp>
      <p:grpSp>
        <p:nvGrpSpPr>
          <p:cNvPr id="5" name="Group 4">
            <a:extLst>
              <a:ext uri="{FF2B5EF4-FFF2-40B4-BE49-F238E27FC236}">
                <a16:creationId xmlns:a16="http://schemas.microsoft.com/office/drawing/2014/main" id="{4525F69C-0D8C-EDCE-73AA-A6E6B3FE9AA1}"/>
              </a:ext>
            </a:extLst>
          </p:cNvPr>
          <p:cNvGrpSpPr>
            <a:grpSpLocks noChangeAspect="1"/>
          </p:cNvGrpSpPr>
          <p:nvPr/>
        </p:nvGrpSpPr>
        <p:grpSpPr>
          <a:xfrm>
            <a:off x="1097280" y="1883399"/>
            <a:ext cx="9899144" cy="4443984"/>
            <a:chOff x="0" y="692346"/>
            <a:chExt cx="12192000" cy="5473307"/>
          </a:xfrm>
        </p:grpSpPr>
        <p:pic>
          <p:nvPicPr>
            <p:cNvPr id="7" name="Picture 6">
              <a:extLst>
                <a:ext uri="{FF2B5EF4-FFF2-40B4-BE49-F238E27FC236}">
                  <a16:creationId xmlns:a16="http://schemas.microsoft.com/office/drawing/2014/main" id="{E3FF88E3-5A71-4DB3-C130-CD7D7CD6E026}"/>
                </a:ext>
              </a:extLst>
            </p:cNvPr>
            <p:cNvPicPr>
              <a:picLocks noChangeAspect="1"/>
            </p:cNvPicPr>
            <p:nvPr/>
          </p:nvPicPr>
          <p:blipFill>
            <a:blip r:embed="rId2"/>
            <a:stretch>
              <a:fillRect/>
            </a:stretch>
          </p:blipFill>
          <p:spPr>
            <a:xfrm>
              <a:off x="0" y="692346"/>
              <a:ext cx="12192000" cy="5473307"/>
            </a:xfrm>
            <a:prstGeom prst="rect">
              <a:avLst/>
            </a:prstGeom>
          </p:spPr>
        </p:pic>
        <p:pic>
          <p:nvPicPr>
            <p:cNvPr id="8" name="Picture 7">
              <a:extLst>
                <a:ext uri="{FF2B5EF4-FFF2-40B4-BE49-F238E27FC236}">
                  <a16:creationId xmlns:a16="http://schemas.microsoft.com/office/drawing/2014/main" id="{6495864E-9A80-A83B-F9FA-FE057C261028}"/>
                </a:ext>
              </a:extLst>
            </p:cNvPr>
            <p:cNvPicPr>
              <a:picLocks noChangeAspect="1"/>
            </p:cNvPicPr>
            <p:nvPr/>
          </p:nvPicPr>
          <p:blipFill rotWithShape="1">
            <a:blip r:embed="rId3"/>
            <a:srcRect t="5477" r="86355"/>
            <a:stretch/>
          </p:blipFill>
          <p:spPr>
            <a:xfrm>
              <a:off x="0" y="970057"/>
              <a:ext cx="1663547" cy="5095875"/>
            </a:xfrm>
            <a:prstGeom prst="rect">
              <a:avLst/>
            </a:prstGeom>
          </p:spPr>
        </p:pic>
      </p:grpSp>
    </p:spTree>
    <p:extLst>
      <p:ext uri="{BB962C8B-B14F-4D97-AF65-F5344CB8AC3E}">
        <p14:creationId xmlns:p14="http://schemas.microsoft.com/office/powerpoint/2010/main" val="19471005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14BAD3-1E0E-7ED2-C6CD-334FC241AC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9939"/>
            <a:ext cx="12192000" cy="6838122"/>
          </a:xfrm>
          <a:prstGeom prst="rect">
            <a:avLst/>
          </a:prstGeom>
        </p:spPr>
      </p:pic>
      <p:sp>
        <p:nvSpPr>
          <p:cNvPr id="4" name="Title 3">
            <a:extLst>
              <a:ext uri="{FF2B5EF4-FFF2-40B4-BE49-F238E27FC236}">
                <a16:creationId xmlns:a16="http://schemas.microsoft.com/office/drawing/2014/main" id="{ECAEAB2A-87F3-4C0D-9383-8346ECE8D6B6}"/>
              </a:ext>
            </a:extLst>
          </p:cNvPr>
          <p:cNvSpPr>
            <a:spLocks noGrp="1"/>
          </p:cNvSpPr>
          <p:nvPr>
            <p:ph type="title"/>
          </p:nvPr>
        </p:nvSpPr>
        <p:spPr/>
        <p:txBody>
          <a:bodyPr/>
          <a:lstStyle/>
          <a:p>
            <a:r>
              <a:rPr lang="en-US" dirty="0"/>
              <a:t>Proficy for </a:t>
            </a:r>
            <a:r>
              <a:rPr lang="en-US" dirty="0">
                <a:solidFill>
                  <a:schemeClr val="bg2"/>
                </a:solidFill>
              </a:rPr>
              <a:t>Sustainability Insights 2024</a:t>
            </a:r>
            <a:br>
              <a:rPr lang="en-US" dirty="0"/>
            </a:br>
            <a:r>
              <a:rPr lang="en-US" sz="2000" dirty="0"/>
              <a:t>A path to action for holistic optimization and low-carbon production</a:t>
            </a:r>
            <a:endParaRPr lang="en-US" dirty="0"/>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B1FDBAC-B827-7C08-7A3A-CDEBC657CBC4}"/>
                  </a:ext>
                </a:extLst>
              </p14:cNvPr>
              <p14:cNvContentPartPr/>
              <p14:nvPr/>
            </p14:nvContentPartPr>
            <p14:xfrm>
              <a:off x="1141170" y="311160"/>
              <a:ext cx="4680" cy="360"/>
            </p14:xfrm>
          </p:contentPart>
        </mc:Choice>
        <mc:Fallback xmlns="">
          <p:pic>
            <p:nvPicPr>
              <p:cNvPr id="2" name="Ink 1">
                <a:extLst>
                  <a:ext uri="{FF2B5EF4-FFF2-40B4-BE49-F238E27FC236}">
                    <a16:creationId xmlns:a16="http://schemas.microsoft.com/office/drawing/2014/main" id="{FB1FDBAC-B827-7C08-7A3A-CDEBC657CBC4}"/>
                  </a:ext>
                </a:extLst>
              </p:cNvPr>
              <p:cNvPicPr/>
              <p:nvPr/>
            </p:nvPicPr>
            <p:blipFill>
              <a:blip r:embed="rId6"/>
              <a:stretch>
                <a:fillRect/>
              </a:stretch>
            </p:blipFill>
            <p:spPr>
              <a:xfrm>
                <a:off x="1132170" y="302160"/>
                <a:ext cx="22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8C106710-7198-CB32-3A77-0CB4F48732C0}"/>
                  </a:ext>
                </a:extLst>
              </p14:cNvPr>
              <p14:cNvContentPartPr/>
              <p14:nvPr/>
            </p14:nvContentPartPr>
            <p14:xfrm>
              <a:off x="1126050" y="377400"/>
              <a:ext cx="2520" cy="360"/>
            </p14:xfrm>
          </p:contentPart>
        </mc:Choice>
        <mc:Fallback xmlns="">
          <p:pic>
            <p:nvPicPr>
              <p:cNvPr id="5" name="Ink 4">
                <a:extLst>
                  <a:ext uri="{FF2B5EF4-FFF2-40B4-BE49-F238E27FC236}">
                    <a16:creationId xmlns:a16="http://schemas.microsoft.com/office/drawing/2014/main" id="{8C106710-7198-CB32-3A77-0CB4F48732C0}"/>
                  </a:ext>
                </a:extLst>
              </p:cNvPr>
              <p:cNvPicPr/>
              <p:nvPr/>
            </p:nvPicPr>
            <p:blipFill>
              <a:blip r:embed="rId6"/>
              <a:stretch>
                <a:fillRect/>
              </a:stretch>
            </p:blipFill>
            <p:spPr>
              <a:xfrm>
                <a:off x="1117050" y="368400"/>
                <a:ext cx="20160" cy="18000"/>
              </a:xfrm>
              <a:prstGeom prst="rect">
                <a:avLst/>
              </a:prstGeom>
            </p:spPr>
          </p:pic>
        </mc:Fallback>
      </mc:AlternateContent>
      <p:sp>
        <p:nvSpPr>
          <p:cNvPr id="11" name="Content Placeholder 7">
            <a:extLst>
              <a:ext uri="{FF2B5EF4-FFF2-40B4-BE49-F238E27FC236}">
                <a16:creationId xmlns:a16="http://schemas.microsoft.com/office/drawing/2014/main" id="{166167D7-12B7-2F59-9B98-F3BA8E7022D9}"/>
              </a:ext>
            </a:extLst>
          </p:cNvPr>
          <p:cNvSpPr>
            <a:spLocks noGrp="1"/>
          </p:cNvSpPr>
          <p:nvPr>
            <p:ph type="body" sz="quarter" idx="4294967295"/>
          </p:nvPr>
        </p:nvSpPr>
        <p:spPr>
          <a:xfrm>
            <a:off x="417270" y="1979509"/>
            <a:ext cx="7440190" cy="3948766"/>
          </a:xfrm>
        </p:spPr>
        <p:txBody>
          <a:bodyPr>
            <a:noAutofit/>
          </a:bodyPr>
          <a:lstStyle/>
          <a:p>
            <a:pPr>
              <a:spcBef>
                <a:spcPts val="600"/>
              </a:spcBef>
              <a:spcAft>
                <a:spcPts val="600"/>
              </a:spcAft>
            </a:pPr>
            <a:r>
              <a:rPr lang="en-US" sz="2800" b="1" cap="all" dirty="0">
                <a:solidFill>
                  <a:schemeClr val="bg2"/>
                </a:solidFill>
                <a:latin typeface="Sons Condensed Extrabold" panose="02060906060206060203" pitchFamily="18" charset="0"/>
              </a:rPr>
              <a:t>DELIVER RESULTS FAST!</a:t>
            </a:r>
          </a:p>
          <a:p>
            <a:pPr>
              <a:spcBef>
                <a:spcPts val="600"/>
              </a:spcBef>
              <a:spcAft>
                <a:spcPts val="600"/>
              </a:spcAft>
            </a:pPr>
            <a:r>
              <a:rPr lang="en-US" sz="1800" dirty="0">
                <a:solidFill>
                  <a:schemeClr val="bg1"/>
                </a:solidFill>
              </a:rPr>
              <a:t>Out-of-the-box resource utilization analytics, data onboarding, persona-based visualization, control systems integration</a:t>
            </a:r>
          </a:p>
          <a:p>
            <a:pPr>
              <a:spcBef>
                <a:spcPts val="600"/>
              </a:spcBef>
              <a:spcAft>
                <a:spcPts val="600"/>
              </a:spcAft>
            </a:pPr>
            <a:r>
              <a:rPr lang="en-US" sz="2800" b="1" cap="all" dirty="0">
                <a:solidFill>
                  <a:schemeClr val="bg2"/>
                </a:solidFill>
                <a:latin typeface="Sons Condensed Extrabold" panose="02060906060206060203" pitchFamily="18" charset="0"/>
              </a:rPr>
              <a:t>Contextualized benchmarking</a:t>
            </a:r>
          </a:p>
          <a:p>
            <a:pPr>
              <a:spcBef>
                <a:spcPts val="600"/>
              </a:spcBef>
              <a:spcAft>
                <a:spcPts val="600"/>
              </a:spcAft>
            </a:pPr>
            <a:r>
              <a:rPr lang="en-US" sz="1800" dirty="0">
                <a:solidFill>
                  <a:schemeClr val="bg1"/>
                </a:solidFill>
              </a:rPr>
              <a:t>Evaluate current vs. expected performance considering each combination of site, SKU, and production mode</a:t>
            </a:r>
          </a:p>
          <a:p>
            <a:pPr>
              <a:spcBef>
                <a:spcPts val="600"/>
              </a:spcBef>
              <a:spcAft>
                <a:spcPts val="600"/>
              </a:spcAft>
            </a:pPr>
            <a:r>
              <a:rPr lang="en-US" sz="2800" b="1" cap="all" dirty="0">
                <a:solidFill>
                  <a:schemeClr val="bg2"/>
                </a:solidFill>
                <a:latin typeface="Sons Condensed Extrabold" panose="02060906060206060203" pitchFamily="18" charset="0"/>
              </a:rPr>
              <a:t>Operationalize reporting requirements</a:t>
            </a:r>
          </a:p>
          <a:p>
            <a:pPr>
              <a:spcBef>
                <a:spcPts val="600"/>
              </a:spcBef>
              <a:spcAft>
                <a:spcPts val="600"/>
              </a:spcAft>
            </a:pPr>
            <a:r>
              <a:rPr lang="en-US" sz="1800" dirty="0">
                <a:solidFill>
                  <a:schemeClr val="bg1"/>
                </a:solidFill>
              </a:rPr>
              <a:t>Dashboards for operations management aligned to regulatory disclosure standards on sustainability</a:t>
            </a:r>
            <a:endParaRPr lang="en-US" sz="200" dirty="0"/>
          </a:p>
        </p:txBody>
      </p:sp>
      <p:sp>
        <p:nvSpPr>
          <p:cNvPr id="3" name="Footer Placeholder 2">
            <a:extLst>
              <a:ext uri="{FF2B5EF4-FFF2-40B4-BE49-F238E27FC236}">
                <a16:creationId xmlns:a16="http://schemas.microsoft.com/office/drawing/2014/main" id="{578F00AE-5099-7113-FE0E-88F8913A6924}"/>
              </a:ext>
            </a:extLst>
          </p:cNvPr>
          <p:cNvSpPr>
            <a:spLocks noGrp="1"/>
          </p:cNvSpPr>
          <p:nvPr>
            <p:ph type="ftr" sz="quarter" idx="11"/>
          </p:nvPr>
        </p:nvSpPr>
        <p:spPr/>
        <p:txBody>
          <a:bodyPr/>
          <a:lstStyle/>
          <a:p>
            <a:r>
              <a:rPr lang="en-US"/>
              <a:t>© 2024 GE Vernova and/or its affiliates. All rights reserved.</a:t>
            </a:r>
            <a:endParaRPr lang="en-US" dirty="0"/>
          </a:p>
        </p:txBody>
      </p:sp>
      <p:sp>
        <p:nvSpPr>
          <p:cNvPr id="6" name="Slide Number Placeholder 5">
            <a:extLst>
              <a:ext uri="{FF2B5EF4-FFF2-40B4-BE49-F238E27FC236}">
                <a16:creationId xmlns:a16="http://schemas.microsoft.com/office/drawing/2014/main" id="{8CAF51A7-6E7E-84B7-11D3-B860065DF09F}"/>
              </a:ext>
            </a:extLst>
          </p:cNvPr>
          <p:cNvSpPr>
            <a:spLocks noGrp="1"/>
          </p:cNvSpPr>
          <p:nvPr>
            <p:ph type="sldNum" sz="quarter" idx="12"/>
          </p:nvPr>
        </p:nvSpPr>
        <p:spPr/>
        <p:txBody>
          <a:bodyPr/>
          <a:lstStyle/>
          <a:p>
            <a:fld id="{7A7A97EF-C944-4447-B862-B593E9B4A0FF}" type="slidenum">
              <a:rPr lang="en-US" smtClean="0"/>
              <a:pPr/>
              <a:t>72</a:t>
            </a:fld>
            <a:endParaRPr lang="en-US" dirty="0"/>
          </a:p>
        </p:txBody>
      </p:sp>
      <p:sp>
        <p:nvSpPr>
          <p:cNvPr id="14" name="Rectangle 13">
            <a:extLst>
              <a:ext uri="{FF2B5EF4-FFF2-40B4-BE49-F238E27FC236}">
                <a16:creationId xmlns:a16="http://schemas.microsoft.com/office/drawing/2014/main" id="{FBFC08C8-DA95-FFE8-7CAA-4E12F82DB99C}"/>
              </a:ext>
            </a:extLst>
          </p:cNvPr>
          <p:cNvSpPr/>
          <p:nvPr/>
        </p:nvSpPr>
        <p:spPr>
          <a:xfrm>
            <a:off x="9988826" y="-2625"/>
            <a:ext cx="2203174" cy="6860625"/>
          </a:xfrm>
          <a:prstGeom prst="rect">
            <a:avLst/>
          </a:prstGeom>
          <a:solidFill>
            <a:schemeClr val="bg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B0502030000000004" pitchFamily="34" charset="0"/>
            </a:endParaRPr>
          </a:p>
        </p:txBody>
      </p:sp>
      <p:sp>
        <p:nvSpPr>
          <p:cNvPr id="19" name="Content Placeholder 5">
            <a:extLst>
              <a:ext uri="{FF2B5EF4-FFF2-40B4-BE49-F238E27FC236}">
                <a16:creationId xmlns:a16="http://schemas.microsoft.com/office/drawing/2014/main" id="{6EDEEF4F-A100-99C5-913F-29C5B34964FD}"/>
              </a:ext>
            </a:extLst>
          </p:cNvPr>
          <p:cNvSpPr txBox="1">
            <a:spLocks/>
          </p:cNvSpPr>
          <p:nvPr/>
        </p:nvSpPr>
        <p:spPr>
          <a:xfrm>
            <a:off x="8274730" y="1979509"/>
            <a:ext cx="3498169" cy="3948766"/>
          </a:xfrm>
          <a:prstGeom prst="rect">
            <a:avLst/>
          </a:prstGeom>
          <a:solidFill>
            <a:schemeClr val="tx1"/>
          </a:solidFill>
          <a:ln>
            <a:noFill/>
          </a:ln>
        </p:spPr>
        <p:txBody>
          <a:bodyPr lIns="182880" tIns="182880" rIns="182880" bIns="182880"/>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r>
              <a:rPr lang="en-US" sz="2000" cap="all" dirty="0">
                <a:solidFill>
                  <a:schemeClr val="bg2"/>
                </a:solidFill>
                <a:latin typeface="Sons Condensed Extrabold" panose="02060906060206060203" pitchFamily="18" charset="0"/>
              </a:rPr>
              <a:t>BENEFITS</a:t>
            </a:r>
          </a:p>
          <a:p>
            <a:pPr marL="285750" indent="-171450">
              <a:buClrTx/>
              <a:buFont typeface="Arial" panose="020B0604020202020204" pitchFamily="34" charset="0"/>
              <a:buChar char="•"/>
            </a:pPr>
            <a:r>
              <a:rPr lang="en-US" dirty="0">
                <a:solidFill>
                  <a:schemeClr val="bg1"/>
                </a:solidFill>
              </a:rPr>
              <a:t>Real-time resource usage monitoring</a:t>
            </a:r>
          </a:p>
          <a:p>
            <a:pPr marL="285750" indent="-171450">
              <a:buClrTx/>
              <a:buFont typeface="Arial" panose="020B0604020202020204" pitchFamily="34" charset="0"/>
              <a:buChar char="•"/>
            </a:pPr>
            <a:r>
              <a:rPr lang="en-US" dirty="0">
                <a:solidFill>
                  <a:schemeClr val="bg1"/>
                </a:solidFill>
              </a:rPr>
              <a:t>Advisory analytics for active management &amp; optimization</a:t>
            </a:r>
          </a:p>
          <a:p>
            <a:pPr marL="285750" indent="-171450">
              <a:buClrTx/>
              <a:buFont typeface="Arial" panose="020B0604020202020204" pitchFamily="34" charset="0"/>
              <a:buChar char="•"/>
            </a:pPr>
            <a:r>
              <a:rPr lang="en-US" dirty="0">
                <a:solidFill>
                  <a:schemeClr val="bg1"/>
                </a:solidFill>
              </a:rPr>
              <a:t>Persona-based UI for front-line and Ops leadership</a:t>
            </a:r>
          </a:p>
          <a:p>
            <a:pPr marL="285750" indent="-171450">
              <a:buClrTx/>
              <a:buFont typeface="Arial" panose="020B0604020202020204" pitchFamily="34" charset="0"/>
              <a:buChar char="•"/>
            </a:pPr>
            <a:r>
              <a:rPr lang="en-US" dirty="0">
                <a:solidFill>
                  <a:schemeClr val="bg1"/>
                </a:solidFill>
              </a:rPr>
              <a:t>Contextualized benchmarks</a:t>
            </a:r>
          </a:p>
          <a:p>
            <a:pPr marL="285750" indent="-171450">
              <a:buClrTx/>
              <a:buFont typeface="Arial" panose="020B0604020202020204" pitchFamily="34" charset="0"/>
              <a:buChar char="•"/>
            </a:pPr>
            <a:r>
              <a:rPr lang="en-US" dirty="0">
                <a:solidFill>
                  <a:schemeClr val="bg1"/>
                </a:solidFill>
              </a:rPr>
              <a:t>Out-of-the-box KPIs for Scope 1, Scope 2, water use</a:t>
            </a:r>
          </a:p>
          <a:p>
            <a:endParaRPr lang="en-US" dirty="0">
              <a:solidFill>
                <a:schemeClr val="bg1"/>
              </a:solidFill>
            </a:endParaRPr>
          </a:p>
        </p:txBody>
      </p:sp>
      <p:grpSp>
        <p:nvGrpSpPr>
          <p:cNvPr id="21" name="Group 20">
            <a:extLst>
              <a:ext uri="{FF2B5EF4-FFF2-40B4-BE49-F238E27FC236}">
                <a16:creationId xmlns:a16="http://schemas.microsoft.com/office/drawing/2014/main" id="{D6C1FA80-9857-2712-A68F-1D9C27F1EFDD}"/>
              </a:ext>
            </a:extLst>
          </p:cNvPr>
          <p:cNvGrpSpPr/>
          <p:nvPr/>
        </p:nvGrpSpPr>
        <p:grpSpPr>
          <a:xfrm>
            <a:off x="8790257" y="5586333"/>
            <a:ext cx="3399054" cy="713974"/>
            <a:chOff x="8790257" y="5391235"/>
            <a:chExt cx="3399054" cy="713974"/>
          </a:xfrm>
        </p:grpSpPr>
        <p:sp>
          <p:nvSpPr>
            <p:cNvPr id="22" name="Freeform: Shape 21">
              <a:extLst>
                <a:ext uri="{FF2B5EF4-FFF2-40B4-BE49-F238E27FC236}">
                  <a16:creationId xmlns:a16="http://schemas.microsoft.com/office/drawing/2014/main" id="{B10C0005-7D90-CFA7-3E59-C4FF2C7B3678}"/>
                </a:ext>
              </a:extLst>
            </p:cNvPr>
            <p:cNvSpPr/>
            <p:nvPr/>
          </p:nvSpPr>
          <p:spPr>
            <a:xfrm rot="10800000">
              <a:off x="8790257" y="5391235"/>
              <a:ext cx="3399054" cy="713974"/>
            </a:xfrm>
            <a:custGeom>
              <a:avLst/>
              <a:gdLst>
                <a:gd name="connsiteX0" fmla="*/ 0 w 5167174"/>
                <a:gd name="connsiteY0" fmla="*/ 0 h 914400"/>
                <a:gd name="connsiteX1" fmla="*/ 4709974 w 5167174"/>
                <a:gd name="connsiteY1" fmla="*/ 0 h 914400"/>
                <a:gd name="connsiteX2" fmla="*/ 5167174 w 5167174"/>
                <a:gd name="connsiteY2" fmla="*/ 457200 h 914400"/>
                <a:gd name="connsiteX3" fmla="*/ 4709974 w 5167174"/>
                <a:gd name="connsiteY3" fmla="*/ 914400 h 914400"/>
                <a:gd name="connsiteX4" fmla="*/ 0 w 5167174"/>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174" h="914400">
                  <a:moveTo>
                    <a:pt x="0" y="0"/>
                  </a:moveTo>
                  <a:lnTo>
                    <a:pt x="4709974" y="0"/>
                  </a:lnTo>
                  <a:cubicBezTo>
                    <a:pt x="4962479" y="0"/>
                    <a:pt x="5167174" y="204695"/>
                    <a:pt x="5167174" y="457200"/>
                  </a:cubicBezTo>
                  <a:cubicBezTo>
                    <a:pt x="5167174" y="709705"/>
                    <a:pt x="4962479" y="914400"/>
                    <a:pt x="4709974" y="914400"/>
                  </a:cubicBezTo>
                  <a:lnTo>
                    <a:pt x="0" y="9144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l">
                <a:spcAft>
                  <a:spcPts val="600"/>
                </a:spcAft>
              </a:pPr>
              <a:endParaRPr lang="en-US" sz="1200" dirty="0">
                <a:solidFill>
                  <a:schemeClr val="tx1"/>
                </a:solidFill>
                <a:latin typeface="Inter" panose="020B0502030000000004" pitchFamily="34" charset="0"/>
              </a:endParaRPr>
            </a:p>
          </p:txBody>
        </p:sp>
        <p:sp>
          <p:nvSpPr>
            <p:cNvPr id="23" name="Rectangle 22">
              <a:extLst>
                <a:ext uri="{FF2B5EF4-FFF2-40B4-BE49-F238E27FC236}">
                  <a16:creationId xmlns:a16="http://schemas.microsoft.com/office/drawing/2014/main" id="{0D38138B-C55B-20C8-DBD4-A6BA700B5D4F}"/>
                </a:ext>
              </a:extLst>
            </p:cNvPr>
            <p:cNvSpPr/>
            <p:nvPr/>
          </p:nvSpPr>
          <p:spPr>
            <a:xfrm>
              <a:off x="9500022" y="5517389"/>
              <a:ext cx="2498173" cy="461665"/>
            </a:xfrm>
            <a:prstGeom prst="rect">
              <a:avLst/>
            </a:prstGeom>
          </p:spPr>
          <p:txBody>
            <a:bodyPr wrap="square" anchor="ctr">
              <a:spAutoFit/>
            </a:bodyPr>
            <a:lstStyle/>
            <a:p>
              <a:pPr lvl="0">
                <a:defRPr/>
              </a:pPr>
              <a:r>
                <a:rPr lang="en-US" sz="1200" b="1" dirty="0">
                  <a:latin typeface="Inter" panose="020B0502030000000004" pitchFamily="34" charset="0"/>
                </a:rPr>
                <a:t>Check out the Demo Booth to see Sustainability Insights live!</a:t>
              </a:r>
            </a:p>
          </p:txBody>
        </p:sp>
        <p:grpSp>
          <p:nvGrpSpPr>
            <p:cNvPr id="24" name="Group 23">
              <a:extLst>
                <a:ext uri="{FF2B5EF4-FFF2-40B4-BE49-F238E27FC236}">
                  <a16:creationId xmlns:a16="http://schemas.microsoft.com/office/drawing/2014/main" id="{9EA64A36-927A-08F0-5EFD-B1F70FC5458D}"/>
                </a:ext>
              </a:extLst>
            </p:cNvPr>
            <p:cNvGrpSpPr/>
            <p:nvPr/>
          </p:nvGrpSpPr>
          <p:grpSpPr>
            <a:xfrm>
              <a:off x="9060555" y="5528489"/>
              <a:ext cx="439467" cy="439467"/>
              <a:chOff x="5252204" y="4995015"/>
              <a:chExt cx="562834" cy="562834"/>
            </a:xfrm>
          </p:grpSpPr>
          <p:sp>
            <p:nvSpPr>
              <p:cNvPr id="25" name="Rectangle: Rounded Corners 24">
                <a:extLst>
                  <a:ext uri="{FF2B5EF4-FFF2-40B4-BE49-F238E27FC236}">
                    <a16:creationId xmlns:a16="http://schemas.microsoft.com/office/drawing/2014/main" id="{EF8E8FF6-BA5E-7748-1C95-425B071160B7}"/>
                  </a:ext>
                </a:extLst>
              </p:cNvPr>
              <p:cNvSpPr/>
              <p:nvPr/>
            </p:nvSpPr>
            <p:spPr>
              <a:xfrm>
                <a:off x="5252204" y="4995015"/>
                <a:ext cx="562834" cy="5628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Inter" panose="020B0502030000000004" pitchFamily="34" charset="0"/>
                </a:endParaRPr>
              </a:p>
            </p:txBody>
          </p:sp>
          <p:sp>
            <p:nvSpPr>
              <p:cNvPr id="26" name="Freeform: Shape 25">
                <a:extLst>
                  <a:ext uri="{FF2B5EF4-FFF2-40B4-BE49-F238E27FC236}">
                    <a16:creationId xmlns:a16="http://schemas.microsoft.com/office/drawing/2014/main" id="{542F25EA-6195-90A8-552B-13680363C552}"/>
                  </a:ext>
                </a:extLst>
              </p:cNvPr>
              <p:cNvSpPr/>
              <p:nvPr/>
            </p:nvSpPr>
            <p:spPr>
              <a:xfrm rot="2700000">
                <a:off x="5338159" y="5178103"/>
                <a:ext cx="390926" cy="196658"/>
              </a:xfrm>
              <a:custGeom>
                <a:avLst/>
                <a:gdLst>
                  <a:gd name="connsiteX0" fmla="*/ 1421439 w 1899107"/>
                  <a:gd name="connsiteY0" fmla="*/ 0 h 953590"/>
                  <a:gd name="connsiteX1" fmla="*/ 1899107 w 1899107"/>
                  <a:gd name="connsiteY1" fmla="*/ 475921 h 953590"/>
                  <a:gd name="connsiteX2" fmla="*/ 1421439 w 1899107"/>
                  <a:gd name="connsiteY2" fmla="*/ 951843 h 953590"/>
                  <a:gd name="connsiteX3" fmla="*/ 1411717 w 1899107"/>
                  <a:gd name="connsiteY3" fmla="*/ 950866 h 953590"/>
                  <a:gd name="connsiteX4" fmla="*/ 1398227 w 1899107"/>
                  <a:gd name="connsiteY4" fmla="*/ 953590 h 953590"/>
                  <a:gd name="connsiteX5" fmla="*/ 334604 w 1899107"/>
                  <a:gd name="connsiteY5" fmla="*/ 953590 h 953590"/>
                  <a:gd name="connsiteX6" fmla="*/ 299012 w 1899107"/>
                  <a:gd name="connsiteY6" fmla="*/ 946404 h 953590"/>
                  <a:gd name="connsiteX7" fmla="*/ 296523 w 1899107"/>
                  <a:gd name="connsiteY7" fmla="*/ 944726 h 953590"/>
                  <a:gd name="connsiteX8" fmla="*/ 292875 w 1899107"/>
                  <a:gd name="connsiteY8" fmla="*/ 944357 h 953590"/>
                  <a:gd name="connsiteX9" fmla="*/ 0 w 1899107"/>
                  <a:gd name="connsiteY9" fmla="*/ 583298 h 953590"/>
                  <a:gd name="connsiteX10" fmla="*/ 292875 w 1899107"/>
                  <a:gd name="connsiteY10" fmla="*/ 222240 h 953590"/>
                  <a:gd name="connsiteX11" fmla="*/ 349153 w 1899107"/>
                  <a:gd name="connsiteY11" fmla="*/ 216540 h 953590"/>
                  <a:gd name="connsiteX12" fmla="*/ 358013 w 1899107"/>
                  <a:gd name="connsiteY12" fmla="*/ 214751 h 953590"/>
                  <a:gd name="connsiteX13" fmla="*/ 1274324 w 1899107"/>
                  <a:gd name="connsiteY13" fmla="*/ 214751 h 953590"/>
                  <a:gd name="connsiteX14" fmla="*/ 1287341 w 1899107"/>
                  <a:gd name="connsiteY14" fmla="*/ 217379 h 953590"/>
                  <a:gd name="connsiteX15" fmla="*/ 1287341 w 1899107"/>
                  <a:gd name="connsiteY15" fmla="*/ 214888 h 953590"/>
                  <a:gd name="connsiteX16" fmla="*/ 1288684 w 1899107"/>
                  <a:gd name="connsiteY16" fmla="*/ 214752 h 953590"/>
                  <a:gd name="connsiteX17" fmla="*/ 1527054 w 1899107"/>
                  <a:gd name="connsiteY17" fmla="*/ 453122 h 953590"/>
                  <a:gd name="connsiteX18" fmla="*/ 1336724 w 1899107"/>
                  <a:gd name="connsiteY18" fmla="*/ 686649 h 953590"/>
                  <a:gd name="connsiteX19" fmla="*/ 1307557 w 1899107"/>
                  <a:gd name="connsiteY19" fmla="*/ 689590 h 953590"/>
                  <a:gd name="connsiteX20" fmla="*/ 1298138 w 1899107"/>
                  <a:gd name="connsiteY20" fmla="*/ 691491 h 953590"/>
                  <a:gd name="connsiteX21" fmla="*/ 1288694 w 1899107"/>
                  <a:gd name="connsiteY21" fmla="*/ 691491 h 953590"/>
                  <a:gd name="connsiteX22" fmla="*/ 1288684 w 1899107"/>
                  <a:gd name="connsiteY22" fmla="*/ 691492 h 953590"/>
                  <a:gd name="connsiteX23" fmla="*/ 1288674 w 1899107"/>
                  <a:gd name="connsiteY23" fmla="*/ 691491 h 953590"/>
                  <a:gd name="connsiteX24" fmla="*/ 676153 w 1899107"/>
                  <a:gd name="connsiteY24" fmla="*/ 691491 h 953590"/>
                  <a:gd name="connsiteX25" fmla="*/ 584713 w 1899107"/>
                  <a:gd name="connsiteY25" fmla="*/ 600051 h 953590"/>
                  <a:gd name="connsiteX26" fmla="*/ 676153 w 1899107"/>
                  <a:gd name="connsiteY26" fmla="*/ 508611 h 953590"/>
                  <a:gd name="connsiteX27" fmla="*/ 1287341 w 1899107"/>
                  <a:gd name="connsiteY27" fmla="*/ 508611 h 953590"/>
                  <a:gd name="connsiteX28" fmla="*/ 1287341 w 1899107"/>
                  <a:gd name="connsiteY28" fmla="*/ 508405 h 953590"/>
                  <a:gd name="connsiteX29" fmla="*/ 1326082 w 1899107"/>
                  <a:gd name="connsiteY29" fmla="*/ 492358 h 953590"/>
                  <a:gd name="connsiteX30" fmla="*/ 1342334 w 1899107"/>
                  <a:gd name="connsiteY30" fmla="*/ 453121 h 953590"/>
                  <a:gd name="connsiteX31" fmla="*/ 1326082 w 1899107"/>
                  <a:gd name="connsiteY31" fmla="*/ 413884 h 953590"/>
                  <a:gd name="connsiteX32" fmla="*/ 1287341 w 1899107"/>
                  <a:gd name="connsiteY32" fmla="*/ 397837 h 953590"/>
                  <a:gd name="connsiteX33" fmla="*/ 1287341 w 1899107"/>
                  <a:gd name="connsiteY33" fmla="*/ 395003 h 953590"/>
                  <a:gd name="connsiteX34" fmla="*/ 1274324 w 1899107"/>
                  <a:gd name="connsiteY34" fmla="*/ 397631 h 953590"/>
                  <a:gd name="connsiteX35" fmla="*/ 362815 w 1899107"/>
                  <a:gd name="connsiteY35" fmla="*/ 397631 h 953590"/>
                  <a:gd name="connsiteX36" fmla="*/ 294556 w 1899107"/>
                  <a:gd name="connsiteY36" fmla="*/ 411477 h 953590"/>
                  <a:gd name="connsiteX37" fmla="*/ 181206 w 1899107"/>
                  <a:gd name="connsiteY37" fmla="*/ 583299 h 953590"/>
                  <a:gd name="connsiteX38" fmla="*/ 294556 w 1899107"/>
                  <a:gd name="connsiteY38" fmla="*/ 755121 h 953590"/>
                  <a:gd name="connsiteX39" fmla="*/ 363259 w 1899107"/>
                  <a:gd name="connsiteY39" fmla="*/ 769058 h 953590"/>
                  <a:gd name="connsiteX40" fmla="*/ 363259 w 1899107"/>
                  <a:gd name="connsiteY40" fmla="*/ 770710 h 953590"/>
                  <a:gd name="connsiteX41" fmla="*/ 1393437 w 1899107"/>
                  <a:gd name="connsiteY41" fmla="*/ 770710 h 953590"/>
                  <a:gd name="connsiteX42" fmla="*/ 1393437 w 1899107"/>
                  <a:gd name="connsiteY42" fmla="*/ 770602 h 953590"/>
                  <a:gd name="connsiteX43" fmla="*/ 1394508 w 1899107"/>
                  <a:gd name="connsiteY43" fmla="*/ 770710 h 953590"/>
                  <a:gd name="connsiteX44" fmla="*/ 1398227 w 1899107"/>
                  <a:gd name="connsiteY44" fmla="*/ 770710 h 953590"/>
                  <a:gd name="connsiteX45" fmla="*/ 1401945 w 1899107"/>
                  <a:gd name="connsiteY45" fmla="*/ 771460 h 953590"/>
                  <a:gd name="connsiteX46" fmla="*/ 1421438 w 1899107"/>
                  <a:gd name="connsiteY46" fmla="*/ 773428 h 953590"/>
                  <a:gd name="connsiteX47" fmla="*/ 1718618 w 1899107"/>
                  <a:gd name="connsiteY47" fmla="*/ 475921 h 953590"/>
                  <a:gd name="connsiteX48" fmla="*/ 1421438 w 1899107"/>
                  <a:gd name="connsiteY48" fmla="*/ 178415 h 953590"/>
                  <a:gd name="connsiteX49" fmla="*/ 1412744 w 1899107"/>
                  <a:gd name="connsiteY49" fmla="*/ 179293 h 953590"/>
                  <a:gd name="connsiteX50" fmla="*/ 1398229 w 1899107"/>
                  <a:gd name="connsiteY50" fmla="*/ 182212 h 953590"/>
                  <a:gd name="connsiteX51" fmla="*/ 758149 w 1899107"/>
                  <a:gd name="connsiteY51" fmla="*/ 182212 h 953590"/>
                  <a:gd name="connsiteX52" fmla="*/ 666709 w 1899107"/>
                  <a:gd name="connsiteY52" fmla="*/ 91107 h 953590"/>
                  <a:gd name="connsiteX53" fmla="*/ 758149 w 1899107"/>
                  <a:gd name="connsiteY53" fmla="*/ 1 h 953590"/>
                  <a:gd name="connsiteX54" fmla="*/ 1398229 w 1899107"/>
                  <a:gd name="connsiteY54" fmla="*/ 1 h 953590"/>
                  <a:gd name="connsiteX55" fmla="*/ 1405956 w 1899107"/>
                  <a:gd name="connsiteY55" fmla="*/ 1555 h 95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99107" h="953590">
                    <a:moveTo>
                      <a:pt x="1421439" y="0"/>
                    </a:moveTo>
                    <a:cubicBezTo>
                      <a:pt x="1685248" y="0"/>
                      <a:pt x="1899107" y="213077"/>
                      <a:pt x="1899107" y="475921"/>
                    </a:cubicBezTo>
                    <a:cubicBezTo>
                      <a:pt x="1899107" y="738766"/>
                      <a:pt x="1685248" y="951843"/>
                      <a:pt x="1421439" y="951843"/>
                    </a:cubicBezTo>
                    <a:lnTo>
                      <a:pt x="1411717" y="950866"/>
                    </a:lnTo>
                    <a:lnTo>
                      <a:pt x="1398227" y="953590"/>
                    </a:lnTo>
                    <a:lnTo>
                      <a:pt x="334604" y="953590"/>
                    </a:lnTo>
                    <a:cubicBezTo>
                      <a:pt x="321979" y="953590"/>
                      <a:pt x="309951" y="951031"/>
                      <a:pt x="299012" y="946404"/>
                    </a:cubicBezTo>
                    <a:lnTo>
                      <a:pt x="296523" y="944726"/>
                    </a:lnTo>
                    <a:lnTo>
                      <a:pt x="292875" y="944357"/>
                    </a:lnTo>
                    <a:cubicBezTo>
                      <a:pt x="125732" y="909991"/>
                      <a:pt x="0" y="761397"/>
                      <a:pt x="0" y="583298"/>
                    </a:cubicBezTo>
                    <a:cubicBezTo>
                      <a:pt x="0" y="405199"/>
                      <a:pt x="125732" y="256605"/>
                      <a:pt x="292875" y="222240"/>
                    </a:cubicBezTo>
                    <a:lnTo>
                      <a:pt x="349153" y="216540"/>
                    </a:lnTo>
                    <a:lnTo>
                      <a:pt x="358013" y="214751"/>
                    </a:lnTo>
                    <a:lnTo>
                      <a:pt x="1274324" y="214751"/>
                    </a:lnTo>
                    <a:lnTo>
                      <a:pt x="1287341" y="217379"/>
                    </a:lnTo>
                    <a:lnTo>
                      <a:pt x="1287341" y="214888"/>
                    </a:lnTo>
                    <a:lnTo>
                      <a:pt x="1288684" y="214752"/>
                    </a:lnTo>
                    <a:cubicBezTo>
                      <a:pt x="1420332" y="214752"/>
                      <a:pt x="1527054" y="321474"/>
                      <a:pt x="1527054" y="453122"/>
                    </a:cubicBezTo>
                    <a:cubicBezTo>
                      <a:pt x="1527054" y="568314"/>
                      <a:pt x="1445345" y="664422"/>
                      <a:pt x="1336724" y="686649"/>
                    </a:cubicBezTo>
                    <a:lnTo>
                      <a:pt x="1307557" y="689590"/>
                    </a:lnTo>
                    <a:lnTo>
                      <a:pt x="1298138" y="691491"/>
                    </a:lnTo>
                    <a:lnTo>
                      <a:pt x="1288694" y="691491"/>
                    </a:lnTo>
                    <a:lnTo>
                      <a:pt x="1288684" y="691492"/>
                    </a:lnTo>
                    <a:lnTo>
                      <a:pt x="1288674" y="691491"/>
                    </a:lnTo>
                    <a:lnTo>
                      <a:pt x="676153" y="691491"/>
                    </a:lnTo>
                    <a:cubicBezTo>
                      <a:pt x="625652" y="691491"/>
                      <a:pt x="584713" y="650552"/>
                      <a:pt x="584713" y="600051"/>
                    </a:cubicBezTo>
                    <a:cubicBezTo>
                      <a:pt x="584713" y="549550"/>
                      <a:pt x="625652" y="508611"/>
                      <a:pt x="676153" y="508611"/>
                    </a:cubicBezTo>
                    <a:lnTo>
                      <a:pt x="1287341" y="508611"/>
                    </a:lnTo>
                    <a:lnTo>
                      <a:pt x="1287341" y="508405"/>
                    </a:lnTo>
                    <a:lnTo>
                      <a:pt x="1326082" y="492358"/>
                    </a:lnTo>
                    <a:cubicBezTo>
                      <a:pt x="1336123" y="482317"/>
                      <a:pt x="1342334" y="468444"/>
                      <a:pt x="1342334" y="453121"/>
                    </a:cubicBezTo>
                    <a:cubicBezTo>
                      <a:pt x="1342334" y="437798"/>
                      <a:pt x="1336123" y="423926"/>
                      <a:pt x="1326082" y="413884"/>
                    </a:cubicBezTo>
                    <a:lnTo>
                      <a:pt x="1287341" y="397837"/>
                    </a:lnTo>
                    <a:lnTo>
                      <a:pt x="1287341" y="395003"/>
                    </a:lnTo>
                    <a:lnTo>
                      <a:pt x="1274324" y="397631"/>
                    </a:lnTo>
                    <a:lnTo>
                      <a:pt x="362815" y="397631"/>
                    </a:lnTo>
                    <a:lnTo>
                      <a:pt x="294556" y="411477"/>
                    </a:lnTo>
                    <a:cubicBezTo>
                      <a:pt x="227945" y="439786"/>
                      <a:pt x="181206" y="506058"/>
                      <a:pt x="181206" y="583299"/>
                    </a:cubicBezTo>
                    <a:cubicBezTo>
                      <a:pt x="181206" y="660540"/>
                      <a:pt x="227945" y="726812"/>
                      <a:pt x="294556" y="755121"/>
                    </a:cubicBezTo>
                    <a:lnTo>
                      <a:pt x="363259" y="769058"/>
                    </a:lnTo>
                    <a:lnTo>
                      <a:pt x="363259" y="770710"/>
                    </a:lnTo>
                    <a:lnTo>
                      <a:pt x="1393437" y="770710"/>
                    </a:lnTo>
                    <a:lnTo>
                      <a:pt x="1393437" y="770602"/>
                    </a:lnTo>
                    <a:lnTo>
                      <a:pt x="1394508" y="770710"/>
                    </a:lnTo>
                    <a:lnTo>
                      <a:pt x="1398227" y="770710"/>
                    </a:lnTo>
                    <a:lnTo>
                      <a:pt x="1401945" y="771460"/>
                    </a:lnTo>
                    <a:lnTo>
                      <a:pt x="1421438" y="773428"/>
                    </a:lnTo>
                    <a:cubicBezTo>
                      <a:pt x="1585566" y="773428"/>
                      <a:pt x="1718618" y="640229"/>
                      <a:pt x="1718618" y="475921"/>
                    </a:cubicBezTo>
                    <a:cubicBezTo>
                      <a:pt x="1718618" y="311613"/>
                      <a:pt x="1585566" y="178415"/>
                      <a:pt x="1421438" y="178415"/>
                    </a:cubicBezTo>
                    <a:lnTo>
                      <a:pt x="1412744" y="179293"/>
                    </a:lnTo>
                    <a:lnTo>
                      <a:pt x="1398229" y="182212"/>
                    </a:lnTo>
                    <a:lnTo>
                      <a:pt x="758149" y="182212"/>
                    </a:lnTo>
                    <a:cubicBezTo>
                      <a:pt x="707648" y="182212"/>
                      <a:pt x="666709" y="141423"/>
                      <a:pt x="666709" y="91107"/>
                    </a:cubicBezTo>
                    <a:cubicBezTo>
                      <a:pt x="666709" y="40790"/>
                      <a:pt x="707648" y="1"/>
                      <a:pt x="758149" y="1"/>
                    </a:cubicBezTo>
                    <a:lnTo>
                      <a:pt x="1398229" y="1"/>
                    </a:lnTo>
                    <a:lnTo>
                      <a:pt x="1405956" y="1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dirty="0">
                  <a:latin typeface="Inter" panose="020B0502030000000004" pitchFamily="34" charset="0"/>
                </a:endParaRPr>
              </a:p>
            </p:txBody>
          </p:sp>
        </p:grpSp>
      </p:grpSp>
    </p:spTree>
    <p:extLst>
      <p:ext uri="{BB962C8B-B14F-4D97-AF65-F5344CB8AC3E}">
        <p14:creationId xmlns:p14="http://schemas.microsoft.com/office/powerpoint/2010/main" val="4289010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79">
            <a:extLst>
              <a:ext uri="{FF2B5EF4-FFF2-40B4-BE49-F238E27FC236}">
                <a16:creationId xmlns:a16="http://schemas.microsoft.com/office/drawing/2014/main" id="{7F346C8A-E2BD-3503-7C1A-397319E9DAF3}"/>
              </a:ext>
            </a:extLst>
          </p:cNvPr>
          <p:cNvSpPr>
            <a:spLocks noGrp="1"/>
          </p:cNvSpPr>
          <p:nvPr>
            <p:ph type="title"/>
          </p:nvPr>
        </p:nvSpPr>
        <p:spPr/>
        <p:txBody>
          <a:bodyPr/>
          <a:lstStyle/>
          <a:p>
            <a:r>
              <a:rPr lang="en-US" dirty="0"/>
              <a:t>GE Vernova – Proficy® Software</a:t>
            </a:r>
            <a:br>
              <a:rPr lang="en-US" dirty="0"/>
            </a:br>
            <a:r>
              <a:rPr lang="en-US" sz="2000" dirty="0"/>
              <a:t>Enabling the Smart Factory &amp; Infrastructure</a:t>
            </a:r>
            <a:endParaRPr lang="en-US" dirty="0"/>
          </a:p>
        </p:txBody>
      </p:sp>
      <p:sp>
        <p:nvSpPr>
          <p:cNvPr id="4" name="Slide Number Placeholder 3">
            <a:extLst>
              <a:ext uri="{FF2B5EF4-FFF2-40B4-BE49-F238E27FC236}">
                <a16:creationId xmlns:a16="http://schemas.microsoft.com/office/drawing/2014/main" id="{A5421B52-A84D-811D-3B7D-063C55EBC8C0}"/>
              </a:ext>
            </a:extLst>
          </p:cNvPr>
          <p:cNvSpPr>
            <a:spLocks noGrp="1"/>
          </p:cNvSpPr>
          <p:nvPr>
            <p:ph type="sldNum" sz="quarter" idx="12"/>
          </p:nvPr>
        </p:nvSpPr>
        <p:spPr>
          <a:xfrm>
            <a:off x="11222182" y="6492875"/>
            <a:ext cx="5507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sp>
        <p:nvSpPr>
          <p:cNvPr id="2" name="Content Placeholder 24">
            <a:extLst>
              <a:ext uri="{FF2B5EF4-FFF2-40B4-BE49-F238E27FC236}">
                <a16:creationId xmlns:a16="http://schemas.microsoft.com/office/drawing/2014/main" id="{8773B0B6-67D6-4EBA-50FA-A648B78671C8}"/>
              </a:ext>
            </a:extLst>
          </p:cNvPr>
          <p:cNvSpPr txBox="1">
            <a:spLocks/>
          </p:cNvSpPr>
          <p:nvPr/>
        </p:nvSpPr>
        <p:spPr>
          <a:xfrm>
            <a:off x="6096000" y="1544235"/>
            <a:ext cx="5676900" cy="4211755"/>
          </a:xfrm>
          <a:prstGeom prst="rect">
            <a:avLst/>
          </a:prstGeom>
        </p:spPr>
        <p:txBody>
          <a:bodyPr lIns="0" tIns="0" rIns="0" bIns="0" anchor="t"/>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None/>
              <a:tabLst/>
              <a:defRPr/>
            </a:pPr>
            <a:r>
              <a:rPr kumimoji="0" lang="en-US" sz="2000" b="1"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Proficy Investment Strategy…</a:t>
            </a:r>
            <a:endParaRPr kumimoji="0" lang="en-US" sz="20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a:p>
            <a:pPr marL="171450" marR="0" lvl="0" indent="-17145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Fully integrated manufacturing management platform, simplifies digital transformation of the plant floor and enterprise</a:t>
            </a:r>
          </a:p>
          <a:p>
            <a:pPr marL="171450" marR="0" lvl="0" indent="-17145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Digital Operations combined with Process and Planning Optimization to drive production optimization</a:t>
            </a:r>
          </a:p>
          <a:p>
            <a:pPr marL="171450" marR="0" lvl="0" indent="-17145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Simplified integration between the Proficy suite, OT data sources and IT systems freeing trapped &amp; siloed production data and enabling new insights</a:t>
            </a:r>
          </a:p>
          <a:p>
            <a:pPr marL="171450" marR="0" lvl="0" indent="-17145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A modernized tech stack that aligns to the 24x7x365 manufacturing reality … always on and always up to date</a:t>
            </a:r>
          </a:p>
          <a:p>
            <a:pPr marL="171450" marR="0" lvl="0" indent="-171450" algn="l" defTabSz="914400" rtl="0" eaLnBrk="1" fontAlgn="auto" latinLnBrk="0" hangingPunct="1">
              <a:lnSpc>
                <a:spcPct val="100000"/>
              </a:lnSpc>
              <a:spcBef>
                <a:spcPts val="600"/>
              </a:spcBef>
              <a:spcAft>
                <a:spcPts val="600"/>
              </a:spcAft>
              <a:buClr>
                <a:srgbClr val="005E6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12121"/>
                </a:solidFill>
                <a:effectLst/>
                <a:uLnTx/>
                <a:uFillTx/>
                <a:latin typeface="Inter" panose="020B0502030000000004" pitchFamily="34" charset="0"/>
                <a:ea typeface="Inter" panose="020B0502030000000004" pitchFamily="34" charset="0"/>
                <a:cs typeface="Inter" panose="020B0502030000000004" pitchFamily="34" charset="0"/>
              </a:rPr>
              <a:t>Rapidly deploy anywhere: on-premises, customer cloud infrastructure, or SaaS … aligned with your IT vision</a:t>
            </a:r>
          </a:p>
        </p:txBody>
      </p:sp>
      <p:grpSp>
        <p:nvGrpSpPr>
          <p:cNvPr id="6" name="Group 5">
            <a:extLst>
              <a:ext uri="{FF2B5EF4-FFF2-40B4-BE49-F238E27FC236}">
                <a16:creationId xmlns:a16="http://schemas.microsoft.com/office/drawing/2014/main" id="{0DD161A8-F487-C506-03E7-6BF6D97F7A2B}"/>
              </a:ext>
            </a:extLst>
          </p:cNvPr>
          <p:cNvGrpSpPr/>
          <p:nvPr/>
        </p:nvGrpSpPr>
        <p:grpSpPr>
          <a:xfrm>
            <a:off x="594889" y="1264226"/>
            <a:ext cx="5067605" cy="5001908"/>
            <a:chOff x="594889" y="1264226"/>
            <a:chExt cx="5067605" cy="5001908"/>
          </a:xfrm>
        </p:grpSpPr>
        <p:sp>
          <p:nvSpPr>
            <p:cNvPr id="7" name="Isosceles Triangle 6">
              <a:extLst>
                <a:ext uri="{FF2B5EF4-FFF2-40B4-BE49-F238E27FC236}">
                  <a16:creationId xmlns:a16="http://schemas.microsoft.com/office/drawing/2014/main" id="{F63E7322-CAA7-CC9A-7561-460F27DCA148}"/>
                </a:ext>
              </a:extLst>
            </p:cNvPr>
            <p:cNvSpPr/>
            <p:nvPr/>
          </p:nvSpPr>
          <p:spPr>
            <a:xfrm rot="5400000">
              <a:off x="4372738" y="3943749"/>
              <a:ext cx="2298666" cy="28084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8" name="Rectangle: Rounded Corners 7">
              <a:extLst>
                <a:ext uri="{FF2B5EF4-FFF2-40B4-BE49-F238E27FC236}">
                  <a16:creationId xmlns:a16="http://schemas.microsoft.com/office/drawing/2014/main" id="{1DD1EB20-7520-7DE4-4BC9-167AA15ADEFC}"/>
                </a:ext>
              </a:extLst>
            </p:cNvPr>
            <p:cNvSpPr/>
            <p:nvPr/>
          </p:nvSpPr>
          <p:spPr>
            <a:xfrm>
              <a:off x="3832325" y="1593298"/>
              <a:ext cx="212826" cy="36943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005E60"/>
                </a:solidFill>
                <a:effectLst/>
                <a:uLnTx/>
                <a:uFillTx/>
                <a:latin typeface="Inter"/>
                <a:ea typeface="+mn-ea"/>
                <a:cs typeface="+mn-cs"/>
              </a:endParaRPr>
            </a:p>
          </p:txBody>
        </p:sp>
        <p:grpSp>
          <p:nvGrpSpPr>
            <p:cNvPr id="15" name="Group 14">
              <a:extLst>
                <a:ext uri="{FF2B5EF4-FFF2-40B4-BE49-F238E27FC236}">
                  <a16:creationId xmlns:a16="http://schemas.microsoft.com/office/drawing/2014/main" id="{B1512885-1737-2884-EEE2-0CE6D872DE11}"/>
                </a:ext>
              </a:extLst>
            </p:cNvPr>
            <p:cNvGrpSpPr/>
            <p:nvPr/>
          </p:nvGrpSpPr>
          <p:grpSpPr>
            <a:xfrm>
              <a:off x="3734997" y="1264226"/>
              <a:ext cx="916286" cy="379805"/>
              <a:chOff x="-1911251" y="2566009"/>
              <a:chExt cx="2741548" cy="1136382"/>
            </a:xfrm>
          </p:grpSpPr>
          <p:sp>
            <p:nvSpPr>
              <p:cNvPr id="126" name="Freeform: Shape 26">
                <a:extLst>
                  <a:ext uri="{FF2B5EF4-FFF2-40B4-BE49-F238E27FC236}">
                    <a16:creationId xmlns:a16="http://schemas.microsoft.com/office/drawing/2014/main" id="{8D5CFEDA-D713-7CC9-EB0E-22AC770F5053}"/>
                  </a:ext>
                </a:extLst>
              </p:cNvPr>
              <p:cNvSpPr/>
              <p:nvPr/>
            </p:nvSpPr>
            <p:spPr>
              <a:xfrm>
                <a:off x="-229855" y="2566009"/>
                <a:ext cx="1060152" cy="528250"/>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005E6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a:ea typeface="+mn-ea"/>
                  <a:cs typeface="+mn-cs"/>
                </a:endParaRPr>
              </a:p>
            </p:txBody>
          </p:sp>
          <p:sp>
            <p:nvSpPr>
              <p:cNvPr id="127" name="Freeform: Shape 27">
                <a:extLst>
                  <a:ext uri="{FF2B5EF4-FFF2-40B4-BE49-F238E27FC236}">
                    <a16:creationId xmlns:a16="http://schemas.microsoft.com/office/drawing/2014/main" id="{37384A8A-61B6-4769-E17D-73D98EE2964D}"/>
                  </a:ext>
                </a:extLst>
              </p:cNvPr>
              <p:cNvSpPr/>
              <p:nvPr/>
            </p:nvSpPr>
            <p:spPr>
              <a:xfrm>
                <a:off x="-1301651" y="2566009"/>
                <a:ext cx="1723735" cy="862992"/>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005E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a:ea typeface="+mn-ea"/>
                  <a:cs typeface="+mn-cs"/>
                </a:endParaRPr>
              </a:p>
            </p:txBody>
          </p:sp>
          <p:sp>
            <p:nvSpPr>
              <p:cNvPr id="128" name="Freeform: Shape 28">
                <a:extLst>
                  <a:ext uri="{FF2B5EF4-FFF2-40B4-BE49-F238E27FC236}">
                    <a16:creationId xmlns:a16="http://schemas.microsoft.com/office/drawing/2014/main" id="{CEAA4218-92D3-0D30-626E-FDD11A3275EC}"/>
                  </a:ext>
                </a:extLst>
              </p:cNvPr>
              <p:cNvSpPr/>
              <p:nvPr/>
            </p:nvSpPr>
            <p:spPr>
              <a:xfrm>
                <a:off x="-1911251" y="2997505"/>
                <a:ext cx="1219200" cy="704886"/>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005E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a:ea typeface="+mn-ea"/>
                  <a:cs typeface="+mn-cs"/>
                </a:endParaRPr>
              </a:p>
            </p:txBody>
          </p:sp>
        </p:grpSp>
        <p:grpSp>
          <p:nvGrpSpPr>
            <p:cNvPr id="18" name="Group 17">
              <a:extLst>
                <a:ext uri="{FF2B5EF4-FFF2-40B4-BE49-F238E27FC236}">
                  <a16:creationId xmlns:a16="http://schemas.microsoft.com/office/drawing/2014/main" id="{7B1C001A-C780-CA4D-A089-E5ECF2E3529A}"/>
                </a:ext>
              </a:extLst>
            </p:cNvPr>
            <p:cNvGrpSpPr/>
            <p:nvPr/>
          </p:nvGrpSpPr>
          <p:grpSpPr>
            <a:xfrm>
              <a:off x="594889" y="4668591"/>
              <a:ext cx="3602483" cy="548640"/>
              <a:chOff x="594889" y="4668591"/>
              <a:chExt cx="3602483" cy="548640"/>
            </a:xfrm>
          </p:grpSpPr>
          <p:sp>
            <p:nvSpPr>
              <p:cNvPr id="124" name="Rectangle: Rounded Corners 12">
                <a:extLst>
                  <a:ext uri="{FF2B5EF4-FFF2-40B4-BE49-F238E27FC236}">
                    <a16:creationId xmlns:a16="http://schemas.microsoft.com/office/drawing/2014/main" id="{04E36BDB-3E7B-1C74-3468-E5BE6868F820}"/>
                  </a:ext>
                </a:extLst>
              </p:cNvPr>
              <p:cNvSpPr>
                <a:spLocks/>
              </p:cNvSpPr>
              <p:nvPr/>
            </p:nvSpPr>
            <p:spPr>
              <a:xfrm>
                <a:off x="594889" y="4668591"/>
                <a:ext cx="3602483" cy="548640"/>
              </a:xfrm>
              <a:prstGeom prst="roundRect">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HMI/SCADA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60"/>
                    </a:solidFill>
                    <a:effectLst/>
                    <a:uLnTx/>
                    <a:uFillTx/>
                    <a:latin typeface="Inter"/>
                    <a:ea typeface="+mn-ea"/>
                    <a:cs typeface="+mn-cs"/>
                  </a:rPr>
                  <a:t>iFIX &amp; CIMPLICITY</a:t>
                </a:r>
              </a:p>
            </p:txBody>
          </p:sp>
          <p:pic>
            <p:nvPicPr>
              <p:cNvPr id="125" name="Graphic 124">
                <a:extLst>
                  <a:ext uri="{FF2B5EF4-FFF2-40B4-BE49-F238E27FC236}">
                    <a16:creationId xmlns:a16="http://schemas.microsoft.com/office/drawing/2014/main" id="{CD122E59-1C61-B7DB-4F1F-549F2B8EC9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328" y="4772344"/>
                <a:ext cx="487522" cy="341134"/>
              </a:xfrm>
              <a:prstGeom prst="rect">
                <a:avLst/>
              </a:prstGeom>
            </p:spPr>
          </p:pic>
        </p:grpSp>
        <p:grpSp>
          <p:nvGrpSpPr>
            <p:cNvPr id="19" name="Group 18">
              <a:extLst>
                <a:ext uri="{FF2B5EF4-FFF2-40B4-BE49-F238E27FC236}">
                  <a16:creationId xmlns:a16="http://schemas.microsoft.com/office/drawing/2014/main" id="{BE7A5F38-A6C1-432F-CD21-DAF6C6BAAE55}"/>
                </a:ext>
              </a:extLst>
            </p:cNvPr>
            <p:cNvGrpSpPr/>
            <p:nvPr/>
          </p:nvGrpSpPr>
          <p:grpSpPr>
            <a:xfrm>
              <a:off x="594889" y="3445006"/>
              <a:ext cx="3602483" cy="548640"/>
              <a:chOff x="594889" y="3212566"/>
              <a:chExt cx="3602483" cy="548640"/>
            </a:xfrm>
          </p:grpSpPr>
          <p:sp>
            <p:nvSpPr>
              <p:cNvPr id="122" name="Rectangle: Rounded Corners 13">
                <a:extLst>
                  <a:ext uri="{FF2B5EF4-FFF2-40B4-BE49-F238E27FC236}">
                    <a16:creationId xmlns:a16="http://schemas.microsoft.com/office/drawing/2014/main" id="{C9D1669D-B8D0-1447-0B69-76FD425C8879}"/>
                  </a:ext>
                </a:extLst>
              </p:cNvPr>
              <p:cNvSpPr>
                <a:spLocks/>
              </p:cNvSpPr>
              <p:nvPr/>
            </p:nvSpPr>
            <p:spPr>
              <a:xfrm>
                <a:off x="594889" y="3212566"/>
                <a:ext cx="3602483" cy="548640"/>
              </a:xfrm>
              <a:prstGeom prst="roundRect">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Historian</a:t>
                </a:r>
              </a:p>
            </p:txBody>
          </p:sp>
          <p:pic>
            <p:nvPicPr>
              <p:cNvPr id="123" name="Graphic 122">
                <a:extLst>
                  <a:ext uri="{FF2B5EF4-FFF2-40B4-BE49-F238E27FC236}">
                    <a16:creationId xmlns:a16="http://schemas.microsoft.com/office/drawing/2014/main" id="{5A130D01-3ACF-582B-2699-804B77190C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328" y="3291735"/>
                <a:ext cx="404801" cy="390302"/>
              </a:xfrm>
              <a:prstGeom prst="rect">
                <a:avLst/>
              </a:prstGeom>
            </p:spPr>
          </p:pic>
        </p:grpSp>
        <p:grpSp>
          <p:nvGrpSpPr>
            <p:cNvPr id="20" name="Group 19">
              <a:extLst>
                <a:ext uri="{FF2B5EF4-FFF2-40B4-BE49-F238E27FC236}">
                  <a16:creationId xmlns:a16="http://schemas.microsoft.com/office/drawing/2014/main" id="{25115A69-81E1-B4DC-44E6-88CBAA461E2F}"/>
                </a:ext>
              </a:extLst>
            </p:cNvPr>
            <p:cNvGrpSpPr/>
            <p:nvPr/>
          </p:nvGrpSpPr>
          <p:grpSpPr>
            <a:xfrm>
              <a:off x="594889" y="4056798"/>
              <a:ext cx="3602483" cy="548640"/>
              <a:chOff x="594889" y="3940579"/>
              <a:chExt cx="3602483" cy="548640"/>
            </a:xfrm>
          </p:grpSpPr>
          <p:sp>
            <p:nvSpPr>
              <p:cNvPr id="120" name="Rectangle: Rounded Corners 119">
                <a:extLst>
                  <a:ext uri="{FF2B5EF4-FFF2-40B4-BE49-F238E27FC236}">
                    <a16:creationId xmlns:a16="http://schemas.microsoft.com/office/drawing/2014/main" id="{DE682316-C360-4E88-6890-B2C3B9849769}"/>
                  </a:ext>
                </a:extLst>
              </p:cNvPr>
              <p:cNvSpPr>
                <a:spLocks/>
              </p:cNvSpPr>
              <p:nvPr/>
            </p:nvSpPr>
            <p:spPr>
              <a:xfrm>
                <a:off x="594889" y="3940579"/>
                <a:ext cx="3602483" cy="548640"/>
              </a:xfrm>
              <a:prstGeom prst="roundRect">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for</a:t>
                </a:r>
                <a:br>
                  <a:rPr kumimoji="0" lang="en-US" sz="1400" b="1" i="0" u="none" strike="noStrike" kern="1200" cap="none" spc="0" normalizeH="0" baseline="0" noProof="0" dirty="0">
                    <a:ln>
                      <a:noFill/>
                    </a:ln>
                    <a:solidFill>
                      <a:srgbClr val="005E60"/>
                    </a:solidFill>
                    <a:effectLst/>
                    <a:uLnTx/>
                    <a:uFillTx/>
                    <a:latin typeface="Inter"/>
                    <a:ea typeface="+mn-ea"/>
                    <a:cs typeface="+mn-cs"/>
                  </a:rPr>
                </a:br>
                <a:r>
                  <a:rPr kumimoji="0" lang="en-US" sz="1400" b="1" i="0" u="none" strike="noStrike" kern="1200" cap="none" spc="0" normalizeH="0" baseline="0" noProof="0" dirty="0">
                    <a:ln>
                      <a:noFill/>
                    </a:ln>
                    <a:solidFill>
                      <a:srgbClr val="005E60"/>
                    </a:solidFill>
                    <a:effectLst/>
                    <a:uLnTx/>
                    <a:uFillTx/>
                    <a:latin typeface="Inter"/>
                    <a:ea typeface="+mn-ea"/>
                    <a:cs typeface="+mn-cs"/>
                  </a:rPr>
                  <a:t>Sustainability Insights</a:t>
                </a:r>
              </a:p>
            </p:txBody>
          </p:sp>
          <p:pic>
            <p:nvPicPr>
              <p:cNvPr id="121" name="Graphic 120">
                <a:extLst>
                  <a:ext uri="{FF2B5EF4-FFF2-40B4-BE49-F238E27FC236}">
                    <a16:creationId xmlns:a16="http://schemas.microsoft.com/office/drawing/2014/main" id="{1BAB6E6B-F817-7BF2-0553-DF66C4352C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8" y="4013443"/>
                <a:ext cx="431508" cy="402913"/>
              </a:xfrm>
              <a:prstGeom prst="rect">
                <a:avLst/>
              </a:prstGeom>
            </p:spPr>
          </p:pic>
        </p:grpSp>
        <p:grpSp>
          <p:nvGrpSpPr>
            <p:cNvPr id="21" name="Group 20">
              <a:extLst>
                <a:ext uri="{FF2B5EF4-FFF2-40B4-BE49-F238E27FC236}">
                  <a16:creationId xmlns:a16="http://schemas.microsoft.com/office/drawing/2014/main" id="{69F8D33C-DF5A-0AFE-7DB6-866B8F414823}"/>
                </a:ext>
              </a:extLst>
            </p:cNvPr>
            <p:cNvGrpSpPr/>
            <p:nvPr/>
          </p:nvGrpSpPr>
          <p:grpSpPr>
            <a:xfrm>
              <a:off x="594889" y="2833214"/>
              <a:ext cx="3602483" cy="548640"/>
              <a:chOff x="594889" y="2484553"/>
              <a:chExt cx="3602483" cy="548640"/>
            </a:xfrm>
          </p:grpSpPr>
          <p:sp>
            <p:nvSpPr>
              <p:cNvPr id="118" name="Rectangle: Rounded Corners 96">
                <a:extLst>
                  <a:ext uri="{FF2B5EF4-FFF2-40B4-BE49-F238E27FC236}">
                    <a16:creationId xmlns:a16="http://schemas.microsoft.com/office/drawing/2014/main" id="{A2696A05-A3D9-D7A1-5516-F76947FAFC4E}"/>
                  </a:ext>
                </a:extLst>
              </p:cNvPr>
              <p:cNvSpPr/>
              <p:nvPr/>
            </p:nvSpPr>
            <p:spPr>
              <a:xfrm>
                <a:off x="594889" y="2484553"/>
                <a:ext cx="3602483" cy="548640"/>
              </a:xfrm>
              <a:prstGeom prst="roundRect">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MES</a:t>
                </a:r>
                <a:endParaRPr kumimoji="0" lang="en-US" sz="1200" b="0" i="0" u="none" strike="noStrike" kern="1200" cap="none" spc="0" normalizeH="0" baseline="0" noProof="0" dirty="0">
                  <a:ln>
                    <a:noFill/>
                  </a:ln>
                  <a:solidFill>
                    <a:srgbClr val="005E60"/>
                  </a:solidFill>
                  <a:effectLst/>
                  <a:uLnTx/>
                  <a:uFillTx/>
                  <a:latin typeface="Inter"/>
                  <a:ea typeface="+mn-ea"/>
                  <a:cs typeface="+mn-cs"/>
                </a:endParaRPr>
              </a:p>
            </p:txBody>
          </p:sp>
          <p:pic>
            <p:nvPicPr>
              <p:cNvPr id="119" name="Graphic 118">
                <a:extLst>
                  <a:ext uri="{FF2B5EF4-FFF2-40B4-BE49-F238E27FC236}">
                    <a16:creationId xmlns:a16="http://schemas.microsoft.com/office/drawing/2014/main" id="{E4BF0DE4-ECDB-4E13-0644-22CF0B65E4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9328" y="2599902"/>
                <a:ext cx="404800" cy="317942"/>
              </a:xfrm>
              <a:prstGeom prst="rect">
                <a:avLst/>
              </a:prstGeom>
            </p:spPr>
          </p:pic>
        </p:grpSp>
        <p:grpSp>
          <p:nvGrpSpPr>
            <p:cNvPr id="22" name="Group 21">
              <a:extLst>
                <a:ext uri="{FF2B5EF4-FFF2-40B4-BE49-F238E27FC236}">
                  <a16:creationId xmlns:a16="http://schemas.microsoft.com/office/drawing/2014/main" id="{F61F6F3A-3A58-863F-6D3D-0F02E228F22D}"/>
                </a:ext>
              </a:extLst>
            </p:cNvPr>
            <p:cNvGrpSpPr/>
            <p:nvPr/>
          </p:nvGrpSpPr>
          <p:grpSpPr>
            <a:xfrm>
              <a:off x="4266085" y="2842348"/>
              <a:ext cx="529163" cy="2363828"/>
              <a:chOff x="8235637" y="2716719"/>
              <a:chExt cx="470743" cy="2102861"/>
            </a:xfrm>
          </p:grpSpPr>
          <p:sp>
            <p:nvSpPr>
              <p:cNvPr id="116" name="Rectangle: Rounded Corners 15">
                <a:extLst>
                  <a:ext uri="{FF2B5EF4-FFF2-40B4-BE49-F238E27FC236}">
                    <a16:creationId xmlns:a16="http://schemas.microsoft.com/office/drawing/2014/main" id="{8415AEDC-DB0A-2407-6E09-8CB48C2A3A30}"/>
                  </a:ext>
                </a:extLst>
              </p:cNvPr>
              <p:cNvSpPr>
                <a:spLocks/>
              </p:cNvSpPr>
              <p:nvPr/>
            </p:nvSpPr>
            <p:spPr>
              <a:xfrm rot="16200000">
                <a:off x="7419578" y="3532778"/>
                <a:ext cx="2102861" cy="470743"/>
              </a:xfrm>
              <a:prstGeom prst="roundRect">
                <a:avLst/>
              </a:prstGeom>
              <a:noFill/>
              <a:ln>
                <a:solidFill>
                  <a:srgbClr val="96BDBD"/>
                </a:solidFill>
              </a:ln>
            </p:spPr>
            <p:style>
              <a:lnRef idx="2">
                <a:schemeClr val="accent5"/>
              </a:lnRef>
              <a:fillRef idx="1">
                <a:schemeClr val="lt1"/>
              </a:fillRef>
              <a:effectRef idx="0">
                <a:schemeClr val="accent5"/>
              </a:effectRef>
              <a:fontRef idx="minor">
                <a:schemeClr val="dk1"/>
              </a:fontRef>
            </p:style>
            <p:txBody>
              <a:bodyPr lIns="5486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Operations Hub</a:t>
                </a:r>
              </a:p>
            </p:txBody>
          </p:sp>
          <p:pic>
            <p:nvPicPr>
              <p:cNvPr id="117" name="Picture 116">
                <a:extLst>
                  <a:ext uri="{FF2B5EF4-FFF2-40B4-BE49-F238E27FC236}">
                    <a16:creationId xmlns:a16="http://schemas.microsoft.com/office/drawing/2014/main" id="{D8BEA889-865C-43D4-4FB4-E6359E86583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321727" y="4394367"/>
                <a:ext cx="314676" cy="318443"/>
              </a:xfrm>
              <a:prstGeom prst="rect">
                <a:avLst/>
              </a:prstGeom>
              <a: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pic>
        </p:grpSp>
        <p:sp>
          <p:nvSpPr>
            <p:cNvPr id="23" name="Rectangle: Rounded Corners 742">
              <a:extLst>
                <a:ext uri="{FF2B5EF4-FFF2-40B4-BE49-F238E27FC236}">
                  <a16:creationId xmlns:a16="http://schemas.microsoft.com/office/drawing/2014/main" id="{FBC95C5E-C341-AE97-83C8-FA95DBE887EF}"/>
                </a:ext>
              </a:extLst>
            </p:cNvPr>
            <p:cNvSpPr/>
            <p:nvPr/>
          </p:nvSpPr>
          <p:spPr>
            <a:xfrm>
              <a:off x="594890" y="5392997"/>
              <a:ext cx="3602483" cy="172592"/>
            </a:xfrm>
            <a:prstGeom prst="roundRect">
              <a:avLst>
                <a:gd name="adj" fmla="val 39001"/>
              </a:avLst>
            </a:pr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005E60"/>
                  </a:solidFill>
                  <a:effectLst/>
                  <a:uLnTx/>
                  <a:uFillTx/>
                  <a:latin typeface="Inter"/>
                  <a:ea typeface="+mn-ea"/>
                  <a:cs typeface="+mn-cs"/>
                </a:rPr>
                <a:t>Control Systems</a:t>
              </a:r>
            </a:p>
          </p:txBody>
        </p:sp>
        <p:grpSp>
          <p:nvGrpSpPr>
            <p:cNvPr id="24" name="Group 23">
              <a:extLst>
                <a:ext uri="{FF2B5EF4-FFF2-40B4-BE49-F238E27FC236}">
                  <a16:creationId xmlns:a16="http://schemas.microsoft.com/office/drawing/2014/main" id="{0E3CFFD9-6A47-507B-3A15-68F749C12A7E}"/>
                </a:ext>
              </a:extLst>
            </p:cNvPr>
            <p:cNvGrpSpPr/>
            <p:nvPr/>
          </p:nvGrpSpPr>
          <p:grpSpPr>
            <a:xfrm>
              <a:off x="1024889" y="5659801"/>
              <a:ext cx="2742485" cy="606333"/>
              <a:chOff x="1940883" y="5612974"/>
              <a:chExt cx="1289582" cy="287313"/>
            </a:xfrm>
          </p:grpSpPr>
          <p:grpSp>
            <p:nvGrpSpPr>
              <p:cNvPr id="101" name="Group 100">
                <a:extLst>
                  <a:ext uri="{FF2B5EF4-FFF2-40B4-BE49-F238E27FC236}">
                    <a16:creationId xmlns:a16="http://schemas.microsoft.com/office/drawing/2014/main" id="{28B82DEF-353D-20BB-42A0-28F7D6477AC9}"/>
                  </a:ext>
                </a:extLst>
              </p:cNvPr>
              <p:cNvGrpSpPr/>
              <p:nvPr/>
            </p:nvGrpSpPr>
            <p:grpSpPr>
              <a:xfrm>
                <a:off x="1940883" y="5679861"/>
                <a:ext cx="404674" cy="153538"/>
                <a:chOff x="8005016" y="5180808"/>
                <a:chExt cx="1109264" cy="420865"/>
              </a:xfrm>
              <a:solidFill>
                <a:schemeClr val="tx1"/>
              </a:solidFill>
            </p:grpSpPr>
            <p:sp>
              <p:nvSpPr>
                <p:cNvPr id="113" name="Freeform 12">
                  <a:extLst>
                    <a:ext uri="{FF2B5EF4-FFF2-40B4-BE49-F238E27FC236}">
                      <a16:creationId xmlns:a16="http://schemas.microsoft.com/office/drawing/2014/main" id="{7A65BA74-F631-B6BB-8DED-99769B9CD3A3}"/>
                    </a:ext>
                  </a:extLst>
                </p:cNvPr>
                <p:cNvSpPr>
                  <a:spLocks noChangeAspect="1" noEditPoints="1"/>
                </p:cNvSpPr>
                <p:nvPr/>
              </p:nvSpPr>
              <p:spPr bwMode="auto">
                <a:xfrm>
                  <a:off x="8474564" y="5180808"/>
                  <a:ext cx="156076" cy="420865"/>
                </a:xfrm>
                <a:custGeom>
                  <a:avLst/>
                  <a:gdLst>
                    <a:gd name="T0" fmla="*/ 104 w 142"/>
                    <a:gd name="T1" fmla="*/ 248 h 382"/>
                    <a:gd name="T2" fmla="*/ 104 w 142"/>
                    <a:gd name="T3" fmla="*/ 33 h 382"/>
                    <a:gd name="T4" fmla="*/ 71 w 142"/>
                    <a:gd name="T5" fmla="*/ 0 h 382"/>
                    <a:gd name="T6" fmla="*/ 38 w 142"/>
                    <a:gd name="T7" fmla="*/ 33 h 382"/>
                    <a:gd name="T8" fmla="*/ 38 w 142"/>
                    <a:gd name="T9" fmla="*/ 248 h 382"/>
                    <a:gd name="T10" fmla="*/ 0 w 142"/>
                    <a:gd name="T11" fmla="*/ 311 h 382"/>
                    <a:gd name="T12" fmla="*/ 71 w 142"/>
                    <a:gd name="T13" fmla="*/ 382 h 382"/>
                    <a:gd name="T14" fmla="*/ 142 w 142"/>
                    <a:gd name="T15" fmla="*/ 311 h 382"/>
                    <a:gd name="T16" fmla="*/ 104 w 142"/>
                    <a:gd name="T17" fmla="*/ 248 h 382"/>
                    <a:gd name="T18" fmla="*/ 81 w 142"/>
                    <a:gd name="T19" fmla="*/ 148 h 382"/>
                    <a:gd name="T20" fmla="*/ 61 w 142"/>
                    <a:gd name="T21" fmla="*/ 149 h 382"/>
                    <a:gd name="T22" fmla="*/ 61 w 142"/>
                    <a:gd name="T23" fmla="*/ 33 h 382"/>
                    <a:gd name="T24" fmla="*/ 71 w 142"/>
                    <a:gd name="T25" fmla="*/ 23 h 382"/>
                    <a:gd name="T26" fmla="*/ 81 w 142"/>
                    <a:gd name="T27" fmla="*/ 33 h 382"/>
                    <a:gd name="T28" fmla="*/ 81 w 142"/>
                    <a:gd name="T29" fmla="*/ 148 h 382"/>
                    <a:gd name="T30" fmla="*/ 97 w 142"/>
                    <a:gd name="T31" fmla="*/ 310 h 382"/>
                    <a:gd name="T32" fmla="*/ 82 w 142"/>
                    <a:gd name="T33" fmla="*/ 295 h 382"/>
                    <a:gd name="T34" fmla="*/ 97 w 142"/>
                    <a:gd name="T35" fmla="*/ 280 h 382"/>
                    <a:gd name="T36" fmla="*/ 112 w 142"/>
                    <a:gd name="T37" fmla="*/ 295 h 382"/>
                    <a:gd name="T38" fmla="*/ 97 w 142"/>
                    <a:gd name="T39"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382">
                      <a:moveTo>
                        <a:pt x="104" y="248"/>
                      </a:moveTo>
                      <a:cubicBezTo>
                        <a:pt x="104" y="33"/>
                        <a:pt x="104" y="33"/>
                        <a:pt x="104" y="33"/>
                      </a:cubicBezTo>
                      <a:cubicBezTo>
                        <a:pt x="104" y="15"/>
                        <a:pt x="90" y="0"/>
                        <a:pt x="71" y="0"/>
                      </a:cubicBezTo>
                      <a:cubicBezTo>
                        <a:pt x="53" y="0"/>
                        <a:pt x="38" y="15"/>
                        <a:pt x="38" y="33"/>
                      </a:cubicBezTo>
                      <a:cubicBezTo>
                        <a:pt x="38" y="248"/>
                        <a:pt x="38" y="248"/>
                        <a:pt x="38" y="248"/>
                      </a:cubicBezTo>
                      <a:cubicBezTo>
                        <a:pt x="15" y="260"/>
                        <a:pt x="0" y="284"/>
                        <a:pt x="0" y="311"/>
                      </a:cubicBezTo>
                      <a:cubicBezTo>
                        <a:pt x="0" y="350"/>
                        <a:pt x="32" y="382"/>
                        <a:pt x="71" y="382"/>
                      </a:cubicBezTo>
                      <a:cubicBezTo>
                        <a:pt x="110" y="382"/>
                        <a:pt x="142" y="350"/>
                        <a:pt x="142" y="311"/>
                      </a:cubicBezTo>
                      <a:cubicBezTo>
                        <a:pt x="142" y="284"/>
                        <a:pt x="128" y="260"/>
                        <a:pt x="104" y="248"/>
                      </a:cubicBezTo>
                      <a:close/>
                      <a:moveTo>
                        <a:pt x="81" y="148"/>
                      </a:moveTo>
                      <a:cubicBezTo>
                        <a:pt x="73" y="156"/>
                        <a:pt x="65" y="152"/>
                        <a:pt x="61" y="149"/>
                      </a:cubicBezTo>
                      <a:cubicBezTo>
                        <a:pt x="61" y="33"/>
                        <a:pt x="61" y="33"/>
                        <a:pt x="61" y="33"/>
                      </a:cubicBezTo>
                      <a:cubicBezTo>
                        <a:pt x="61" y="28"/>
                        <a:pt x="66" y="23"/>
                        <a:pt x="71" y="23"/>
                      </a:cubicBezTo>
                      <a:cubicBezTo>
                        <a:pt x="76" y="23"/>
                        <a:pt x="81" y="28"/>
                        <a:pt x="81" y="33"/>
                      </a:cubicBezTo>
                      <a:lnTo>
                        <a:pt x="81" y="148"/>
                      </a:lnTo>
                      <a:close/>
                      <a:moveTo>
                        <a:pt x="97" y="310"/>
                      </a:moveTo>
                      <a:cubicBezTo>
                        <a:pt x="89" y="310"/>
                        <a:pt x="82" y="304"/>
                        <a:pt x="82" y="295"/>
                      </a:cubicBezTo>
                      <a:cubicBezTo>
                        <a:pt x="82" y="287"/>
                        <a:pt x="89" y="280"/>
                        <a:pt x="97" y="280"/>
                      </a:cubicBezTo>
                      <a:cubicBezTo>
                        <a:pt x="105" y="280"/>
                        <a:pt x="112" y="287"/>
                        <a:pt x="112" y="295"/>
                      </a:cubicBezTo>
                      <a:cubicBezTo>
                        <a:pt x="112" y="304"/>
                        <a:pt x="105" y="310"/>
                        <a:pt x="97" y="3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C2340"/>
                    </a:solidFill>
                    <a:effectLst/>
                    <a:uLnTx/>
                    <a:uFillTx/>
                    <a:latin typeface="Inter"/>
                    <a:ea typeface="+mn-ea"/>
                    <a:cs typeface="+mn-cs"/>
                  </a:endParaRPr>
                </a:p>
              </p:txBody>
            </p:sp>
            <p:sp>
              <p:nvSpPr>
                <p:cNvPr id="114" name="Freeform 13">
                  <a:extLst>
                    <a:ext uri="{FF2B5EF4-FFF2-40B4-BE49-F238E27FC236}">
                      <a16:creationId xmlns:a16="http://schemas.microsoft.com/office/drawing/2014/main" id="{760EC035-5985-45AA-F202-3B448926E15D}"/>
                    </a:ext>
                  </a:extLst>
                </p:cNvPr>
                <p:cNvSpPr>
                  <a:spLocks noEditPoints="1"/>
                </p:cNvSpPr>
                <p:nvPr/>
              </p:nvSpPr>
              <p:spPr bwMode="auto">
                <a:xfrm>
                  <a:off x="8005016" y="5235525"/>
                  <a:ext cx="313929" cy="311430"/>
                </a:xfrm>
                <a:custGeom>
                  <a:avLst/>
                  <a:gdLst>
                    <a:gd name="T0" fmla="*/ 113 w 2559"/>
                    <a:gd name="T1" fmla="*/ 194 h 2559"/>
                    <a:gd name="T2" fmla="*/ 0 w 2559"/>
                    <a:gd name="T3" fmla="*/ 2192 h 2559"/>
                    <a:gd name="T4" fmla="*/ 1276 w 2559"/>
                    <a:gd name="T5" fmla="*/ 2559 h 2559"/>
                    <a:gd name="T6" fmla="*/ 2552 w 2559"/>
                    <a:gd name="T7" fmla="*/ 2225 h 2559"/>
                    <a:gd name="T8" fmla="*/ 2559 w 2559"/>
                    <a:gd name="T9" fmla="*/ 381 h 2559"/>
                    <a:gd name="T10" fmla="*/ 1814 w 2559"/>
                    <a:gd name="T11" fmla="*/ 710 h 2559"/>
                    <a:gd name="T12" fmla="*/ 1488 w 2559"/>
                    <a:gd name="T13" fmla="*/ 368 h 2559"/>
                    <a:gd name="T14" fmla="*/ 783 w 2559"/>
                    <a:gd name="T15" fmla="*/ 368 h 2559"/>
                    <a:gd name="T16" fmla="*/ 783 w 2559"/>
                    <a:gd name="T17" fmla="*/ 368 h 2559"/>
                    <a:gd name="T18" fmla="*/ 754 w 2559"/>
                    <a:gd name="T19" fmla="*/ 2052 h 2559"/>
                    <a:gd name="T20" fmla="*/ 622 w 2559"/>
                    <a:gd name="T21" fmla="*/ 2051 h 2559"/>
                    <a:gd name="T22" fmla="*/ 622 w 2559"/>
                    <a:gd name="T23" fmla="*/ 1960 h 2559"/>
                    <a:gd name="T24" fmla="*/ 754 w 2559"/>
                    <a:gd name="T25" fmla="*/ 1960 h 2559"/>
                    <a:gd name="T26" fmla="*/ 992 w 2559"/>
                    <a:gd name="T27" fmla="*/ 2051 h 2559"/>
                    <a:gd name="T28" fmla="*/ 925 w 2559"/>
                    <a:gd name="T29" fmla="*/ 2108 h 2559"/>
                    <a:gd name="T30" fmla="*/ 858 w 2559"/>
                    <a:gd name="T31" fmla="*/ 2051 h 2559"/>
                    <a:gd name="T32" fmla="*/ 858 w 2559"/>
                    <a:gd name="T33" fmla="*/ 1960 h 2559"/>
                    <a:gd name="T34" fmla="*/ 991 w 2559"/>
                    <a:gd name="T35" fmla="*/ 1961 h 2559"/>
                    <a:gd name="T36" fmla="*/ 1228 w 2559"/>
                    <a:gd name="T37" fmla="*/ 2051 h 2559"/>
                    <a:gd name="T38" fmla="*/ 1095 w 2559"/>
                    <a:gd name="T39" fmla="*/ 2052 h 2559"/>
                    <a:gd name="T40" fmla="*/ 1095 w 2559"/>
                    <a:gd name="T41" fmla="*/ 1961 h 2559"/>
                    <a:gd name="T42" fmla="*/ 1162 w 2559"/>
                    <a:gd name="T43" fmla="*/ 1904 h 2559"/>
                    <a:gd name="T44" fmla="*/ 1229 w 2559"/>
                    <a:gd name="T45" fmla="*/ 1961 h 2559"/>
                    <a:gd name="T46" fmla="*/ 1465 w 2559"/>
                    <a:gd name="T47" fmla="*/ 2052 h 2559"/>
                    <a:gd name="T48" fmla="*/ 1332 w 2559"/>
                    <a:gd name="T49" fmla="*/ 2052 h 2559"/>
                    <a:gd name="T50" fmla="*/ 1332 w 2559"/>
                    <a:gd name="T51" fmla="*/ 1961 h 2559"/>
                    <a:gd name="T52" fmla="*/ 1465 w 2559"/>
                    <a:gd name="T53" fmla="*/ 1960 h 2559"/>
                    <a:gd name="T54" fmla="*/ 1465 w 2559"/>
                    <a:gd name="T55" fmla="*/ 2051 h 2559"/>
                    <a:gd name="T56" fmla="*/ 1702 w 2559"/>
                    <a:gd name="T57" fmla="*/ 2052 h 2559"/>
                    <a:gd name="T58" fmla="*/ 1569 w 2559"/>
                    <a:gd name="T59" fmla="*/ 2051 h 2559"/>
                    <a:gd name="T60" fmla="*/ 1569 w 2559"/>
                    <a:gd name="T61" fmla="*/ 1960 h 2559"/>
                    <a:gd name="T62" fmla="*/ 1702 w 2559"/>
                    <a:gd name="T63" fmla="*/ 1960 h 2559"/>
                    <a:gd name="T64" fmla="*/ 1939 w 2559"/>
                    <a:gd name="T65" fmla="*/ 2051 h 2559"/>
                    <a:gd name="T66" fmla="*/ 1873 w 2559"/>
                    <a:gd name="T67" fmla="*/ 2108 h 2559"/>
                    <a:gd name="T68" fmla="*/ 1806 w 2559"/>
                    <a:gd name="T69" fmla="*/ 2051 h 2559"/>
                    <a:gd name="T70" fmla="*/ 1806 w 2559"/>
                    <a:gd name="T71" fmla="*/ 1960 h 2559"/>
                    <a:gd name="T72" fmla="*/ 1939 w 2559"/>
                    <a:gd name="T73" fmla="*/ 1961 h 2559"/>
                    <a:gd name="T74" fmla="*/ 1280 w 2559"/>
                    <a:gd name="T75" fmla="*/ 1454 h 2559"/>
                    <a:gd name="T76" fmla="*/ 1037 w 2559"/>
                    <a:gd name="T77" fmla="*/ 982 h 2559"/>
                    <a:gd name="T78" fmla="*/ 940 w 2559"/>
                    <a:gd name="T79" fmla="*/ 1025 h 2559"/>
                    <a:gd name="T80" fmla="*/ 1075 w 2559"/>
                    <a:gd name="T81" fmla="*/ 1659 h 2559"/>
                    <a:gd name="T82" fmla="*/ 463 w 2559"/>
                    <a:gd name="T83" fmla="*/ 1431 h 2559"/>
                    <a:gd name="T84" fmla="*/ 566 w 2559"/>
                    <a:gd name="T85" fmla="*/ 1477 h 2559"/>
                    <a:gd name="T86" fmla="*/ 610 w 2559"/>
                    <a:gd name="T87" fmla="*/ 1381 h 2559"/>
                    <a:gd name="T88" fmla="*/ 507 w 2559"/>
                    <a:gd name="T89" fmla="*/ 1334 h 2559"/>
                    <a:gd name="T90" fmla="*/ 485 w 2559"/>
                    <a:gd name="T91" fmla="*/ 1328 h 2559"/>
                    <a:gd name="T92" fmla="*/ 706 w 2559"/>
                    <a:gd name="T93" fmla="*/ 1033 h 2559"/>
                    <a:gd name="T94" fmla="*/ 786 w 2559"/>
                    <a:gd name="T95" fmla="*/ 1113 h 2559"/>
                    <a:gd name="T96" fmla="*/ 861 w 2559"/>
                    <a:gd name="T97" fmla="*/ 1038 h 2559"/>
                    <a:gd name="T98" fmla="*/ 781 w 2559"/>
                    <a:gd name="T99" fmla="*/ 958 h 2559"/>
                    <a:gd name="T100" fmla="*/ 1249 w 2559"/>
                    <a:gd name="T101" fmla="*/ 819 h 2559"/>
                    <a:gd name="T102" fmla="*/ 1249 w 2559"/>
                    <a:gd name="T103" fmla="*/ 932 h 2559"/>
                    <a:gd name="T104" fmla="*/ 1356 w 2559"/>
                    <a:gd name="T105" fmla="*/ 933 h 2559"/>
                    <a:gd name="T106" fmla="*/ 1356 w 2559"/>
                    <a:gd name="T107" fmla="*/ 820 h 2559"/>
                    <a:gd name="T108" fmla="*/ 1353 w 2559"/>
                    <a:gd name="T109" fmla="*/ 801 h 2559"/>
                    <a:gd name="T110" fmla="*/ 1773 w 2559"/>
                    <a:gd name="T111" fmla="*/ 958 h 2559"/>
                    <a:gd name="T112" fmla="*/ 1693 w 2559"/>
                    <a:gd name="T113" fmla="*/ 1037 h 2559"/>
                    <a:gd name="T114" fmla="*/ 1768 w 2559"/>
                    <a:gd name="T115" fmla="*/ 1112 h 2559"/>
                    <a:gd name="T116" fmla="*/ 1848 w 2559"/>
                    <a:gd name="T117" fmla="*/ 1033 h 2559"/>
                    <a:gd name="T118" fmla="*/ 2079 w 2559"/>
                    <a:gd name="T119" fmla="*/ 1337 h 2559"/>
                    <a:gd name="T120" fmla="*/ 1975 w 2559"/>
                    <a:gd name="T121" fmla="*/ 1377 h 2559"/>
                    <a:gd name="T122" fmla="*/ 2014 w 2559"/>
                    <a:gd name="T123" fmla="*/ 1476 h 2559"/>
                    <a:gd name="T124" fmla="*/ 1485 w 2559"/>
                    <a:gd name="T125" fmla="*/ 1659 h 2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9" h="2559">
                      <a:moveTo>
                        <a:pt x="2552" y="334"/>
                      </a:moveTo>
                      <a:cubicBezTo>
                        <a:pt x="2539" y="254"/>
                        <a:pt x="2472" y="214"/>
                        <a:pt x="2445" y="194"/>
                      </a:cubicBezTo>
                      <a:cubicBezTo>
                        <a:pt x="2405" y="174"/>
                        <a:pt x="2105" y="0"/>
                        <a:pt x="1276" y="0"/>
                      </a:cubicBezTo>
                      <a:cubicBezTo>
                        <a:pt x="454" y="0"/>
                        <a:pt x="153" y="174"/>
                        <a:pt x="113" y="194"/>
                      </a:cubicBezTo>
                      <a:cubicBezTo>
                        <a:pt x="80" y="214"/>
                        <a:pt x="0" y="267"/>
                        <a:pt x="0" y="368"/>
                      </a:cubicBezTo>
                      <a:cubicBezTo>
                        <a:pt x="0" y="936"/>
                        <a:pt x="0" y="936"/>
                        <a:pt x="0" y="936"/>
                      </a:cubicBezTo>
                      <a:cubicBezTo>
                        <a:pt x="0" y="2032"/>
                        <a:pt x="0" y="2032"/>
                        <a:pt x="0" y="2032"/>
                      </a:cubicBezTo>
                      <a:cubicBezTo>
                        <a:pt x="0" y="2192"/>
                        <a:pt x="0" y="2192"/>
                        <a:pt x="0" y="2192"/>
                      </a:cubicBezTo>
                      <a:cubicBezTo>
                        <a:pt x="0" y="2292"/>
                        <a:pt x="80" y="2346"/>
                        <a:pt x="113" y="2366"/>
                      </a:cubicBezTo>
                      <a:cubicBezTo>
                        <a:pt x="153" y="2392"/>
                        <a:pt x="394" y="2526"/>
                        <a:pt x="1049" y="2559"/>
                      </a:cubicBezTo>
                      <a:cubicBezTo>
                        <a:pt x="1236" y="2559"/>
                        <a:pt x="1236" y="2559"/>
                        <a:pt x="1236" y="2559"/>
                      </a:cubicBezTo>
                      <a:cubicBezTo>
                        <a:pt x="1276" y="2559"/>
                        <a:pt x="1276" y="2559"/>
                        <a:pt x="1276" y="2559"/>
                      </a:cubicBezTo>
                      <a:cubicBezTo>
                        <a:pt x="1416" y="2559"/>
                        <a:pt x="1416" y="2559"/>
                        <a:pt x="1416" y="2559"/>
                      </a:cubicBezTo>
                      <a:cubicBezTo>
                        <a:pt x="1490" y="2559"/>
                        <a:pt x="1490" y="2559"/>
                        <a:pt x="1490" y="2559"/>
                      </a:cubicBezTo>
                      <a:cubicBezTo>
                        <a:pt x="2158" y="2533"/>
                        <a:pt x="2405" y="2392"/>
                        <a:pt x="2445" y="2366"/>
                      </a:cubicBezTo>
                      <a:cubicBezTo>
                        <a:pt x="2472" y="2346"/>
                        <a:pt x="2539" y="2306"/>
                        <a:pt x="2552" y="2225"/>
                      </a:cubicBezTo>
                      <a:cubicBezTo>
                        <a:pt x="2559" y="2212"/>
                        <a:pt x="2559" y="2199"/>
                        <a:pt x="2559" y="2185"/>
                      </a:cubicBezTo>
                      <a:cubicBezTo>
                        <a:pt x="2559" y="2018"/>
                        <a:pt x="2559" y="2018"/>
                        <a:pt x="2559" y="2018"/>
                      </a:cubicBezTo>
                      <a:cubicBezTo>
                        <a:pt x="2559" y="942"/>
                        <a:pt x="2559" y="942"/>
                        <a:pt x="2559" y="942"/>
                      </a:cubicBezTo>
                      <a:cubicBezTo>
                        <a:pt x="2559" y="381"/>
                        <a:pt x="2559" y="381"/>
                        <a:pt x="2559" y="381"/>
                      </a:cubicBezTo>
                      <a:cubicBezTo>
                        <a:pt x="2559" y="361"/>
                        <a:pt x="2559" y="348"/>
                        <a:pt x="2552" y="334"/>
                      </a:cubicBezTo>
                      <a:moveTo>
                        <a:pt x="1814" y="368"/>
                      </a:moveTo>
                      <a:cubicBezTo>
                        <a:pt x="1908" y="368"/>
                        <a:pt x="1985" y="445"/>
                        <a:pt x="1985" y="539"/>
                      </a:cubicBezTo>
                      <a:cubicBezTo>
                        <a:pt x="1985" y="633"/>
                        <a:pt x="1908" y="710"/>
                        <a:pt x="1814" y="710"/>
                      </a:cubicBezTo>
                      <a:cubicBezTo>
                        <a:pt x="1719" y="710"/>
                        <a:pt x="1643" y="633"/>
                        <a:pt x="1643" y="539"/>
                      </a:cubicBezTo>
                      <a:cubicBezTo>
                        <a:pt x="1643" y="445"/>
                        <a:pt x="1719" y="368"/>
                        <a:pt x="1814" y="368"/>
                      </a:cubicBezTo>
                      <a:moveTo>
                        <a:pt x="1279" y="159"/>
                      </a:moveTo>
                      <a:cubicBezTo>
                        <a:pt x="1395" y="159"/>
                        <a:pt x="1488" y="253"/>
                        <a:pt x="1488" y="368"/>
                      </a:cubicBezTo>
                      <a:cubicBezTo>
                        <a:pt x="1488" y="483"/>
                        <a:pt x="1395" y="577"/>
                        <a:pt x="1279" y="577"/>
                      </a:cubicBezTo>
                      <a:cubicBezTo>
                        <a:pt x="1164" y="577"/>
                        <a:pt x="1070" y="483"/>
                        <a:pt x="1070" y="368"/>
                      </a:cubicBezTo>
                      <a:cubicBezTo>
                        <a:pt x="1070" y="253"/>
                        <a:pt x="1164" y="159"/>
                        <a:pt x="1279" y="159"/>
                      </a:cubicBezTo>
                      <a:moveTo>
                        <a:pt x="783" y="368"/>
                      </a:moveTo>
                      <a:cubicBezTo>
                        <a:pt x="877" y="368"/>
                        <a:pt x="954" y="445"/>
                        <a:pt x="954" y="539"/>
                      </a:cubicBezTo>
                      <a:cubicBezTo>
                        <a:pt x="954" y="633"/>
                        <a:pt x="877" y="710"/>
                        <a:pt x="783" y="710"/>
                      </a:cubicBezTo>
                      <a:cubicBezTo>
                        <a:pt x="688" y="710"/>
                        <a:pt x="611" y="633"/>
                        <a:pt x="611" y="539"/>
                      </a:cubicBezTo>
                      <a:cubicBezTo>
                        <a:pt x="611" y="445"/>
                        <a:pt x="688" y="368"/>
                        <a:pt x="783" y="368"/>
                      </a:cubicBezTo>
                      <a:moveTo>
                        <a:pt x="755" y="2051"/>
                      </a:moveTo>
                      <a:cubicBezTo>
                        <a:pt x="754" y="2051"/>
                        <a:pt x="754" y="2051"/>
                        <a:pt x="754" y="2051"/>
                      </a:cubicBezTo>
                      <a:cubicBezTo>
                        <a:pt x="754" y="2052"/>
                        <a:pt x="754" y="2052"/>
                        <a:pt x="754" y="2052"/>
                      </a:cubicBezTo>
                      <a:cubicBezTo>
                        <a:pt x="754" y="2052"/>
                        <a:pt x="754" y="2052"/>
                        <a:pt x="754" y="2052"/>
                      </a:cubicBezTo>
                      <a:cubicBezTo>
                        <a:pt x="754" y="2096"/>
                        <a:pt x="733" y="2108"/>
                        <a:pt x="688" y="2108"/>
                      </a:cubicBezTo>
                      <a:cubicBezTo>
                        <a:pt x="644" y="2108"/>
                        <a:pt x="621" y="2096"/>
                        <a:pt x="621" y="2052"/>
                      </a:cubicBezTo>
                      <a:cubicBezTo>
                        <a:pt x="622" y="2052"/>
                        <a:pt x="622" y="2052"/>
                        <a:pt x="622" y="2052"/>
                      </a:cubicBezTo>
                      <a:cubicBezTo>
                        <a:pt x="622" y="2051"/>
                        <a:pt x="622" y="2051"/>
                        <a:pt x="622" y="2051"/>
                      </a:cubicBezTo>
                      <a:cubicBezTo>
                        <a:pt x="621" y="2051"/>
                        <a:pt x="621" y="2051"/>
                        <a:pt x="621" y="2051"/>
                      </a:cubicBezTo>
                      <a:cubicBezTo>
                        <a:pt x="621" y="1961"/>
                        <a:pt x="621" y="1961"/>
                        <a:pt x="621" y="1961"/>
                      </a:cubicBezTo>
                      <a:cubicBezTo>
                        <a:pt x="622" y="1961"/>
                        <a:pt x="622" y="1961"/>
                        <a:pt x="622" y="1961"/>
                      </a:cubicBezTo>
                      <a:cubicBezTo>
                        <a:pt x="622" y="1960"/>
                        <a:pt x="622" y="1960"/>
                        <a:pt x="622" y="1960"/>
                      </a:cubicBezTo>
                      <a:cubicBezTo>
                        <a:pt x="621" y="1960"/>
                        <a:pt x="621" y="1960"/>
                        <a:pt x="621" y="1960"/>
                      </a:cubicBezTo>
                      <a:cubicBezTo>
                        <a:pt x="621" y="1916"/>
                        <a:pt x="644" y="1904"/>
                        <a:pt x="688" y="1904"/>
                      </a:cubicBezTo>
                      <a:cubicBezTo>
                        <a:pt x="733" y="1904"/>
                        <a:pt x="754" y="1916"/>
                        <a:pt x="754" y="1960"/>
                      </a:cubicBezTo>
                      <a:cubicBezTo>
                        <a:pt x="754" y="1960"/>
                        <a:pt x="754" y="1960"/>
                        <a:pt x="754" y="1960"/>
                      </a:cubicBezTo>
                      <a:cubicBezTo>
                        <a:pt x="754" y="1961"/>
                        <a:pt x="754" y="1961"/>
                        <a:pt x="754" y="1961"/>
                      </a:cubicBezTo>
                      <a:cubicBezTo>
                        <a:pt x="755" y="1961"/>
                        <a:pt x="755" y="1961"/>
                        <a:pt x="755" y="1961"/>
                      </a:cubicBezTo>
                      <a:lnTo>
                        <a:pt x="755" y="2051"/>
                      </a:lnTo>
                      <a:close/>
                      <a:moveTo>
                        <a:pt x="992" y="2051"/>
                      </a:moveTo>
                      <a:cubicBezTo>
                        <a:pt x="991" y="2051"/>
                        <a:pt x="991" y="2051"/>
                        <a:pt x="991" y="2051"/>
                      </a:cubicBezTo>
                      <a:cubicBezTo>
                        <a:pt x="991" y="2052"/>
                        <a:pt x="991" y="2052"/>
                        <a:pt x="991" y="2052"/>
                      </a:cubicBezTo>
                      <a:cubicBezTo>
                        <a:pt x="991" y="2052"/>
                        <a:pt x="991" y="2052"/>
                        <a:pt x="991" y="2052"/>
                      </a:cubicBezTo>
                      <a:cubicBezTo>
                        <a:pt x="991" y="2096"/>
                        <a:pt x="970" y="2108"/>
                        <a:pt x="925" y="2108"/>
                      </a:cubicBezTo>
                      <a:cubicBezTo>
                        <a:pt x="881" y="2108"/>
                        <a:pt x="858" y="2096"/>
                        <a:pt x="858" y="2052"/>
                      </a:cubicBezTo>
                      <a:cubicBezTo>
                        <a:pt x="859" y="2052"/>
                        <a:pt x="859" y="2052"/>
                        <a:pt x="859" y="2052"/>
                      </a:cubicBezTo>
                      <a:cubicBezTo>
                        <a:pt x="858" y="2051"/>
                        <a:pt x="858" y="2051"/>
                        <a:pt x="858" y="2051"/>
                      </a:cubicBezTo>
                      <a:cubicBezTo>
                        <a:pt x="858" y="2051"/>
                        <a:pt x="858" y="2051"/>
                        <a:pt x="858" y="2051"/>
                      </a:cubicBezTo>
                      <a:cubicBezTo>
                        <a:pt x="858" y="1961"/>
                        <a:pt x="858" y="1961"/>
                        <a:pt x="858" y="1961"/>
                      </a:cubicBezTo>
                      <a:cubicBezTo>
                        <a:pt x="858" y="1961"/>
                        <a:pt x="858" y="1961"/>
                        <a:pt x="858" y="1961"/>
                      </a:cubicBezTo>
                      <a:cubicBezTo>
                        <a:pt x="859" y="1960"/>
                        <a:pt x="859" y="1960"/>
                        <a:pt x="859" y="1960"/>
                      </a:cubicBezTo>
                      <a:cubicBezTo>
                        <a:pt x="858" y="1960"/>
                        <a:pt x="858" y="1960"/>
                        <a:pt x="858" y="1960"/>
                      </a:cubicBezTo>
                      <a:cubicBezTo>
                        <a:pt x="858" y="1916"/>
                        <a:pt x="881" y="1904"/>
                        <a:pt x="925" y="1904"/>
                      </a:cubicBezTo>
                      <a:cubicBezTo>
                        <a:pt x="970" y="1904"/>
                        <a:pt x="991" y="1916"/>
                        <a:pt x="991" y="1960"/>
                      </a:cubicBezTo>
                      <a:cubicBezTo>
                        <a:pt x="991" y="1960"/>
                        <a:pt x="991" y="1960"/>
                        <a:pt x="991" y="1960"/>
                      </a:cubicBezTo>
                      <a:cubicBezTo>
                        <a:pt x="991" y="1961"/>
                        <a:pt x="991" y="1961"/>
                        <a:pt x="991" y="1961"/>
                      </a:cubicBezTo>
                      <a:cubicBezTo>
                        <a:pt x="992" y="1961"/>
                        <a:pt x="992" y="1961"/>
                        <a:pt x="992" y="1961"/>
                      </a:cubicBezTo>
                      <a:lnTo>
                        <a:pt x="992" y="2051"/>
                      </a:lnTo>
                      <a:close/>
                      <a:moveTo>
                        <a:pt x="1229" y="2051"/>
                      </a:moveTo>
                      <a:cubicBezTo>
                        <a:pt x="1228" y="2051"/>
                        <a:pt x="1228" y="2051"/>
                        <a:pt x="1228" y="2051"/>
                      </a:cubicBezTo>
                      <a:cubicBezTo>
                        <a:pt x="1228" y="2052"/>
                        <a:pt x="1228" y="2052"/>
                        <a:pt x="1228" y="2052"/>
                      </a:cubicBezTo>
                      <a:cubicBezTo>
                        <a:pt x="1228" y="2052"/>
                        <a:pt x="1228" y="2052"/>
                        <a:pt x="1228" y="2052"/>
                      </a:cubicBezTo>
                      <a:cubicBezTo>
                        <a:pt x="1228" y="2096"/>
                        <a:pt x="1207" y="2108"/>
                        <a:pt x="1162" y="2108"/>
                      </a:cubicBezTo>
                      <a:cubicBezTo>
                        <a:pt x="1118" y="2108"/>
                        <a:pt x="1095" y="2096"/>
                        <a:pt x="1095" y="2052"/>
                      </a:cubicBezTo>
                      <a:cubicBezTo>
                        <a:pt x="1096" y="2052"/>
                        <a:pt x="1096" y="2052"/>
                        <a:pt x="1096" y="2052"/>
                      </a:cubicBezTo>
                      <a:cubicBezTo>
                        <a:pt x="1095" y="2051"/>
                        <a:pt x="1095" y="2051"/>
                        <a:pt x="1095" y="2051"/>
                      </a:cubicBezTo>
                      <a:cubicBezTo>
                        <a:pt x="1095" y="2051"/>
                        <a:pt x="1095" y="2051"/>
                        <a:pt x="1095" y="2051"/>
                      </a:cubicBezTo>
                      <a:cubicBezTo>
                        <a:pt x="1095" y="1961"/>
                        <a:pt x="1095" y="1961"/>
                        <a:pt x="1095" y="1961"/>
                      </a:cubicBezTo>
                      <a:cubicBezTo>
                        <a:pt x="1095" y="1961"/>
                        <a:pt x="1095" y="1961"/>
                        <a:pt x="1095" y="1961"/>
                      </a:cubicBezTo>
                      <a:cubicBezTo>
                        <a:pt x="1096" y="1960"/>
                        <a:pt x="1096" y="1960"/>
                        <a:pt x="1096" y="1960"/>
                      </a:cubicBezTo>
                      <a:cubicBezTo>
                        <a:pt x="1095" y="1960"/>
                        <a:pt x="1095" y="1960"/>
                        <a:pt x="1095" y="1960"/>
                      </a:cubicBezTo>
                      <a:cubicBezTo>
                        <a:pt x="1095" y="1916"/>
                        <a:pt x="1118" y="1904"/>
                        <a:pt x="1162" y="1904"/>
                      </a:cubicBezTo>
                      <a:cubicBezTo>
                        <a:pt x="1207" y="1904"/>
                        <a:pt x="1228" y="1916"/>
                        <a:pt x="1228" y="1960"/>
                      </a:cubicBezTo>
                      <a:cubicBezTo>
                        <a:pt x="1228" y="1960"/>
                        <a:pt x="1228" y="1960"/>
                        <a:pt x="1228" y="1960"/>
                      </a:cubicBezTo>
                      <a:cubicBezTo>
                        <a:pt x="1228" y="1961"/>
                        <a:pt x="1228" y="1961"/>
                        <a:pt x="1228" y="1961"/>
                      </a:cubicBezTo>
                      <a:cubicBezTo>
                        <a:pt x="1229" y="1961"/>
                        <a:pt x="1229" y="1961"/>
                        <a:pt x="1229" y="1961"/>
                      </a:cubicBezTo>
                      <a:lnTo>
                        <a:pt x="1229" y="2051"/>
                      </a:lnTo>
                      <a:close/>
                      <a:moveTo>
                        <a:pt x="1465" y="2051"/>
                      </a:moveTo>
                      <a:cubicBezTo>
                        <a:pt x="1465" y="2051"/>
                        <a:pt x="1465" y="2051"/>
                        <a:pt x="1465" y="2051"/>
                      </a:cubicBezTo>
                      <a:cubicBezTo>
                        <a:pt x="1465" y="2052"/>
                        <a:pt x="1465" y="2052"/>
                        <a:pt x="1465" y="2052"/>
                      </a:cubicBezTo>
                      <a:cubicBezTo>
                        <a:pt x="1465" y="2052"/>
                        <a:pt x="1465" y="2052"/>
                        <a:pt x="1465" y="2052"/>
                      </a:cubicBezTo>
                      <a:cubicBezTo>
                        <a:pt x="1465" y="2096"/>
                        <a:pt x="1444" y="2108"/>
                        <a:pt x="1399" y="2108"/>
                      </a:cubicBezTo>
                      <a:cubicBezTo>
                        <a:pt x="1355" y="2108"/>
                        <a:pt x="1332" y="2096"/>
                        <a:pt x="1332" y="2052"/>
                      </a:cubicBezTo>
                      <a:cubicBezTo>
                        <a:pt x="1332" y="2052"/>
                        <a:pt x="1332" y="2052"/>
                        <a:pt x="1332" y="2052"/>
                      </a:cubicBezTo>
                      <a:cubicBezTo>
                        <a:pt x="1332" y="2051"/>
                        <a:pt x="1332" y="2051"/>
                        <a:pt x="1332" y="2051"/>
                      </a:cubicBezTo>
                      <a:cubicBezTo>
                        <a:pt x="1332" y="2051"/>
                        <a:pt x="1332" y="2051"/>
                        <a:pt x="1332" y="2051"/>
                      </a:cubicBezTo>
                      <a:cubicBezTo>
                        <a:pt x="1332" y="1961"/>
                        <a:pt x="1332" y="1961"/>
                        <a:pt x="1332" y="1961"/>
                      </a:cubicBezTo>
                      <a:cubicBezTo>
                        <a:pt x="1332" y="1961"/>
                        <a:pt x="1332" y="1961"/>
                        <a:pt x="1332" y="1961"/>
                      </a:cubicBezTo>
                      <a:cubicBezTo>
                        <a:pt x="1332" y="1960"/>
                        <a:pt x="1332" y="1960"/>
                        <a:pt x="1332" y="1960"/>
                      </a:cubicBezTo>
                      <a:cubicBezTo>
                        <a:pt x="1332" y="1960"/>
                        <a:pt x="1332" y="1960"/>
                        <a:pt x="1332" y="1960"/>
                      </a:cubicBezTo>
                      <a:cubicBezTo>
                        <a:pt x="1332" y="1916"/>
                        <a:pt x="1355" y="1904"/>
                        <a:pt x="1399" y="1904"/>
                      </a:cubicBezTo>
                      <a:cubicBezTo>
                        <a:pt x="1444" y="1904"/>
                        <a:pt x="1465" y="1916"/>
                        <a:pt x="1465" y="1960"/>
                      </a:cubicBezTo>
                      <a:cubicBezTo>
                        <a:pt x="1465" y="1960"/>
                        <a:pt x="1465" y="1960"/>
                        <a:pt x="1465" y="1960"/>
                      </a:cubicBezTo>
                      <a:cubicBezTo>
                        <a:pt x="1465" y="1961"/>
                        <a:pt x="1465" y="1961"/>
                        <a:pt x="1465" y="1961"/>
                      </a:cubicBezTo>
                      <a:cubicBezTo>
                        <a:pt x="1465" y="1961"/>
                        <a:pt x="1465" y="1961"/>
                        <a:pt x="1465" y="1961"/>
                      </a:cubicBezTo>
                      <a:lnTo>
                        <a:pt x="1465" y="2051"/>
                      </a:lnTo>
                      <a:close/>
                      <a:moveTo>
                        <a:pt x="1702" y="2051"/>
                      </a:moveTo>
                      <a:cubicBezTo>
                        <a:pt x="1702" y="2051"/>
                        <a:pt x="1702" y="2051"/>
                        <a:pt x="1702" y="2051"/>
                      </a:cubicBezTo>
                      <a:cubicBezTo>
                        <a:pt x="1702" y="2052"/>
                        <a:pt x="1702" y="2052"/>
                        <a:pt x="1702" y="2052"/>
                      </a:cubicBezTo>
                      <a:cubicBezTo>
                        <a:pt x="1702" y="2052"/>
                        <a:pt x="1702" y="2052"/>
                        <a:pt x="1702" y="2052"/>
                      </a:cubicBezTo>
                      <a:cubicBezTo>
                        <a:pt x="1702" y="2096"/>
                        <a:pt x="1681" y="2108"/>
                        <a:pt x="1636" y="2108"/>
                      </a:cubicBezTo>
                      <a:cubicBezTo>
                        <a:pt x="1592" y="2108"/>
                        <a:pt x="1569" y="2096"/>
                        <a:pt x="1569" y="2052"/>
                      </a:cubicBezTo>
                      <a:cubicBezTo>
                        <a:pt x="1569" y="2052"/>
                        <a:pt x="1569" y="2052"/>
                        <a:pt x="1569" y="2052"/>
                      </a:cubicBezTo>
                      <a:cubicBezTo>
                        <a:pt x="1569" y="2051"/>
                        <a:pt x="1569" y="2051"/>
                        <a:pt x="1569" y="2051"/>
                      </a:cubicBezTo>
                      <a:cubicBezTo>
                        <a:pt x="1569" y="2051"/>
                        <a:pt x="1569" y="2051"/>
                        <a:pt x="1569" y="2051"/>
                      </a:cubicBezTo>
                      <a:cubicBezTo>
                        <a:pt x="1569" y="1961"/>
                        <a:pt x="1569" y="1961"/>
                        <a:pt x="1569" y="1961"/>
                      </a:cubicBezTo>
                      <a:cubicBezTo>
                        <a:pt x="1569" y="1961"/>
                        <a:pt x="1569" y="1961"/>
                        <a:pt x="1569" y="1961"/>
                      </a:cubicBezTo>
                      <a:cubicBezTo>
                        <a:pt x="1569" y="1960"/>
                        <a:pt x="1569" y="1960"/>
                        <a:pt x="1569" y="1960"/>
                      </a:cubicBezTo>
                      <a:cubicBezTo>
                        <a:pt x="1569" y="1960"/>
                        <a:pt x="1569" y="1960"/>
                        <a:pt x="1569" y="1960"/>
                      </a:cubicBezTo>
                      <a:cubicBezTo>
                        <a:pt x="1569" y="1916"/>
                        <a:pt x="1592" y="1904"/>
                        <a:pt x="1636" y="1904"/>
                      </a:cubicBezTo>
                      <a:cubicBezTo>
                        <a:pt x="1681" y="1904"/>
                        <a:pt x="1702" y="1916"/>
                        <a:pt x="1702" y="1960"/>
                      </a:cubicBezTo>
                      <a:cubicBezTo>
                        <a:pt x="1702" y="1960"/>
                        <a:pt x="1702" y="1960"/>
                        <a:pt x="1702" y="1960"/>
                      </a:cubicBezTo>
                      <a:cubicBezTo>
                        <a:pt x="1702" y="1961"/>
                        <a:pt x="1702" y="1961"/>
                        <a:pt x="1702" y="1961"/>
                      </a:cubicBezTo>
                      <a:cubicBezTo>
                        <a:pt x="1702" y="1961"/>
                        <a:pt x="1702" y="1961"/>
                        <a:pt x="1702" y="1961"/>
                      </a:cubicBezTo>
                      <a:lnTo>
                        <a:pt x="1702" y="2051"/>
                      </a:lnTo>
                      <a:close/>
                      <a:moveTo>
                        <a:pt x="1939" y="2051"/>
                      </a:moveTo>
                      <a:cubicBezTo>
                        <a:pt x="1939" y="2051"/>
                        <a:pt x="1939" y="2051"/>
                        <a:pt x="1939" y="2051"/>
                      </a:cubicBezTo>
                      <a:cubicBezTo>
                        <a:pt x="1939" y="2052"/>
                        <a:pt x="1939" y="2052"/>
                        <a:pt x="1939" y="2052"/>
                      </a:cubicBezTo>
                      <a:cubicBezTo>
                        <a:pt x="1939" y="2052"/>
                        <a:pt x="1939" y="2052"/>
                        <a:pt x="1939" y="2052"/>
                      </a:cubicBezTo>
                      <a:cubicBezTo>
                        <a:pt x="1939" y="2096"/>
                        <a:pt x="1918" y="2108"/>
                        <a:pt x="1873" y="2108"/>
                      </a:cubicBezTo>
                      <a:cubicBezTo>
                        <a:pt x="1829" y="2108"/>
                        <a:pt x="1806" y="2096"/>
                        <a:pt x="1806" y="2052"/>
                      </a:cubicBezTo>
                      <a:cubicBezTo>
                        <a:pt x="1806" y="2052"/>
                        <a:pt x="1806" y="2052"/>
                        <a:pt x="1806" y="2052"/>
                      </a:cubicBezTo>
                      <a:cubicBezTo>
                        <a:pt x="1806" y="2051"/>
                        <a:pt x="1806" y="2051"/>
                        <a:pt x="1806" y="2051"/>
                      </a:cubicBezTo>
                      <a:cubicBezTo>
                        <a:pt x="1806" y="2051"/>
                        <a:pt x="1806" y="2051"/>
                        <a:pt x="1806" y="2051"/>
                      </a:cubicBezTo>
                      <a:cubicBezTo>
                        <a:pt x="1806" y="1961"/>
                        <a:pt x="1806" y="1961"/>
                        <a:pt x="1806" y="1961"/>
                      </a:cubicBezTo>
                      <a:cubicBezTo>
                        <a:pt x="1806" y="1961"/>
                        <a:pt x="1806" y="1961"/>
                        <a:pt x="1806" y="1961"/>
                      </a:cubicBezTo>
                      <a:cubicBezTo>
                        <a:pt x="1806" y="1960"/>
                        <a:pt x="1806" y="1960"/>
                        <a:pt x="1806" y="1960"/>
                      </a:cubicBezTo>
                      <a:cubicBezTo>
                        <a:pt x="1806" y="1960"/>
                        <a:pt x="1806" y="1960"/>
                        <a:pt x="1806" y="1960"/>
                      </a:cubicBezTo>
                      <a:cubicBezTo>
                        <a:pt x="1806" y="1916"/>
                        <a:pt x="1829" y="1904"/>
                        <a:pt x="1873" y="1904"/>
                      </a:cubicBezTo>
                      <a:cubicBezTo>
                        <a:pt x="1918" y="1904"/>
                        <a:pt x="1939" y="1916"/>
                        <a:pt x="1939" y="1960"/>
                      </a:cubicBezTo>
                      <a:cubicBezTo>
                        <a:pt x="1939" y="1960"/>
                        <a:pt x="1939" y="1960"/>
                        <a:pt x="1939" y="1960"/>
                      </a:cubicBezTo>
                      <a:cubicBezTo>
                        <a:pt x="1939" y="1961"/>
                        <a:pt x="1939" y="1961"/>
                        <a:pt x="1939" y="1961"/>
                      </a:cubicBezTo>
                      <a:cubicBezTo>
                        <a:pt x="1939" y="1961"/>
                        <a:pt x="1939" y="1961"/>
                        <a:pt x="1939" y="1961"/>
                      </a:cubicBezTo>
                      <a:lnTo>
                        <a:pt x="1939" y="2051"/>
                      </a:lnTo>
                      <a:close/>
                      <a:moveTo>
                        <a:pt x="1485" y="1659"/>
                      </a:moveTo>
                      <a:cubicBezTo>
                        <a:pt x="1485" y="1546"/>
                        <a:pt x="1394" y="1454"/>
                        <a:pt x="1280" y="1454"/>
                      </a:cubicBezTo>
                      <a:cubicBezTo>
                        <a:pt x="1269" y="1454"/>
                        <a:pt x="1258" y="1455"/>
                        <a:pt x="1247" y="1457"/>
                      </a:cubicBezTo>
                      <a:cubicBezTo>
                        <a:pt x="1038" y="983"/>
                        <a:pt x="1038" y="983"/>
                        <a:pt x="1038" y="983"/>
                      </a:cubicBezTo>
                      <a:cubicBezTo>
                        <a:pt x="1037" y="983"/>
                        <a:pt x="1037" y="983"/>
                        <a:pt x="1037" y="983"/>
                      </a:cubicBezTo>
                      <a:cubicBezTo>
                        <a:pt x="1037" y="982"/>
                        <a:pt x="1037" y="982"/>
                        <a:pt x="1037" y="982"/>
                      </a:cubicBezTo>
                      <a:cubicBezTo>
                        <a:pt x="1037" y="982"/>
                        <a:pt x="1037" y="982"/>
                        <a:pt x="1037" y="982"/>
                      </a:cubicBezTo>
                      <a:cubicBezTo>
                        <a:pt x="1023" y="950"/>
                        <a:pt x="1003" y="948"/>
                        <a:pt x="970" y="963"/>
                      </a:cubicBezTo>
                      <a:cubicBezTo>
                        <a:pt x="938" y="977"/>
                        <a:pt x="925" y="993"/>
                        <a:pt x="940" y="1025"/>
                      </a:cubicBezTo>
                      <a:cubicBezTo>
                        <a:pt x="940" y="1025"/>
                        <a:pt x="940" y="1025"/>
                        <a:pt x="940" y="1025"/>
                      </a:cubicBezTo>
                      <a:cubicBezTo>
                        <a:pt x="940" y="1026"/>
                        <a:pt x="940" y="1026"/>
                        <a:pt x="940" y="1026"/>
                      </a:cubicBezTo>
                      <a:cubicBezTo>
                        <a:pt x="940" y="1026"/>
                        <a:pt x="940" y="1026"/>
                        <a:pt x="940" y="1026"/>
                      </a:cubicBezTo>
                      <a:cubicBezTo>
                        <a:pt x="1150" y="1501"/>
                        <a:pt x="1150" y="1501"/>
                        <a:pt x="1150" y="1501"/>
                      </a:cubicBezTo>
                      <a:cubicBezTo>
                        <a:pt x="1104" y="1539"/>
                        <a:pt x="1075" y="1596"/>
                        <a:pt x="1075" y="1659"/>
                      </a:cubicBezTo>
                      <a:cubicBezTo>
                        <a:pt x="419" y="1659"/>
                        <a:pt x="419" y="1659"/>
                        <a:pt x="419" y="1659"/>
                      </a:cubicBezTo>
                      <a:cubicBezTo>
                        <a:pt x="419" y="1578"/>
                        <a:pt x="430" y="1500"/>
                        <a:pt x="451" y="1425"/>
                      </a:cubicBezTo>
                      <a:cubicBezTo>
                        <a:pt x="455" y="1428"/>
                        <a:pt x="458" y="1430"/>
                        <a:pt x="463" y="1432"/>
                      </a:cubicBezTo>
                      <a:cubicBezTo>
                        <a:pt x="463" y="1431"/>
                        <a:pt x="463" y="1431"/>
                        <a:pt x="463" y="1431"/>
                      </a:cubicBezTo>
                      <a:cubicBezTo>
                        <a:pt x="463" y="1432"/>
                        <a:pt x="463" y="1432"/>
                        <a:pt x="463" y="1432"/>
                      </a:cubicBezTo>
                      <a:cubicBezTo>
                        <a:pt x="463" y="1432"/>
                        <a:pt x="463" y="1432"/>
                        <a:pt x="463" y="1432"/>
                      </a:cubicBezTo>
                      <a:cubicBezTo>
                        <a:pt x="566" y="1478"/>
                        <a:pt x="566" y="1478"/>
                        <a:pt x="566" y="1478"/>
                      </a:cubicBezTo>
                      <a:cubicBezTo>
                        <a:pt x="566" y="1477"/>
                        <a:pt x="566" y="1477"/>
                        <a:pt x="566" y="1477"/>
                      </a:cubicBezTo>
                      <a:cubicBezTo>
                        <a:pt x="567" y="1478"/>
                        <a:pt x="567" y="1478"/>
                        <a:pt x="567" y="1478"/>
                      </a:cubicBezTo>
                      <a:cubicBezTo>
                        <a:pt x="566" y="1478"/>
                        <a:pt x="566" y="1478"/>
                        <a:pt x="566" y="1478"/>
                      </a:cubicBezTo>
                      <a:cubicBezTo>
                        <a:pt x="599" y="1492"/>
                        <a:pt x="615" y="1480"/>
                        <a:pt x="629" y="1447"/>
                      </a:cubicBezTo>
                      <a:cubicBezTo>
                        <a:pt x="644" y="1414"/>
                        <a:pt x="642" y="1395"/>
                        <a:pt x="610" y="1381"/>
                      </a:cubicBezTo>
                      <a:cubicBezTo>
                        <a:pt x="610" y="1381"/>
                        <a:pt x="610" y="1381"/>
                        <a:pt x="610" y="1381"/>
                      </a:cubicBezTo>
                      <a:cubicBezTo>
                        <a:pt x="609" y="1380"/>
                        <a:pt x="609" y="1380"/>
                        <a:pt x="609" y="1380"/>
                      </a:cubicBezTo>
                      <a:cubicBezTo>
                        <a:pt x="609" y="1380"/>
                        <a:pt x="609" y="1380"/>
                        <a:pt x="609" y="1380"/>
                      </a:cubicBezTo>
                      <a:cubicBezTo>
                        <a:pt x="507" y="1334"/>
                        <a:pt x="507" y="1334"/>
                        <a:pt x="507" y="1334"/>
                      </a:cubicBezTo>
                      <a:cubicBezTo>
                        <a:pt x="507" y="1335"/>
                        <a:pt x="507" y="1335"/>
                        <a:pt x="507" y="1335"/>
                      </a:cubicBezTo>
                      <a:cubicBezTo>
                        <a:pt x="506" y="1334"/>
                        <a:pt x="506" y="1334"/>
                        <a:pt x="506" y="1334"/>
                      </a:cubicBezTo>
                      <a:cubicBezTo>
                        <a:pt x="506" y="1334"/>
                        <a:pt x="506" y="1334"/>
                        <a:pt x="506" y="1334"/>
                      </a:cubicBezTo>
                      <a:cubicBezTo>
                        <a:pt x="498" y="1331"/>
                        <a:pt x="491" y="1329"/>
                        <a:pt x="485" y="1328"/>
                      </a:cubicBezTo>
                      <a:cubicBezTo>
                        <a:pt x="533" y="1212"/>
                        <a:pt x="607" y="1108"/>
                        <a:pt x="698" y="1024"/>
                      </a:cubicBezTo>
                      <a:cubicBezTo>
                        <a:pt x="700" y="1027"/>
                        <a:pt x="702" y="1030"/>
                        <a:pt x="705" y="1032"/>
                      </a:cubicBezTo>
                      <a:cubicBezTo>
                        <a:pt x="705" y="1032"/>
                        <a:pt x="705" y="1032"/>
                        <a:pt x="705" y="1032"/>
                      </a:cubicBezTo>
                      <a:cubicBezTo>
                        <a:pt x="706" y="1033"/>
                        <a:pt x="706" y="1033"/>
                        <a:pt x="706" y="1033"/>
                      </a:cubicBezTo>
                      <a:cubicBezTo>
                        <a:pt x="706" y="1033"/>
                        <a:pt x="706" y="1033"/>
                        <a:pt x="706" y="1033"/>
                      </a:cubicBezTo>
                      <a:cubicBezTo>
                        <a:pt x="785" y="1112"/>
                        <a:pt x="785" y="1112"/>
                        <a:pt x="785" y="1112"/>
                      </a:cubicBezTo>
                      <a:cubicBezTo>
                        <a:pt x="785" y="1112"/>
                        <a:pt x="785" y="1112"/>
                        <a:pt x="785" y="1112"/>
                      </a:cubicBezTo>
                      <a:cubicBezTo>
                        <a:pt x="786" y="1113"/>
                        <a:pt x="786" y="1113"/>
                        <a:pt x="786" y="1113"/>
                      </a:cubicBezTo>
                      <a:cubicBezTo>
                        <a:pt x="785" y="1113"/>
                        <a:pt x="785" y="1113"/>
                        <a:pt x="785" y="1113"/>
                      </a:cubicBezTo>
                      <a:cubicBezTo>
                        <a:pt x="810" y="1138"/>
                        <a:pt x="830" y="1132"/>
                        <a:pt x="855" y="1107"/>
                      </a:cubicBezTo>
                      <a:cubicBezTo>
                        <a:pt x="880" y="1081"/>
                        <a:pt x="886" y="1062"/>
                        <a:pt x="861" y="1037"/>
                      </a:cubicBezTo>
                      <a:cubicBezTo>
                        <a:pt x="861" y="1038"/>
                        <a:pt x="861" y="1038"/>
                        <a:pt x="861" y="1038"/>
                      </a:cubicBezTo>
                      <a:cubicBezTo>
                        <a:pt x="860" y="1037"/>
                        <a:pt x="860" y="1037"/>
                        <a:pt x="860" y="1037"/>
                      </a:cubicBezTo>
                      <a:cubicBezTo>
                        <a:pt x="860" y="1037"/>
                        <a:pt x="860" y="1037"/>
                        <a:pt x="860" y="1037"/>
                      </a:cubicBezTo>
                      <a:cubicBezTo>
                        <a:pt x="781" y="957"/>
                        <a:pt x="781" y="957"/>
                        <a:pt x="781" y="957"/>
                      </a:cubicBezTo>
                      <a:cubicBezTo>
                        <a:pt x="781" y="958"/>
                        <a:pt x="781" y="958"/>
                        <a:pt x="781" y="958"/>
                      </a:cubicBezTo>
                      <a:cubicBezTo>
                        <a:pt x="781" y="958"/>
                        <a:pt x="781" y="958"/>
                        <a:pt x="781" y="958"/>
                      </a:cubicBezTo>
                      <a:cubicBezTo>
                        <a:pt x="915" y="862"/>
                        <a:pt x="1077" y="804"/>
                        <a:pt x="1252" y="798"/>
                      </a:cubicBezTo>
                      <a:cubicBezTo>
                        <a:pt x="1250" y="804"/>
                        <a:pt x="1249" y="811"/>
                        <a:pt x="1249" y="819"/>
                      </a:cubicBezTo>
                      <a:cubicBezTo>
                        <a:pt x="1249" y="819"/>
                        <a:pt x="1249" y="819"/>
                        <a:pt x="1249" y="819"/>
                      </a:cubicBezTo>
                      <a:cubicBezTo>
                        <a:pt x="1249" y="820"/>
                        <a:pt x="1249" y="820"/>
                        <a:pt x="1249" y="820"/>
                      </a:cubicBezTo>
                      <a:cubicBezTo>
                        <a:pt x="1249" y="820"/>
                        <a:pt x="1249" y="820"/>
                        <a:pt x="1249" y="820"/>
                      </a:cubicBezTo>
                      <a:cubicBezTo>
                        <a:pt x="1249" y="932"/>
                        <a:pt x="1249" y="932"/>
                        <a:pt x="1249" y="932"/>
                      </a:cubicBezTo>
                      <a:cubicBezTo>
                        <a:pt x="1249" y="932"/>
                        <a:pt x="1249" y="932"/>
                        <a:pt x="1249" y="932"/>
                      </a:cubicBezTo>
                      <a:cubicBezTo>
                        <a:pt x="1249" y="933"/>
                        <a:pt x="1249" y="933"/>
                        <a:pt x="1249" y="933"/>
                      </a:cubicBezTo>
                      <a:cubicBezTo>
                        <a:pt x="1249" y="933"/>
                        <a:pt x="1249" y="933"/>
                        <a:pt x="1249" y="933"/>
                      </a:cubicBezTo>
                      <a:cubicBezTo>
                        <a:pt x="1249" y="968"/>
                        <a:pt x="1267" y="978"/>
                        <a:pt x="1302" y="978"/>
                      </a:cubicBezTo>
                      <a:cubicBezTo>
                        <a:pt x="1339" y="978"/>
                        <a:pt x="1356" y="968"/>
                        <a:pt x="1356" y="933"/>
                      </a:cubicBezTo>
                      <a:cubicBezTo>
                        <a:pt x="1355" y="933"/>
                        <a:pt x="1355" y="933"/>
                        <a:pt x="1355" y="933"/>
                      </a:cubicBezTo>
                      <a:cubicBezTo>
                        <a:pt x="1356" y="932"/>
                        <a:pt x="1356" y="932"/>
                        <a:pt x="1356" y="932"/>
                      </a:cubicBezTo>
                      <a:cubicBezTo>
                        <a:pt x="1356" y="932"/>
                        <a:pt x="1356" y="932"/>
                        <a:pt x="1356" y="932"/>
                      </a:cubicBezTo>
                      <a:cubicBezTo>
                        <a:pt x="1356" y="820"/>
                        <a:pt x="1356" y="820"/>
                        <a:pt x="1356" y="820"/>
                      </a:cubicBezTo>
                      <a:cubicBezTo>
                        <a:pt x="1356" y="820"/>
                        <a:pt x="1356" y="820"/>
                        <a:pt x="1356" y="820"/>
                      </a:cubicBezTo>
                      <a:cubicBezTo>
                        <a:pt x="1355" y="819"/>
                        <a:pt x="1355" y="819"/>
                        <a:pt x="1355" y="819"/>
                      </a:cubicBezTo>
                      <a:cubicBezTo>
                        <a:pt x="1356" y="819"/>
                        <a:pt x="1356" y="819"/>
                        <a:pt x="1356" y="819"/>
                      </a:cubicBezTo>
                      <a:cubicBezTo>
                        <a:pt x="1356" y="812"/>
                        <a:pt x="1355" y="806"/>
                        <a:pt x="1353" y="801"/>
                      </a:cubicBezTo>
                      <a:cubicBezTo>
                        <a:pt x="1510" y="814"/>
                        <a:pt x="1654" y="869"/>
                        <a:pt x="1776" y="955"/>
                      </a:cubicBezTo>
                      <a:cubicBezTo>
                        <a:pt x="1775" y="956"/>
                        <a:pt x="1774" y="956"/>
                        <a:pt x="1774" y="957"/>
                      </a:cubicBezTo>
                      <a:cubicBezTo>
                        <a:pt x="1774" y="957"/>
                        <a:pt x="1774" y="957"/>
                        <a:pt x="1774" y="957"/>
                      </a:cubicBezTo>
                      <a:cubicBezTo>
                        <a:pt x="1773" y="958"/>
                        <a:pt x="1773" y="958"/>
                        <a:pt x="1773" y="958"/>
                      </a:cubicBezTo>
                      <a:cubicBezTo>
                        <a:pt x="1773" y="957"/>
                        <a:pt x="1773" y="957"/>
                        <a:pt x="1773" y="957"/>
                      </a:cubicBezTo>
                      <a:cubicBezTo>
                        <a:pt x="1694" y="1037"/>
                        <a:pt x="1694" y="1037"/>
                        <a:pt x="1694" y="1037"/>
                      </a:cubicBezTo>
                      <a:cubicBezTo>
                        <a:pt x="1694" y="1037"/>
                        <a:pt x="1694" y="1037"/>
                        <a:pt x="1694" y="1037"/>
                      </a:cubicBezTo>
                      <a:cubicBezTo>
                        <a:pt x="1693" y="1037"/>
                        <a:pt x="1693" y="1037"/>
                        <a:pt x="1693" y="1037"/>
                      </a:cubicBezTo>
                      <a:cubicBezTo>
                        <a:pt x="1693" y="1037"/>
                        <a:pt x="1693" y="1037"/>
                        <a:pt x="1693" y="1037"/>
                      </a:cubicBezTo>
                      <a:cubicBezTo>
                        <a:pt x="1668" y="1062"/>
                        <a:pt x="1674" y="1082"/>
                        <a:pt x="1699" y="1107"/>
                      </a:cubicBezTo>
                      <a:cubicBezTo>
                        <a:pt x="1725" y="1132"/>
                        <a:pt x="1744" y="1137"/>
                        <a:pt x="1768" y="1113"/>
                      </a:cubicBezTo>
                      <a:cubicBezTo>
                        <a:pt x="1768" y="1112"/>
                        <a:pt x="1768" y="1112"/>
                        <a:pt x="1768" y="1112"/>
                      </a:cubicBezTo>
                      <a:cubicBezTo>
                        <a:pt x="1769" y="1112"/>
                        <a:pt x="1769" y="1112"/>
                        <a:pt x="1769" y="1112"/>
                      </a:cubicBezTo>
                      <a:cubicBezTo>
                        <a:pt x="1769" y="1112"/>
                        <a:pt x="1769" y="1112"/>
                        <a:pt x="1769" y="1112"/>
                      </a:cubicBezTo>
                      <a:cubicBezTo>
                        <a:pt x="1848" y="1033"/>
                        <a:pt x="1848" y="1033"/>
                        <a:pt x="1848" y="1033"/>
                      </a:cubicBezTo>
                      <a:cubicBezTo>
                        <a:pt x="1848" y="1033"/>
                        <a:pt x="1848" y="1033"/>
                        <a:pt x="1848" y="1033"/>
                      </a:cubicBezTo>
                      <a:cubicBezTo>
                        <a:pt x="1849" y="1032"/>
                        <a:pt x="1849" y="1032"/>
                        <a:pt x="1849" y="1032"/>
                      </a:cubicBezTo>
                      <a:cubicBezTo>
                        <a:pt x="1849" y="1032"/>
                        <a:pt x="1849" y="1032"/>
                        <a:pt x="1849" y="1032"/>
                      </a:cubicBezTo>
                      <a:cubicBezTo>
                        <a:pt x="1853" y="1028"/>
                        <a:pt x="1856" y="1024"/>
                        <a:pt x="1858" y="1020"/>
                      </a:cubicBezTo>
                      <a:cubicBezTo>
                        <a:pt x="1954" y="1107"/>
                        <a:pt x="2030" y="1215"/>
                        <a:pt x="2079" y="1337"/>
                      </a:cubicBezTo>
                      <a:cubicBezTo>
                        <a:pt x="1976" y="1376"/>
                        <a:pt x="1976" y="1376"/>
                        <a:pt x="1976" y="1376"/>
                      </a:cubicBezTo>
                      <a:cubicBezTo>
                        <a:pt x="1976" y="1376"/>
                        <a:pt x="1976" y="1376"/>
                        <a:pt x="1976" y="1376"/>
                      </a:cubicBezTo>
                      <a:cubicBezTo>
                        <a:pt x="1975" y="1377"/>
                        <a:pt x="1975" y="1377"/>
                        <a:pt x="1975" y="1377"/>
                      </a:cubicBezTo>
                      <a:cubicBezTo>
                        <a:pt x="1975" y="1377"/>
                        <a:pt x="1975" y="1377"/>
                        <a:pt x="1975" y="1377"/>
                      </a:cubicBezTo>
                      <a:cubicBezTo>
                        <a:pt x="1942" y="1389"/>
                        <a:pt x="1940" y="1409"/>
                        <a:pt x="1952" y="1442"/>
                      </a:cubicBezTo>
                      <a:cubicBezTo>
                        <a:pt x="1965" y="1476"/>
                        <a:pt x="1980" y="1489"/>
                        <a:pt x="2013" y="1476"/>
                      </a:cubicBezTo>
                      <a:cubicBezTo>
                        <a:pt x="2013" y="1476"/>
                        <a:pt x="2013" y="1476"/>
                        <a:pt x="2013" y="1476"/>
                      </a:cubicBezTo>
                      <a:cubicBezTo>
                        <a:pt x="2014" y="1476"/>
                        <a:pt x="2014" y="1476"/>
                        <a:pt x="2014" y="1476"/>
                      </a:cubicBezTo>
                      <a:cubicBezTo>
                        <a:pt x="2014" y="1476"/>
                        <a:pt x="2014" y="1476"/>
                        <a:pt x="2014" y="1476"/>
                      </a:cubicBezTo>
                      <a:cubicBezTo>
                        <a:pt x="2113" y="1438"/>
                        <a:pt x="2113" y="1438"/>
                        <a:pt x="2113" y="1438"/>
                      </a:cubicBezTo>
                      <a:cubicBezTo>
                        <a:pt x="2132" y="1508"/>
                        <a:pt x="2142" y="1583"/>
                        <a:pt x="2142" y="1659"/>
                      </a:cubicBezTo>
                      <a:lnTo>
                        <a:pt x="1485" y="16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C2340"/>
                    </a:solidFill>
                    <a:effectLst/>
                    <a:uLnTx/>
                    <a:uFillTx/>
                    <a:latin typeface="Inter"/>
                    <a:ea typeface="+mn-ea"/>
                    <a:cs typeface="+mn-cs"/>
                  </a:endParaRPr>
                </a:p>
              </p:txBody>
            </p:sp>
            <p:sp>
              <p:nvSpPr>
                <p:cNvPr id="115" name="Freeform 14">
                  <a:extLst>
                    <a:ext uri="{FF2B5EF4-FFF2-40B4-BE49-F238E27FC236}">
                      <a16:creationId xmlns:a16="http://schemas.microsoft.com/office/drawing/2014/main" id="{32F0D425-8ABB-5D2B-86E0-B2F80AFCD698}"/>
                    </a:ext>
                  </a:extLst>
                </p:cNvPr>
                <p:cNvSpPr>
                  <a:spLocks noChangeAspect="1" noEditPoints="1"/>
                </p:cNvSpPr>
                <p:nvPr/>
              </p:nvSpPr>
              <p:spPr bwMode="auto">
                <a:xfrm>
                  <a:off x="8786258" y="5261015"/>
                  <a:ext cx="328022" cy="260450"/>
                </a:xfrm>
                <a:custGeom>
                  <a:avLst/>
                  <a:gdLst>
                    <a:gd name="T0" fmla="*/ 0 w 384"/>
                    <a:gd name="T1" fmla="*/ 192 h 305"/>
                    <a:gd name="T2" fmla="*/ 28 w 384"/>
                    <a:gd name="T3" fmla="*/ 288 h 305"/>
                    <a:gd name="T4" fmla="*/ 195 w 384"/>
                    <a:gd name="T5" fmla="*/ 305 h 305"/>
                    <a:gd name="T6" fmla="*/ 361 w 384"/>
                    <a:gd name="T7" fmla="*/ 283 h 305"/>
                    <a:gd name="T8" fmla="*/ 384 w 384"/>
                    <a:gd name="T9" fmla="*/ 192 h 305"/>
                    <a:gd name="T10" fmla="*/ 239 w 384"/>
                    <a:gd name="T11" fmla="*/ 159 h 305"/>
                    <a:gd name="T12" fmla="*/ 239 w 384"/>
                    <a:gd name="T13" fmla="*/ 159 h 305"/>
                    <a:gd name="T14" fmla="*/ 214 w 384"/>
                    <a:gd name="T15" fmla="*/ 241 h 305"/>
                    <a:gd name="T16" fmla="*/ 156 w 384"/>
                    <a:gd name="T17" fmla="*/ 183 h 305"/>
                    <a:gd name="T18" fmla="*/ 238 w 384"/>
                    <a:gd name="T19" fmla="*/ 157 h 305"/>
                    <a:gd name="T20" fmla="*/ 238 w 384"/>
                    <a:gd name="T21" fmla="*/ 157 h 305"/>
                    <a:gd name="T22" fmla="*/ 238 w 384"/>
                    <a:gd name="T23" fmla="*/ 158 h 305"/>
                    <a:gd name="T24" fmla="*/ 239 w 384"/>
                    <a:gd name="T25" fmla="*/ 159 h 305"/>
                    <a:gd name="T26" fmla="*/ 238 w 384"/>
                    <a:gd name="T27" fmla="*/ 66 h 305"/>
                    <a:gd name="T28" fmla="*/ 222 w 384"/>
                    <a:gd name="T29" fmla="*/ 78 h 305"/>
                    <a:gd name="T30" fmla="*/ 163 w 384"/>
                    <a:gd name="T31" fmla="*/ 81 h 305"/>
                    <a:gd name="T32" fmla="*/ 80 w 384"/>
                    <a:gd name="T33" fmla="*/ 152 h 305"/>
                    <a:gd name="T34" fmla="*/ 69 w 384"/>
                    <a:gd name="T35" fmla="*/ 210 h 305"/>
                    <a:gd name="T36" fmla="*/ 69 w 384"/>
                    <a:gd name="T37" fmla="*/ 211 h 305"/>
                    <a:gd name="T38" fmla="*/ 37 w 384"/>
                    <a:gd name="T39" fmla="*/ 213 h 305"/>
                    <a:gd name="T40" fmla="*/ 37 w 384"/>
                    <a:gd name="T41" fmla="*/ 212 h 305"/>
                    <a:gd name="T42" fmla="*/ 51 w 384"/>
                    <a:gd name="T43" fmla="*/ 139 h 305"/>
                    <a:gd name="T44" fmla="*/ 155 w 384"/>
                    <a:gd name="T45" fmla="*/ 50 h 305"/>
                    <a:gd name="T46" fmla="*/ 228 w 384"/>
                    <a:gd name="T47" fmla="*/ 47 h 305"/>
                    <a:gd name="T48" fmla="*/ 238 w 384"/>
                    <a:gd name="T49" fmla="*/ 66 h 305"/>
                    <a:gd name="T50" fmla="*/ 262 w 384"/>
                    <a:gd name="T51" fmla="*/ 98 h 305"/>
                    <a:gd name="T52" fmla="*/ 301 w 384"/>
                    <a:gd name="T53" fmla="*/ 98 h 305"/>
                    <a:gd name="T54" fmla="*/ 319 w 384"/>
                    <a:gd name="T55" fmla="*/ 132 h 305"/>
                    <a:gd name="T56" fmla="*/ 319 w 384"/>
                    <a:gd name="T57" fmla="*/ 171 h 305"/>
                    <a:gd name="T58" fmla="*/ 319 w 384"/>
                    <a:gd name="T59" fmla="*/ 132 h 305"/>
                    <a:gd name="T60" fmla="*/ 304 w 384"/>
                    <a:gd name="T61" fmla="*/ 214 h 305"/>
                    <a:gd name="T62" fmla="*/ 343 w 384"/>
                    <a:gd name="T63" fmla="*/ 21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4" h="305">
                      <a:moveTo>
                        <a:pt x="192" y="0"/>
                      </a:moveTo>
                      <a:cubicBezTo>
                        <a:pt x="85" y="0"/>
                        <a:pt x="0" y="86"/>
                        <a:pt x="0" y="192"/>
                      </a:cubicBezTo>
                      <a:cubicBezTo>
                        <a:pt x="0" y="224"/>
                        <a:pt x="7" y="254"/>
                        <a:pt x="21" y="280"/>
                      </a:cubicBezTo>
                      <a:cubicBezTo>
                        <a:pt x="22" y="284"/>
                        <a:pt x="24" y="287"/>
                        <a:pt x="28" y="288"/>
                      </a:cubicBezTo>
                      <a:cubicBezTo>
                        <a:pt x="31" y="288"/>
                        <a:pt x="100" y="305"/>
                        <a:pt x="195" y="305"/>
                      </a:cubicBezTo>
                      <a:cubicBezTo>
                        <a:pt x="195" y="305"/>
                        <a:pt x="195" y="305"/>
                        <a:pt x="195" y="305"/>
                      </a:cubicBezTo>
                      <a:cubicBezTo>
                        <a:pt x="251" y="305"/>
                        <a:pt x="305" y="299"/>
                        <a:pt x="354" y="288"/>
                      </a:cubicBezTo>
                      <a:cubicBezTo>
                        <a:pt x="357" y="287"/>
                        <a:pt x="359" y="285"/>
                        <a:pt x="361" y="283"/>
                      </a:cubicBezTo>
                      <a:cubicBezTo>
                        <a:pt x="361" y="283"/>
                        <a:pt x="361" y="283"/>
                        <a:pt x="361" y="283"/>
                      </a:cubicBezTo>
                      <a:cubicBezTo>
                        <a:pt x="375" y="256"/>
                        <a:pt x="384" y="225"/>
                        <a:pt x="384" y="192"/>
                      </a:cubicBezTo>
                      <a:cubicBezTo>
                        <a:pt x="384" y="86"/>
                        <a:pt x="298" y="0"/>
                        <a:pt x="192" y="0"/>
                      </a:cubicBezTo>
                      <a:close/>
                      <a:moveTo>
                        <a:pt x="239" y="159"/>
                      </a:moveTo>
                      <a:cubicBezTo>
                        <a:pt x="239" y="159"/>
                        <a:pt x="239" y="159"/>
                        <a:pt x="239" y="159"/>
                      </a:cubicBezTo>
                      <a:cubicBezTo>
                        <a:pt x="239" y="159"/>
                        <a:pt x="239" y="159"/>
                        <a:pt x="239" y="159"/>
                      </a:cubicBezTo>
                      <a:cubicBezTo>
                        <a:pt x="230" y="199"/>
                        <a:pt x="226" y="221"/>
                        <a:pt x="222" y="229"/>
                      </a:cubicBezTo>
                      <a:cubicBezTo>
                        <a:pt x="220" y="233"/>
                        <a:pt x="217" y="237"/>
                        <a:pt x="214" y="241"/>
                      </a:cubicBezTo>
                      <a:cubicBezTo>
                        <a:pt x="198" y="257"/>
                        <a:pt x="172" y="257"/>
                        <a:pt x="156" y="241"/>
                      </a:cubicBezTo>
                      <a:cubicBezTo>
                        <a:pt x="140" y="225"/>
                        <a:pt x="140" y="199"/>
                        <a:pt x="156" y="183"/>
                      </a:cubicBezTo>
                      <a:cubicBezTo>
                        <a:pt x="160" y="179"/>
                        <a:pt x="164" y="177"/>
                        <a:pt x="168" y="175"/>
                      </a:cubicBezTo>
                      <a:cubicBezTo>
                        <a:pt x="176" y="170"/>
                        <a:pt x="202" y="165"/>
                        <a:pt x="238" y="157"/>
                      </a:cubicBezTo>
                      <a:cubicBezTo>
                        <a:pt x="238" y="157"/>
                        <a:pt x="238" y="157"/>
                        <a:pt x="238" y="157"/>
                      </a:cubicBezTo>
                      <a:cubicBezTo>
                        <a:pt x="238" y="157"/>
                        <a:pt x="238" y="157"/>
                        <a:pt x="238" y="157"/>
                      </a:cubicBezTo>
                      <a:cubicBezTo>
                        <a:pt x="238" y="157"/>
                        <a:pt x="238" y="157"/>
                        <a:pt x="238" y="157"/>
                      </a:cubicBezTo>
                      <a:cubicBezTo>
                        <a:pt x="238" y="157"/>
                        <a:pt x="238" y="158"/>
                        <a:pt x="238" y="158"/>
                      </a:cubicBezTo>
                      <a:cubicBezTo>
                        <a:pt x="239" y="159"/>
                        <a:pt x="239" y="159"/>
                        <a:pt x="239" y="159"/>
                      </a:cubicBezTo>
                      <a:cubicBezTo>
                        <a:pt x="239" y="159"/>
                        <a:pt x="239" y="159"/>
                        <a:pt x="239" y="159"/>
                      </a:cubicBezTo>
                      <a:cubicBezTo>
                        <a:pt x="239" y="159"/>
                        <a:pt x="239" y="159"/>
                        <a:pt x="239" y="159"/>
                      </a:cubicBezTo>
                      <a:close/>
                      <a:moveTo>
                        <a:pt x="238" y="66"/>
                      </a:moveTo>
                      <a:cubicBezTo>
                        <a:pt x="237" y="71"/>
                        <a:pt x="235" y="75"/>
                        <a:pt x="232" y="77"/>
                      </a:cubicBezTo>
                      <a:cubicBezTo>
                        <a:pt x="230" y="79"/>
                        <a:pt x="227" y="79"/>
                        <a:pt x="222" y="78"/>
                      </a:cubicBezTo>
                      <a:cubicBezTo>
                        <a:pt x="219" y="78"/>
                        <a:pt x="219" y="78"/>
                        <a:pt x="219" y="78"/>
                      </a:cubicBezTo>
                      <a:cubicBezTo>
                        <a:pt x="201" y="75"/>
                        <a:pt x="181" y="76"/>
                        <a:pt x="163" y="81"/>
                      </a:cubicBezTo>
                      <a:cubicBezTo>
                        <a:pt x="145" y="86"/>
                        <a:pt x="128" y="95"/>
                        <a:pt x="114" y="107"/>
                      </a:cubicBezTo>
                      <a:cubicBezTo>
                        <a:pt x="99" y="119"/>
                        <a:pt x="88" y="135"/>
                        <a:pt x="80" y="152"/>
                      </a:cubicBezTo>
                      <a:cubicBezTo>
                        <a:pt x="72" y="169"/>
                        <a:pt x="68" y="188"/>
                        <a:pt x="69" y="207"/>
                      </a:cubicBezTo>
                      <a:cubicBezTo>
                        <a:pt x="69" y="210"/>
                        <a:pt x="69" y="210"/>
                        <a:pt x="69" y="210"/>
                      </a:cubicBezTo>
                      <a:cubicBezTo>
                        <a:pt x="69" y="211"/>
                        <a:pt x="69" y="211"/>
                        <a:pt x="69" y="211"/>
                      </a:cubicBezTo>
                      <a:cubicBezTo>
                        <a:pt x="69" y="211"/>
                        <a:pt x="69" y="211"/>
                        <a:pt x="69" y="211"/>
                      </a:cubicBezTo>
                      <a:cubicBezTo>
                        <a:pt x="70" y="220"/>
                        <a:pt x="65" y="224"/>
                        <a:pt x="54" y="225"/>
                      </a:cubicBezTo>
                      <a:cubicBezTo>
                        <a:pt x="44" y="227"/>
                        <a:pt x="38" y="225"/>
                        <a:pt x="37" y="213"/>
                      </a:cubicBezTo>
                      <a:cubicBezTo>
                        <a:pt x="37" y="213"/>
                        <a:pt x="37" y="213"/>
                        <a:pt x="37" y="213"/>
                      </a:cubicBezTo>
                      <a:cubicBezTo>
                        <a:pt x="37" y="212"/>
                        <a:pt x="37" y="212"/>
                        <a:pt x="37" y="212"/>
                      </a:cubicBezTo>
                      <a:cubicBezTo>
                        <a:pt x="37" y="208"/>
                        <a:pt x="37" y="208"/>
                        <a:pt x="37" y="208"/>
                      </a:cubicBezTo>
                      <a:cubicBezTo>
                        <a:pt x="36" y="184"/>
                        <a:pt x="41" y="160"/>
                        <a:pt x="51" y="139"/>
                      </a:cubicBezTo>
                      <a:cubicBezTo>
                        <a:pt x="60" y="117"/>
                        <a:pt x="75" y="98"/>
                        <a:pt x="93" y="83"/>
                      </a:cubicBezTo>
                      <a:cubicBezTo>
                        <a:pt x="111" y="67"/>
                        <a:pt x="132" y="56"/>
                        <a:pt x="155" y="50"/>
                      </a:cubicBezTo>
                      <a:cubicBezTo>
                        <a:pt x="178" y="44"/>
                        <a:pt x="202" y="42"/>
                        <a:pt x="225" y="46"/>
                      </a:cubicBezTo>
                      <a:cubicBezTo>
                        <a:pt x="228" y="47"/>
                        <a:pt x="228" y="47"/>
                        <a:pt x="228" y="47"/>
                      </a:cubicBezTo>
                      <a:cubicBezTo>
                        <a:pt x="234" y="48"/>
                        <a:pt x="237" y="50"/>
                        <a:pt x="239" y="54"/>
                      </a:cubicBezTo>
                      <a:cubicBezTo>
                        <a:pt x="240" y="57"/>
                        <a:pt x="240" y="61"/>
                        <a:pt x="238" y="66"/>
                      </a:cubicBezTo>
                      <a:close/>
                      <a:moveTo>
                        <a:pt x="282" y="118"/>
                      </a:moveTo>
                      <a:cubicBezTo>
                        <a:pt x="271" y="118"/>
                        <a:pt x="262" y="109"/>
                        <a:pt x="262" y="98"/>
                      </a:cubicBezTo>
                      <a:cubicBezTo>
                        <a:pt x="262" y="88"/>
                        <a:pt x="271" y="79"/>
                        <a:pt x="282" y="79"/>
                      </a:cubicBezTo>
                      <a:cubicBezTo>
                        <a:pt x="293" y="79"/>
                        <a:pt x="301" y="88"/>
                        <a:pt x="301" y="98"/>
                      </a:cubicBezTo>
                      <a:cubicBezTo>
                        <a:pt x="301" y="109"/>
                        <a:pt x="293" y="118"/>
                        <a:pt x="282" y="118"/>
                      </a:cubicBezTo>
                      <a:close/>
                      <a:moveTo>
                        <a:pt x="319" y="132"/>
                      </a:moveTo>
                      <a:cubicBezTo>
                        <a:pt x="330" y="132"/>
                        <a:pt x="339" y="140"/>
                        <a:pt x="339" y="151"/>
                      </a:cubicBezTo>
                      <a:cubicBezTo>
                        <a:pt x="339" y="162"/>
                        <a:pt x="330" y="171"/>
                        <a:pt x="319" y="171"/>
                      </a:cubicBezTo>
                      <a:cubicBezTo>
                        <a:pt x="309" y="171"/>
                        <a:pt x="300" y="162"/>
                        <a:pt x="300" y="151"/>
                      </a:cubicBezTo>
                      <a:cubicBezTo>
                        <a:pt x="300" y="140"/>
                        <a:pt x="309" y="132"/>
                        <a:pt x="319" y="132"/>
                      </a:cubicBezTo>
                      <a:close/>
                      <a:moveTo>
                        <a:pt x="323" y="234"/>
                      </a:moveTo>
                      <a:cubicBezTo>
                        <a:pt x="313" y="234"/>
                        <a:pt x="304" y="225"/>
                        <a:pt x="304" y="214"/>
                      </a:cubicBezTo>
                      <a:cubicBezTo>
                        <a:pt x="304" y="204"/>
                        <a:pt x="313" y="195"/>
                        <a:pt x="323" y="195"/>
                      </a:cubicBezTo>
                      <a:cubicBezTo>
                        <a:pt x="334" y="195"/>
                        <a:pt x="343" y="204"/>
                        <a:pt x="343" y="214"/>
                      </a:cubicBezTo>
                      <a:cubicBezTo>
                        <a:pt x="343" y="225"/>
                        <a:pt x="334" y="234"/>
                        <a:pt x="323" y="2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C2340"/>
                    </a:solidFill>
                    <a:effectLst/>
                    <a:uLnTx/>
                    <a:uFillTx/>
                    <a:latin typeface="Inter"/>
                    <a:ea typeface="+mn-ea"/>
                    <a:cs typeface="+mn-cs"/>
                  </a:endParaRPr>
                </a:p>
              </p:txBody>
            </p:sp>
          </p:grpSp>
          <p:grpSp>
            <p:nvGrpSpPr>
              <p:cNvPr id="102" name="Group 101">
                <a:extLst>
                  <a:ext uri="{FF2B5EF4-FFF2-40B4-BE49-F238E27FC236}">
                    <a16:creationId xmlns:a16="http://schemas.microsoft.com/office/drawing/2014/main" id="{276C5024-B2CE-3263-9630-99A4FFE02F4F}"/>
                  </a:ext>
                </a:extLst>
              </p:cNvPr>
              <p:cNvGrpSpPr/>
              <p:nvPr/>
            </p:nvGrpSpPr>
            <p:grpSpPr>
              <a:xfrm>
                <a:off x="2926610" y="5612974"/>
                <a:ext cx="303855" cy="287313"/>
                <a:chOff x="3913270" y="701675"/>
                <a:chExt cx="4414754" cy="4174396"/>
              </a:xfrm>
              <a:solidFill>
                <a:schemeClr val="tx1"/>
              </a:solidFill>
            </p:grpSpPr>
            <p:sp>
              <p:nvSpPr>
                <p:cNvPr id="103" name="Freeform: Shape 213">
                  <a:extLst>
                    <a:ext uri="{FF2B5EF4-FFF2-40B4-BE49-F238E27FC236}">
                      <a16:creationId xmlns:a16="http://schemas.microsoft.com/office/drawing/2014/main" id="{4F728550-E4DE-46AB-57AD-669AB56F89A4}"/>
                    </a:ext>
                  </a:extLst>
                </p:cNvPr>
                <p:cNvSpPr/>
                <p:nvPr/>
              </p:nvSpPr>
              <p:spPr>
                <a:xfrm>
                  <a:off x="5241924" y="701675"/>
                  <a:ext cx="3086100" cy="3863975"/>
                </a:xfrm>
                <a:custGeom>
                  <a:avLst/>
                  <a:gdLst>
                    <a:gd name="connsiteX0" fmla="*/ 781051 w 3086100"/>
                    <a:gd name="connsiteY0" fmla="*/ 466725 h 3863975"/>
                    <a:gd name="connsiteX1" fmla="*/ 781051 w 3086100"/>
                    <a:gd name="connsiteY1" fmla="*/ 949325 h 3863975"/>
                    <a:gd name="connsiteX2" fmla="*/ 825501 w 3086100"/>
                    <a:gd name="connsiteY2" fmla="*/ 949325 h 3863975"/>
                    <a:gd name="connsiteX3" fmla="*/ 825501 w 3086100"/>
                    <a:gd name="connsiteY3" fmla="*/ 1449387 h 3863975"/>
                    <a:gd name="connsiteX4" fmla="*/ 781051 w 3086100"/>
                    <a:gd name="connsiteY4" fmla="*/ 1449387 h 3863975"/>
                    <a:gd name="connsiteX5" fmla="*/ 781051 w 3086100"/>
                    <a:gd name="connsiteY5" fmla="*/ 1931987 h 3863975"/>
                    <a:gd name="connsiteX6" fmla="*/ 952501 w 3086100"/>
                    <a:gd name="connsiteY6" fmla="*/ 1931987 h 3863975"/>
                    <a:gd name="connsiteX7" fmla="*/ 952501 w 3086100"/>
                    <a:gd name="connsiteY7" fmla="*/ 1449387 h 3863975"/>
                    <a:gd name="connsiteX8" fmla="*/ 908051 w 3086100"/>
                    <a:gd name="connsiteY8" fmla="*/ 1449387 h 3863975"/>
                    <a:gd name="connsiteX9" fmla="*/ 908051 w 3086100"/>
                    <a:gd name="connsiteY9" fmla="*/ 949325 h 3863975"/>
                    <a:gd name="connsiteX10" fmla="*/ 952501 w 3086100"/>
                    <a:gd name="connsiteY10" fmla="*/ 949325 h 3863975"/>
                    <a:gd name="connsiteX11" fmla="*/ 952501 w 3086100"/>
                    <a:gd name="connsiteY11" fmla="*/ 466725 h 3863975"/>
                    <a:gd name="connsiteX12" fmla="*/ 1295400 w 3086100"/>
                    <a:gd name="connsiteY12" fmla="*/ 0 h 3863975"/>
                    <a:gd name="connsiteX13" fmla="*/ 2054225 w 3086100"/>
                    <a:gd name="connsiteY13" fmla="*/ 0 h 3863975"/>
                    <a:gd name="connsiteX14" fmla="*/ 2054225 w 3086100"/>
                    <a:gd name="connsiteY14" fmla="*/ 1701800 h 3863975"/>
                    <a:gd name="connsiteX15" fmla="*/ 2635250 w 3086100"/>
                    <a:gd name="connsiteY15" fmla="*/ 2552700 h 3863975"/>
                    <a:gd name="connsiteX16" fmla="*/ 3086100 w 3086100"/>
                    <a:gd name="connsiteY16" fmla="*/ 2552700 h 3863975"/>
                    <a:gd name="connsiteX17" fmla="*/ 3086100 w 3086100"/>
                    <a:gd name="connsiteY17" fmla="*/ 3768725 h 3863975"/>
                    <a:gd name="connsiteX18" fmla="*/ 2994025 w 3086100"/>
                    <a:gd name="connsiteY18" fmla="*/ 3768725 h 3863975"/>
                    <a:gd name="connsiteX19" fmla="*/ 2994025 w 3086100"/>
                    <a:gd name="connsiteY19" fmla="*/ 3863975 h 3863975"/>
                    <a:gd name="connsiteX20" fmla="*/ 2892425 w 3086100"/>
                    <a:gd name="connsiteY20" fmla="*/ 3863975 h 3863975"/>
                    <a:gd name="connsiteX21" fmla="*/ 2892425 w 3086100"/>
                    <a:gd name="connsiteY21" fmla="*/ 3778250 h 3863975"/>
                    <a:gd name="connsiteX22" fmla="*/ 2470150 w 3086100"/>
                    <a:gd name="connsiteY22" fmla="*/ 3778250 h 3863975"/>
                    <a:gd name="connsiteX23" fmla="*/ 2470150 w 3086100"/>
                    <a:gd name="connsiteY23" fmla="*/ 3841750 h 3863975"/>
                    <a:gd name="connsiteX24" fmla="*/ 1457325 w 3086100"/>
                    <a:gd name="connsiteY24" fmla="*/ 3841750 h 3863975"/>
                    <a:gd name="connsiteX25" fmla="*/ 1457325 w 3086100"/>
                    <a:gd name="connsiteY25" fmla="*/ 3775075 h 3863975"/>
                    <a:gd name="connsiteX26" fmla="*/ 1025525 w 3086100"/>
                    <a:gd name="connsiteY26" fmla="*/ 3775075 h 3863975"/>
                    <a:gd name="connsiteX27" fmla="*/ 1025525 w 3086100"/>
                    <a:gd name="connsiteY27" fmla="*/ 3857625 h 3863975"/>
                    <a:gd name="connsiteX28" fmla="*/ 885825 w 3086100"/>
                    <a:gd name="connsiteY28" fmla="*/ 3857625 h 3863975"/>
                    <a:gd name="connsiteX29" fmla="*/ 885825 w 3086100"/>
                    <a:gd name="connsiteY29" fmla="*/ 2044700 h 3863975"/>
                    <a:gd name="connsiteX30" fmla="*/ 0 w 3086100"/>
                    <a:gd name="connsiteY30" fmla="*/ 2044700 h 3863975"/>
                    <a:gd name="connsiteX31" fmla="*/ 0 w 3086100"/>
                    <a:gd name="connsiteY31" fmla="*/ 901700 h 3863975"/>
                    <a:gd name="connsiteX32" fmla="*/ 479425 w 3086100"/>
                    <a:gd name="connsiteY32" fmla="*/ 901700 h 3863975"/>
                    <a:gd name="connsiteX33" fmla="*/ 682625 w 3086100"/>
                    <a:gd name="connsiteY33" fmla="*/ 355600 h 3863975"/>
                    <a:gd name="connsiteX34" fmla="*/ 882650 w 3086100"/>
                    <a:gd name="connsiteY34" fmla="*/ 349250 h 3863975"/>
                    <a:gd name="connsiteX35" fmla="*/ 892175 w 3086100"/>
                    <a:gd name="connsiteY35" fmla="*/ 349903 h 3863975"/>
                    <a:gd name="connsiteX36" fmla="*/ 892175 w 3086100"/>
                    <a:gd name="connsiteY36" fmla="*/ 171450 h 3863975"/>
                    <a:gd name="connsiteX37" fmla="*/ 1190625 w 3086100"/>
                    <a:gd name="connsiteY37" fmla="*/ 171450 h 38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86100" h="3863975">
                      <a:moveTo>
                        <a:pt x="781051" y="466725"/>
                      </a:moveTo>
                      <a:lnTo>
                        <a:pt x="781051" y="949325"/>
                      </a:lnTo>
                      <a:lnTo>
                        <a:pt x="825501" y="949325"/>
                      </a:lnTo>
                      <a:lnTo>
                        <a:pt x="825501" y="1449387"/>
                      </a:lnTo>
                      <a:lnTo>
                        <a:pt x="781051" y="1449387"/>
                      </a:lnTo>
                      <a:lnTo>
                        <a:pt x="781051" y="1931987"/>
                      </a:lnTo>
                      <a:lnTo>
                        <a:pt x="952501" y="1931987"/>
                      </a:lnTo>
                      <a:lnTo>
                        <a:pt x="952501" y="1449387"/>
                      </a:lnTo>
                      <a:lnTo>
                        <a:pt x="908051" y="1449387"/>
                      </a:lnTo>
                      <a:lnTo>
                        <a:pt x="908051" y="949325"/>
                      </a:lnTo>
                      <a:lnTo>
                        <a:pt x="952501" y="949325"/>
                      </a:lnTo>
                      <a:lnTo>
                        <a:pt x="952501" y="466725"/>
                      </a:lnTo>
                      <a:close/>
                      <a:moveTo>
                        <a:pt x="1295400" y="0"/>
                      </a:moveTo>
                      <a:lnTo>
                        <a:pt x="2054225" y="0"/>
                      </a:lnTo>
                      <a:lnTo>
                        <a:pt x="2054225" y="1701800"/>
                      </a:lnTo>
                      <a:lnTo>
                        <a:pt x="2635250" y="2552700"/>
                      </a:lnTo>
                      <a:lnTo>
                        <a:pt x="3086100" y="2552700"/>
                      </a:lnTo>
                      <a:lnTo>
                        <a:pt x="3086100" y="3768725"/>
                      </a:lnTo>
                      <a:lnTo>
                        <a:pt x="2994025" y="3768725"/>
                      </a:lnTo>
                      <a:lnTo>
                        <a:pt x="2994025" y="3863975"/>
                      </a:lnTo>
                      <a:lnTo>
                        <a:pt x="2892425" y="3863975"/>
                      </a:lnTo>
                      <a:lnTo>
                        <a:pt x="2892425" y="3778250"/>
                      </a:lnTo>
                      <a:lnTo>
                        <a:pt x="2470150" y="3778250"/>
                      </a:lnTo>
                      <a:lnTo>
                        <a:pt x="2470150" y="3841750"/>
                      </a:lnTo>
                      <a:lnTo>
                        <a:pt x="1457325" y="3841750"/>
                      </a:lnTo>
                      <a:lnTo>
                        <a:pt x="1457325" y="3775075"/>
                      </a:lnTo>
                      <a:lnTo>
                        <a:pt x="1025525" y="3775075"/>
                      </a:lnTo>
                      <a:lnTo>
                        <a:pt x="1025525" y="3857625"/>
                      </a:lnTo>
                      <a:lnTo>
                        <a:pt x="885825" y="3857625"/>
                      </a:lnTo>
                      <a:lnTo>
                        <a:pt x="885825" y="2044700"/>
                      </a:lnTo>
                      <a:lnTo>
                        <a:pt x="0" y="2044700"/>
                      </a:lnTo>
                      <a:lnTo>
                        <a:pt x="0" y="901700"/>
                      </a:lnTo>
                      <a:lnTo>
                        <a:pt x="479425" y="901700"/>
                      </a:lnTo>
                      <a:lnTo>
                        <a:pt x="682625" y="355600"/>
                      </a:lnTo>
                      <a:lnTo>
                        <a:pt x="882650" y="349250"/>
                      </a:lnTo>
                      <a:lnTo>
                        <a:pt x="892175" y="349903"/>
                      </a:lnTo>
                      <a:lnTo>
                        <a:pt x="892175" y="171450"/>
                      </a:lnTo>
                      <a:lnTo>
                        <a:pt x="1190625" y="171450"/>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104" name="Rectangle 103">
                  <a:extLst>
                    <a:ext uri="{FF2B5EF4-FFF2-40B4-BE49-F238E27FC236}">
                      <a16:creationId xmlns:a16="http://schemas.microsoft.com/office/drawing/2014/main" id="{A33CC99E-90E6-1215-9842-2E3A7B3BB29E}"/>
                    </a:ext>
                  </a:extLst>
                </p:cNvPr>
                <p:cNvSpPr/>
                <p:nvPr/>
              </p:nvSpPr>
              <p:spPr>
                <a:xfrm>
                  <a:off x="4462695" y="2903361"/>
                  <a:ext cx="72000" cy="28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105" name="Freeform: Shape 215">
                  <a:extLst>
                    <a:ext uri="{FF2B5EF4-FFF2-40B4-BE49-F238E27FC236}">
                      <a16:creationId xmlns:a16="http://schemas.microsoft.com/office/drawing/2014/main" id="{D0F787F9-0A83-67D7-E00B-F7F6F3B14CB5}"/>
                    </a:ext>
                  </a:extLst>
                </p:cNvPr>
                <p:cNvSpPr/>
                <p:nvPr/>
              </p:nvSpPr>
              <p:spPr>
                <a:xfrm>
                  <a:off x="4102695" y="1143000"/>
                  <a:ext cx="792000" cy="1203325"/>
                </a:xfrm>
                <a:custGeom>
                  <a:avLst/>
                  <a:gdLst>
                    <a:gd name="connsiteX0" fmla="*/ 148170 w 792000"/>
                    <a:gd name="connsiteY0" fmla="*/ 0 h 1038225"/>
                    <a:gd name="connsiteX1" fmla="*/ 643830 w 792000"/>
                    <a:gd name="connsiteY1" fmla="*/ 0 h 1038225"/>
                    <a:gd name="connsiteX2" fmla="*/ 792000 w 792000"/>
                    <a:gd name="connsiteY2" fmla="*/ 148170 h 1038225"/>
                    <a:gd name="connsiteX3" fmla="*/ 792000 w 792000"/>
                    <a:gd name="connsiteY3" fmla="*/ 200025 h 1038225"/>
                    <a:gd name="connsiteX4" fmla="*/ 792000 w 792000"/>
                    <a:gd name="connsiteY4" fmla="*/ 378880 h 1038225"/>
                    <a:gd name="connsiteX5" fmla="*/ 792000 w 792000"/>
                    <a:gd name="connsiteY5" fmla="*/ 1038225 h 1038225"/>
                    <a:gd name="connsiteX6" fmla="*/ 0 w 792000"/>
                    <a:gd name="connsiteY6" fmla="*/ 1038225 h 1038225"/>
                    <a:gd name="connsiteX7" fmla="*/ 0 w 792000"/>
                    <a:gd name="connsiteY7" fmla="*/ 378880 h 1038225"/>
                    <a:gd name="connsiteX8" fmla="*/ 0 w 792000"/>
                    <a:gd name="connsiteY8" fmla="*/ 200025 h 1038225"/>
                    <a:gd name="connsiteX9" fmla="*/ 0 w 792000"/>
                    <a:gd name="connsiteY9" fmla="*/ 148170 h 1038225"/>
                    <a:gd name="connsiteX10" fmla="*/ 148170 w 792000"/>
                    <a:gd name="connsiteY10"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00" h="1038225">
                      <a:moveTo>
                        <a:pt x="148170" y="0"/>
                      </a:moveTo>
                      <a:lnTo>
                        <a:pt x="643830" y="0"/>
                      </a:lnTo>
                      <a:cubicBezTo>
                        <a:pt x="725662" y="0"/>
                        <a:pt x="792000" y="66338"/>
                        <a:pt x="792000" y="148170"/>
                      </a:cubicBezTo>
                      <a:lnTo>
                        <a:pt x="792000" y="200025"/>
                      </a:lnTo>
                      <a:lnTo>
                        <a:pt x="792000" y="378880"/>
                      </a:lnTo>
                      <a:lnTo>
                        <a:pt x="792000" y="1038225"/>
                      </a:lnTo>
                      <a:lnTo>
                        <a:pt x="0" y="1038225"/>
                      </a:lnTo>
                      <a:lnTo>
                        <a:pt x="0" y="378880"/>
                      </a:lnTo>
                      <a:lnTo>
                        <a:pt x="0" y="200025"/>
                      </a:lnTo>
                      <a:lnTo>
                        <a:pt x="0" y="148170"/>
                      </a:lnTo>
                      <a:cubicBezTo>
                        <a:pt x="0" y="66338"/>
                        <a:pt x="66338" y="0"/>
                        <a:pt x="148170" y="0"/>
                      </a:cubicBez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106" name="Trapezoid 105">
                  <a:extLst>
                    <a:ext uri="{FF2B5EF4-FFF2-40B4-BE49-F238E27FC236}">
                      <a16:creationId xmlns:a16="http://schemas.microsoft.com/office/drawing/2014/main" id="{792CF8CA-F4A3-4102-99B8-98007C1A7EE3}"/>
                    </a:ext>
                  </a:extLst>
                </p:cNvPr>
                <p:cNvSpPr/>
                <p:nvPr/>
              </p:nvSpPr>
              <p:spPr>
                <a:xfrm flipV="1">
                  <a:off x="4102695" y="2457449"/>
                  <a:ext cx="792000" cy="98425"/>
                </a:xfrm>
                <a:prstGeom prst="trapezoid">
                  <a:avLst>
                    <a:gd name="adj" fmla="val 73387"/>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107" name="Rectangle 106">
                  <a:extLst>
                    <a:ext uri="{FF2B5EF4-FFF2-40B4-BE49-F238E27FC236}">
                      <a16:creationId xmlns:a16="http://schemas.microsoft.com/office/drawing/2014/main" id="{8459734A-49C1-401B-42D7-9662D3885978}"/>
                    </a:ext>
                  </a:extLst>
                </p:cNvPr>
                <p:cNvSpPr/>
                <p:nvPr/>
              </p:nvSpPr>
              <p:spPr>
                <a:xfrm>
                  <a:off x="4231995" y="2633662"/>
                  <a:ext cx="533400" cy="58738"/>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108" name="Freeform: Shape 218">
                  <a:extLst>
                    <a:ext uri="{FF2B5EF4-FFF2-40B4-BE49-F238E27FC236}">
                      <a16:creationId xmlns:a16="http://schemas.microsoft.com/office/drawing/2014/main" id="{C02D83E7-B940-E9C7-1815-8284BBE9EA0C}"/>
                    </a:ext>
                  </a:extLst>
                </p:cNvPr>
                <p:cNvSpPr/>
                <p:nvPr/>
              </p:nvSpPr>
              <p:spPr>
                <a:xfrm>
                  <a:off x="4354695" y="2798762"/>
                  <a:ext cx="288000" cy="201966"/>
                </a:xfrm>
                <a:custGeom>
                  <a:avLst/>
                  <a:gdLst>
                    <a:gd name="connsiteX0" fmla="*/ 0 w 288000"/>
                    <a:gd name="connsiteY0" fmla="*/ 0 h 201966"/>
                    <a:gd name="connsiteX1" fmla="*/ 288000 w 288000"/>
                    <a:gd name="connsiteY1" fmla="*/ 0 h 201966"/>
                    <a:gd name="connsiteX2" fmla="*/ 288000 w 288000"/>
                    <a:gd name="connsiteY2" fmla="*/ 58738 h 201966"/>
                    <a:gd name="connsiteX3" fmla="*/ 285160 w 288000"/>
                    <a:gd name="connsiteY3" fmla="*/ 86918 h 201966"/>
                    <a:gd name="connsiteX4" fmla="*/ 144000 w 288000"/>
                    <a:gd name="connsiteY4" fmla="*/ 201966 h 201966"/>
                    <a:gd name="connsiteX5" fmla="*/ 2841 w 288000"/>
                    <a:gd name="connsiteY5" fmla="*/ 86918 h 201966"/>
                    <a:gd name="connsiteX6" fmla="*/ 0 w 288000"/>
                    <a:gd name="connsiteY6" fmla="*/ 58738 h 20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00" h="201966">
                      <a:moveTo>
                        <a:pt x="0" y="0"/>
                      </a:moveTo>
                      <a:lnTo>
                        <a:pt x="288000" y="0"/>
                      </a:lnTo>
                      <a:lnTo>
                        <a:pt x="288000" y="58738"/>
                      </a:lnTo>
                      <a:lnTo>
                        <a:pt x="285160" y="86918"/>
                      </a:lnTo>
                      <a:cubicBezTo>
                        <a:pt x="271724" y="152576"/>
                        <a:pt x="213630" y="201966"/>
                        <a:pt x="144000" y="201966"/>
                      </a:cubicBezTo>
                      <a:cubicBezTo>
                        <a:pt x="74370" y="201966"/>
                        <a:pt x="16277" y="152576"/>
                        <a:pt x="2841" y="86918"/>
                      </a:cubicBezTo>
                      <a:lnTo>
                        <a:pt x="0" y="58738"/>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109" name="Rectangle 108">
                  <a:extLst>
                    <a:ext uri="{FF2B5EF4-FFF2-40B4-BE49-F238E27FC236}">
                      <a16:creationId xmlns:a16="http://schemas.microsoft.com/office/drawing/2014/main" id="{A7513522-7D00-2D72-6CF8-8C240BDC4FB9}"/>
                    </a:ext>
                  </a:extLst>
                </p:cNvPr>
                <p:cNvSpPr/>
                <p:nvPr/>
              </p:nvSpPr>
              <p:spPr>
                <a:xfrm>
                  <a:off x="5020042" y="1847850"/>
                  <a:ext cx="96536" cy="815181"/>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grpSp>
              <p:nvGrpSpPr>
                <p:cNvPr id="110" name="Group 109">
                  <a:extLst>
                    <a:ext uri="{FF2B5EF4-FFF2-40B4-BE49-F238E27FC236}">
                      <a16:creationId xmlns:a16="http://schemas.microsoft.com/office/drawing/2014/main" id="{496E41C7-5B66-8C49-D191-66B726A59D39}"/>
                    </a:ext>
                  </a:extLst>
                </p:cNvPr>
                <p:cNvGrpSpPr/>
                <p:nvPr/>
              </p:nvGrpSpPr>
              <p:grpSpPr>
                <a:xfrm>
                  <a:off x="3913270" y="3324225"/>
                  <a:ext cx="1328654" cy="1551846"/>
                  <a:chOff x="2885136" y="3324225"/>
                  <a:chExt cx="1328654" cy="1551846"/>
                </a:xfrm>
                <a:grpFill/>
              </p:grpSpPr>
              <p:sp>
                <p:nvSpPr>
                  <p:cNvPr id="111" name="Freeform: Shape 221">
                    <a:extLst>
                      <a:ext uri="{FF2B5EF4-FFF2-40B4-BE49-F238E27FC236}">
                        <a16:creationId xmlns:a16="http://schemas.microsoft.com/office/drawing/2014/main" id="{D22A9B09-C1C6-DAD9-1C22-D88CD19CA62C}"/>
                      </a:ext>
                    </a:extLst>
                  </p:cNvPr>
                  <p:cNvSpPr/>
                  <p:nvPr/>
                </p:nvSpPr>
                <p:spPr>
                  <a:xfrm>
                    <a:off x="2885136" y="3324225"/>
                    <a:ext cx="1328654" cy="1551846"/>
                  </a:xfrm>
                  <a:custGeom>
                    <a:avLst/>
                    <a:gdLst>
                      <a:gd name="connsiteX0" fmla="*/ 520051 w 1328654"/>
                      <a:gd name="connsiteY0" fmla="*/ 229603 h 1551846"/>
                      <a:gd name="connsiteX1" fmla="*/ 156254 w 1328654"/>
                      <a:gd name="connsiteY1" fmla="*/ 593400 h 1551846"/>
                      <a:gd name="connsiteX2" fmla="*/ 520051 w 1328654"/>
                      <a:gd name="connsiteY2" fmla="*/ 957197 h 1551846"/>
                      <a:gd name="connsiteX3" fmla="*/ 883848 w 1328654"/>
                      <a:gd name="connsiteY3" fmla="*/ 593400 h 1551846"/>
                      <a:gd name="connsiteX4" fmla="*/ 520051 w 1328654"/>
                      <a:gd name="connsiteY4" fmla="*/ 229603 h 1551846"/>
                      <a:gd name="connsiteX5" fmla="*/ 184793 w 1328654"/>
                      <a:gd name="connsiteY5" fmla="*/ 0 h 1551846"/>
                      <a:gd name="connsiteX6" fmla="*/ 948813 w 1328654"/>
                      <a:gd name="connsiteY6" fmla="*/ 0 h 1551846"/>
                      <a:gd name="connsiteX7" fmla="*/ 948813 w 1328654"/>
                      <a:gd name="connsiteY7" fmla="*/ 168274 h 1551846"/>
                      <a:gd name="connsiteX8" fmla="*/ 1116078 w 1328654"/>
                      <a:gd name="connsiteY8" fmla="*/ 168274 h 1551846"/>
                      <a:gd name="connsiteX9" fmla="*/ 1116078 w 1328654"/>
                      <a:gd name="connsiteY9" fmla="*/ 1183655 h 1551846"/>
                      <a:gd name="connsiteX10" fmla="*/ 1328654 w 1328654"/>
                      <a:gd name="connsiteY10" fmla="*/ 1551846 h 1551846"/>
                      <a:gd name="connsiteX11" fmla="*/ 895549 w 1328654"/>
                      <a:gd name="connsiteY11" fmla="*/ 1550987 h 1551846"/>
                      <a:gd name="connsiteX12" fmla="*/ 896462 w 1328654"/>
                      <a:gd name="connsiteY12" fmla="*/ 1549399 h 1551846"/>
                      <a:gd name="connsiteX13" fmla="*/ 352058 w 1328654"/>
                      <a:gd name="connsiteY13" fmla="*/ 1549399 h 1551846"/>
                      <a:gd name="connsiteX14" fmla="*/ 0 w 1328654"/>
                      <a:gd name="connsiteY14" fmla="*/ 1549399 h 1551846"/>
                      <a:gd name="connsiteX15" fmla="*/ 0 w 1328654"/>
                      <a:gd name="connsiteY15" fmla="*/ 635487 h 1551846"/>
                      <a:gd name="connsiteX16" fmla="*/ 4555 w 1328654"/>
                      <a:gd name="connsiteY16" fmla="*/ 635487 h 1551846"/>
                      <a:gd name="connsiteX17" fmla="*/ 0 w 1328654"/>
                      <a:gd name="connsiteY17" fmla="*/ 590304 h 1551846"/>
                      <a:gd name="connsiteX18" fmla="*/ 161881 w 1328654"/>
                      <a:gd name="connsiteY18" fmla="*/ 199488 h 1551846"/>
                      <a:gd name="connsiteX19" fmla="*/ 184793 w 1328654"/>
                      <a:gd name="connsiteY19" fmla="*/ 180584 h 155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8654" h="1551846">
                        <a:moveTo>
                          <a:pt x="520051" y="229603"/>
                        </a:moveTo>
                        <a:cubicBezTo>
                          <a:pt x="319131" y="229603"/>
                          <a:pt x="156254" y="392480"/>
                          <a:pt x="156254" y="593400"/>
                        </a:cubicBezTo>
                        <a:cubicBezTo>
                          <a:pt x="156254" y="794320"/>
                          <a:pt x="319131" y="957197"/>
                          <a:pt x="520051" y="957197"/>
                        </a:cubicBezTo>
                        <a:cubicBezTo>
                          <a:pt x="720971" y="957197"/>
                          <a:pt x="883848" y="794320"/>
                          <a:pt x="883848" y="593400"/>
                        </a:cubicBezTo>
                        <a:cubicBezTo>
                          <a:pt x="883848" y="392480"/>
                          <a:pt x="720971" y="229603"/>
                          <a:pt x="520051" y="229603"/>
                        </a:cubicBezTo>
                        <a:close/>
                        <a:moveTo>
                          <a:pt x="184793" y="0"/>
                        </a:moveTo>
                        <a:lnTo>
                          <a:pt x="948813" y="0"/>
                        </a:lnTo>
                        <a:lnTo>
                          <a:pt x="948813" y="168274"/>
                        </a:lnTo>
                        <a:lnTo>
                          <a:pt x="1116078" y="168274"/>
                        </a:lnTo>
                        <a:lnTo>
                          <a:pt x="1116078" y="1183655"/>
                        </a:lnTo>
                        <a:lnTo>
                          <a:pt x="1328654" y="1551846"/>
                        </a:lnTo>
                        <a:lnTo>
                          <a:pt x="895549" y="1550987"/>
                        </a:lnTo>
                        <a:lnTo>
                          <a:pt x="896462" y="1549399"/>
                        </a:lnTo>
                        <a:lnTo>
                          <a:pt x="352058" y="1549399"/>
                        </a:lnTo>
                        <a:lnTo>
                          <a:pt x="0" y="1549399"/>
                        </a:lnTo>
                        <a:lnTo>
                          <a:pt x="0" y="635487"/>
                        </a:lnTo>
                        <a:lnTo>
                          <a:pt x="4555" y="635487"/>
                        </a:lnTo>
                        <a:lnTo>
                          <a:pt x="0" y="590304"/>
                        </a:lnTo>
                        <a:cubicBezTo>
                          <a:pt x="0" y="437681"/>
                          <a:pt x="61863" y="299507"/>
                          <a:pt x="161881" y="199488"/>
                        </a:cubicBezTo>
                        <a:lnTo>
                          <a:pt x="184793" y="180584"/>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112" name="Oval 111">
                    <a:extLst>
                      <a:ext uri="{FF2B5EF4-FFF2-40B4-BE49-F238E27FC236}">
                        <a16:creationId xmlns:a16="http://schemas.microsoft.com/office/drawing/2014/main" id="{335DF3B9-7FEA-E093-B1A5-93457C421ACA}"/>
                      </a:ext>
                    </a:extLst>
                  </p:cNvPr>
                  <p:cNvSpPr/>
                  <p:nvPr/>
                </p:nvSpPr>
                <p:spPr>
                  <a:xfrm>
                    <a:off x="3117736" y="3623153"/>
                    <a:ext cx="574902" cy="57490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grpSp>
          </p:grpSp>
        </p:grpSp>
        <p:sp>
          <p:nvSpPr>
            <p:cNvPr id="26" name="Rectangle: Rounded Corners 15">
              <a:extLst>
                <a:ext uri="{FF2B5EF4-FFF2-40B4-BE49-F238E27FC236}">
                  <a16:creationId xmlns:a16="http://schemas.microsoft.com/office/drawing/2014/main" id="{42F2CC87-E35B-1D6C-0946-CD9DE1C1E576}"/>
                </a:ext>
              </a:extLst>
            </p:cNvPr>
            <p:cNvSpPr>
              <a:spLocks/>
            </p:cNvSpPr>
            <p:nvPr/>
          </p:nvSpPr>
          <p:spPr>
            <a:xfrm rot="16200000">
              <a:off x="3942059" y="3755114"/>
              <a:ext cx="2372964" cy="529162"/>
            </a:xfrm>
            <a:prstGeom prst="roundRect">
              <a:avLst/>
            </a:prstGeom>
            <a:noFill/>
            <a:ln>
              <a:solidFill>
                <a:srgbClr val="96BDBD"/>
              </a:solidFill>
            </a:ln>
          </p:spPr>
          <p:style>
            <a:lnRef idx="2">
              <a:schemeClr val="accent5"/>
            </a:lnRef>
            <a:fillRef idx="1">
              <a:schemeClr val="lt1"/>
            </a:fillRef>
            <a:effectRef idx="0">
              <a:schemeClr val="accent5"/>
            </a:effectRef>
            <a:fontRef idx="minor">
              <a:schemeClr val="dk1"/>
            </a:fontRef>
          </p:style>
          <p:txBody>
            <a:bodyPr lIns="5486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CSense Analytics</a:t>
              </a:r>
            </a:p>
          </p:txBody>
        </p:sp>
        <p:pic>
          <p:nvPicPr>
            <p:cNvPr id="27" name="Graphic 26">
              <a:extLst>
                <a:ext uri="{FF2B5EF4-FFF2-40B4-BE49-F238E27FC236}">
                  <a16:creationId xmlns:a16="http://schemas.microsoft.com/office/drawing/2014/main" id="{D5A5146D-5AAD-58CB-0809-C8EC3939A5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65651" y="4741457"/>
              <a:ext cx="349202" cy="338290"/>
            </a:xfrm>
            <a:prstGeom prst="rect">
              <a:avLst/>
            </a:prstGeom>
          </p:spPr>
        </p:pic>
        <p:grpSp>
          <p:nvGrpSpPr>
            <p:cNvPr id="28" name="Group 27">
              <a:extLst>
                <a:ext uri="{FF2B5EF4-FFF2-40B4-BE49-F238E27FC236}">
                  <a16:creationId xmlns:a16="http://schemas.microsoft.com/office/drawing/2014/main" id="{45F31EC7-DD22-A172-5B21-87459C2EE29C}"/>
                </a:ext>
              </a:extLst>
            </p:cNvPr>
            <p:cNvGrpSpPr/>
            <p:nvPr/>
          </p:nvGrpSpPr>
          <p:grpSpPr>
            <a:xfrm>
              <a:off x="594890" y="2221422"/>
              <a:ext cx="3602483" cy="548640"/>
              <a:chOff x="594890" y="1756540"/>
              <a:chExt cx="3602483" cy="548640"/>
            </a:xfrm>
          </p:grpSpPr>
          <p:sp>
            <p:nvSpPr>
              <p:cNvPr id="59" name="Rectangle: Rounded Corners 742">
                <a:extLst>
                  <a:ext uri="{FF2B5EF4-FFF2-40B4-BE49-F238E27FC236}">
                    <a16:creationId xmlns:a16="http://schemas.microsoft.com/office/drawing/2014/main" id="{179EBAF3-23DC-ED2D-57B6-B0B0AD74A308}"/>
                  </a:ext>
                </a:extLst>
              </p:cNvPr>
              <p:cNvSpPr/>
              <p:nvPr/>
            </p:nvSpPr>
            <p:spPr>
              <a:xfrm>
                <a:off x="594890" y="1756540"/>
                <a:ext cx="3602483" cy="548640"/>
              </a:xfrm>
              <a:prstGeom prst="roundRect">
                <a:avLst>
                  <a:gd name="adj" fmla="val 16205"/>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Scheduler</a:t>
                </a:r>
                <a:endParaRPr kumimoji="0" lang="en-US" sz="1400" b="0" i="0" u="none" strike="noStrike" kern="1200" cap="none" spc="0" normalizeH="0" baseline="0" noProof="0" dirty="0">
                  <a:ln>
                    <a:noFill/>
                  </a:ln>
                  <a:solidFill>
                    <a:srgbClr val="005E60"/>
                  </a:solidFill>
                  <a:effectLst/>
                  <a:uLnTx/>
                  <a:uFillTx/>
                  <a:latin typeface="Inter"/>
                  <a:ea typeface="+mn-ea"/>
                  <a:cs typeface="+mn-cs"/>
                </a:endParaRPr>
              </a:p>
            </p:txBody>
          </p:sp>
          <p:grpSp>
            <p:nvGrpSpPr>
              <p:cNvPr id="61" name="Group 60">
                <a:extLst>
                  <a:ext uri="{FF2B5EF4-FFF2-40B4-BE49-F238E27FC236}">
                    <a16:creationId xmlns:a16="http://schemas.microsoft.com/office/drawing/2014/main" id="{91ED7D39-DF03-B7B7-A14D-D176BBCB8A9C}"/>
                  </a:ext>
                </a:extLst>
              </p:cNvPr>
              <p:cNvGrpSpPr/>
              <p:nvPr/>
            </p:nvGrpSpPr>
            <p:grpSpPr>
              <a:xfrm>
                <a:off x="749328" y="1872684"/>
                <a:ext cx="410633" cy="316352"/>
                <a:chOff x="5522071" y="1499930"/>
                <a:chExt cx="410633" cy="316352"/>
              </a:xfrm>
            </p:grpSpPr>
            <p:sp>
              <p:nvSpPr>
                <p:cNvPr id="64" name="Freeform: Shape 63">
                  <a:extLst>
                    <a:ext uri="{FF2B5EF4-FFF2-40B4-BE49-F238E27FC236}">
                      <a16:creationId xmlns:a16="http://schemas.microsoft.com/office/drawing/2014/main" id="{B55E8538-D73B-1F9B-2E90-4529D26E1B18}"/>
                    </a:ext>
                  </a:extLst>
                </p:cNvPr>
                <p:cNvSpPr/>
                <p:nvPr/>
              </p:nvSpPr>
              <p:spPr>
                <a:xfrm>
                  <a:off x="5522071" y="1499930"/>
                  <a:ext cx="410633" cy="316352"/>
                </a:xfrm>
                <a:custGeom>
                  <a:avLst/>
                  <a:gdLst>
                    <a:gd name="connsiteX0" fmla="*/ 384917 w 410633"/>
                    <a:gd name="connsiteY0" fmla="*/ 316230 h 316352"/>
                    <a:gd name="connsiteX1" fmla="*/ 25717 w 410633"/>
                    <a:gd name="connsiteY1" fmla="*/ 316230 h 316352"/>
                    <a:gd name="connsiteX2" fmla="*/ 0 w 410633"/>
                    <a:gd name="connsiteY2" fmla="*/ 289816 h 316352"/>
                    <a:gd name="connsiteX3" fmla="*/ 0 w 410633"/>
                    <a:gd name="connsiteY3" fmla="*/ 26414 h 316352"/>
                    <a:gd name="connsiteX4" fmla="*/ 25717 w 410633"/>
                    <a:gd name="connsiteY4" fmla="*/ 0 h 316352"/>
                    <a:gd name="connsiteX5" fmla="*/ 384917 w 410633"/>
                    <a:gd name="connsiteY5" fmla="*/ 0 h 316352"/>
                    <a:gd name="connsiteX6" fmla="*/ 410634 w 410633"/>
                    <a:gd name="connsiteY6" fmla="*/ 26414 h 316352"/>
                    <a:gd name="connsiteX7" fmla="*/ 410634 w 410633"/>
                    <a:gd name="connsiteY7" fmla="*/ 289939 h 316352"/>
                    <a:gd name="connsiteX8" fmla="*/ 384917 w 410633"/>
                    <a:gd name="connsiteY8" fmla="*/ 316352 h 316352"/>
                    <a:gd name="connsiteX9" fmla="*/ 25717 w 410633"/>
                    <a:gd name="connsiteY9" fmla="*/ 13207 h 316352"/>
                    <a:gd name="connsiteX10" fmla="*/ 12858 w 410633"/>
                    <a:gd name="connsiteY10" fmla="*/ 26414 h 316352"/>
                    <a:gd name="connsiteX11" fmla="*/ 12858 w 410633"/>
                    <a:gd name="connsiteY11" fmla="*/ 289939 h 316352"/>
                    <a:gd name="connsiteX12" fmla="*/ 25717 w 410633"/>
                    <a:gd name="connsiteY12" fmla="*/ 303145 h 316352"/>
                    <a:gd name="connsiteX13" fmla="*/ 384917 w 410633"/>
                    <a:gd name="connsiteY13" fmla="*/ 303145 h 316352"/>
                    <a:gd name="connsiteX14" fmla="*/ 397776 w 410633"/>
                    <a:gd name="connsiteY14" fmla="*/ 289939 h 316352"/>
                    <a:gd name="connsiteX15" fmla="*/ 397776 w 410633"/>
                    <a:gd name="connsiteY15" fmla="*/ 26414 h 316352"/>
                    <a:gd name="connsiteX16" fmla="*/ 384917 w 410633"/>
                    <a:gd name="connsiteY16" fmla="*/ 13207 h 316352"/>
                    <a:gd name="connsiteX17" fmla="*/ 25717 w 410633"/>
                    <a:gd name="connsiteY17" fmla="*/ 13207 h 31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633" h="316352">
                      <a:moveTo>
                        <a:pt x="384917" y="316230"/>
                      </a:moveTo>
                      <a:lnTo>
                        <a:pt x="25717" y="316230"/>
                      </a:lnTo>
                      <a:cubicBezTo>
                        <a:pt x="11549" y="316230"/>
                        <a:pt x="0" y="304368"/>
                        <a:pt x="0" y="289816"/>
                      </a:cubicBezTo>
                      <a:lnTo>
                        <a:pt x="0" y="26414"/>
                      </a:lnTo>
                      <a:cubicBezTo>
                        <a:pt x="0" y="11862"/>
                        <a:pt x="11549" y="0"/>
                        <a:pt x="25717" y="0"/>
                      </a:cubicBezTo>
                      <a:lnTo>
                        <a:pt x="384917" y="0"/>
                      </a:lnTo>
                      <a:cubicBezTo>
                        <a:pt x="399085" y="0"/>
                        <a:pt x="410634" y="11862"/>
                        <a:pt x="410634" y="26414"/>
                      </a:cubicBezTo>
                      <a:lnTo>
                        <a:pt x="410634" y="289939"/>
                      </a:lnTo>
                      <a:cubicBezTo>
                        <a:pt x="410634" y="304491"/>
                        <a:pt x="399085" y="316352"/>
                        <a:pt x="384917" y="316352"/>
                      </a:cubicBezTo>
                      <a:close/>
                      <a:moveTo>
                        <a:pt x="25717" y="13207"/>
                      </a:moveTo>
                      <a:cubicBezTo>
                        <a:pt x="18692" y="13207"/>
                        <a:pt x="12858" y="19077"/>
                        <a:pt x="12858" y="26414"/>
                      </a:cubicBezTo>
                      <a:lnTo>
                        <a:pt x="12858" y="289939"/>
                      </a:lnTo>
                      <a:cubicBezTo>
                        <a:pt x="12858" y="297153"/>
                        <a:pt x="18573" y="303145"/>
                        <a:pt x="25717" y="303145"/>
                      </a:cubicBezTo>
                      <a:lnTo>
                        <a:pt x="384917" y="303145"/>
                      </a:lnTo>
                      <a:cubicBezTo>
                        <a:pt x="391942" y="303145"/>
                        <a:pt x="397776" y="297276"/>
                        <a:pt x="397776" y="289939"/>
                      </a:cubicBezTo>
                      <a:lnTo>
                        <a:pt x="397776" y="26414"/>
                      </a:lnTo>
                      <a:cubicBezTo>
                        <a:pt x="397776" y="19199"/>
                        <a:pt x="392061" y="13207"/>
                        <a:pt x="384917" y="13207"/>
                      </a:cubicBezTo>
                      <a:lnTo>
                        <a:pt x="25717" y="13207"/>
                      </a:lnTo>
                      <a:close/>
                    </a:path>
                  </a:pathLst>
                </a:custGeom>
                <a:solidFill>
                  <a:schemeClr val="accent6">
                    <a:lumMod val="50000"/>
                  </a:schemeClr>
                </a:solidFill>
                <a:ln w="0" cap="flat">
                  <a:solidFill>
                    <a:srgbClr val="005E6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cxnSp>
              <p:nvCxnSpPr>
                <p:cNvPr id="65" name="Straight Connector 64">
                  <a:extLst>
                    <a:ext uri="{FF2B5EF4-FFF2-40B4-BE49-F238E27FC236}">
                      <a16:creationId xmlns:a16="http://schemas.microsoft.com/office/drawing/2014/main" id="{B196DF43-52B5-1E87-BA22-D8EFC627F73C}"/>
                    </a:ext>
                  </a:extLst>
                </p:cNvPr>
                <p:cNvCxnSpPr>
                  <a:cxnSpLocks/>
                </p:cNvCxnSpPr>
                <p:nvPr/>
              </p:nvCxnSpPr>
              <p:spPr>
                <a:xfrm>
                  <a:off x="5638413"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5E3F94-8DAD-B52F-F295-B2DE4B0BC08A}"/>
                    </a:ext>
                  </a:extLst>
                </p:cNvPr>
                <p:cNvCxnSpPr>
                  <a:cxnSpLocks/>
                </p:cNvCxnSpPr>
                <p:nvPr/>
              </p:nvCxnSpPr>
              <p:spPr>
                <a:xfrm>
                  <a:off x="5697749"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F226CBC-E5C9-4B2C-B0B2-B488DF6C608C}"/>
                    </a:ext>
                  </a:extLst>
                </p:cNvPr>
                <p:cNvCxnSpPr>
                  <a:cxnSpLocks/>
                </p:cNvCxnSpPr>
                <p:nvPr/>
              </p:nvCxnSpPr>
              <p:spPr>
                <a:xfrm>
                  <a:off x="5757085"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32D9D8A-C5A9-E390-8E7E-639BBBFBC651}"/>
                    </a:ext>
                  </a:extLst>
                </p:cNvPr>
                <p:cNvCxnSpPr>
                  <a:cxnSpLocks/>
                </p:cNvCxnSpPr>
                <p:nvPr/>
              </p:nvCxnSpPr>
              <p:spPr>
                <a:xfrm>
                  <a:off x="5816422"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9CF1954-7AF5-F98B-6EE7-59CC4E4E6D2D}"/>
                    </a:ext>
                  </a:extLst>
                </p:cNvPr>
                <p:cNvCxnSpPr>
                  <a:cxnSpLocks/>
                </p:cNvCxnSpPr>
                <p:nvPr/>
              </p:nvCxnSpPr>
              <p:spPr>
                <a:xfrm>
                  <a:off x="5579077"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487EB2D-7C0D-39EB-4FF5-F3B28C4268D7}"/>
                    </a:ext>
                  </a:extLst>
                </p:cNvPr>
                <p:cNvCxnSpPr>
                  <a:cxnSpLocks/>
                </p:cNvCxnSpPr>
                <p:nvPr/>
              </p:nvCxnSpPr>
              <p:spPr>
                <a:xfrm>
                  <a:off x="5579077" y="158403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A8A3B58-F795-8108-D997-DF0F825F0B26}"/>
                    </a:ext>
                  </a:extLst>
                </p:cNvPr>
                <p:cNvCxnSpPr>
                  <a:cxnSpLocks/>
                </p:cNvCxnSpPr>
                <p:nvPr/>
              </p:nvCxnSpPr>
              <p:spPr>
                <a:xfrm>
                  <a:off x="5697749" y="158403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7C15753-6F47-2B53-062A-B3EB30D32B09}"/>
                    </a:ext>
                  </a:extLst>
                </p:cNvPr>
                <p:cNvCxnSpPr>
                  <a:cxnSpLocks/>
                </p:cNvCxnSpPr>
                <p:nvPr/>
              </p:nvCxnSpPr>
              <p:spPr>
                <a:xfrm>
                  <a:off x="5757085" y="158403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557B3BC-0366-B2BC-1C72-99B5BA79A88D}"/>
                    </a:ext>
                  </a:extLst>
                </p:cNvPr>
                <p:cNvCxnSpPr>
                  <a:cxnSpLocks/>
                </p:cNvCxnSpPr>
                <p:nvPr/>
              </p:nvCxnSpPr>
              <p:spPr>
                <a:xfrm>
                  <a:off x="5638413" y="162900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C5F9529-ADC8-0198-AF12-0A0A32C3EB12}"/>
                    </a:ext>
                  </a:extLst>
                </p:cNvPr>
                <p:cNvCxnSpPr>
                  <a:cxnSpLocks/>
                </p:cNvCxnSpPr>
                <p:nvPr/>
              </p:nvCxnSpPr>
              <p:spPr>
                <a:xfrm>
                  <a:off x="5757085" y="162900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6C913BB-FC60-183C-A7C4-74BA557F43EE}"/>
                    </a:ext>
                  </a:extLst>
                </p:cNvPr>
                <p:cNvCxnSpPr>
                  <a:cxnSpLocks/>
                </p:cNvCxnSpPr>
                <p:nvPr/>
              </p:nvCxnSpPr>
              <p:spPr>
                <a:xfrm>
                  <a:off x="5816421" y="162900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5996A15-A666-DE9B-38A6-A3BE16F89A1F}"/>
                    </a:ext>
                  </a:extLst>
                </p:cNvPr>
                <p:cNvCxnSpPr>
                  <a:cxnSpLocks/>
                </p:cNvCxnSpPr>
                <p:nvPr/>
              </p:nvCxnSpPr>
              <p:spPr>
                <a:xfrm>
                  <a:off x="5579077" y="1678973"/>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4B5E2F0-4952-64DD-E489-08D0DABC11FE}"/>
                    </a:ext>
                  </a:extLst>
                </p:cNvPr>
                <p:cNvCxnSpPr>
                  <a:cxnSpLocks/>
                </p:cNvCxnSpPr>
                <p:nvPr/>
              </p:nvCxnSpPr>
              <p:spPr>
                <a:xfrm>
                  <a:off x="5871385" y="1556553"/>
                  <a:ext cx="4372"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9D3344A-2F2B-AD1C-3802-25F19337FF79}"/>
                    </a:ext>
                  </a:extLst>
                </p:cNvPr>
                <p:cNvCxnSpPr>
                  <a:cxnSpLocks/>
                </p:cNvCxnSpPr>
                <p:nvPr/>
              </p:nvCxnSpPr>
              <p:spPr>
                <a:xfrm>
                  <a:off x="5697749" y="1678973"/>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BCB4188-CE51-FA1B-9856-16C95D29BE60}"/>
                    </a:ext>
                  </a:extLst>
                </p:cNvPr>
                <p:cNvCxnSpPr>
                  <a:cxnSpLocks/>
                </p:cNvCxnSpPr>
                <p:nvPr/>
              </p:nvCxnSpPr>
              <p:spPr>
                <a:xfrm>
                  <a:off x="5757085" y="1678973"/>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9D4E2A9-2BCF-4B58-AA18-FC6B881CD08D}"/>
                    </a:ext>
                  </a:extLst>
                </p:cNvPr>
                <p:cNvCxnSpPr>
                  <a:cxnSpLocks/>
                </p:cNvCxnSpPr>
                <p:nvPr/>
              </p:nvCxnSpPr>
              <p:spPr>
                <a:xfrm>
                  <a:off x="5638413" y="1678973"/>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6B47622-43FC-FB60-926A-756D2D93DBAD}"/>
                    </a:ext>
                  </a:extLst>
                </p:cNvPr>
                <p:cNvCxnSpPr>
                  <a:cxnSpLocks/>
                </p:cNvCxnSpPr>
                <p:nvPr/>
              </p:nvCxnSpPr>
              <p:spPr>
                <a:xfrm>
                  <a:off x="5816421" y="1718946"/>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grpSp>
        </p:grpSp>
        <p:cxnSp>
          <p:nvCxnSpPr>
            <p:cNvPr id="29" name="Straight Connector 28">
              <a:extLst>
                <a:ext uri="{FF2B5EF4-FFF2-40B4-BE49-F238E27FC236}">
                  <a16:creationId xmlns:a16="http://schemas.microsoft.com/office/drawing/2014/main" id="{0F5029C7-E0B5-FBE5-EA66-3AF66068391F}"/>
                </a:ext>
              </a:extLst>
            </p:cNvPr>
            <p:cNvCxnSpPr>
              <a:cxnSpLocks/>
            </p:cNvCxnSpPr>
            <p:nvPr/>
          </p:nvCxnSpPr>
          <p:spPr>
            <a:xfrm>
              <a:off x="2463977" y="1756540"/>
              <a:ext cx="0" cy="499788"/>
            </a:xfrm>
            <a:prstGeom prst="line">
              <a:avLst/>
            </a:prstGeom>
            <a:ln w="12700">
              <a:solidFill>
                <a:srgbClr val="005E60"/>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Rounded Corners 742">
              <a:extLst>
                <a:ext uri="{FF2B5EF4-FFF2-40B4-BE49-F238E27FC236}">
                  <a16:creationId xmlns:a16="http://schemas.microsoft.com/office/drawing/2014/main" id="{D0275D09-6E33-2D81-567F-2CA9D4E7EDC6}"/>
                </a:ext>
              </a:extLst>
            </p:cNvPr>
            <p:cNvSpPr/>
            <p:nvPr/>
          </p:nvSpPr>
          <p:spPr>
            <a:xfrm>
              <a:off x="594890" y="1614555"/>
              <a:ext cx="3602483" cy="548640"/>
            </a:xfrm>
            <a:prstGeom prst="roundRect">
              <a:avLst>
                <a:gd name="adj" fmla="val 16205"/>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60"/>
                  </a:solidFill>
                  <a:effectLst/>
                  <a:uLnTx/>
                  <a:uFillTx/>
                  <a:latin typeface="Inter"/>
                  <a:ea typeface="+mn-ea"/>
                  <a:cs typeface="+mn-cs"/>
                </a:rPr>
                <a:t>Other IT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60"/>
                  </a:solidFill>
                  <a:effectLst/>
                  <a:uLnTx/>
                  <a:uFillTx/>
                  <a:latin typeface="Inter"/>
                  <a:ea typeface="+mn-ea"/>
                  <a:cs typeface="+mn-cs"/>
                </a:rPr>
                <a:t>(ERP, EAM, PLM, …)</a:t>
              </a:r>
            </a:p>
          </p:txBody>
        </p:sp>
        <p:pic>
          <p:nvPicPr>
            <p:cNvPr id="31" name="Graphic 30">
              <a:extLst>
                <a:ext uri="{FF2B5EF4-FFF2-40B4-BE49-F238E27FC236}">
                  <a16:creationId xmlns:a16="http://schemas.microsoft.com/office/drawing/2014/main" id="{BE7E2C49-90E8-B996-4114-9A903815ED8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1243" y="1696809"/>
              <a:ext cx="483262" cy="384132"/>
            </a:xfrm>
            <a:prstGeom prst="rect">
              <a:avLst/>
            </a:prstGeom>
          </p:spPr>
        </p:pic>
      </p:grpSp>
      <p:sp>
        <p:nvSpPr>
          <p:cNvPr id="5" name="Footer Placeholder 1">
            <a:extLst>
              <a:ext uri="{FF2B5EF4-FFF2-40B4-BE49-F238E27FC236}">
                <a16:creationId xmlns:a16="http://schemas.microsoft.com/office/drawing/2014/main" id="{C50870C1-A55B-A4D4-E100-801D7D3D67A6}"/>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GE and the GE Monogram are trademarks of General Electric Company used under trademark license.</a:t>
            </a:r>
          </a:p>
        </p:txBody>
      </p:sp>
    </p:spTree>
    <p:extLst>
      <p:ext uri="{BB962C8B-B14F-4D97-AF65-F5344CB8AC3E}">
        <p14:creationId xmlns:p14="http://schemas.microsoft.com/office/powerpoint/2010/main" val="60553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79">
            <a:extLst>
              <a:ext uri="{FF2B5EF4-FFF2-40B4-BE49-F238E27FC236}">
                <a16:creationId xmlns:a16="http://schemas.microsoft.com/office/drawing/2014/main" id="{7F346C8A-E2BD-3503-7C1A-397319E9DAF3}"/>
              </a:ext>
            </a:extLst>
          </p:cNvPr>
          <p:cNvSpPr>
            <a:spLocks noGrp="1"/>
          </p:cNvSpPr>
          <p:nvPr>
            <p:ph type="title"/>
          </p:nvPr>
        </p:nvSpPr>
        <p:spPr/>
        <p:txBody>
          <a:bodyPr/>
          <a:lstStyle/>
          <a:p>
            <a:r>
              <a:rPr lang="en-US" dirty="0"/>
              <a:t>GE Vernova – Proficy® Software</a:t>
            </a:r>
            <a:br>
              <a:rPr lang="en-US" dirty="0"/>
            </a:br>
            <a:r>
              <a:rPr lang="en-US" sz="2000" dirty="0"/>
              <a:t>Enabling the Smart Factory &amp; Infrastructure</a:t>
            </a:r>
            <a:endParaRPr lang="en-US" dirty="0"/>
          </a:p>
        </p:txBody>
      </p:sp>
      <p:sp>
        <p:nvSpPr>
          <p:cNvPr id="4" name="Slide Number Placeholder 3">
            <a:extLst>
              <a:ext uri="{FF2B5EF4-FFF2-40B4-BE49-F238E27FC236}">
                <a16:creationId xmlns:a16="http://schemas.microsoft.com/office/drawing/2014/main" id="{A5421B52-A84D-811D-3B7D-063C55EBC8C0}"/>
              </a:ext>
            </a:extLst>
          </p:cNvPr>
          <p:cNvSpPr>
            <a:spLocks noGrp="1"/>
          </p:cNvSpPr>
          <p:nvPr>
            <p:ph type="sldNum" sz="quarter" idx="12"/>
          </p:nvPr>
        </p:nvSpPr>
        <p:spPr>
          <a:xfrm>
            <a:off x="11222182" y="6492875"/>
            <a:ext cx="5507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A97EF-C944-4447-B862-B593E9B4A0FF}" type="slidenum">
              <a:rPr kumimoji="0" lang="en-US" sz="800" b="0" i="0" u="none" strike="noStrike" kern="1200" cap="none" spc="0" normalizeH="0" baseline="0" noProof="0" smtClean="0">
                <a:ln>
                  <a:noFill/>
                </a:ln>
                <a:solidFill>
                  <a:srgbClr val="212121"/>
                </a:solidFill>
                <a:effectLst/>
                <a:uLnTx/>
                <a:uFillTx/>
                <a:latin typeface="Inter"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endParaRPr>
          </a:p>
        </p:txBody>
      </p:sp>
      <p:pic>
        <p:nvPicPr>
          <p:cNvPr id="19" name="Graphic 18">
            <a:extLst>
              <a:ext uri="{FF2B5EF4-FFF2-40B4-BE49-F238E27FC236}">
                <a16:creationId xmlns:a16="http://schemas.microsoft.com/office/drawing/2014/main" id="{FC7D7CF7-0283-6E37-669A-B1DB7F00A6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3952" y="3509694"/>
            <a:ext cx="555948" cy="555948"/>
          </a:xfrm>
          <a:prstGeom prst="rect">
            <a:avLst/>
          </a:prstGeom>
        </p:spPr>
      </p:pic>
      <p:sp>
        <p:nvSpPr>
          <p:cNvPr id="20" name="TextBox 19">
            <a:extLst>
              <a:ext uri="{FF2B5EF4-FFF2-40B4-BE49-F238E27FC236}">
                <a16:creationId xmlns:a16="http://schemas.microsoft.com/office/drawing/2014/main" id="{EC08FF49-5A99-9F50-63C0-9D545ACB5E57}"/>
              </a:ext>
            </a:extLst>
          </p:cNvPr>
          <p:cNvSpPr txBox="1"/>
          <p:nvPr/>
        </p:nvSpPr>
        <p:spPr>
          <a:xfrm>
            <a:off x="7281449" y="2814233"/>
            <a:ext cx="2932800" cy="255898"/>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Proficy Data Hub</a:t>
            </a:r>
          </a:p>
        </p:txBody>
      </p:sp>
      <p:sp>
        <p:nvSpPr>
          <p:cNvPr id="21" name="Rounded Rectangle 22">
            <a:extLst>
              <a:ext uri="{FF2B5EF4-FFF2-40B4-BE49-F238E27FC236}">
                <a16:creationId xmlns:a16="http://schemas.microsoft.com/office/drawing/2014/main" id="{348B960F-B951-A616-D7B2-EC4ADE1FC552}"/>
              </a:ext>
            </a:extLst>
          </p:cNvPr>
          <p:cNvSpPr/>
          <p:nvPr/>
        </p:nvSpPr>
        <p:spPr>
          <a:xfrm>
            <a:off x="7281450" y="3071460"/>
            <a:ext cx="4438912" cy="1432416"/>
          </a:xfrm>
          <a:prstGeom prst="roundRect">
            <a:avLst>
              <a:gd name="adj" fmla="val 3390"/>
            </a:avLst>
          </a:prstGeom>
          <a:pattFill prst="wdUpDiag">
            <a:fgClr>
              <a:srgbClr val="DEEAEA"/>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nvGrpSpPr>
          <p:cNvPr id="825" name="Group 824">
            <a:extLst>
              <a:ext uri="{FF2B5EF4-FFF2-40B4-BE49-F238E27FC236}">
                <a16:creationId xmlns:a16="http://schemas.microsoft.com/office/drawing/2014/main" id="{4AC2EC36-9D03-AC65-703C-AD453C0051A2}"/>
              </a:ext>
            </a:extLst>
          </p:cNvPr>
          <p:cNvGrpSpPr/>
          <p:nvPr/>
        </p:nvGrpSpPr>
        <p:grpSpPr>
          <a:xfrm>
            <a:off x="7401528" y="3213890"/>
            <a:ext cx="4198756" cy="1147556"/>
            <a:chOff x="7401528" y="3199999"/>
            <a:chExt cx="4198756" cy="1147556"/>
          </a:xfrm>
        </p:grpSpPr>
        <p:sp>
          <p:nvSpPr>
            <p:cNvPr id="23" name="Rounded Rectangle 25">
              <a:extLst>
                <a:ext uri="{FF2B5EF4-FFF2-40B4-BE49-F238E27FC236}">
                  <a16:creationId xmlns:a16="http://schemas.microsoft.com/office/drawing/2014/main" id="{50A70CDE-9779-3B45-2F26-48394AF40D96}"/>
                </a:ext>
              </a:extLst>
            </p:cNvPr>
            <p:cNvSpPr/>
            <p:nvPr/>
          </p:nvSpPr>
          <p:spPr>
            <a:xfrm>
              <a:off x="7401528" y="3845332"/>
              <a:ext cx="4198756" cy="186177"/>
            </a:xfrm>
            <a:prstGeom prst="roundRect">
              <a:avLst>
                <a:gd name="adj" fmla="val 85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Containerized &amp; Zero Trust Security</a:t>
              </a:r>
            </a:p>
          </p:txBody>
        </p:sp>
        <p:sp>
          <p:nvSpPr>
            <p:cNvPr id="24" name="Rounded Rectangle 25">
              <a:extLst>
                <a:ext uri="{FF2B5EF4-FFF2-40B4-BE49-F238E27FC236}">
                  <a16:creationId xmlns:a16="http://schemas.microsoft.com/office/drawing/2014/main" id="{9223F22E-7667-E7CE-C7CB-7C79290174A6}"/>
                </a:ext>
              </a:extLst>
            </p:cNvPr>
            <p:cNvSpPr/>
            <p:nvPr/>
          </p:nvSpPr>
          <p:spPr>
            <a:xfrm>
              <a:off x="7401528" y="3529287"/>
              <a:ext cx="4198756" cy="186177"/>
            </a:xfrm>
            <a:prstGeom prst="roundRect">
              <a:avLst>
                <a:gd name="adj" fmla="val 85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Unified &amp; Extensible UI/UX</a:t>
              </a:r>
            </a:p>
          </p:txBody>
        </p:sp>
        <p:sp>
          <p:nvSpPr>
            <p:cNvPr id="28" name="Rounded Rectangle 25">
              <a:extLst>
                <a:ext uri="{FF2B5EF4-FFF2-40B4-BE49-F238E27FC236}">
                  <a16:creationId xmlns:a16="http://schemas.microsoft.com/office/drawing/2014/main" id="{30717B24-3B9E-AD67-A1CD-EAA230A1436D}"/>
                </a:ext>
              </a:extLst>
            </p:cNvPr>
            <p:cNvSpPr/>
            <p:nvPr/>
          </p:nvSpPr>
          <p:spPr>
            <a:xfrm>
              <a:off x="7401528" y="4161378"/>
              <a:ext cx="4198756" cy="186177"/>
            </a:xfrm>
            <a:prstGeom prst="roundRect">
              <a:avLst>
                <a:gd name="adj" fmla="val 85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rPr>
                <a:t>Enterprise Data Fabric</a:t>
              </a:r>
            </a:p>
          </p:txBody>
        </p:sp>
        <p:sp>
          <p:nvSpPr>
            <p:cNvPr id="32" name="Rounded Rectangle 22">
              <a:extLst>
                <a:ext uri="{FF2B5EF4-FFF2-40B4-BE49-F238E27FC236}">
                  <a16:creationId xmlns:a16="http://schemas.microsoft.com/office/drawing/2014/main" id="{39747AAF-7EF1-F97C-DBE5-7FAC4C36B886}"/>
                </a:ext>
              </a:extLst>
            </p:cNvPr>
            <p:cNvSpPr/>
            <p:nvPr/>
          </p:nvSpPr>
          <p:spPr>
            <a:xfrm>
              <a:off x="7409596" y="3199999"/>
              <a:ext cx="4190688" cy="223762"/>
            </a:xfrm>
            <a:prstGeom prst="roundRect">
              <a:avLst>
                <a:gd name="adj" fmla="val 83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Enterprise model  |  Unified namespace  |  Message bus</a:t>
              </a:r>
            </a:p>
          </p:txBody>
        </p:sp>
      </p:grpSp>
      <p:sp>
        <p:nvSpPr>
          <p:cNvPr id="38" name="TextBox 37">
            <a:extLst>
              <a:ext uri="{FF2B5EF4-FFF2-40B4-BE49-F238E27FC236}">
                <a16:creationId xmlns:a16="http://schemas.microsoft.com/office/drawing/2014/main" id="{B1A8A4FC-3B68-B412-39C2-FE518666039D}"/>
              </a:ext>
            </a:extLst>
          </p:cNvPr>
          <p:cNvSpPr txBox="1"/>
          <p:nvPr/>
        </p:nvSpPr>
        <p:spPr>
          <a:xfrm>
            <a:off x="7281450" y="4874186"/>
            <a:ext cx="3888194" cy="255898"/>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Infrastructure: Cloud, On-Premises, Edge </a:t>
            </a:r>
          </a:p>
        </p:txBody>
      </p:sp>
      <p:sp>
        <p:nvSpPr>
          <p:cNvPr id="40" name="Rounded Rectangle 43">
            <a:extLst>
              <a:ext uri="{FF2B5EF4-FFF2-40B4-BE49-F238E27FC236}">
                <a16:creationId xmlns:a16="http://schemas.microsoft.com/office/drawing/2014/main" id="{09883D36-FD25-F9E0-EDDE-1E369B80A457}"/>
              </a:ext>
            </a:extLst>
          </p:cNvPr>
          <p:cNvSpPr/>
          <p:nvPr/>
        </p:nvSpPr>
        <p:spPr>
          <a:xfrm>
            <a:off x="7300500" y="5140721"/>
            <a:ext cx="4438913" cy="260070"/>
          </a:xfrm>
          <a:prstGeom prst="roundRect">
            <a:avLst>
              <a:gd name="adj" fmla="val 2656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Hybrid Cloud Infrastructure </a:t>
            </a:r>
          </a:p>
        </p:txBody>
      </p:sp>
      <p:pic>
        <p:nvPicPr>
          <p:cNvPr id="41" name="Graphic 40">
            <a:extLst>
              <a:ext uri="{FF2B5EF4-FFF2-40B4-BE49-F238E27FC236}">
                <a16:creationId xmlns:a16="http://schemas.microsoft.com/office/drawing/2014/main" id="{B7618C05-DE97-8405-1BB3-59175FC901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3953" y="5049802"/>
            <a:ext cx="555948" cy="441908"/>
          </a:xfrm>
          <a:prstGeom prst="rect">
            <a:avLst/>
          </a:prstGeom>
        </p:spPr>
      </p:pic>
      <p:sp>
        <p:nvSpPr>
          <p:cNvPr id="42" name="TextBox 41">
            <a:extLst>
              <a:ext uri="{FF2B5EF4-FFF2-40B4-BE49-F238E27FC236}">
                <a16:creationId xmlns:a16="http://schemas.microsoft.com/office/drawing/2014/main" id="{C42CCB96-8F33-1706-E37D-88D165966C8A}"/>
              </a:ext>
            </a:extLst>
          </p:cNvPr>
          <p:cNvSpPr txBox="1"/>
          <p:nvPr/>
        </p:nvSpPr>
        <p:spPr>
          <a:xfrm>
            <a:off x="7281449" y="1336775"/>
            <a:ext cx="4409582" cy="265423"/>
          </a:xfrm>
          <a:prstGeom prst="rect">
            <a:avLst/>
          </a:prstGeom>
          <a:noFill/>
        </p:spPr>
        <p:txBody>
          <a:bodyPr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60"/>
                </a:solidFill>
                <a:effectLst/>
                <a:uLnTx/>
                <a:uFillTx/>
                <a:latin typeface="Inter"/>
                <a:ea typeface="Inter"/>
                <a:cs typeface="Inter"/>
              </a:rPr>
              <a:t>Complementary Solutions</a:t>
            </a:r>
          </a:p>
        </p:txBody>
      </p:sp>
      <p:sp>
        <p:nvSpPr>
          <p:cNvPr id="43" name="Rounded Rectangle 25">
            <a:extLst>
              <a:ext uri="{FF2B5EF4-FFF2-40B4-BE49-F238E27FC236}">
                <a16:creationId xmlns:a16="http://schemas.microsoft.com/office/drawing/2014/main" id="{BA82F0B2-D929-D0F2-48A1-2E55FC690951}"/>
              </a:ext>
            </a:extLst>
          </p:cNvPr>
          <p:cNvSpPr/>
          <p:nvPr/>
        </p:nvSpPr>
        <p:spPr>
          <a:xfrm>
            <a:off x="7288205" y="1617869"/>
            <a:ext cx="4438912" cy="880055"/>
          </a:xfrm>
          <a:prstGeom prst="roundRect">
            <a:avLst>
              <a:gd name="adj" fmla="val 8568"/>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Inter" panose="020B0502030000000004" pitchFamily="34" charset="0"/>
            </a:endParaRPr>
          </a:p>
        </p:txBody>
      </p:sp>
      <p:pic>
        <p:nvPicPr>
          <p:cNvPr id="48" name="Graphic 47">
            <a:extLst>
              <a:ext uri="{FF2B5EF4-FFF2-40B4-BE49-F238E27FC236}">
                <a16:creationId xmlns:a16="http://schemas.microsoft.com/office/drawing/2014/main" id="{0BDB6D8D-BAFD-565D-C7AB-A891D635E5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3953" y="1882877"/>
            <a:ext cx="555947" cy="350038"/>
          </a:xfrm>
          <a:prstGeom prst="rect">
            <a:avLst/>
          </a:prstGeom>
        </p:spPr>
      </p:pic>
      <p:grpSp>
        <p:nvGrpSpPr>
          <p:cNvPr id="824" name="Group 823">
            <a:extLst>
              <a:ext uri="{FF2B5EF4-FFF2-40B4-BE49-F238E27FC236}">
                <a16:creationId xmlns:a16="http://schemas.microsoft.com/office/drawing/2014/main" id="{24867A26-1FE5-342F-F1B2-31E80A2F546A}"/>
              </a:ext>
            </a:extLst>
          </p:cNvPr>
          <p:cNvGrpSpPr/>
          <p:nvPr/>
        </p:nvGrpSpPr>
        <p:grpSpPr>
          <a:xfrm>
            <a:off x="7465620" y="1735832"/>
            <a:ext cx="4084082" cy="641702"/>
            <a:chOff x="7870768" y="1858132"/>
            <a:chExt cx="3374949" cy="397102"/>
          </a:xfrm>
        </p:grpSpPr>
        <p:sp>
          <p:nvSpPr>
            <p:cNvPr id="44" name="TextBox 43">
              <a:extLst>
                <a:ext uri="{FF2B5EF4-FFF2-40B4-BE49-F238E27FC236}">
                  <a16:creationId xmlns:a16="http://schemas.microsoft.com/office/drawing/2014/main" id="{D1A3C0B6-DF49-37CE-1C93-8A79356F62C5}"/>
                </a:ext>
              </a:extLst>
            </p:cNvPr>
            <p:cNvSpPr txBox="1"/>
            <p:nvPr/>
          </p:nvSpPr>
          <p:spPr>
            <a:xfrm>
              <a:off x="9613496" y="1858132"/>
              <a:ext cx="840045" cy="182880"/>
            </a:xfrm>
            <a:prstGeom prst="roundRect">
              <a:avLst/>
            </a:prstGeom>
            <a:solidFill>
              <a:schemeClr val="accent4">
                <a:lumMod val="20000"/>
                <a:lumOff val="80000"/>
              </a:schemeClr>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IMS</a:t>
              </a:r>
            </a:p>
          </p:txBody>
        </p:sp>
        <p:sp>
          <p:nvSpPr>
            <p:cNvPr id="45" name="TextBox 44">
              <a:extLst>
                <a:ext uri="{FF2B5EF4-FFF2-40B4-BE49-F238E27FC236}">
                  <a16:creationId xmlns:a16="http://schemas.microsoft.com/office/drawing/2014/main" id="{7ADBAD9A-8381-994E-96AA-E7DADB041FB5}"/>
                </a:ext>
              </a:extLst>
            </p:cNvPr>
            <p:cNvSpPr txBox="1"/>
            <p:nvPr/>
          </p:nvSpPr>
          <p:spPr>
            <a:xfrm>
              <a:off x="10484859" y="1858132"/>
              <a:ext cx="760858" cy="182880"/>
            </a:xfrm>
            <a:prstGeom prst="roundRect">
              <a:avLst/>
            </a:prstGeom>
            <a:solidFill>
              <a:schemeClr val="accent4">
                <a:lumMod val="20000"/>
                <a:lumOff val="80000"/>
              </a:schemeClr>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WMS</a:t>
              </a:r>
            </a:p>
          </p:txBody>
        </p:sp>
        <p:sp>
          <p:nvSpPr>
            <p:cNvPr id="46" name="TextBox 45">
              <a:extLst>
                <a:ext uri="{FF2B5EF4-FFF2-40B4-BE49-F238E27FC236}">
                  <a16:creationId xmlns:a16="http://schemas.microsoft.com/office/drawing/2014/main" id="{F8A59680-37D2-61EC-572E-B8A6735734E6}"/>
                </a:ext>
              </a:extLst>
            </p:cNvPr>
            <p:cNvSpPr txBox="1"/>
            <p:nvPr/>
          </p:nvSpPr>
          <p:spPr>
            <a:xfrm>
              <a:off x="7870768" y="1858132"/>
              <a:ext cx="840045" cy="182880"/>
            </a:xfrm>
            <a:prstGeom prst="roundRect">
              <a:avLst/>
            </a:prstGeom>
            <a:pattFill prst="wdUpDiag">
              <a:fgClr>
                <a:srgbClr val="DEEAEA"/>
              </a:fgClr>
              <a:bgClr>
                <a:schemeClr val="bg1"/>
              </a:bgClr>
            </a:patt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a:ea typeface="Inter"/>
                  <a:cs typeface="Inter"/>
                </a:rPr>
                <a:t>Doc </a:t>
              </a:r>
              <a:r>
                <a:rPr kumimoji="0" lang="en-US" sz="1050" b="0" i="0" u="none" strike="noStrike" kern="1200" cap="none" spc="0" normalizeH="0" baseline="0" noProof="0" dirty="0" err="1">
                  <a:ln>
                    <a:noFill/>
                  </a:ln>
                  <a:solidFill>
                    <a:srgbClr val="005E60"/>
                  </a:solidFill>
                  <a:effectLst/>
                  <a:uLnTx/>
                  <a:uFillTx/>
                  <a:latin typeface="Inter"/>
                  <a:ea typeface="Inter"/>
                  <a:cs typeface="Inter"/>
                </a:rPr>
                <a:t>Mgmt</a:t>
              </a:r>
              <a:endParaRPr kumimoji="0" lang="en-US" sz="1050" b="0" i="0" u="none" strike="noStrike" kern="1200" cap="none" spc="0" normalizeH="0" baseline="0" noProof="0" dirty="0" err="1">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47" name="TextBox 46">
              <a:extLst>
                <a:ext uri="{FF2B5EF4-FFF2-40B4-BE49-F238E27FC236}">
                  <a16:creationId xmlns:a16="http://schemas.microsoft.com/office/drawing/2014/main" id="{C2BC0094-4F8A-2F64-4C09-EA49B1FF802E}"/>
                </a:ext>
              </a:extLst>
            </p:cNvPr>
            <p:cNvSpPr txBox="1"/>
            <p:nvPr/>
          </p:nvSpPr>
          <p:spPr>
            <a:xfrm>
              <a:off x="8742132" y="1858132"/>
              <a:ext cx="840045" cy="182880"/>
            </a:xfrm>
            <a:prstGeom prst="roundRect">
              <a:avLst/>
            </a:prstGeom>
            <a:solidFill>
              <a:schemeClr val="accent4">
                <a:lumMod val="20000"/>
                <a:lumOff val="80000"/>
              </a:schemeClr>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rPr>
                <a:t>QMS</a:t>
              </a:r>
            </a:p>
          </p:txBody>
        </p:sp>
        <p:sp>
          <p:nvSpPr>
            <p:cNvPr id="49" name="TextBox 48">
              <a:extLst>
                <a:ext uri="{FF2B5EF4-FFF2-40B4-BE49-F238E27FC236}">
                  <a16:creationId xmlns:a16="http://schemas.microsoft.com/office/drawing/2014/main" id="{46F38E63-3447-2356-A004-0C64ECF82F76}"/>
                </a:ext>
              </a:extLst>
            </p:cNvPr>
            <p:cNvSpPr txBox="1"/>
            <p:nvPr/>
          </p:nvSpPr>
          <p:spPr>
            <a:xfrm>
              <a:off x="7870768" y="2072354"/>
              <a:ext cx="1497270" cy="182880"/>
            </a:xfrm>
            <a:prstGeom prst="roundRect">
              <a:avLst/>
            </a:prstGeom>
            <a:pattFill prst="wdUpDiag">
              <a:fgClr>
                <a:srgbClr val="DEEAEA"/>
              </a:fgClr>
              <a:bgClr>
                <a:schemeClr val="bg1"/>
              </a:bgClr>
            </a:patt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a:ea typeface="Inter"/>
                  <a:cs typeface="Inter"/>
                </a:rPr>
                <a:t>Assembly Operations</a:t>
              </a:r>
              <a:endPar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50" name="TextBox 49">
              <a:extLst>
                <a:ext uri="{FF2B5EF4-FFF2-40B4-BE49-F238E27FC236}">
                  <a16:creationId xmlns:a16="http://schemas.microsoft.com/office/drawing/2014/main" id="{44DF71DF-7757-B5FD-17FF-EEBF12C92A47}"/>
                </a:ext>
              </a:extLst>
            </p:cNvPr>
            <p:cNvSpPr txBox="1"/>
            <p:nvPr/>
          </p:nvSpPr>
          <p:spPr>
            <a:xfrm>
              <a:off x="9414445" y="2072354"/>
              <a:ext cx="1106745" cy="182880"/>
            </a:xfrm>
            <a:prstGeom prst="roundRect">
              <a:avLst/>
            </a:prstGeom>
            <a:pattFill prst="wdUpDiag">
              <a:fgClr>
                <a:srgbClr val="DEEAEA"/>
              </a:fgClr>
              <a:bgClr>
                <a:schemeClr val="bg1"/>
              </a:bgClr>
            </a:patt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a:ea typeface="Inter"/>
                  <a:cs typeface="Inter"/>
                </a:rPr>
                <a:t>Batch Records</a:t>
              </a:r>
              <a:endPar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51" name="TextBox 50">
              <a:extLst>
                <a:ext uri="{FF2B5EF4-FFF2-40B4-BE49-F238E27FC236}">
                  <a16:creationId xmlns:a16="http://schemas.microsoft.com/office/drawing/2014/main" id="{0D75C96C-B81A-0A33-0290-9F824305654C}"/>
                </a:ext>
              </a:extLst>
            </p:cNvPr>
            <p:cNvSpPr txBox="1"/>
            <p:nvPr/>
          </p:nvSpPr>
          <p:spPr>
            <a:xfrm>
              <a:off x="10567597" y="2072354"/>
              <a:ext cx="678120" cy="182880"/>
            </a:xfrm>
            <a:prstGeom prst="roundRect">
              <a:avLst/>
            </a:prstGeom>
            <a:pattFill prst="wdUpDiag">
              <a:fgClr>
                <a:srgbClr val="DEEAEA"/>
              </a:fgClr>
              <a:bgClr>
                <a:schemeClr val="bg1"/>
              </a:bgClr>
            </a:patt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a:ea typeface="Inter"/>
                  <a:cs typeface="Inter"/>
                </a:rPr>
                <a:t>W&amp;D</a:t>
              </a:r>
              <a:endPar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grpSp>
        <p:nvGrpSpPr>
          <p:cNvPr id="54" name="Group 53">
            <a:extLst>
              <a:ext uri="{FF2B5EF4-FFF2-40B4-BE49-F238E27FC236}">
                <a16:creationId xmlns:a16="http://schemas.microsoft.com/office/drawing/2014/main" id="{8D9DD003-26AB-9BBA-2C49-961089CE4ED6}"/>
              </a:ext>
            </a:extLst>
          </p:cNvPr>
          <p:cNvGrpSpPr/>
          <p:nvPr/>
        </p:nvGrpSpPr>
        <p:grpSpPr>
          <a:xfrm>
            <a:off x="7892863" y="5853454"/>
            <a:ext cx="3254186" cy="226169"/>
            <a:chOff x="7846096" y="6028996"/>
            <a:chExt cx="3254186" cy="226169"/>
          </a:xfrm>
        </p:grpSpPr>
        <p:sp>
          <p:nvSpPr>
            <p:cNvPr id="52" name="TextBox 51">
              <a:extLst>
                <a:ext uri="{FF2B5EF4-FFF2-40B4-BE49-F238E27FC236}">
                  <a16:creationId xmlns:a16="http://schemas.microsoft.com/office/drawing/2014/main" id="{697EE242-8DF4-C80C-0B96-9A6A0613B798}"/>
                </a:ext>
              </a:extLst>
            </p:cNvPr>
            <p:cNvSpPr txBox="1"/>
            <p:nvPr/>
          </p:nvSpPr>
          <p:spPr>
            <a:xfrm>
              <a:off x="7846096" y="6029760"/>
              <a:ext cx="1576098" cy="225405"/>
            </a:xfrm>
            <a:prstGeom prst="roundRect">
              <a:avLst/>
            </a:prstGeom>
            <a:pattFill prst="wdUpDiag">
              <a:fgClr>
                <a:srgbClr val="DEEAEA"/>
              </a:fgClr>
              <a:bgClr>
                <a:schemeClr val="bg1"/>
              </a:bgClr>
            </a:patt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a:ea typeface="Inter"/>
                  <a:cs typeface="Inter"/>
                </a:rPr>
                <a:t>UNDER DEVELOPMENT</a:t>
              </a:r>
              <a:endPar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sp>
          <p:nvSpPr>
            <p:cNvPr id="53" name="TextBox 52">
              <a:extLst>
                <a:ext uri="{FF2B5EF4-FFF2-40B4-BE49-F238E27FC236}">
                  <a16:creationId xmlns:a16="http://schemas.microsoft.com/office/drawing/2014/main" id="{B8E3A5AA-E0CB-C6B8-446F-9216D8A24506}"/>
                </a:ext>
              </a:extLst>
            </p:cNvPr>
            <p:cNvSpPr txBox="1"/>
            <p:nvPr/>
          </p:nvSpPr>
          <p:spPr>
            <a:xfrm>
              <a:off x="9524184" y="6028996"/>
              <a:ext cx="1576098" cy="225405"/>
            </a:xfrm>
            <a:prstGeom prst="roundRect">
              <a:avLst/>
            </a:prstGeom>
            <a:solidFill>
              <a:schemeClr val="accent4">
                <a:lumMod val="20000"/>
                <a:lumOff val="80000"/>
              </a:schemeClr>
            </a:solidFill>
            <a:ln>
              <a:solidFill>
                <a:schemeClr val="tx1"/>
              </a:solidFill>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5E60"/>
                  </a:solidFill>
                  <a:effectLst/>
                  <a:uLnTx/>
                  <a:uFillTx/>
                  <a:latin typeface="Inter"/>
                  <a:ea typeface="Inter"/>
                  <a:cs typeface="Inter"/>
                </a:rPr>
                <a:t>THIRD-PARTY</a:t>
              </a:r>
              <a:endParaRPr kumimoji="0" lang="en-US" sz="1050" b="0" i="0" u="none" strike="noStrike" kern="1200" cap="none" spc="0" normalizeH="0" baseline="0" noProof="0" dirty="0">
                <a:ln>
                  <a:noFill/>
                </a:ln>
                <a:solidFill>
                  <a:srgbClr val="005E60"/>
                </a:solidFill>
                <a:effectLst/>
                <a:uLnTx/>
                <a:uFillTx/>
                <a:latin typeface="Inter" panose="020B0502030000000004" pitchFamily="34" charset="0"/>
                <a:ea typeface="Inter" panose="020B0502030000000004" pitchFamily="34" charset="0"/>
                <a:cs typeface="Inter" panose="020B0502030000000004" pitchFamily="34" charset="0"/>
              </a:endParaRPr>
            </a:p>
          </p:txBody>
        </p:sp>
      </p:grpSp>
      <p:grpSp>
        <p:nvGrpSpPr>
          <p:cNvPr id="39" name="Group 38">
            <a:extLst>
              <a:ext uri="{FF2B5EF4-FFF2-40B4-BE49-F238E27FC236}">
                <a16:creationId xmlns:a16="http://schemas.microsoft.com/office/drawing/2014/main" id="{1201B482-6289-1B0D-DEC1-778E8D71E08D}"/>
              </a:ext>
            </a:extLst>
          </p:cNvPr>
          <p:cNvGrpSpPr/>
          <p:nvPr/>
        </p:nvGrpSpPr>
        <p:grpSpPr>
          <a:xfrm>
            <a:off x="594889" y="1264226"/>
            <a:ext cx="5067605" cy="5001908"/>
            <a:chOff x="594889" y="1264226"/>
            <a:chExt cx="5067605" cy="5001908"/>
          </a:xfrm>
        </p:grpSpPr>
        <p:sp>
          <p:nvSpPr>
            <p:cNvPr id="56" name="Isosceles Triangle 55">
              <a:extLst>
                <a:ext uri="{FF2B5EF4-FFF2-40B4-BE49-F238E27FC236}">
                  <a16:creationId xmlns:a16="http://schemas.microsoft.com/office/drawing/2014/main" id="{5EE2F143-919D-4DE7-C563-739640F57F76}"/>
                </a:ext>
              </a:extLst>
            </p:cNvPr>
            <p:cNvSpPr/>
            <p:nvPr/>
          </p:nvSpPr>
          <p:spPr>
            <a:xfrm rot="5400000">
              <a:off x="4372738" y="3943749"/>
              <a:ext cx="2298666" cy="28084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sp>
          <p:nvSpPr>
            <p:cNvPr id="57" name="Rectangle: Rounded Corners 56">
              <a:extLst>
                <a:ext uri="{FF2B5EF4-FFF2-40B4-BE49-F238E27FC236}">
                  <a16:creationId xmlns:a16="http://schemas.microsoft.com/office/drawing/2014/main" id="{1455311D-1E67-5A4C-685C-D8B8A4826A46}"/>
                </a:ext>
              </a:extLst>
            </p:cNvPr>
            <p:cNvSpPr/>
            <p:nvPr/>
          </p:nvSpPr>
          <p:spPr>
            <a:xfrm>
              <a:off x="3832325" y="1593298"/>
              <a:ext cx="212826" cy="36943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005E60"/>
                </a:solidFill>
                <a:effectLst/>
                <a:uLnTx/>
                <a:uFillTx/>
                <a:latin typeface="Inter"/>
                <a:ea typeface="+mn-ea"/>
                <a:cs typeface="+mn-cs"/>
              </a:endParaRPr>
            </a:p>
          </p:txBody>
        </p:sp>
        <p:grpSp>
          <p:nvGrpSpPr>
            <p:cNvPr id="58" name="Group 57">
              <a:extLst>
                <a:ext uri="{FF2B5EF4-FFF2-40B4-BE49-F238E27FC236}">
                  <a16:creationId xmlns:a16="http://schemas.microsoft.com/office/drawing/2014/main" id="{F7FD6717-5457-7B64-3929-6A96BA82321F}"/>
                </a:ext>
              </a:extLst>
            </p:cNvPr>
            <p:cNvGrpSpPr/>
            <p:nvPr/>
          </p:nvGrpSpPr>
          <p:grpSpPr>
            <a:xfrm>
              <a:off x="3734997" y="1264226"/>
              <a:ext cx="916286" cy="379805"/>
              <a:chOff x="-1911251" y="2566009"/>
              <a:chExt cx="2741548" cy="1136382"/>
            </a:xfrm>
          </p:grpSpPr>
          <p:sp>
            <p:nvSpPr>
              <p:cNvPr id="821" name="Freeform: Shape 26">
                <a:extLst>
                  <a:ext uri="{FF2B5EF4-FFF2-40B4-BE49-F238E27FC236}">
                    <a16:creationId xmlns:a16="http://schemas.microsoft.com/office/drawing/2014/main" id="{47010CBD-547A-364C-2FE4-69CA59059BB4}"/>
                  </a:ext>
                </a:extLst>
              </p:cNvPr>
              <p:cNvSpPr/>
              <p:nvPr/>
            </p:nvSpPr>
            <p:spPr>
              <a:xfrm>
                <a:off x="-229855" y="2566009"/>
                <a:ext cx="1060152" cy="528250"/>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005E6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a:ea typeface="+mn-ea"/>
                  <a:cs typeface="+mn-cs"/>
                </a:endParaRPr>
              </a:p>
            </p:txBody>
          </p:sp>
          <p:sp>
            <p:nvSpPr>
              <p:cNvPr id="822" name="Freeform: Shape 27">
                <a:extLst>
                  <a:ext uri="{FF2B5EF4-FFF2-40B4-BE49-F238E27FC236}">
                    <a16:creationId xmlns:a16="http://schemas.microsoft.com/office/drawing/2014/main" id="{42ECE872-9F77-A553-5228-4BB15E6D36DE}"/>
                  </a:ext>
                </a:extLst>
              </p:cNvPr>
              <p:cNvSpPr/>
              <p:nvPr/>
            </p:nvSpPr>
            <p:spPr>
              <a:xfrm>
                <a:off x="-1301651" y="2566009"/>
                <a:ext cx="1723735" cy="862992"/>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005E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a:ea typeface="+mn-ea"/>
                  <a:cs typeface="+mn-cs"/>
                </a:endParaRPr>
              </a:p>
            </p:txBody>
          </p:sp>
          <p:sp>
            <p:nvSpPr>
              <p:cNvPr id="823" name="Freeform: Shape 28">
                <a:extLst>
                  <a:ext uri="{FF2B5EF4-FFF2-40B4-BE49-F238E27FC236}">
                    <a16:creationId xmlns:a16="http://schemas.microsoft.com/office/drawing/2014/main" id="{F8997676-52E6-D17E-4C1A-A0D7A7B31558}"/>
                  </a:ext>
                </a:extLst>
              </p:cNvPr>
              <p:cNvSpPr/>
              <p:nvPr/>
            </p:nvSpPr>
            <p:spPr>
              <a:xfrm>
                <a:off x="-1911251" y="2997505"/>
                <a:ext cx="1219200" cy="704886"/>
              </a:xfrm>
              <a:custGeom>
                <a:avLst/>
                <a:gdLst>
                  <a:gd name="connsiteX0" fmla="*/ 2037252 w 3612168"/>
                  <a:gd name="connsiteY0" fmla="*/ 0 h 1849590"/>
                  <a:gd name="connsiteX1" fmla="*/ 2845780 w 3612168"/>
                  <a:gd name="connsiteY1" fmla="*/ 616530 h 1849590"/>
                  <a:gd name="connsiteX2" fmla="*/ 2844758 w 3612168"/>
                  <a:gd name="connsiteY2" fmla="*/ 624257 h 1849590"/>
                  <a:gd name="connsiteX3" fmla="*/ 2847670 w 3612168"/>
                  <a:gd name="connsiteY3" fmla="*/ 623634 h 1849590"/>
                  <a:gd name="connsiteX4" fmla="*/ 2948708 w 3612168"/>
                  <a:gd name="connsiteY4" fmla="*/ 616530 h 1849590"/>
                  <a:gd name="connsiteX5" fmla="*/ 3612168 w 3612168"/>
                  <a:gd name="connsiteY5" fmla="*/ 1233060 h 1849590"/>
                  <a:gd name="connsiteX6" fmla="*/ 2948708 w 3612168"/>
                  <a:gd name="connsiteY6" fmla="*/ 1849590 h 1849590"/>
                  <a:gd name="connsiteX7" fmla="*/ 2912455 w 3612168"/>
                  <a:gd name="connsiteY7" fmla="*/ 1846194 h 1849590"/>
                  <a:gd name="connsiteX8" fmla="*/ 2912455 w 3612168"/>
                  <a:gd name="connsiteY8" fmla="*/ 1849590 h 1849590"/>
                  <a:gd name="connsiteX9" fmla="*/ 560878 w 3612168"/>
                  <a:gd name="connsiteY9" fmla="*/ 1849590 h 1849590"/>
                  <a:gd name="connsiteX10" fmla="*/ 537786 w 3612168"/>
                  <a:gd name="connsiteY10" fmla="*/ 1849590 h 1849590"/>
                  <a:gd name="connsiteX11" fmla="*/ 537786 w 3612168"/>
                  <a:gd name="connsiteY11" fmla="*/ 1847323 h 1849590"/>
                  <a:gd name="connsiteX12" fmla="*/ 447841 w 3612168"/>
                  <a:gd name="connsiteY12" fmla="*/ 1838490 h 1849590"/>
                  <a:gd name="connsiteX13" fmla="*/ 0 w 3612168"/>
                  <a:gd name="connsiteY13" fmla="*/ 1303200 h 1849590"/>
                  <a:gd name="connsiteX14" fmla="*/ 560878 w 3612168"/>
                  <a:gd name="connsiteY14" fmla="*/ 756810 h 1849590"/>
                  <a:gd name="connsiteX15" fmla="*/ 659402 w 3612168"/>
                  <a:gd name="connsiteY15" fmla="*/ 766485 h 1849590"/>
                  <a:gd name="connsiteX16" fmla="*/ 699573 w 3612168"/>
                  <a:gd name="connsiteY16" fmla="*/ 715287 h 1849590"/>
                  <a:gd name="connsiteX17" fmla="*/ 1201246 w 3612168"/>
                  <a:gd name="connsiteY17" fmla="*/ 502230 h 1849590"/>
                  <a:gd name="connsiteX18" fmla="*/ 1243314 w 3612168"/>
                  <a:gd name="connsiteY18" fmla="*/ 506171 h 1849590"/>
                  <a:gd name="connsiteX19" fmla="*/ 1245150 w 3612168"/>
                  <a:gd name="connsiteY19" fmla="*/ 492278 h 1849590"/>
                  <a:gd name="connsiteX20" fmla="*/ 2037252 w 3612168"/>
                  <a:gd name="connsiteY20" fmla="*/ 0 h 184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12168" h="1849590">
                    <a:moveTo>
                      <a:pt x="2037252" y="0"/>
                    </a:moveTo>
                    <a:cubicBezTo>
                      <a:pt x="2483790" y="0"/>
                      <a:pt x="2845780" y="276030"/>
                      <a:pt x="2845780" y="616530"/>
                    </a:cubicBezTo>
                    <a:lnTo>
                      <a:pt x="2844758" y="624257"/>
                    </a:lnTo>
                    <a:lnTo>
                      <a:pt x="2847670" y="623634"/>
                    </a:lnTo>
                    <a:cubicBezTo>
                      <a:pt x="2880614" y="618956"/>
                      <a:pt x="2914356" y="616530"/>
                      <a:pt x="2948708" y="616530"/>
                    </a:cubicBezTo>
                    <a:cubicBezTo>
                      <a:pt x="3315127" y="616530"/>
                      <a:pt x="3612168" y="892560"/>
                      <a:pt x="3612168" y="1233060"/>
                    </a:cubicBezTo>
                    <a:cubicBezTo>
                      <a:pt x="3612168" y="1573560"/>
                      <a:pt x="3315127" y="1849590"/>
                      <a:pt x="2948708" y="1849590"/>
                    </a:cubicBezTo>
                    <a:lnTo>
                      <a:pt x="2912455" y="1846194"/>
                    </a:lnTo>
                    <a:lnTo>
                      <a:pt x="2912455" y="1849590"/>
                    </a:lnTo>
                    <a:lnTo>
                      <a:pt x="560878" y="1849590"/>
                    </a:lnTo>
                    <a:lnTo>
                      <a:pt x="537786" y="1849590"/>
                    </a:lnTo>
                    <a:lnTo>
                      <a:pt x="537786" y="1847323"/>
                    </a:lnTo>
                    <a:lnTo>
                      <a:pt x="447841" y="1838490"/>
                    </a:lnTo>
                    <a:cubicBezTo>
                      <a:pt x="192259" y="1787541"/>
                      <a:pt x="0" y="1567243"/>
                      <a:pt x="0" y="1303200"/>
                    </a:cubicBezTo>
                    <a:cubicBezTo>
                      <a:pt x="0" y="1001437"/>
                      <a:pt x="251114" y="756810"/>
                      <a:pt x="560878" y="756810"/>
                    </a:cubicBezTo>
                    <a:lnTo>
                      <a:pt x="659402" y="766485"/>
                    </a:lnTo>
                    <a:lnTo>
                      <a:pt x="699573" y="715287"/>
                    </a:lnTo>
                    <a:cubicBezTo>
                      <a:pt x="821225" y="584783"/>
                      <a:pt x="1000861" y="502230"/>
                      <a:pt x="1201246" y="502230"/>
                    </a:cubicBezTo>
                    <a:lnTo>
                      <a:pt x="1243314" y="506171"/>
                    </a:lnTo>
                    <a:lnTo>
                      <a:pt x="1245150" y="492278"/>
                    </a:lnTo>
                    <a:cubicBezTo>
                      <a:pt x="1320543" y="211335"/>
                      <a:pt x="1646531" y="0"/>
                      <a:pt x="2037252" y="0"/>
                    </a:cubicBezTo>
                    <a:close/>
                  </a:path>
                </a:pathLst>
              </a:custGeom>
              <a:solidFill>
                <a:srgbClr val="005E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r"/>
                  <a:ea typeface="+mn-ea"/>
                  <a:cs typeface="+mn-cs"/>
                </a:endParaRPr>
              </a:p>
            </p:txBody>
          </p:sp>
        </p:grpSp>
        <p:grpSp>
          <p:nvGrpSpPr>
            <p:cNvPr id="2" name="Group 1">
              <a:extLst>
                <a:ext uri="{FF2B5EF4-FFF2-40B4-BE49-F238E27FC236}">
                  <a16:creationId xmlns:a16="http://schemas.microsoft.com/office/drawing/2014/main" id="{D38B8AC0-20BA-6FC7-0A8B-43888D80C2D4}"/>
                </a:ext>
              </a:extLst>
            </p:cNvPr>
            <p:cNvGrpSpPr/>
            <p:nvPr/>
          </p:nvGrpSpPr>
          <p:grpSpPr>
            <a:xfrm>
              <a:off x="594889" y="4668591"/>
              <a:ext cx="3602483" cy="548640"/>
              <a:chOff x="594889" y="4668591"/>
              <a:chExt cx="3602483" cy="548640"/>
            </a:xfrm>
          </p:grpSpPr>
          <p:sp>
            <p:nvSpPr>
              <p:cNvPr id="59" name="Rectangle: Rounded Corners 12">
                <a:extLst>
                  <a:ext uri="{FF2B5EF4-FFF2-40B4-BE49-F238E27FC236}">
                    <a16:creationId xmlns:a16="http://schemas.microsoft.com/office/drawing/2014/main" id="{51851997-4669-5B4B-9E56-5B9B4D638FF1}"/>
                  </a:ext>
                </a:extLst>
              </p:cNvPr>
              <p:cNvSpPr>
                <a:spLocks/>
              </p:cNvSpPr>
              <p:nvPr/>
            </p:nvSpPr>
            <p:spPr>
              <a:xfrm>
                <a:off x="594889" y="4668591"/>
                <a:ext cx="3602483" cy="548640"/>
              </a:xfrm>
              <a:prstGeom prst="roundRect">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HMI/SCADA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60"/>
                    </a:solidFill>
                    <a:effectLst/>
                    <a:uLnTx/>
                    <a:uFillTx/>
                    <a:latin typeface="Inter"/>
                    <a:ea typeface="+mn-ea"/>
                    <a:cs typeface="+mn-cs"/>
                  </a:rPr>
                  <a:t>iFIX &amp; CIMPLICITY</a:t>
                </a:r>
              </a:p>
            </p:txBody>
          </p:sp>
          <p:pic>
            <p:nvPicPr>
              <p:cNvPr id="60" name="Graphic 59">
                <a:extLst>
                  <a:ext uri="{FF2B5EF4-FFF2-40B4-BE49-F238E27FC236}">
                    <a16:creationId xmlns:a16="http://schemas.microsoft.com/office/drawing/2014/main" id="{2FBEA360-FAC9-2AE3-4A1C-3A5773314A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9328" y="4772344"/>
                <a:ext cx="487522" cy="341134"/>
              </a:xfrm>
              <a:prstGeom prst="rect">
                <a:avLst/>
              </a:prstGeom>
            </p:spPr>
          </p:pic>
        </p:grpSp>
        <p:grpSp>
          <p:nvGrpSpPr>
            <p:cNvPr id="6" name="Group 5">
              <a:extLst>
                <a:ext uri="{FF2B5EF4-FFF2-40B4-BE49-F238E27FC236}">
                  <a16:creationId xmlns:a16="http://schemas.microsoft.com/office/drawing/2014/main" id="{00EDCDBF-D779-F110-9221-0EDA491E22FF}"/>
                </a:ext>
              </a:extLst>
            </p:cNvPr>
            <p:cNvGrpSpPr/>
            <p:nvPr/>
          </p:nvGrpSpPr>
          <p:grpSpPr>
            <a:xfrm>
              <a:off x="594889" y="3445006"/>
              <a:ext cx="3602483" cy="548640"/>
              <a:chOff x="594889" y="3212566"/>
              <a:chExt cx="3602483" cy="548640"/>
            </a:xfrm>
          </p:grpSpPr>
          <p:sp>
            <p:nvSpPr>
              <p:cNvPr id="61" name="Rectangle: Rounded Corners 13">
                <a:extLst>
                  <a:ext uri="{FF2B5EF4-FFF2-40B4-BE49-F238E27FC236}">
                    <a16:creationId xmlns:a16="http://schemas.microsoft.com/office/drawing/2014/main" id="{DF5A1326-6BA8-9358-8413-516BD7E22F35}"/>
                  </a:ext>
                </a:extLst>
              </p:cNvPr>
              <p:cNvSpPr>
                <a:spLocks/>
              </p:cNvSpPr>
              <p:nvPr/>
            </p:nvSpPr>
            <p:spPr>
              <a:xfrm>
                <a:off x="594889" y="3212566"/>
                <a:ext cx="3602483" cy="548640"/>
              </a:xfrm>
              <a:prstGeom prst="roundRect">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Historian</a:t>
                </a:r>
              </a:p>
            </p:txBody>
          </p:sp>
          <p:pic>
            <p:nvPicPr>
              <p:cNvPr id="62" name="Graphic 61">
                <a:extLst>
                  <a:ext uri="{FF2B5EF4-FFF2-40B4-BE49-F238E27FC236}">
                    <a16:creationId xmlns:a16="http://schemas.microsoft.com/office/drawing/2014/main" id="{B82EAB1E-A0C9-D125-B294-858488295C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328" y="3291735"/>
                <a:ext cx="404801" cy="390302"/>
              </a:xfrm>
              <a:prstGeom prst="rect">
                <a:avLst/>
              </a:prstGeom>
            </p:spPr>
          </p:pic>
        </p:grpSp>
        <p:grpSp>
          <p:nvGrpSpPr>
            <p:cNvPr id="3" name="Group 2">
              <a:extLst>
                <a:ext uri="{FF2B5EF4-FFF2-40B4-BE49-F238E27FC236}">
                  <a16:creationId xmlns:a16="http://schemas.microsoft.com/office/drawing/2014/main" id="{C75E020C-23D1-1D80-AFFC-FCD12C3EA3EB}"/>
                </a:ext>
              </a:extLst>
            </p:cNvPr>
            <p:cNvGrpSpPr/>
            <p:nvPr/>
          </p:nvGrpSpPr>
          <p:grpSpPr>
            <a:xfrm>
              <a:off x="594889" y="4056798"/>
              <a:ext cx="3602483" cy="548640"/>
              <a:chOff x="594889" y="3940579"/>
              <a:chExt cx="3602483" cy="548640"/>
            </a:xfrm>
          </p:grpSpPr>
          <p:sp>
            <p:nvSpPr>
              <p:cNvPr id="63" name="Rectangle: Rounded Corners 62">
                <a:extLst>
                  <a:ext uri="{FF2B5EF4-FFF2-40B4-BE49-F238E27FC236}">
                    <a16:creationId xmlns:a16="http://schemas.microsoft.com/office/drawing/2014/main" id="{C30E91A9-C588-71F8-E56A-73A7BC66E3F8}"/>
                  </a:ext>
                </a:extLst>
              </p:cNvPr>
              <p:cNvSpPr>
                <a:spLocks/>
              </p:cNvSpPr>
              <p:nvPr/>
            </p:nvSpPr>
            <p:spPr>
              <a:xfrm>
                <a:off x="594889" y="3940579"/>
                <a:ext cx="3602483" cy="548640"/>
              </a:xfrm>
              <a:prstGeom prst="roundRect">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for</a:t>
                </a:r>
                <a:br>
                  <a:rPr kumimoji="0" lang="en-US" sz="1400" b="1" i="0" u="none" strike="noStrike" kern="1200" cap="none" spc="0" normalizeH="0" baseline="0" noProof="0" dirty="0">
                    <a:ln>
                      <a:noFill/>
                    </a:ln>
                    <a:solidFill>
                      <a:srgbClr val="005E60"/>
                    </a:solidFill>
                    <a:effectLst/>
                    <a:uLnTx/>
                    <a:uFillTx/>
                    <a:latin typeface="Inter"/>
                    <a:ea typeface="+mn-ea"/>
                    <a:cs typeface="+mn-cs"/>
                  </a:rPr>
                </a:br>
                <a:r>
                  <a:rPr kumimoji="0" lang="en-US" sz="1400" b="1" i="0" u="none" strike="noStrike" kern="1200" cap="none" spc="0" normalizeH="0" baseline="0" noProof="0" dirty="0">
                    <a:ln>
                      <a:noFill/>
                    </a:ln>
                    <a:solidFill>
                      <a:srgbClr val="005E60"/>
                    </a:solidFill>
                    <a:effectLst/>
                    <a:uLnTx/>
                    <a:uFillTx/>
                    <a:latin typeface="Inter"/>
                    <a:ea typeface="+mn-ea"/>
                    <a:cs typeface="+mn-cs"/>
                  </a:rPr>
                  <a:t>Sustainability Insights</a:t>
                </a:r>
              </a:p>
            </p:txBody>
          </p:sp>
          <p:pic>
            <p:nvPicPr>
              <p:cNvPr id="64" name="Graphic 63">
                <a:extLst>
                  <a:ext uri="{FF2B5EF4-FFF2-40B4-BE49-F238E27FC236}">
                    <a16:creationId xmlns:a16="http://schemas.microsoft.com/office/drawing/2014/main" id="{D7C0F365-22BA-B2AF-2C54-2268DD016B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328" y="4013443"/>
                <a:ext cx="431508" cy="402913"/>
              </a:xfrm>
              <a:prstGeom prst="rect">
                <a:avLst/>
              </a:prstGeom>
            </p:spPr>
          </p:pic>
        </p:grpSp>
        <p:grpSp>
          <p:nvGrpSpPr>
            <p:cNvPr id="7" name="Group 6">
              <a:extLst>
                <a:ext uri="{FF2B5EF4-FFF2-40B4-BE49-F238E27FC236}">
                  <a16:creationId xmlns:a16="http://schemas.microsoft.com/office/drawing/2014/main" id="{38C75424-0B8C-B5CD-6548-B560383BCA47}"/>
                </a:ext>
              </a:extLst>
            </p:cNvPr>
            <p:cNvGrpSpPr/>
            <p:nvPr/>
          </p:nvGrpSpPr>
          <p:grpSpPr>
            <a:xfrm>
              <a:off x="594889" y="2833214"/>
              <a:ext cx="3602483" cy="548640"/>
              <a:chOff x="594889" y="2484553"/>
              <a:chExt cx="3602483" cy="548640"/>
            </a:xfrm>
          </p:grpSpPr>
          <p:sp>
            <p:nvSpPr>
              <p:cNvPr id="65" name="Rectangle: Rounded Corners 96">
                <a:extLst>
                  <a:ext uri="{FF2B5EF4-FFF2-40B4-BE49-F238E27FC236}">
                    <a16:creationId xmlns:a16="http://schemas.microsoft.com/office/drawing/2014/main" id="{5D3258CC-7005-EA9F-7F72-56BA435D76F6}"/>
                  </a:ext>
                </a:extLst>
              </p:cNvPr>
              <p:cNvSpPr/>
              <p:nvPr/>
            </p:nvSpPr>
            <p:spPr>
              <a:xfrm>
                <a:off x="594889" y="2484553"/>
                <a:ext cx="3602483" cy="548640"/>
              </a:xfrm>
              <a:prstGeom prst="roundRect">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MES</a:t>
                </a:r>
                <a:endParaRPr kumimoji="0" lang="en-US" sz="1200" b="0" i="0" u="none" strike="noStrike" kern="1200" cap="none" spc="0" normalizeH="0" baseline="0" noProof="0" dirty="0">
                  <a:ln>
                    <a:noFill/>
                  </a:ln>
                  <a:solidFill>
                    <a:srgbClr val="005E60"/>
                  </a:solidFill>
                  <a:effectLst/>
                  <a:uLnTx/>
                  <a:uFillTx/>
                  <a:latin typeface="Inter"/>
                  <a:ea typeface="+mn-ea"/>
                  <a:cs typeface="+mn-cs"/>
                </a:endParaRPr>
              </a:p>
            </p:txBody>
          </p:sp>
          <p:pic>
            <p:nvPicPr>
              <p:cNvPr id="66" name="Graphic 65">
                <a:extLst>
                  <a:ext uri="{FF2B5EF4-FFF2-40B4-BE49-F238E27FC236}">
                    <a16:creationId xmlns:a16="http://schemas.microsoft.com/office/drawing/2014/main" id="{85D5F36E-4B8D-2361-2985-5598C03B7B7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9328" y="2599902"/>
                <a:ext cx="404800" cy="317942"/>
              </a:xfrm>
              <a:prstGeom prst="rect">
                <a:avLst/>
              </a:prstGeom>
            </p:spPr>
          </p:pic>
        </p:grpSp>
        <p:grpSp>
          <p:nvGrpSpPr>
            <p:cNvPr id="67" name="Group 66">
              <a:extLst>
                <a:ext uri="{FF2B5EF4-FFF2-40B4-BE49-F238E27FC236}">
                  <a16:creationId xmlns:a16="http://schemas.microsoft.com/office/drawing/2014/main" id="{F02D5C50-E8C5-7A52-2072-C95A882C1382}"/>
                </a:ext>
              </a:extLst>
            </p:cNvPr>
            <p:cNvGrpSpPr/>
            <p:nvPr/>
          </p:nvGrpSpPr>
          <p:grpSpPr>
            <a:xfrm>
              <a:off x="4266085" y="2842348"/>
              <a:ext cx="529163" cy="2363828"/>
              <a:chOff x="8235637" y="2716719"/>
              <a:chExt cx="470743" cy="2102861"/>
            </a:xfrm>
          </p:grpSpPr>
          <p:sp>
            <p:nvSpPr>
              <p:cNvPr id="819" name="Rectangle: Rounded Corners 15">
                <a:extLst>
                  <a:ext uri="{FF2B5EF4-FFF2-40B4-BE49-F238E27FC236}">
                    <a16:creationId xmlns:a16="http://schemas.microsoft.com/office/drawing/2014/main" id="{C781713F-732B-C04E-06C7-312BA7D3CC09}"/>
                  </a:ext>
                </a:extLst>
              </p:cNvPr>
              <p:cNvSpPr>
                <a:spLocks/>
              </p:cNvSpPr>
              <p:nvPr/>
            </p:nvSpPr>
            <p:spPr>
              <a:xfrm rot="16200000">
                <a:off x="7419578" y="3532778"/>
                <a:ext cx="2102861" cy="470743"/>
              </a:xfrm>
              <a:prstGeom prst="roundRect">
                <a:avLst/>
              </a:prstGeom>
              <a:noFill/>
              <a:ln>
                <a:solidFill>
                  <a:srgbClr val="96BDBD"/>
                </a:solidFill>
              </a:ln>
            </p:spPr>
            <p:style>
              <a:lnRef idx="2">
                <a:schemeClr val="accent5"/>
              </a:lnRef>
              <a:fillRef idx="1">
                <a:schemeClr val="lt1"/>
              </a:fillRef>
              <a:effectRef idx="0">
                <a:schemeClr val="accent5"/>
              </a:effectRef>
              <a:fontRef idx="minor">
                <a:schemeClr val="dk1"/>
              </a:fontRef>
            </p:style>
            <p:txBody>
              <a:bodyPr lIns="5486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Operations Hub</a:t>
                </a:r>
              </a:p>
            </p:txBody>
          </p:sp>
          <p:pic>
            <p:nvPicPr>
              <p:cNvPr id="820" name="Picture 819">
                <a:extLst>
                  <a:ext uri="{FF2B5EF4-FFF2-40B4-BE49-F238E27FC236}">
                    <a16:creationId xmlns:a16="http://schemas.microsoft.com/office/drawing/2014/main" id="{3FF6B8BE-086A-E985-2836-44EDB75FEC5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321727" y="4394367"/>
                <a:ext cx="314676" cy="318443"/>
              </a:xfrm>
              <a:prstGeom prst="rect">
                <a:avLst/>
              </a:prstGeom>
              <a: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pic>
        </p:grpSp>
        <p:sp>
          <p:nvSpPr>
            <p:cNvPr id="73" name="Rectangle: Rounded Corners 742">
              <a:extLst>
                <a:ext uri="{FF2B5EF4-FFF2-40B4-BE49-F238E27FC236}">
                  <a16:creationId xmlns:a16="http://schemas.microsoft.com/office/drawing/2014/main" id="{80895494-E9C8-C3B5-9495-D65C6A7649AC}"/>
                </a:ext>
              </a:extLst>
            </p:cNvPr>
            <p:cNvSpPr/>
            <p:nvPr/>
          </p:nvSpPr>
          <p:spPr>
            <a:xfrm>
              <a:off x="594890" y="5392997"/>
              <a:ext cx="3602483" cy="172592"/>
            </a:xfrm>
            <a:prstGeom prst="roundRect">
              <a:avLst>
                <a:gd name="adj" fmla="val 39001"/>
              </a:avLst>
            </a:prstGeom>
            <a:solidFill>
              <a:srgbClr val="C7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005E60"/>
                  </a:solidFill>
                  <a:effectLst/>
                  <a:uLnTx/>
                  <a:uFillTx/>
                  <a:latin typeface="Inter"/>
                  <a:ea typeface="+mn-ea"/>
                  <a:cs typeface="+mn-cs"/>
                </a:rPr>
                <a:t>Control Systems</a:t>
              </a:r>
            </a:p>
          </p:txBody>
        </p:sp>
        <p:grpSp>
          <p:nvGrpSpPr>
            <p:cNvPr id="76" name="Group 75">
              <a:extLst>
                <a:ext uri="{FF2B5EF4-FFF2-40B4-BE49-F238E27FC236}">
                  <a16:creationId xmlns:a16="http://schemas.microsoft.com/office/drawing/2014/main" id="{BF898CE5-970C-BF36-2D24-399824C521C7}"/>
                </a:ext>
              </a:extLst>
            </p:cNvPr>
            <p:cNvGrpSpPr/>
            <p:nvPr/>
          </p:nvGrpSpPr>
          <p:grpSpPr>
            <a:xfrm>
              <a:off x="1024889" y="5659801"/>
              <a:ext cx="2742485" cy="606333"/>
              <a:chOff x="1940883" y="5612974"/>
              <a:chExt cx="1289582" cy="287313"/>
            </a:xfrm>
          </p:grpSpPr>
          <p:grpSp>
            <p:nvGrpSpPr>
              <p:cNvPr id="798" name="Group 797">
                <a:extLst>
                  <a:ext uri="{FF2B5EF4-FFF2-40B4-BE49-F238E27FC236}">
                    <a16:creationId xmlns:a16="http://schemas.microsoft.com/office/drawing/2014/main" id="{77A209C4-7D4B-2B36-4D5F-6C36FC533F03}"/>
                  </a:ext>
                </a:extLst>
              </p:cNvPr>
              <p:cNvGrpSpPr/>
              <p:nvPr/>
            </p:nvGrpSpPr>
            <p:grpSpPr>
              <a:xfrm>
                <a:off x="1940883" y="5679861"/>
                <a:ext cx="404674" cy="153538"/>
                <a:chOff x="8005016" y="5180808"/>
                <a:chExt cx="1109264" cy="420865"/>
              </a:xfrm>
              <a:solidFill>
                <a:schemeClr val="tx1"/>
              </a:solidFill>
            </p:grpSpPr>
            <p:sp>
              <p:nvSpPr>
                <p:cNvPr id="816" name="Freeform 12">
                  <a:extLst>
                    <a:ext uri="{FF2B5EF4-FFF2-40B4-BE49-F238E27FC236}">
                      <a16:creationId xmlns:a16="http://schemas.microsoft.com/office/drawing/2014/main" id="{980D2BBA-93DC-35F3-F5DE-2C92398747B7}"/>
                    </a:ext>
                  </a:extLst>
                </p:cNvPr>
                <p:cNvSpPr>
                  <a:spLocks noChangeAspect="1" noEditPoints="1"/>
                </p:cNvSpPr>
                <p:nvPr/>
              </p:nvSpPr>
              <p:spPr bwMode="auto">
                <a:xfrm>
                  <a:off x="8474564" y="5180808"/>
                  <a:ext cx="156076" cy="420865"/>
                </a:xfrm>
                <a:custGeom>
                  <a:avLst/>
                  <a:gdLst>
                    <a:gd name="T0" fmla="*/ 104 w 142"/>
                    <a:gd name="T1" fmla="*/ 248 h 382"/>
                    <a:gd name="T2" fmla="*/ 104 w 142"/>
                    <a:gd name="T3" fmla="*/ 33 h 382"/>
                    <a:gd name="T4" fmla="*/ 71 w 142"/>
                    <a:gd name="T5" fmla="*/ 0 h 382"/>
                    <a:gd name="T6" fmla="*/ 38 w 142"/>
                    <a:gd name="T7" fmla="*/ 33 h 382"/>
                    <a:gd name="T8" fmla="*/ 38 w 142"/>
                    <a:gd name="T9" fmla="*/ 248 h 382"/>
                    <a:gd name="T10" fmla="*/ 0 w 142"/>
                    <a:gd name="T11" fmla="*/ 311 h 382"/>
                    <a:gd name="T12" fmla="*/ 71 w 142"/>
                    <a:gd name="T13" fmla="*/ 382 h 382"/>
                    <a:gd name="T14" fmla="*/ 142 w 142"/>
                    <a:gd name="T15" fmla="*/ 311 h 382"/>
                    <a:gd name="T16" fmla="*/ 104 w 142"/>
                    <a:gd name="T17" fmla="*/ 248 h 382"/>
                    <a:gd name="T18" fmla="*/ 81 w 142"/>
                    <a:gd name="T19" fmla="*/ 148 h 382"/>
                    <a:gd name="T20" fmla="*/ 61 w 142"/>
                    <a:gd name="T21" fmla="*/ 149 h 382"/>
                    <a:gd name="T22" fmla="*/ 61 w 142"/>
                    <a:gd name="T23" fmla="*/ 33 h 382"/>
                    <a:gd name="T24" fmla="*/ 71 w 142"/>
                    <a:gd name="T25" fmla="*/ 23 h 382"/>
                    <a:gd name="T26" fmla="*/ 81 w 142"/>
                    <a:gd name="T27" fmla="*/ 33 h 382"/>
                    <a:gd name="T28" fmla="*/ 81 w 142"/>
                    <a:gd name="T29" fmla="*/ 148 h 382"/>
                    <a:gd name="T30" fmla="*/ 97 w 142"/>
                    <a:gd name="T31" fmla="*/ 310 h 382"/>
                    <a:gd name="T32" fmla="*/ 82 w 142"/>
                    <a:gd name="T33" fmla="*/ 295 h 382"/>
                    <a:gd name="T34" fmla="*/ 97 w 142"/>
                    <a:gd name="T35" fmla="*/ 280 h 382"/>
                    <a:gd name="T36" fmla="*/ 112 w 142"/>
                    <a:gd name="T37" fmla="*/ 295 h 382"/>
                    <a:gd name="T38" fmla="*/ 97 w 142"/>
                    <a:gd name="T39"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382">
                      <a:moveTo>
                        <a:pt x="104" y="248"/>
                      </a:moveTo>
                      <a:cubicBezTo>
                        <a:pt x="104" y="33"/>
                        <a:pt x="104" y="33"/>
                        <a:pt x="104" y="33"/>
                      </a:cubicBezTo>
                      <a:cubicBezTo>
                        <a:pt x="104" y="15"/>
                        <a:pt x="90" y="0"/>
                        <a:pt x="71" y="0"/>
                      </a:cubicBezTo>
                      <a:cubicBezTo>
                        <a:pt x="53" y="0"/>
                        <a:pt x="38" y="15"/>
                        <a:pt x="38" y="33"/>
                      </a:cubicBezTo>
                      <a:cubicBezTo>
                        <a:pt x="38" y="248"/>
                        <a:pt x="38" y="248"/>
                        <a:pt x="38" y="248"/>
                      </a:cubicBezTo>
                      <a:cubicBezTo>
                        <a:pt x="15" y="260"/>
                        <a:pt x="0" y="284"/>
                        <a:pt x="0" y="311"/>
                      </a:cubicBezTo>
                      <a:cubicBezTo>
                        <a:pt x="0" y="350"/>
                        <a:pt x="32" y="382"/>
                        <a:pt x="71" y="382"/>
                      </a:cubicBezTo>
                      <a:cubicBezTo>
                        <a:pt x="110" y="382"/>
                        <a:pt x="142" y="350"/>
                        <a:pt x="142" y="311"/>
                      </a:cubicBezTo>
                      <a:cubicBezTo>
                        <a:pt x="142" y="284"/>
                        <a:pt x="128" y="260"/>
                        <a:pt x="104" y="248"/>
                      </a:cubicBezTo>
                      <a:close/>
                      <a:moveTo>
                        <a:pt x="81" y="148"/>
                      </a:moveTo>
                      <a:cubicBezTo>
                        <a:pt x="73" y="156"/>
                        <a:pt x="65" y="152"/>
                        <a:pt x="61" y="149"/>
                      </a:cubicBezTo>
                      <a:cubicBezTo>
                        <a:pt x="61" y="33"/>
                        <a:pt x="61" y="33"/>
                        <a:pt x="61" y="33"/>
                      </a:cubicBezTo>
                      <a:cubicBezTo>
                        <a:pt x="61" y="28"/>
                        <a:pt x="66" y="23"/>
                        <a:pt x="71" y="23"/>
                      </a:cubicBezTo>
                      <a:cubicBezTo>
                        <a:pt x="76" y="23"/>
                        <a:pt x="81" y="28"/>
                        <a:pt x="81" y="33"/>
                      </a:cubicBezTo>
                      <a:lnTo>
                        <a:pt x="81" y="148"/>
                      </a:lnTo>
                      <a:close/>
                      <a:moveTo>
                        <a:pt x="97" y="310"/>
                      </a:moveTo>
                      <a:cubicBezTo>
                        <a:pt x="89" y="310"/>
                        <a:pt x="82" y="304"/>
                        <a:pt x="82" y="295"/>
                      </a:cubicBezTo>
                      <a:cubicBezTo>
                        <a:pt x="82" y="287"/>
                        <a:pt x="89" y="280"/>
                        <a:pt x="97" y="280"/>
                      </a:cubicBezTo>
                      <a:cubicBezTo>
                        <a:pt x="105" y="280"/>
                        <a:pt x="112" y="287"/>
                        <a:pt x="112" y="295"/>
                      </a:cubicBezTo>
                      <a:cubicBezTo>
                        <a:pt x="112" y="304"/>
                        <a:pt x="105" y="310"/>
                        <a:pt x="97" y="3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C2340"/>
                    </a:solidFill>
                    <a:effectLst/>
                    <a:uLnTx/>
                    <a:uFillTx/>
                    <a:latin typeface="Inter"/>
                    <a:ea typeface="+mn-ea"/>
                    <a:cs typeface="+mn-cs"/>
                  </a:endParaRPr>
                </a:p>
              </p:txBody>
            </p:sp>
            <p:sp>
              <p:nvSpPr>
                <p:cNvPr id="817" name="Freeform 13">
                  <a:extLst>
                    <a:ext uri="{FF2B5EF4-FFF2-40B4-BE49-F238E27FC236}">
                      <a16:creationId xmlns:a16="http://schemas.microsoft.com/office/drawing/2014/main" id="{26B8C295-4F56-0CB4-39E2-0AF51F3C8A68}"/>
                    </a:ext>
                  </a:extLst>
                </p:cNvPr>
                <p:cNvSpPr>
                  <a:spLocks noEditPoints="1"/>
                </p:cNvSpPr>
                <p:nvPr/>
              </p:nvSpPr>
              <p:spPr bwMode="auto">
                <a:xfrm>
                  <a:off x="8005016" y="5235525"/>
                  <a:ext cx="313929" cy="311430"/>
                </a:xfrm>
                <a:custGeom>
                  <a:avLst/>
                  <a:gdLst>
                    <a:gd name="T0" fmla="*/ 113 w 2559"/>
                    <a:gd name="T1" fmla="*/ 194 h 2559"/>
                    <a:gd name="T2" fmla="*/ 0 w 2559"/>
                    <a:gd name="T3" fmla="*/ 2192 h 2559"/>
                    <a:gd name="T4" fmla="*/ 1276 w 2559"/>
                    <a:gd name="T5" fmla="*/ 2559 h 2559"/>
                    <a:gd name="T6" fmla="*/ 2552 w 2559"/>
                    <a:gd name="T7" fmla="*/ 2225 h 2559"/>
                    <a:gd name="T8" fmla="*/ 2559 w 2559"/>
                    <a:gd name="T9" fmla="*/ 381 h 2559"/>
                    <a:gd name="T10" fmla="*/ 1814 w 2559"/>
                    <a:gd name="T11" fmla="*/ 710 h 2559"/>
                    <a:gd name="T12" fmla="*/ 1488 w 2559"/>
                    <a:gd name="T13" fmla="*/ 368 h 2559"/>
                    <a:gd name="T14" fmla="*/ 783 w 2559"/>
                    <a:gd name="T15" fmla="*/ 368 h 2559"/>
                    <a:gd name="T16" fmla="*/ 783 w 2559"/>
                    <a:gd name="T17" fmla="*/ 368 h 2559"/>
                    <a:gd name="T18" fmla="*/ 754 w 2559"/>
                    <a:gd name="T19" fmla="*/ 2052 h 2559"/>
                    <a:gd name="T20" fmla="*/ 622 w 2559"/>
                    <a:gd name="T21" fmla="*/ 2051 h 2559"/>
                    <a:gd name="T22" fmla="*/ 622 w 2559"/>
                    <a:gd name="T23" fmla="*/ 1960 h 2559"/>
                    <a:gd name="T24" fmla="*/ 754 w 2559"/>
                    <a:gd name="T25" fmla="*/ 1960 h 2559"/>
                    <a:gd name="T26" fmla="*/ 992 w 2559"/>
                    <a:gd name="T27" fmla="*/ 2051 h 2559"/>
                    <a:gd name="T28" fmla="*/ 925 w 2559"/>
                    <a:gd name="T29" fmla="*/ 2108 h 2559"/>
                    <a:gd name="T30" fmla="*/ 858 w 2559"/>
                    <a:gd name="T31" fmla="*/ 2051 h 2559"/>
                    <a:gd name="T32" fmla="*/ 858 w 2559"/>
                    <a:gd name="T33" fmla="*/ 1960 h 2559"/>
                    <a:gd name="T34" fmla="*/ 991 w 2559"/>
                    <a:gd name="T35" fmla="*/ 1961 h 2559"/>
                    <a:gd name="T36" fmla="*/ 1228 w 2559"/>
                    <a:gd name="T37" fmla="*/ 2051 h 2559"/>
                    <a:gd name="T38" fmla="*/ 1095 w 2559"/>
                    <a:gd name="T39" fmla="*/ 2052 h 2559"/>
                    <a:gd name="T40" fmla="*/ 1095 w 2559"/>
                    <a:gd name="T41" fmla="*/ 1961 h 2559"/>
                    <a:gd name="T42" fmla="*/ 1162 w 2559"/>
                    <a:gd name="T43" fmla="*/ 1904 h 2559"/>
                    <a:gd name="T44" fmla="*/ 1229 w 2559"/>
                    <a:gd name="T45" fmla="*/ 1961 h 2559"/>
                    <a:gd name="T46" fmla="*/ 1465 w 2559"/>
                    <a:gd name="T47" fmla="*/ 2052 h 2559"/>
                    <a:gd name="T48" fmla="*/ 1332 w 2559"/>
                    <a:gd name="T49" fmla="*/ 2052 h 2559"/>
                    <a:gd name="T50" fmla="*/ 1332 w 2559"/>
                    <a:gd name="T51" fmla="*/ 1961 h 2559"/>
                    <a:gd name="T52" fmla="*/ 1465 w 2559"/>
                    <a:gd name="T53" fmla="*/ 1960 h 2559"/>
                    <a:gd name="T54" fmla="*/ 1465 w 2559"/>
                    <a:gd name="T55" fmla="*/ 2051 h 2559"/>
                    <a:gd name="T56" fmla="*/ 1702 w 2559"/>
                    <a:gd name="T57" fmla="*/ 2052 h 2559"/>
                    <a:gd name="T58" fmla="*/ 1569 w 2559"/>
                    <a:gd name="T59" fmla="*/ 2051 h 2559"/>
                    <a:gd name="T60" fmla="*/ 1569 w 2559"/>
                    <a:gd name="T61" fmla="*/ 1960 h 2559"/>
                    <a:gd name="T62" fmla="*/ 1702 w 2559"/>
                    <a:gd name="T63" fmla="*/ 1960 h 2559"/>
                    <a:gd name="T64" fmla="*/ 1939 w 2559"/>
                    <a:gd name="T65" fmla="*/ 2051 h 2559"/>
                    <a:gd name="T66" fmla="*/ 1873 w 2559"/>
                    <a:gd name="T67" fmla="*/ 2108 h 2559"/>
                    <a:gd name="T68" fmla="*/ 1806 w 2559"/>
                    <a:gd name="T69" fmla="*/ 2051 h 2559"/>
                    <a:gd name="T70" fmla="*/ 1806 w 2559"/>
                    <a:gd name="T71" fmla="*/ 1960 h 2559"/>
                    <a:gd name="T72" fmla="*/ 1939 w 2559"/>
                    <a:gd name="T73" fmla="*/ 1961 h 2559"/>
                    <a:gd name="T74" fmla="*/ 1280 w 2559"/>
                    <a:gd name="T75" fmla="*/ 1454 h 2559"/>
                    <a:gd name="T76" fmla="*/ 1037 w 2559"/>
                    <a:gd name="T77" fmla="*/ 982 h 2559"/>
                    <a:gd name="T78" fmla="*/ 940 w 2559"/>
                    <a:gd name="T79" fmla="*/ 1025 h 2559"/>
                    <a:gd name="T80" fmla="*/ 1075 w 2559"/>
                    <a:gd name="T81" fmla="*/ 1659 h 2559"/>
                    <a:gd name="T82" fmla="*/ 463 w 2559"/>
                    <a:gd name="T83" fmla="*/ 1431 h 2559"/>
                    <a:gd name="T84" fmla="*/ 566 w 2559"/>
                    <a:gd name="T85" fmla="*/ 1477 h 2559"/>
                    <a:gd name="T86" fmla="*/ 610 w 2559"/>
                    <a:gd name="T87" fmla="*/ 1381 h 2559"/>
                    <a:gd name="T88" fmla="*/ 507 w 2559"/>
                    <a:gd name="T89" fmla="*/ 1334 h 2559"/>
                    <a:gd name="T90" fmla="*/ 485 w 2559"/>
                    <a:gd name="T91" fmla="*/ 1328 h 2559"/>
                    <a:gd name="T92" fmla="*/ 706 w 2559"/>
                    <a:gd name="T93" fmla="*/ 1033 h 2559"/>
                    <a:gd name="T94" fmla="*/ 786 w 2559"/>
                    <a:gd name="T95" fmla="*/ 1113 h 2559"/>
                    <a:gd name="T96" fmla="*/ 861 w 2559"/>
                    <a:gd name="T97" fmla="*/ 1038 h 2559"/>
                    <a:gd name="T98" fmla="*/ 781 w 2559"/>
                    <a:gd name="T99" fmla="*/ 958 h 2559"/>
                    <a:gd name="T100" fmla="*/ 1249 w 2559"/>
                    <a:gd name="T101" fmla="*/ 819 h 2559"/>
                    <a:gd name="T102" fmla="*/ 1249 w 2559"/>
                    <a:gd name="T103" fmla="*/ 932 h 2559"/>
                    <a:gd name="T104" fmla="*/ 1356 w 2559"/>
                    <a:gd name="T105" fmla="*/ 933 h 2559"/>
                    <a:gd name="T106" fmla="*/ 1356 w 2559"/>
                    <a:gd name="T107" fmla="*/ 820 h 2559"/>
                    <a:gd name="T108" fmla="*/ 1353 w 2559"/>
                    <a:gd name="T109" fmla="*/ 801 h 2559"/>
                    <a:gd name="T110" fmla="*/ 1773 w 2559"/>
                    <a:gd name="T111" fmla="*/ 958 h 2559"/>
                    <a:gd name="T112" fmla="*/ 1693 w 2559"/>
                    <a:gd name="T113" fmla="*/ 1037 h 2559"/>
                    <a:gd name="T114" fmla="*/ 1768 w 2559"/>
                    <a:gd name="T115" fmla="*/ 1112 h 2559"/>
                    <a:gd name="T116" fmla="*/ 1848 w 2559"/>
                    <a:gd name="T117" fmla="*/ 1033 h 2559"/>
                    <a:gd name="T118" fmla="*/ 2079 w 2559"/>
                    <a:gd name="T119" fmla="*/ 1337 h 2559"/>
                    <a:gd name="T120" fmla="*/ 1975 w 2559"/>
                    <a:gd name="T121" fmla="*/ 1377 h 2559"/>
                    <a:gd name="T122" fmla="*/ 2014 w 2559"/>
                    <a:gd name="T123" fmla="*/ 1476 h 2559"/>
                    <a:gd name="T124" fmla="*/ 1485 w 2559"/>
                    <a:gd name="T125" fmla="*/ 1659 h 2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9" h="2559">
                      <a:moveTo>
                        <a:pt x="2552" y="334"/>
                      </a:moveTo>
                      <a:cubicBezTo>
                        <a:pt x="2539" y="254"/>
                        <a:pt x="2472" y="214"/>
                        <a:pt x="2445" y="194"/>
                      </a:cubicBezTo>
                      <a:cubicBezTo>
                        <a:pt x="2405" y="174"/>
                        <a:pt x="2105" y="0"/>
                        <a:pt x="1276" y="0"/>
                      </a:cubicBezTo>
                      <a:cubicBezTo>
                        <a:pt x="454" y="0"/>
                        <a:pt x="153" y="174"/>
                        <a:pt x="113" y="194"/>
                      </a:cubicBezTo>
                      <a:cubicBezTo>
                        <a:pt x="80" y="214"/>
                        <a:pt x="0" y="267"/>
                        <a:pt x="0" y="368"/>
                      </a:cubicBezTo>
                      <a:cubicBezTo>
                        <a:pt x="0" y="936"/>
                        <a:pt x="0" y="936"/>
                        <a:pt x="0" y="936"/>
                      </a:cubicBezTo>
                      <a:cubicBezTo>
                        <a:pt x="0" y="2032"/>
                        <a:pt x="0" y="2032"/>
                        <a:pt x="0" y="2032"/>
                      </a:cubicBezTo>
                      <a:cubicBezTo>
                        <a:pt x="0" y="2192"/>
                        <a:pt x="0" y="2192"/>
                        <a:pt x="0" y="2192"/>
                      </a:cubicBezTo>
                      <a:cubicBezTo>
                        <a:pt x="0" y="2292"/>
                        <a:pt x="80" y="2346"/>
                        <a:pt x="113" y="2366"/>
                      </a:cubicBezTo>
                      <a:cubicBezTo>
                        <a:pt x="153" y="2392"/>
                        <a:pt x="394" y="2526"/>
                        <a:pt x="1049" y="2559"/>
                      </a:cubicBezTo>
                      <a:cubicBezTo>
                        <a:pt x="1236" y="2559"/>
                        <a:pt x="1236" y="2559"/>
                        <a:pt x="1236" y="2559"/>
                      </a:cubicBezTo>
                      <a:cubicBezTo>
                        <a:pt x="1276" y="2559"/>
                        <a:pt x="1276" y="2559"/>
                        <a:pt x="1276" y="2559"/>
                      </a:cubicBezTo>
                      <a:cubicBezTo>
                        <a:pt x="1416" y="2559"/>
                        <a:pt x="1416" y="2559"/>
                        <a:pt x="1416" y="2559"/>
                      </a:cubicBezTo>
                      <a:cubicBezTo>
                        <a:pt x="1490" y="2559"/>
                        <a:pt x="1490" y="2559"/>
                        <a:pt x="1490" y="2559"/>
                      </a:cubicBezTo>
                      <a:cubicBezTo>
                        <a:pt x="2158" y="2533"/>
                        <a:pt x="2405" y="2392"/>
                        <a:pt x="2445" y="2366"/>
                      </a:cubicBezTo>
                      <a:cubicBezTo>
                        <a:pt x="2472" y="2346"/>
                        <a:pt x="2539" y="2306"/>
                        <a:pt x="2552" y="2225"/>
                      </a:cubicBezTo>
                      <a:cubicBezTo>
                        <a:pt x="2559" y="2212"/>
                        <a:pt x="2559" y="2199"/>
                        <a:pt x="2559" y="2185"/>
                      </a:cubicBezTo>
                      <a:cubicBezTo>
                        <a:pt x="2559" y="2018"/>
                        <a:pt x="2559" y="2018"/>
                        <a:pt x="2559" y="2018"/>
                      </a:cubicBezTo>
                      <a:cubicBezTo>
                        <a:pt x="2559" y="942"/>
                        <a:pt x="2559" y="942"/>
                        <a:pt x="2559" y="942"/>
                      </a:cubicBezTo>
                      <a:cubicBezTo>
                        <a:pt x="2559" y="381"/>
                        <a:pt x="2559" y="381"/>
                        <a:pt x="2559" y="381"/>
                      </a:cubicBezTo>
                      <a:cubicBezTo>
                        <a:pt x="2559" y="361"/>
                        <a:pt x="2559" y="348"/>
                        <a:pt x="2552" y="334"/>
                      </a:cubicBezTo>
                      <a:moveTo>
                        <a:pt x="1814" y="368"/>
                      </a:moveTo>
                      <a:cubicBezTo>
                        <a:pt x="1908" y="368"/>
                        <a:pt x="1985" y="445"/>
                        <a:pt x="1985" y="539"/>
                      </a:cubicBezTo>
                      <a:cubicBezTo>
                        <a:pt x="1985" y="633"/>
                        <a:pt x="1908" y="710"/>
                        <a:pt x="1814" y="710"/>
                      </a:cubicBezTo>
                      <a:cubicBezTo>
                        <a:pt x="1719" y="710"/>
                        <a:pt x="1643" y="633"/>
                        <a:pt x="1643" y="539"/>
                      </a:cubicBezTo>
                      <a:cubicBezTo>
                        <a:pt x="1643" y="445"/>
                        <a:pt x="1719" y="368"/>
                        <a:pt x="1814" y="368"/>
                      </a:cubicBezTo>
                      <a:moveTo>
                        <a:pt x="1279" y="159"/>
                      </a:moveTo>
                      <a:cubicBezTo>
                        <a:pt x="1395" y="159"/>
                        <a:pt x="1488" y="253"/>
                        <a:pt x="1488" y="368"/>
                      </a:cubicBezTo>
                      <a:cubicBezTo>
                        <a:pt x="1488" y="483"/>
                        <a:pt x="1395" y="577"/>
                        <a:pt x="1279" y="577"/>
                      </a:cubicBezTo>
                      <a:cubicBezTo>
                        <a:pt x="1164" y="577"/>
                        <a:pt x="1070" y="483"/>
                        <a:pt x="1070" y="368"/>
                      </a:cubicBezTo>
                      <a:cubicBezTo>
                        <a:pt x="1070" y="253"/>
                        <a:pt x="1164" y="159"/>
                        <a:pt x="1279" y="159"/>
                      </a:cubicBezTo>
                      <a:moveTo>
                        <a:pt x="783" y="368"/>
                      </a:moveTo>
                      <a:cubicBezTo>
                        <a:pt x="877" y="368"/>
                        <a:pt x="954" y="445"/>
                        <a:pt x="954" y="539"/>
                      </a:cubicBezTo>
                      <a:cubicBezTo>
                        <a:pt x="954" y="633"/>
                        <a:pt x="877" y="710"/>
                        <a:pt x="783" y="710"/>
                      </a:cubicBezTo>
                      <a:cubicBezTo>
                        <a:pt x="688" y="710"/>
                        <a:pt x="611" y="633"/>
                        <a:pt x="611" y="539"/>
                      </a:cubicBezTo>
                      <a:cubicBezTo>
                        <a:pt x="611" y="445"/>
                        <a:pt x="688" y="368"/>
                        <a:pt x="783" y="368"/>
                      </a:cubicBezTo>
                      <a:moveTo>
                        <a:pt x="755" y="2051"/>
                      </a:moveTo>
                      <a:cubicBezTo>
                        <a:pt x="754" y="2051"/>
                        <a:pt x="754" y="2051"/>
                        <a:pt x="754" y="2051"/>
                      </a:cubicBezTo>
                      <a:cubicBezTo>
                        <a:pt x="754" y="2052"/>
                        <a:pt x="754" y="2052"/>
                        <a:pt x="754" y="2052"/>
                      </a:cubicBezTo>
                      <a:cubicBezTo>
                        <a:pt x="754" y="2052"/>
                        <a:pt x="754" y="2052"/>
                        <a:pt x="754" y="2052"/>
                      </a:cubicBezTo>
                      <a:cubicBezTo>
                        <a:pt x="754" y="2096"/>
                        <a:pt x="733" y="2108"/>
                        <a:pt x="688" y="2108"/>
                      </a:cubicBezTo>
                      <a:cubicBezTo>
                        <a:pt x="644" y="2108"/>
                        <a:pt x="621" y="2096"/>
                        <a:pt x="621" y="2052"/>
                      </a:cubicBezTo>
                      <a:cubicBezTo>
                        <a:pt x="622" y="2052"/>
                        <a:pt x="622" y="2052"/>
                        <a:pt x="622" y="2052"/>
                      </a:cubicBezTo>
                      <a:cubicBezTo>
                        <a:pt x="622" y="2051"/>
                        <a:pt x="622" y="2051"/>
                        <a:pt x="622" y="2051"/>
                      </a:cubicBezTo>
                      <a:cubicBezTo>
                        <a:pt x="621" y="2051"/>
                        <a:pt x="621" y="2051"/>
                        <a:pt x="621" y="2051"/>
                      </a:cubicBezTo>
                      <a:cubicBezTo>
                        <a:pt x="621" y="1961"/>
                        <a:pt x="621" y="1961"/>
                        <a:pt x="621" y="1961"/>
                      </a:cubicBezTo>
                      <a:cubicBezTo>
                        <a:pt x="622" y="1961"/>
                        <a:pt x="622" y="1961"/>
                        <a:pt x="622" y="1961"/>
                      </a:cubicBezTo>
                      <a:cubicBezTo>
                        <a:pt x="622" y="1960"/>
                        <a:pt x="622" y="1960"/>
                        <a:pt x="622" y="1960"/>
                      </a:cubicBezTo>
                      <a:cubicBezTo>
                        <a:pt x="621" y="1960"/>
                        <a:pt x="621" y="1960"/>
                        <a:pt x="621" y="1960"/>
                      </a:cubicBezTo>
                      <a:cubicBezTo>
                        <a:pt x="621" y="1916"/>
                        <a:pt x="644" y="1904"/>
                        <a:pt x="688" y="1904"/>
                      </a:cubicBezTo>
                      <a:cubicBezTo>
                        <a:pt x="733" y="1904"/>
                        <a:pt x="754" y="1916"/>
                        <a:pt x="754" y="1960"/>
                      </a:cubicBezTo>
                      <a:cubicBezTo>
                        <a:pt x="754" y="1960"/>
                        <a:pt x="754" y="1960"/>
                        <a:pt x="754" y="1960"/>
                      </a:cubicBezTo>
                      <a:cubicBezTo>
                        <a:pt x="754" y="1961"/>
                        <a:pt x="754" y="1961"/>
                        <a:pt x="754" y="1961"/>
                      </a:cubicBezTo>
                      <a:cubicBezTo>
                        <a:pt x="755" y="1961"/>
                        <a:pt x="755" y="1961"/>
                        <a:pt x="755" y="1961"/>
                      </a:cubicBezTo>
                      <a:lnTo>
                        <a:pt x="755" y="2051"/>
                      </a:lnTo>
                      <a:close/>
                      <a:moveTo>
                        <a:pt x="992" y="2051"/>
                      </a:moveTo>
                      <a:cubicBezTo>
                        <a:pt x="991" y="2051"/>
                        <a:pt x="991" y="2051"/>
                        <a:pt x="991" y="2051"/>
                      </a:cubicBezTo>
                      <a:cubicBezTo>
                        <a:pt x="991" y="2052"/>
                        <a:pt x="991" y="2052"/>
                        <a:pt x="991" y="2052"/>
                      </a:cubicBezTo>
                      <a:cubicBezTo>
                        <a:pt x="991" y="2052"/>
                        <a:pt x="991" y="2052"/>
                        <a:pt x="991" y="2052"/>
                      </a:cubicBezTo>
                      <a:cubicBezTo>
                        <a:pt x="991" y="2096"/>
                        <a:pt x="970" y="2108"/>
                        <a:pt x="925" y="2108"/>
                      </a:cubicBezTo>
                      <a:cubicBezTo>
                        <a:pt x="881" y="2108"/>
                        <a:pt x="858" y="2096"/>
                        <a:pt x="858" y="2052"/>
                      </a:cubicBezTo>
                      <a:cubicBezTo>
                        <a:pt x="859" y="2052"/>
                        <a:pt x="859" y="2052"/>
                        <a:pt x="859" y="2052"/>
                      </a:cubicBezTo>
                      <a:cubicBezTo>
                        <a:pt x="858" y="2051"/>
                        <a:pt x="858" y="2051"/>
                        <a:pt x="858" y="2051"/>
                      </a:cubicBezTo>
                      <a:cubicBezTo>
                        <a:pt x="858" y="2051"/>
                        <a:pt x="858" y="2051"/>
                        <a:pt x="858" y="2051"/>
                      </a:cubicBezTo>
                      <a:cubicBezTo>
                        <a:pt x="858" y="1961"/>
                        <a:pt x="858" y="1961"/>
                        <a:pt x="858" y="1961"/>
                      </a:cubicBezTo>
                      <a:cubicBezTo>
                        <a:pt x="858" y="1961"/>
                        <a:pt x="858" y="1961"/>
                        <a:pt x="858" y="1961"/>
                      </a:cubicBezTo>
                      <a:cubicBezTo>
                        <a:pt x="859" y="1960"/>
                        <a:pt x="859" y="1960"/>
                        <a:pt x="859" y="1960"/>
                      </a:cubicBezTo>
                      <a:cubicBezTo>
                        <a:pt x="858" y="1960"/>
                        <a:pt x="858" y="1960"/>
                        <a:pt x="858" y="1960"/>
                      </a:cubicBezTo>
                      <a:cubicBezTo>
                        <a:pt x="858" y="1916"/>
                        <a:pt x="881" y="1904"/>
                        <a:pt x="925" y="1904"/>
                      </a:cubicBezTo>
                      <a:cubicBezTo>
                        <a:pt x="970" y="1904"/>
                        <a:pt x="991" y="1916"/>
                        <a:pt x="991" y="1960"/>
                      </a:cubicBezTo>
                      <a:cubicBezTo>
                        <a:pt x="991" y="1960"/>
                        <a:pt x="991" y="1960"/>
                        <a:pt x="991" y="1960"/>
                      </a:cubicBezTo>
                      <a:cubicBezTo>
                        <a:pt x="991" y="1961"/>
                        <a:pt x="991" y="1961"/>
                        <a:pt x="991" y="1961"/>
                      </a:cubicBezTo>
                      <a:cubicBezTo>
                        <a:pt x="992" y="1961"/>
                        <a:pt x="992" y="1961"/>
                        <a:pt x="992" y="1961"/>
                      </a:cubicBezTo>
                      <a:lnTo>
                        <a:pt x="992" y="2051"/>
                      </a:lnTo>
                      <a:close/>
                      <a:moveTo>
                        <a:pt x="1229" y="2051"/>
                      </a:moveTo>
                      <a:cubicBezTo>
                        <a:pt x="1228" y="2051"/>
                        <a:pt x="1228" y="2051"/>
                        <a:pt x="1228" y="2051"/>
                      </a:cubicBezTo>
                      <a:cubicBezTo>
                        <a:pt x="1228" y="2052"/>
                        <a:pt x="1228" y="2052"/>
                        <a:pt x="1228" y="2052"/>
                      </a:cubicBezTo>
                      <a:cubicBezTo>
                        <a:pt x="1228" y="2052"/>
                        <a:pt x="1228" y="2052"/>
                        <a:pt x="1228" y="2052"/>
                      </a:cubicBezTo>
                      <a:cubicBezTo>
                        <a:pt x="1228" y="2096"/>
                        <a:pt x="1207" y="2108"/>
                        <a:pt x="1162" y="2108"/>
                      </a:cubicBezTo>
                      <a:cubicBezTo>
                        <a:pt x="1118" y="2108"/>
                        <a:pt x="1095" y="2096"/>
                        <a:pt x="1095" y="2052"/>
                      </a:cubicBezTo>
                      <a:cubicBezTo>
                        <a:pt x="1096" y="2052"/>
                        <a:pt x="1096" y="2052"/>
                        <a:pt x="1096" y="2052"/>
                      </a:cubicBezTo>
                      <a:cubicBezTo>
                        <a:pt x="1095" y="2051"/>
                        <a:pt x="1095" y="2051"/>
                        <a:pt x="1095" y="2051"/>
                      </a:cubicBezTo>
                      <a:cubicBezTo>
                        <a:pt x="1095" y="2051"/>
                        <a:pt x="1095" y="2051"/>
                        <a:pt x="1095" y="2051"/>
                      </a:cubicBezTo>
                      <a:cubicBezTo>
                        <a:pt x="1095" y="1961"/>
                        <a:pt x="1095" y="1961"/>
                        <a:pt x="1095" y="1961"/>
                      </a:cubicBezTo>
                      <a:cubicBezTo>
                        <a:pt x="1095" y="1961"/>
                        <a:pt x="1095" y="1961"/>
                        <a:pt x="1095" y="1961"/>
                      </a:cubicBezTo>
                      <a:cubicBezTo>
                        <a:pt x="1096" y="1960"/>
                        <a:pt x="1096" y="1960"/>
                        <a:pt x="1096" y="1960"/>
                      </a:cubicBezTo>
                      <a:cubicBezTo>
                        <a:pt x="1095" y="1960"/>
                        <a:pt x="1095" y="1960"/>
                        <a:pt x="1095" y="1960"/>
                      </a:cubicBezTo>
                      <a:cubicBezTo>
                        <a:pt x="1095" y="1916"/>
                        <a:pt x="1118" y="1904"/>
                        <a:pt x="1162" y="1904"/>
                      </a:cubicBezTo>
                      <a:cubicBezTo>
                        <a:pt x="1207" y="1904"/>
                        <a:pt x="1228" y="1916"/>
                        <a:pt x="1228" y="1960"/>
                      </a:cubicBezTo>
                      <a:cubicBezTo>
                        <a:pt x="1228" y="1960"/>
                        <a:pt x="1228" y="1960"/>
                        <a:pt x="1228" y="1960"/>
                      </a:cubicBezTo>
                      <a:cubicBezTo>
                        <a:pt x="1228" y="1961"/>
                        <a:pt x="1228" y="1961"/>
                        <a:pt x="1228" y="1961"/>
                      </a:cubicBezTo>
                      <a:cubicBezTo>
                        <a:pt x="1229" y="1961"/>
                        <a:pt x="1229" y="1961"/>
                        <a:pt x="1229" y="1961"/>
                      </a:cubicBezTo>
                      <a:lnTo>
                        <a:pt x="1229" y="2051"/>
                      </a:lnTo>
                      <a:close/>
                      <a:moveTo>
                        <a:pt x="1465" y="2051"/>
                      </a:moveTo>
                      <a:cubicBezTo>
                        <a:pt x="1465" y="2051"/>
                        <a:pt x="1465" y="2051"/>
                        <a:pt x="1465" y="2051"/>
                      </a:cubicBezTo>
                      <a:cubicBezTo>
                        <a:pt x="1465" y="2052"/>
                        <a:pt x="1465" y="2052"/>
                        <a:pt x="1465" y="2052"/>
                      </a:cubicBezTo>
                      <a:cubicBezTo>
                        <a:pt x="1465" y="2052"/>
                        <a:pt x="1465" y="2052"/>
                        <a:pt x="1465" y="2052"/>
                      </a:cubicBezTo>
                      <a:cubicBezTo>
                        <a:pt x="1465" y="2096"/>
                        <a:pt x="1444" y="2108"/>
                        <a:pt x="1399" y="2108"/>
                      </a:cubicBezTo>
                      <a:cubicBezTo>
                        <a:pt x="1355" y="2108"/>
                        <a:pt x="1332" y="2096"/>
                        <a:pt x="1332" y="2052"/>
                      </a:cubicBezTo>
                      <a:cubicBezTo>
                        <a:pt x="1332" y="2052"/>
                        <a:pt x="1332" y="2052"/>
                        <a:pt x="1332" y="2052"/>
                      </a:cubicBezTo>
                      <a:cubicBezTo>
                        <a:pt x="1332" y="2051"/>
                        <a:pt x="1332" y="2051"/>
                        <a:pt x="1332" y="2051"/>
                      </a:cubicBezTo>
                      <a:cubicBezTo>
                        <a:pt x="1332" y="2051"/>
                        <a:pt x="1332" y="2051"/>
                        <a:pt x="1332" y="2051"/>
                      </a:cubicBezTo>
                      <a:cubicBezTo>
                        <a:pt x="1332" y="1961"/>
                        <a:pt x="1332" y="1961"/>
                        <a:pt x="1332" y="1961"/>
                      </a:cubicBezTo>
                      <a:cubicBezTo>
                        <a:pt x="1332" y="1961"/>
                        <a:pt x="1332" y="1961"/>
                        <a:pt x="1332" y="1961"/>
                      </a:cubicBezTo>
                      <a:cubicBezTo>
                        <a:pt x="1332" y="1960"/>
                        <a:pt x="1332" y="1960"/>
                        <a:pt x="1332" y="1960"/>
                      </a:cubicBezTo>
                      <a:cubicBezTo>
                        <a:pt x="1332" y="1960"/>
                        <a:pt x="1332" y="1960"/>
                        <a:pt x="1332" y="1960"/>
                      </a:cubicBezTo>
                      <a:cubicBezTo>
                        <a:pt x="1332" y="1916"/>
                        <a:pt x="1355" y="1904"/>
                        <a:pt x="1399" y="1904"/>
                      </a:cubicBezTo>
                      <a:cubicBezTo>
                        <a:pt x="1444" y="1904"/>
                        <a:pt x="1465" y="1916"/>
                        <a:pt x="1465" y="1960"/>
                      </a:cubicBezTo>
                      <a:cubicBezTo>
                        <a:pt x="1465" y="1960"/>
                        <a:pt x="1465" y="1960"/>
                        <a:pt x="1465" y="1960"/>
                      </a:cubicBezTo>
                      <a:cubicBezTo>
                        <a:pt x="1465" y="1961"/>
                        <a:pt x="1465" y="1961"/>
                        <a:pt x="1465" y="1961"/>
                      </a:cubicBezTo>
                      <a:cubicBezTo>
                        <a:pt x="1465" y="1961"/>
                        <a:pt x="1465" y="1961"/>
                        <a:pt x="1465" y="1961"/>
                      </a:cubicBezTo>
                      <a:lnTo>
                        <a:pt x="1465" y="2051"/>
                      </a:lnTo>
                      <a:close/>
                      <a:moveTo>
                        <a:pt x="1702" y="2051"/>
                      </a:moveTo>
                      <a:cubicBezTo>
                        <a:pt x="1702" y="2051"/>
                        <a:pt x="1702" y="2051"/>
                        <a:pt x="1702" y="2051"/>
                      </a:cubicBezTo>
                      <a:cubicBezTo>
                        <a:pt x="1702" y="2052"/>
                        <a:pt x="1702" y="2052"/>
                        <a:pt x="1702" y="2052"/>
                      </a:cubicBezTo>
                      <a:cubicBezTo>
                        <a:pt x="1702" y="2052"/>
                        <a:pt x="1702" y="2052"/>
                        <a:pt x="1702" y="2052"/>
                      </a:cubicBezTo>
                      <a:cubicBezTo>
                        <a:pt x="1702" y="2096"/>
                        <a:pt x="1681" y="2108"/>
                        <a:pt x="1636" y="2108"/>
                      </a:cubicBezTo>
                      <a:cubicBezTo>
                        <a:pt x="1592" y="2108"/>
                        <a:pt x="1569" y="2096"/>
                        <a:pt x="1569" y="2052"/>
                      </a:cubicBezTo>
                      <a:cubicBezTo>
                        <a:pt x="1569" y="2052"/>
                        <a:pt x="1569" y="2052"/>
                        <a:pt x="1569" y="2052"/>
                      </a:cubicBezTo>
                      <a:cubicBezTo>
                        <a:pt x="1569" y="2051"/>
                        <a:pt x="1569" y="2051"/>
                        <a:pt x="1569" y="2051"/>
                      </a:cubicBezTo>
                      <a:cubicBezTo>
                        <a:pt x="1569" y="2051"/>
                        <a:pt x="1569" y="2051"/>
                        <a:pt x="1569" y="2051"/>
                      </a:cubicBezTo>
                      <a:cubicBezTo>
                        <a:pt x="1569" y="1961"/>
                        <a:pt x="1569" y="1961"/>
                        <a:pt x="1569" y="1961"/>
                      </a:cubicBezTo>
                      <a:cubicBezTo>
                        <a:pt x="1569" y="1961"/>
                        <a:pt x="1569" y="1961"/>
                        <a:pt x="1569" y="1961"/>
                      </a:cubicBezTo>
                      <a:cubicBezTo>
                        <a:pt x="1569" y="1960"/>
                        <a:pt x="1569" y="1960"/>
                        <a:pt x="1569" y="1960"/>
                      </a:cubicBezTo>
                      <a:cubicBezTo>
                        <a:pt x="1569" y="1960"/>
                        <a:pt x="1569" y="1960"/>
                        <a:pt x="1569" y="1960"/>
                      </a:cubicBezTo>
                      <a:cubicBezTo>
                        <a:pt x="1569" y="1916"/>
                        <a:pt x="1592" y="1904"/>
                        <a:pt x="1636" y="1904"/>
                      </a:cubicBezTo>
                      <a:cubicBezTo>
                        <a:pt x="1681" y="1904"/>
                        <a:pt x="1702" y="1916"/>
                        <a:pt x="1702" y="1960"/>
                      </a:cubicBezTo>
                      <a:cubicBezTo>
                        <a:pt x="1702" y="1960"/>
                        <a:pt x="1702" y="1960"/>
                        <a:pt x="1702" y="1960"/>
                      </a:cubicBezTo>
                      <a:cubicBezTo>
                        <a:pt x="1702" y="1961"/>
                        <a:pt x="1702" y="1961"/>
                        <a:pt x="1702" y="1961"/>
                      </a:cubicBezTo>
                      <a:cubicBezTo>
                        <a:pt x="1702" y="1961"/>
                        <a:pt x="1702" y="1961"/>
                        <a:pt x="1702" y="1961"/>
                      </a:cubicBezTo>
                      <a:lnTo>
                        <a:pt x="1702" y="2051"/>
                      </a:lnTo>
                      <a:close/>
                      <a:moveTo>
                        <a:pt x="1939" y="2051"/>
                      </a:moveTo>
                      <a:cubicBezTo>
                        <a:pt x="1939" y="2051"/>
                        <a:pt x="1939" y="2051"/>
                        <a:pt x="1939" y="2051"/>
                      </a:cubicBezTo>
                      <a:cubicBezTo>
                        <a:pt x="1939" y="2052"/>
                        <a:pt x="1939" y="2052"/>
                        <a:pt x="1939" y="2052"/>
                      </a:cubicBezTo>
                      <a:cubicBezTo>
                        <a:pt x="1939" y="2052"/>
                        <a:pt x="1939" y="2052"/>
                        <a:pt x="1939" y="2052"/>
                      </a:cubicBezTo>
                      <a:cubicBezTo>
                        <a:pt x="1939" y="2096"/>
                        <a:pt x="1918" y="2108"/>
                        <a:pt x="1873" y="2108"/>
                      </a:cubicBezTo>
                      <a:cubicBezTo>
                        <a:pt x="1829" y="2108"/>
                        <a:pt x="1806" y="2096"/>
                        <a:pt x="1806" y="2052"/>
                      </a:cubicBezTo>
                      <a:cubicBezTo>
                        <a:pt x="1806" y="2052"/>
                        <a:pt x="1806" y="2052"/>
                        <a:pt x="1806" y="2052"/>
                      </a:cubicBezTo>
                      <a:cubicBezTo>
                        <a:pt x="1806" y="2051"/>
                        <a:pt x="1806" y="2051"/>
                        <a:pt x="1806" y="2051"/>
                      </a:cubicBezTo>
                      <a:cubicBezTo>
                        <a:pt x="1806" y="2051"/>
                        <a:pt x="1806" y="2051"/>
                        <a:pt x="1806" y="2051"/>
                      </a:cubicBezTo>
                      <a:cubicBezTo>
                        <a:pt x="1806" y="1961"/>
                        <a:pt x="1806" y="1961"/>
                        <a:pt x="1806" y="1961"/>
                      </a:cubicBezTo>
                      <a:cubicBezTo>
                        <a:pt x="1806" y="1961"/>
                        <a:pt x="1806" y="1961"/>
                        <a:pt x="1806" y="1961"/>
                      </a:cubicBezTo>
                      <a:cubicBezTo>
                        <a:pt x="1806" y="1960"/>
                        <a:pt x="1806" y="1960"/>
                        <a:pt x="1806" y="1960"/>
                      </a:cubicBezTo>
                      <a:cubicBezTo>
                        <a:pt x="1806" y="1960"/>
                        <a:pt x="1806" y="1960"/>
                        <a:pt x="1806" y="1960"/>
                      </a:cubicBezTo>
                      <a:cubicBezTo>
                        <a:pt x="1806" y="1916"/>
                        <a:pt x="1829" y="1904"/>
                        <a:pt x="1873" y="1904"/>
                      </a:cubicBezTo>
                      <a:cubicBezTo>
                        <a:pt x="1918" y="1904"/>
                        <a:pt x="1939" y="1916"/>
                        <a:pt x="1939" y="1960"/>
                      </a:cubicBezTo>
                      <a:cubicBezTo>
                        <a:pt x="1939" y="1960"/>
                        <a:pt x="1939" y="1960"/>
                        <a:pt x="1939" y="1960"/>
                      </a:cubicBezTo>
                      <a:cubicBezTo>
                        <a:pt x="1939" y="1961"/>
                        <a:pt x="1939" y="1961"/>
                        <a:pt x="1939" y="1961"/>
                      </a:cubicBezTo>
                      <a:cubicBezTo>
                        <a:pt x="1939" y="1961"/>
                        <a:pt x="1939" y="1961"/>
                        <a:pt x="1939" y="1961"/>
                      </a:cubicBezTo>
                      <a:lnTo>
                        <a:pt x="1939" y="2051"/>
                      </a:lnTo>
                      <a:close/>
                      <a:moveTo>
                        <a:pt x="1485" y="1659"/>
                      </a:moveTo>
                      <a:cubicBezTo>
                        <a:pt x="1485" y="1546"/>
                        <a:pt x="1394" y="1454"/>
                        <a:pt x="1280" y="1454"/>
                      </a:cubicBezTo>
                      <a:cubicBezTo>
                        <a:pt x="1269" y="1454"/>
                        <a:pt x="1258" y="1455"/>
                        <a:pt x="1247" y="1457"/>
                      </a:cubicBezTo>
                      <a:cubicBezTo>
                        <a:pt x="1038" y="983"/>
                        <a:pt x="1038" y="983"/>
                        <a:pt x="1038" y="983"/>
                      </a:cubicBezTo>
                      <a:cubicBezTo>
                        <a:pt x="1037" y="983"/>
                        <a:pt x="1037" y="983"/>
                        <a:pt x="1037" y="983"/>
                      </a:cubicBezTo>
                      <a:cubicBezTo>
                        <a:pt x="1037" y="982"/>
                        <a:pt x="1037" y="982"/>
                        <a:pt x="1037" y="982"/>
                      </a:cubicBezTo>
                      <a:cubicBezTo>
                        <a:pt x="1037" y="982"/>
                        <a:pt x="1037" y="982"/>
                        <a:pt x="1037" y="982"/>
                      </a:cubicBezTo>
                      <a:cubicBezTo>
                        <a:pt x="1023" y="950"/>
                        <a:pt x="1003" y="948"/>
                        <a:pt x="970" y="963"/>
                      </a:cubicBezTo>
                      <a:cubicBezTo>
                        <a:pt x="938" y="977"/>
                        <a:pt x="925" y="993"/>
                        <a:pt x="940" y="1025"/>
                      </a:cubicBezTo>
                      <a:cubicBezTo>
                        <a:pt x="940" y="1025"/>
                        <a:pt x="940" y="1025"/>
                        <a:pt x="940" y="1025"/>
                      </a:cubicBezTo>
                      <a:cubicBezTo>
                        <a:pt x="940" y="1026"/>
                        <a:pt x="940" y="1026"/>
                        <a:pt x="940" y="1026"/>
                      </a:cubicBezTo>
                      <a:cubicBezTo>
                        <a:pt x="940" y="1026"/>
                        <a:pt x="940" y="1026"/>
                        <a:pt x="940" y="1026"/>
                      </a:cubicBezTo>
                      <a:cubicBezTo>
                        <a:pt x="1150" y="1501"/>
                        <a:pt x="1150" y="1501"/>
                        <a:pt x="1150" y="1501"/>
                      </a:cubicBezTo>
                      <a:cubicBezTo>
                        <a:pt x="1104" y="1539"/>
                        <a:pt x="1075" y="1596"/>
                        <a:pt x="1075" y="1659"/>
                      </a:cubicBezTo>
                      <a:cubicBezTo>
                        <a:pt x="419" y="1659"/>
                        <a:pt x="419" y="1659"/>
                        <a:pt x="419" y="1659"/>
                      </a:cubicBezTo>
                      <a:cubicBezTo>
                        <a:pt x="419" y="1578"/>
                        <a:pt x="430" y="1500"/>
                        <a:pt x="451" y="1425"/>
                      </a:cubicBezTo>
                      <a:cubicBezTo>
                        <a:pt x="455" y="1428"/>
                        <a:pt x="458" y="1430"/>
                        <a:pt x="463" y="1432"/>
                      </a:cubicBezTo>
                      <a:cubicBezTo>
                        <a:pt x="463" y="1431"/>
                        <a:pt x="463" y="1431"/>
                        <a:pt x="463" y="1431"/>
                      </a:cubicBezTo>
                      <a:cubicBezTo>
                        <a:pt x="463" y="1432"/>
                        <a:pt x="463" y="1432"/>
                        <a:pt x="463" y="1432"/>
                      </a:cubicBezTo>
                      <a:cubicBezTo>
                        <a:pt x="463" y="1432"/>
                        <a:pt x="463" y="1432"/>
                        <a:pt x="463" y="1432"/>
                      </a:cubicBezTo>
                      <a:cubicBezTo>
                        <a:pt x="566" y="1478"/>
                        <a:pt x="566" y="1478"/>
                        <a:pt x="566" y="1478"/>
                      </a:cubicBezTo>
                      <a:cubicBezTo>
                        <a:pt x="566" y="1477"/>
                        <a:pt x="566" y="1477"/>
                        <a:pt x="566" y="1477"/>
                      </a:cubicBezTo>
                      <a:cubicBezTo>
                        <a:pt x="567" y="1478"/>
                        <a:pt x="567" y="1478"/>
                        <a:pt x="567" y="1478"/>
                      </a:cubicBezTo>
                      <a:cubicBezTo>
                        <a:pt x="566" y="1478"/>
                        <a:pt x="566" y="1478"/>
                        <a:pt x="566" y="1478"/>
                      </a:cubicBezTo>
                      <a:cubicBezTo>
                        <a:pt x="599" y="1492"/>
                        <a:pt x="615" y="1480"/>
                        <a:pt x="629" y="1447"/>
                      </a:cubicBezTo>
                      <a:cubicBezTo>
                        <a:pt x="644" y="1414"/>
                        <a:pt x="642" y="1395"/>
                        <a:pt x="610" y="1381"/>
                      </a:cubicBezTo>
                      <a:cubicBezTo>
                        <a:pt x="610" y="1381"/>
                        <a:pt x="610" y="1381"/>
                        <a:pt x="610" y="1381"/>
                      </a:cubicBezTo>
                      <a:cubicBezTo>
                        <a:pt x="609" y="1380"/>
                        <a:pt x="609" y="1380"/>
                        <a:pt x="609" y="1380"/>
                      </a:cubicBezTo>
                      <a:cubicBezTo>
                        <a:pt x="609" y="1380"/>
                        <a:pt x="609" y="1380"/>
                        <a:pt x="609" y="1380"/>
                      </a:cubicBezTo>
                      <a:cubicBezTo>
                        <a:pt x="507" y="1334"/>
                        <a:pt x="507" y="1334"/>
                        <a:pt x="507" y="1334"/>
                      </a:cubicBezTo>
                      <a:cubicBezTo>
                        <a:pt x="507" y="1335"/>
                        <a:pt x="507" y="1335"/>
                        <a:pt x="507" y="1335"/>
                      </a:cubicBezTo>
                      <a:cubicBezTo>
                        <a:pt x="506" y="1334"/>
                        <a:pt x="506" y="1334"/>
                        <a:pt x="506" y="1334"/>
                      </a:cubicBezTo>
                      <a:cubicBezTo>
                        <a:pt x="506" y="1334"/>
                        <a:pt x="506" y="1334"/>
                        <a:pt x="506" y="1334"/>
                      </a:cubicBezTo>
                      <a:cubicBezTo>
                        <a:pt x="498" y="1331"/>
                        <a:pt x="491" y="1329"/>
                        <a:pt x="485" y="1328"/>
                      </a:cubicBezTo>
                      <a:cubicBezTo>
                        <a:pt x="533" y="1212"/>
                        <a:pt x="607" y="1108"/>
                        <a:pt x="698" y="1024"/>
                      </a:cubicBezTo>
                      <a:cubicBezTo>
                        <a:pt x="700" y="1027"/>
                        <a:pt x="702" y="1030"/>
                        <a:pt x="705" y="1032"/>
                      </a:cubicBezTo>
                      <a:cubicBezTo>
                        <a:pt x="705" y="1032"/>
                        <a:pt x="705" y="1032"/>
                        <a:pt x="705" y="1032"/>
                      </a:cubicBezTo>
                      <a:cubicBezTo>
                        <a:pt x="706" y="1033"/>
                        <a:pt x="706" y="1033"/>
                        <a:pt x="706" y="1033"/>
                      </a:cubicBezTo>
                      <a:cubicBezTo>
                        <a:pt x="706" y="1033"/>
                        <a:pt x="706" y="1033"/>
                        <a:pt x="706" y="1033"/>
                      </a:cubicBezTo>
                      <a:cubicBezTo>
                        <a:pt x="785" y="1112"/>
                        <a:pt x="785" y="1112"/>
                        <a:pt x="785" y="1112"/>
                      </a:cubicBezTo>
                      <a:cubicBezTo>
                        <a:pt x="785" y="1112"/>
                        <a:pt x="785" y="1112"/>
                        <a:pt x="785" y="1112"/>
                      </a:cubicBezTo>
                      <a:cubicBezTo>
                        <a:pt x="786" y="1113"/>
                        <a:pt x="786" y="1113"/>
                        <a:pt x="786" y="1113"/>
                      </a:cubicBezTo>
                      <a:cubicBezTo>
                        <a:pt x="785" y="1113"/>
                        <a:pt x="785" y="1113"/>
                        <a:pt x="785" y="1113"/>
                      </a:cubicBezTo>
                      <a:cubicBezTo>
                        <a:pt x="810" y="1138"/>
                        <a:pt x="830" y="1132"/>
                        <a:pt x="855" y="1107"/>
                      </a:cubicBezTo>
                      <a:cubicBezTo>
                        <a:pt x="880" y="1081"/>
                        <a:pt x="886" y="1062"/>
                        <a:pt x="861" y="1037"/>
                      </a:cubicBezTo>
                      <a:cubicBezTo>
                        <a:pt x="861" y="1038"/>
                        <a:pt x="861" y="1038"/>
                        <a:pt x="861" y="1038"/>
                      </a:cubicBezTo>
                      <a:cubicBezTo>
                        <a:pt x="860" y="1037"/>
                        <a:pt x="860" y="1037"/>
                        <a:pt x="860" y="1037"/>
                      </a:cubicBezTo>
                      <a:cubicBezTo>
                        <a:pt x="860" y="1037"/>
                        <a:pt x="860" y="1037"/>
                        <a:pt x="860" y="1037"/>
                      </a:cubicBezTo>
                      <a:cubicBezTo>
                        <a:pt x="781" y="957"/>
                        <a:pt x="781" y="957"/>
                        <a:pt x="781" y="957"/>
                      </a:cubicBezTo>
                      <a:cubicBezTo>
                        <a:pt x="781" y="958"/>
                        <a:pt x="781" y="958"/>
                        <a:pt x="781" y="958"/>
                      </a:cubicBezTo>
                      <a:cubicBezTo>
                        <a:pt x="781" y="958"/>
                        <a:pt x="781" y="958"/>
                        <a:pt x="781" y="958"/>
                      </a:cubicBezTo>
                      <a:cubicBezTo>
                        <a:pt x="915" y="862"/>
                        <a:pt x="1077" y="804"/>
                        <a:pt x="1252" y="798"/>
                      </a:cubicBezTo>
                      <a:cubicBezTo>
                        <a:pt x="1250" y="804"/>
                        <a:pt x="1249" y="811"/>
                        <a:pt x="1249" y="819"/>
                      </a:cubicBezTo>
                      <a:cubicBezTo>
                        <a:pt x="1249" y="819"/>
                        <a:pt x="1249" y="819"/>
                        <a:pt x="1249" y="819"/>
                      </a:cubicBezTo>
                      <a:cubicBezTo>
                        <a:pt x="1249" y="820"/>
                        <a:pt x="1249" y="820"/>
                        <a:pt x="1249" y="820"/>
                      </a:cubicBezTo>
                      <a:cubicBezTo>
                        <a:pt x="1249" y="820"/>
                        <a:pt x="1249" y="820"/>
                        <a:pt x="1249" y="820"/>
                      </a:cubicBezTo>
                      <a:cubicBezTo>
                        <a:pt x="1249" y="932"/>
                        <a:pt x="1249" y="932"/>
                        <a:pt x="1249" y="932"/>
                      </a:cubicBezTo>
                      <a:cubicBezTo>
                        <a:pt x="1249" y="932"/>
                        <a:pt x="1249" y="932"/>
                        <a:pt x="1249" y="932"/>
                      </a:cubicBezTo>
                      <a:cubicBezTo>
                        <a:pt x="1249" y="933"/>
                        <a:pt x="1249" y="933"/>
                        <a:pt x="1249" y="933"/>
                      </a:cubicBezTo>
                      <a:cubicBezTo>
                        <a:pt x="1249" y="933"/>
                        <a:pt x="1249" y="933"/>
                        <a:pt x="1249" y="933"/>
                      </a:cubicBezTo>
                      <a:cubicBezTo>
                        <a:pt x="1249" y="968"/>
                        <a:pt x="1267" y="978"/>
                        <a:pt x="1302" y="978"/>
                      </a:cubicBezTo>
                      <a:cubicBezTo>
                        <a:pt x="1339" y="978"/>
                        <a:pt x="1356" y="968"/>
                        <a:pt x="1356" y="933"/>
                      </a:cubicBezTo>
                      <a:cubicBezTo>
                        <a:pt x="1355" y="933"/>
                        <a:pt x="1355" y="933"/>
                        <a:pt x="1355" y="933"/>
                      </a:cubicBezTo>
                      <a:cubicBezTo>
                        <a:pt x="1356" y="932"/>
                        <a:pt x="1356" y="932"/>
                        <a:pt x="1356" y="932"/>
                      </a:cubicBezTo>
                      <a:cubicBezTo>
                        <a:pt x="1356" y="932"/>
                        <a:pt x="1356" y="932"/>
                        <a:pt x="1356" y="932"/>
                      </a:cubicBezTo>
                      <a:cubicBezTo>
                        <a:pt x="1356" y="820"/>
                        <a:pt x="1356" y="820"/>
                        <a:pt x="1356" y="820"/>
                      </a:cubicBezTo>
                      <a:cubicBezTo>
                        <a:pt x="1356" y="820"/>
                        <a:pt x="1356" y="820"/>
                        <a:pt x="1356" y="820"/>
                      </a:cubicBezTo>
                      <a:cubicBezTo>
                        <a:pt x="1355" y="819"/>
                        <a:pt x="1355" y="819"/>
                        <a:pt x="1355" y="819"/>
                      </a:cubicBezTo>
                      <a:cubicBezTo>
                        <a:pt x="1356" y="819"/>
                        <a:pt x="1356" y="819"/>
                        <a:pt x="1356" y="819"/>
                      </a:cubicBezTo>
                      <a:cubicBezTo>
                        <a:pt x="1356" y="812"/>
                        <a:pt x="1355" y="806"/>
                        <a:pt x="1353" y="801"/>
                      </a:cubicBezTo>
                      <a:cubicBezTo>
                        <a:pt x="1510" y="814"/>
                        <a:pt x="1654" y="869"/>
                        <a:pt x="1776" y="955"/>
                      </a:cubicBezTo>
                      <a:cubicBezTo>
                        <a:pt x="1775" y="956"/>
                        <a:pt x="1774" y="956"/>
                        <a:pt x="1774" y="957"/>
                      </a:cubicBezTo>
                      <a:cubicBezTo>
                        <a:pt x="1774" y="957"/>
                        <a:pt x="1774" y="957"/>
                        <a:pt x="1774" y="957"/>
                      </a:cubicBezTo>
                      <a:cubicBezTo>
                        <a:pt x="1773" y="958"/>
                        <a:pt x="1773" y="958"/>
                        <a:pt x="1773" y="958"/>
                      </a:cubicBezTo>
                      <a:cubicBezTo>
                        <a:pt x="1773" y="957"/>
                        <a:pt x="1773" y="957"/>
                        <a:pt x="1773" y="957"/>
                      </a:cubicBezTo>
                      <a:cubicBezTo>
                        <a:pt x="1694" y="1037"/>
                        <a:pt x="1694" y="1037"/>
                        <a:pt x="1694" y="1037"/>
                      </a:cubicBezTo>
                      <a:cubicBezTo>
                        <a:pt x="1694" y="1037"/>
                        <a:pt x="1694" y="1037"/>
                        <a:pt x="1694" y="1037"/>
                      </a:cubicBezTo>
                      <a:cubicBezTo>
                        <a:pt x="1693" y="1037"/>
                        <a:pt x="1693" y="1037"/>
                        <a:pt x="1693" y="1037"/>
                      </a:cubicBezTo>
                      <a:cubicBezTo>
                        <a:pt x="1693" y="1037"/>
                        <a:pt x="1693" y="1037"/>
                        <a:pt x="1693" y="1037"/>
                      </a:cubicBezTo>
                      <a:cubicBezTo>
                        <a:pt x="1668" y="1062"/>
                        <a:pt x="1674" y="1082"/>
                        <a:pt x="1699" y="1107"/>
                      </a:cubicBezTo>
                      <a:cubicBezTo>
                        <a:pt x="1725" y="1132"/>
                        <a:pt x="1744" y="1137"/>
                        <a:pt x="1768" y="1113"/>
                      </a:cubicBezTo>
                      <a:cubicBezTo>
                        <a:pt x="1768" y="1112"/>
                        <a:pt x="1768" y="1112"/>
                        <a:pt x="1768" y="1112"/>
                      </a:cubicBezTo>
                      <a:cubicBezTo>
                        <a:pt x="1769" y="1112"/>
                        <a:pt x="1769" y="1112"/>
                        <a:pt x="1769" y="1112"/>
                      </a:cubicBezTo>
                      <a:cubicBezTo>
                        <a:pt x="1769" y="1112"/>
                        <a:pt x="1769" y="1112"/>
                        <a:pt x="1769" y="1112"/>
                      </a:cubicBezTo>
                      <a:cubicBezTo>
                        <a:pt x="1848" y="1033"/>
                        <a:pt x="1848" y="1033"/>
                        <a:pt x="1848" y="1033"/>
                      </a:cubicBezTo>
                      <a:cubicBezTo>
                        <a:pt x="1848" y="1033"/>
                        <a:pt x="1848" y="1033"/>
                        <a:pt x="1848" y="1033"/>
                      </a:cubicBezTo>
                      <a:cubicBezTo>
                        <a:pt x="1849" y="1032"/>
                        <a:pt x="1849" y="1032"/>
                        <a:pt x="1849" y="1032"/>
                      </a:cubicBezTo>
                      <a:cubicBezTo>
                        <a:pt x="1849" y="1032"/>
                        <a:pt x="1849" y="1032"/>
                        <a:pt x="1849" y="1032"/>
                      </a:cubicBezTo>
                      <a:cubicBezTo>
                        <a:pt x="1853" y="1028"/>
                        <a:pt x="1856" y="1024"/>
                        <a:pt x="1858" y="1020"/>
                      </a:cubicBezTo>
                      <a:cubicBezTo>
                        <a:pt x="1954" y="1107"/>
                        <a:pt x="2030" y="1215"/>
                        <a:pt x="2079" y="1337"/>
                      </a:cubicBezTo>
                      <a:cubicBezTo>
                        <a:pt x="1976" y="1376"/>
                        <a:pt x="1976" y="1376"/>
                        <a:pt x="1976" y="1376"/>
                      </a:cubicBezTo>
                      <a:cubicBezTo>
                        <a:pt x="1976" y="1376"/>
                        <a:pt x="1976" y="1376"/>
                        <a:pt x="1976" y="1376"/>
                      </a:cubicBezTo>
                      <a:cubicBezTo>
                        <a:pt x="1975" y="1377"/>
                        <a:pt x="1975" y="1377"/>
                        <a:pt x="1975" y="1377"/>
                      </a:cubicBezTo>
                      <a:cubicBezTo>
                        <a:pt x="1975" y="1377"/>
                        <a:pt x="1975" y="1377"/>
                        <a:pt x="1975" y="1377"/>
                      </a:cubicBezTo>
                      <a:cubicBezTo>
                        <a:pt x="1942" y="1389"/>
                        <a:pt x="1940" y="1409"/>
                        <a:pt x="1952" y="1442"/>
                      </a:cubicBezTo>
                      <a:cubicBezTo>
                        <a:pt x="1965" y="1476"/>
                        <a:pt x="1980" y="1489"/>
                        <a:pt x="2013" y="1476"/>
                      </a:cubicBezTo>
                      <a:cubicBezTo>
                        <a:pt x="2013" y="1476"/>
                        <a:pt x="2013" y="1476"/>
                        <a:pt x="2013" y="1476"/>
                      </a:cubicBezTo>
                      <a:cubicBezTo>
                        <a:pt x="2014" y="1476"/>
                        <a:pt x="2014" y="1476"/>
                        <a:pt x="2014" y="1476"/>
                      </a:cubicBezTo>
                      <a:cubicBezTo>
                        <a:pt x="2014" y="1476"/>
                        <a:pt x="2014" y="1476"/>
                        <a:pt x="2014" y="1476"/>
                      </a:cubicBezTo>
                      <a:cubicBezTo>
                        <a:pt x="2113" y="1438"/>
                        <a:pt x="2113" y="1438"/>
                        <a:pt x="2113" y="1438"/>
                      </a:cubicBezTo>
                      <a:cubicBezTo>
                        <a:pt x="2132" y="1508"/>
                        <a:pt x="2142" y="1583"/>
                        <a:pt x="2142" y="1659"/>
                      </a:cubicBezTo>
                      <a:lnTo>
                        <a:pt x="1485" y="16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C2340"/>
                    </a:solidFill>
                    <a:effectLst/>
                    <a:uLnTx/>
                    <a:uFillTx/>
                    <a:latin typeface="Inter"/>
                    <a:ea typeface="+mn-ea"/>
                    <a:cs typeface="+mn-cs"/>
                  </a:endParaRPr>
                </a:p>
              </p:txBody>
            </p:sp>
            <p:sp>
              <p:nvSpPr>
                <p:cNvPr id="818" name="Freeform 14">
                  <a:extLst>
                    <a:ext uri="{FF2B5EF4-FFF2-40B4-BE49-F238E27FC236}">
                      <a16:creationId xmlns:a16="http://schemas.microsoft.com/office/drawing/2014/main" id="{9B97D649-AFF7-0EDF-35CF-BDEED7606C31}"/>
                    </a:ext>
                  </a:extLst>
                </p:cNvPr>
                <p:cNvSpPr>
                  <a:spLocks noChangeAspect="1" noEditPoints="1"/>
                </p:cNvSpPr>
                <p:nvPr/>
              </p:nvSpPr>
              <p:spPr bwMode="auto">
                <a:xfrm>
                  <a:off x="8786258" y="5261015"/>
                  <a:ext cx="328022" cy="260450"/>
                </a:xfrm>
                <a:custGeom>
                  <a:avLst/>
                  <a:gdLst>
                    <a:gd name="T0" fmla="*/ 0 w 384"/>
                    <a:gd name="T1" fmla="*/ 192 h 305"/>
                    <a:gd name="T2" fmla="*/ 28 w 384"/>
                    <a:gd name="T3" fmla="*/ 288 h 305"/>
                    <a:gd name="T4" fmla="*/ 195 w 384"/>
                    <a:gd name="T5" fmla="*/ 305 h 305"/>
                    <a:gd name="T6" fmla="*/ 361 w 384"/>
                    <a:gd name="T7" fmla="*/ 283 h 305"/>
                    <a:gd name="T8" fmla="*/ 384 w 384"/>
                    <a:gd name="T9" fmla="*/ 192 h 305"/>
                    <a:gd name="T10" fmla="*/ 239 w 384"/>
                    <a:gd name="T11" fmla="*/ 159 h 305"/>
                    <a:gd name="T12" fmla="*/ 239 w 384"/>
                    <a:gd name="T13" fmla="*/ 159 h 305"/>
                    <a:gd name="T14" fmla="*/ 214 w 384"/>
                    <a:gd name="T15" fmla="*/ 241 h 305"/>
                    <a:gd name="T16" fmla="*/ 156 w 384"/>
                    <a:gd name="T17" fmla="*/ 183 h 305"/>
                    <a:gd name="T18" fmla="*/ 238 w 384"/>
                    <a:gd name="T19" fmla="*/ 157 h 305"/>
                    <a:gd name="T20" fmla="*/ 238 w 384"/>
                    <a:gd name="T21" fmla="*/ 157 h 305"/>
                    <a:gd name="T22" fmla="*/ 238 w 384"/>
                    <a:gd name="T23" fmla="*/ 158 h 305"/>
                    <a:gd name="T24" fmla="*/ 239 w 384"/>
                    <a:gd name="T25" fmla="*/ 159 h 305"/>
                    <a:gd name="T26" fmla="*/ 238 w 384"/>
                    <a:gd name="T27" fmla="*/ 66 h 305"/>
                    <a:gd name="T28" fmla="*/ 222 w 384"/>
                    <a:gd name="T29" fmla="*/ 78 h 305"/>
                    <a:gd name="T30" fmla="*/ 163 w 384"/>
                    <a:gd name="T31" fmla="*/ 81 h 305"/>
                    <a:gd name="T32" fmla="*/ 80 w 384"/>
                    <a:gd name="T33" fmla="*/ 152 h 305"/>
                    <a:gd name="T34" fmla="*/ 69 w 384"/>
                    <a:gd name="T35" fmla="*/ 210 h 305"/>
                    <a:gd name="T36" fmla="*/ 69 w 384"/>
                    <a:gd name="T37" fmla="*/ 211 h 305"/>
                    <a:gd name="T38" fmla="*/ 37 w 384"/>
                    <a:gd name="T39" fmla="*/ 213 h 305"/>
                    <a:gd name="T40" fmla="*/ 37 w 384"/>
                    <a:gd name="T41" fmla="*/ 212 h 305"/>
                    <a:gd name="T42" fmla="*/ 51 w 384"/>
                    <a:gd name="T43" fmla="*/ 139 h 305"/>
                    <a:gd name="T44" fmla="*/ 155 w 384"/>
                    <a:gd name="T45" fmla="*/ 50 h 305"/>
                    <a:gd name="T46" fmla="*/ 228 w 384"/>
                    <a:gd name="T47" fmla="*/ 47 h 305"/>
                    <a:gd name="T48" fmla="*/ 238 w 384"/>
                    <a:gd name="T49" fmla="*/ 66 h 305"/>
                    <a:gd name="T50" fmla="*/ 262 w 384"/>
                    <a:gd name="T51" fmla="*/ 98 h 305"/>
                    <a:gd name="T52" fmla="*/ 301 w 384"/>
                    <a:gd name="T53" fmla="*/ 98 h 305"/>
                    <a:gd name="T54" fmla="*/ 319 w 384"/>
                    <a:gd name="T55" fmla="*/ 132 h 305"/>
                    <a:gd name="T56" fmla="*/ 319 w 384"/>
                    <a:gd name="T57" fmla="*/ 171 h 305"/>
                    <a:gd name="T58" fmla="*/ 319 w 384"/>
                    <a:gd name="T59" fmla="*/ 132 h 305"/>
                    <a:gd name="T60" fmla="*/ 304 w 384"/>
                    <a:gd name="T61" fmla="*/ 214 h 305"/>
                    <a:gd name="T62" fmla="*/ 343 w 384"/>
                    <a:gd name="T63" fmla="*/ 21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4" h="305">
                      <a:moveTo>
                        <a:pt x="192" y="0"/>
                      </a:moveTo>
                      <a:cubicBezTo>
                        <a:pt x="85" y="0"/>
                        <a:pt x="0" y="86"/>
                        <a:pt x="0" y="192"/>
                      </a:cubicBezTo>
                      <a:cubicBezTo>
                        <a:pt x="0" y="224"/>
                        <a:pt x="7" y="254"/>
                        <a:pt x="21" y="280"/>
                      </a:cubicBezTo>
                      <a:cubicBezTo>
                        <a:pt x="22" y="284"/>
                        <a:pt x="24" y="287"/>
                        <a:pt x="28" y="288"/>
                      </a:cubicBezTo>
                      <a:cubicBezTo>
                        <a:pt x="31" y="288"/>
                        <a:pt x="100" y="305"/>
                        <a:pt x="195" y="305"/>
                      </a:cubicBezTo>
                      <a:cubicBezTo>
                        <a:pt x="195" y="305"/>
                        <a:pt x="195" y="305"/>
                        <a:pt x="195" y="305"/>
                      </a:cubicBezTo>
                      <a:cubicBezTo>
                        <a:pt x="251" y="305"/>
                        <a:pt x="305" y="299"/>
                        <a:pt x="354" y="288"/>
                      </a:cubicBezTo>
                      <a:cubicBezTo>
                        <a:pt x="357" y="287"/>
                        <a:pt x="359" y="285"/>
                        <a:pt x="361" y="283"/>
                      </a:cubicBezTo>
                      <a:cubicBezTo>
                        <a:pt x="361" y="283"/>
                        <a:pt x="361" y="283"/>
                        <a:pt x="361" y="283"/>
                      </a:cubicBezTo>
                      <a:cubicBezTo>
                        <a:pt x="375" y="256"/>
                        <a:pt x="384" y="225"/>
                        <a:pt x="384" y="192"/>
                      </a:cubicBezTo>
                      <a:cubicBezTo>
                        <a:pt x="384" y="86"/>
                        <a:pt x="298" y="0"/>
                        <a:pt x="192" y="0"/>
                      </a:cubicBezTo>
                      <a:close/>
                      <a:moveTo>
                        <a:pt x="239" y="159"/>
                      </a:moveTo>
                      <a:cubicBezTo>
                        <a:pt x="239" y="159"/>
                        <a:pt x="239" y="159"/>
                        <a:pt x="239" y="159"/>
                      </a:cubicBezTo>
                      <a:cubicBezTo>
                        <a:pt x="239" y="159"/>
                        <a:pt x="239" y="159"/>
                        <a:pt x="239" y="159"/>
                      </a:cubicBezTo>
                      <a:cubicBezTo>
                        <a:pt x="230" y="199"/>
                        <a:pt x="226" y="221"/>
                        <a:pt x="222" y="229"/>
                      </a:cubicBezTo>
                      <a:cubicBezTo>
                        <a:pt x="220" y="233"/>
                        <a:pt x="217" y="237"/>
                        <a:pt x="214" y="241"/>
                      </a:cubicBezTo>
                      <a:cubicBezTo>
                        <a:pt x="198" y="257"/>
                        <a:pt x="172" y="257"/>
                        <a:pt x="156" y="241"/>
                      </a:cubicBezTo>
                      <a:cubicBezTo>
                        <a:pt x="140" y="225"/>
                        <a:pt x="140" y="199"/>
                        <a:pt x="156" y="183"/>
                      </a:cubicBezTo>
                      <a:cubicBezTo>
                        <a:pt x="160" y="179"/>
                        <a:pt x="164" y="177"/>
                        <a:pt x="168" y="175"/>
                      </a:cubicBezTo>
                      <a:cubicBezTo>
                        <a:pt x="176" y="170"/>
                        <a:pt x="202" y="165"/>
                        <a:pt x="238" y="157"/>
                      </a:cubicBezTo>
                      <a:cubicBezTo>
                        <a:pt x="238" y="157"/>
                        <a:pt x="238" y="157"/>
                        <a:pt x="238" y="157"/>
                      </a:cubicBezTo>
                      <a:cubicBezTo>
                        <a:pt x="238" y="157"/>
                        <a:pt x="238" y="157"/>
                        <a:pt x="238" y="157"/>
                      </a:cubicBezTo>
                      <a:cubicBezTo>
                        <a:pt x="238" y="157"/>
                        <a:pt x="238" y="157"/>
                        <a:pt x="238" y="157"/>
                      </a:cubicBezTo>
                      <a:cubicBezTo>
                        <a:pt x="238" y="157"/>
                        <a:pt x="238" y="158"/>
                        <a:pt x="238" y="158"/>
                      </a:cubicBezTo>
                      <a:cubicBezTo>
                        <a:pt x="239" y="159"/>
                        <a:pt x="239" y="159"/>
                        <a:pt x="239" y="159"/>
                      </a:cubicBezTo>
                      <a:cubicBezTo>
                        <a:pt x="239" y="159"/>
                        <a:pt x="239" y="159"/>
                        <a:pt x="239" y="159"/>
                      </a:cubicBezTo>
                      <a:cubicBezTo>
                        <a:pt x="239" y="159"/>
                        <a:pt x="239" y="159"/>
                        <a:pt x="239" y="159"/>
                      </a:cubicBezTo>
                      <a:close/>
                      <a:moveTo>
                        <a:pt x="238" y="66"/>
                      </a:moveTo>
                      <a:cubicBezTo>
                        <a:pt x="237" y="71"/>
                        <a:pt x="235" y="75"/>
                        <a:pt x="232" y="77"/>
                      </a:cubicBezTo>
                      <a:cubicBezTo>
                        <a:pt x="230" y="79"/>
                        <a:pt x="227" y="79"/>
                        <a:pt x="222" y="78"/>
                      </a:cubicBezTo>
                      <a:cubicBezTo>
                        <a:pt x="219" y="78"/>
                        <a:pt x="219" y="78"/>
                        <a:pt x="219" y="78"/>
                      </a:cubicBezTo>
                      <a:cubicBezTo>
                        <a:pt x="201" y="75"/>
                        <a:pt x="181" y="76"/>
                        <a:pt x="163" y="81"/>
                      </a:cubicBezTo>
                      <a:cubicBezTo>
                        <a:pt x="145" y="86"/>
                        <a:pt x="128" y="95"/>
                        <a:pt x="114" y="107"/>
                      </a:cubicBezTo>
                      <a:cubicBezTo>
                        <a:pt x="99" y="119"/>
                        <a:pt x="88" y="135"/>
                        <a:pt x="80" y="152"/>
                      </a:cubicBezTo>
                      <a:cubicBezTo>
                        <a:pt x="72" y="169"/>
                        <a:pt x="68" y="188"/>
                        <a:pt x="69" y="207"/>
                      </a:cubicBezTo>
                      <a:cubicBezTo>
                        <a:pt x="69" y="210"/>
                        <a:pt x="69" y="210"/>
                        <a:pt x="69" y="210"/>
                      </a:cubicBezTo>
                      <a:cubicBezTo>
                        <a:pt x="69" y="211"/>
                        <a:pt x="69" y="211"/>
                        <a:pt x="69" y="211"/>
                      </a:cubicBezTo>
                      <a:cubicBezTo>
                        <a:pt x="69" y="211"/>
                        <a:pt x="69" y="211"/>
                        <a:pt x="69" y="211"/>
                      </a:cubicBezTo>
                      <a:cubicBezTo>
                        <a:pt x="70" y="220"/>
                        <a:pt x="65" y="224"/>
                        <a:pt x="54" y="225"/>
                      </a:cubicBezTo>
                      <a:cubicBezTo>
                        <a:pt x="44" y="227"/>
                        <a:pt x="38" y="225"/>
                        <a:pt x="37" y="213"/>
                      </a:cubicBezTo>
                      <a:cubicBezTo>
                        <a:pt x="37" y="213"/>
                        <a:pt x="37" y="213"/>
                        <a:pt x="37" y="213"/>
                      </a:cubicBezTo>
                      <a:cubicBezTo>
                        <a:pt x="37" y="212"/>
                        <a:pt x="37" y="212"/>
                        <a:pt x="37" y="212"/>
                      </a:cubicBezTo>
                      <a:cubicBezTo>
                        <a:pt x="37" y="208"/>
                        <a:pt x="37" y="208"/>
                        <a:pt x="37" y="208"/>
                      </a:cubicBezTo>
                      <a:cubicBezTo>
                        <a:pt x="36" y="184"/>
                        <a:pt x="41" y="160"/>
                        <a:pt x="51" y="139"/>
                      </a:cubicBezTo>
                      <a:cubicBezTo>
                        <a:pt x="60" y="117"/>
                        <a:pt x="75" y="98"/>
                        <a:pt x="93" y="83"/>
                      </a:cubicBezTo>
                      <a:cubicBezTo>
                        <a:pt x="111" y="67"/>
                        <a:pt x="132" y="56"/>
                        <a:pt x="155" y="50"/>
                      </a:cubicBezTo>
                      <a:cubicBezTo>
                        <a:pt x="178" y="44"/>
                        <a:pt x="202" y="42"/>
                        <a:pt x="225" y="46"/>
                      </a:cubicBezTo>
                      <a:cubicBezTo>
                        <a:pt x="228" y="47"/>
                        <a:pt x="228" y="47"/>
                        <a:pt x="228" y="47"/>
                      </a:cubicBezTo>
                      <a:cubicBezTo>
                        <a:pt x="234" y="48"/>
                        <a:pt x="237" y="50"/>
                        <a:pt x="239" y="54"/>
                      </a:cubicBezTo>
                      <a:cubicBezTo>
                        <a:pt x="240" y="57"/>
                        <a:pt x="240" y="61"/>
                        <a:pt x="238" y="66"/>
                      </a:cubicBezTo>
                      <a:close/>
                      <a:moveTo>
                        <a:pt x="282" y="118"/>
                      </a:moveTo>
                      <a:cubicBezTo>
                        <a:pt x="271" y="118"/>
                        <a:pt x="262" y="109"/>
                        <a:pt x="262" y="98"/>
                      </a:cubicBezTo>
                      <a:cubicBezTo>
                        <a:pt x="262" y="88"/>
                        <a:pt x="271" y="79"/>
                        <a:pt x="282" y="79"/>
                      </a:cubicBezTo>
                      <a:cubicBezTo>
                        <a:pt x="293" y="79"/>
                        <a:pt x="301" y="88"/>
                        <a:pt x="301" y="98"/>
                      </a:cubicBezTo>
                      <a:cubicBezTo>
                        <a:pt x="301" y="109"/>
                        <a:pt x="293" y="118"/>
                        <a:pt x="282" y="118"/>
                      </a:cubicBezTo>
                      <a:close/>
                      <a:moveTo>
                        <a:pt x="319" y="132"/>
                      </a:moveTo>
                      <a:cubicBezTo>
                        <a:pt x="330" y="132"/>
                        <a:pt x="339" y="140"/>
                        <a:pt x="339" y="151"/>
                      </a:cubicBezTo>
                      <a:cubicBezTo>
                        <a:pt x="339" y="162"/>
                        <a:pt x="330" y="171"/>
                        <a:pt x="319" y="171"/>
                      </a:cubicBezTo>
                      <a:cubicBezTo>
                        <a:pt x="309" y="171"/>
                        <a:pt x="300" y="162"/>
                        <a:pt x="300" y="151"/>
                      </a:cubicBezTo>
                      <a:cubicBezTo>
                        <a:pt x="300" y="140"/>
                        <a:pt x="309" y="132"/>
                        <a:pt x="319" y="132"/>
                      </a:cubicBezTo>
                      <a:close/>
                      <a:moveTo>
                        <a:pt x="323" y="234"/>
                      </a:moveTo>
                      <a:cubicBezTo>
                        <a:pt x="313" y="234"/>
                        <a:pt x="304" y="225"/>
                        <a:pt x="304" y="214"/>
                      </a:cubicBezTo>
                      <a:cubicBezTo>
                        <a:pt x="304" y="204"/>
                        <a:pt x="313" y="195"/>
                        <a:pt x="323" y="195"/>
                      </a:cubicBezTo>
                      <a:cubicBezTo>
                        <a:pt x="334" y="195"/>
                        <a:pt x="343" y="204"/>
                        <a:pt x="343" y="214"/>
                      </a:cubicBezTo>
                      <a:cubicBezTo>
                        <a:pt x="343" y="225"/>
                        <a:pt x="334" y="234"/>
                        <a:pt x="323" y="2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C2340"/>
                    </a:solidFill>
                    <a:effectLst/>
                    <a:uLnTx/>
                    <a:uFillTx/>
                    <a:latin typeface="Inter"/>
                    <a:ea typeface="+mn-ea"/>
                    <a:cs typeface="+mn-cs"/>
                  </a:endParaRPr>
                </a:p>
              </p:txBody>
            </p:sp>
          </p:grpSp>
          <p:grpSp>
            <p:nvGrpSpPr>
              <p:cNvPr id="799" name="Group 798">
                <a:extLst>
                  <a:ext uri="{FF2B5EF4-FFF2-40B4-BE49-F238E27FC236}">
                    <a16:creationId xmlns:a16="http://schemas.microsoft.com/office/drawing/2014/main" id="{04CA47BF-3BE3-EBED-6F3E-AA4369261D2E}"/>
                  </a:ext>
                </a:extLst>
              </p:cNvPr>
              <p:cNvGrpSpPr/>
              <p:nvPr/>
            </p:nvGrpSpPr>
            <p:grpSpPr>
              <a:xfrm>
                <a:off x="2926610" y="5612974"/>
                <a:ext cx="303855" cy="287313"/>
                <a:chOff x="3913270" y="701675"/>
                <a:chExt cx="4414754" cy="4174396"/>
              </a:xfrm>
              <a:solidFill>
                <a:schemeClr val="tx1"/>
              </a:solidFill>
            </p:grpSpPr>
            <p:sp>
              <p:nvSpPr>
                <p:cNvPr id="801" name="Freeform: Shape 213">
                  <a:extLst>
                    <a:ext uri="{FF2B5EF4-FFF2-40B4-BE49-F238E27FC236}">
                      <a16:creationId xmlns:a16="http://schemas.microsoft.com/office/drawing/2014/main" id="{485F4511-B5AC-B851-ABE5-42B7B3C097A5}"/>
                    </a:ext>
                  </a:extLst>
                </p:cNvPr>
                <p:cNvSpPr/>
                <p:nvPr/>
              </p:nvSpPr>
              <p:spPr>
                <a:xfrm>
                  <a:off x="5241924" y="701675"/>
                  <a:ext cx="3086100" cy="3863975"/>
                </a:xfrm>
                <a:custGeom>
                  <a:avLst/>
                  <a:gdLst>
                    <a:gd name="connsiteX0" fmla="*/ 781051 w 3086100"/>
                    <a:gd name="connsiteY0" fmla="*/ 466725 h 3863975"/>
                    <a:gd name="connsiteX1" fmla="*/ 781051 w 3086100"/>
                    <a:gd name="connsiteY1" fmla="*/ 949325 h 3863975"/>
                    <a:gd name="connsiteX2" fmla="*/ 825501 w 3086100"/>
                    <a:gd name="connsiteY2" fmla="*/ 949325 h 3863975"/>
                    <a:gd name="connsiteX3" fmla="*/ 825501 w 3086100"/>
                    <a:gd name="connsiteY3" fmla="*/ 1449387 h 3863975"/>
                    <a:gd name="connsiteX4" fmla="*/ 781051 w 3086100"/>
                    <a:gd name="connsiteY4" fmla="*/ 1449387 h 3863975"/>
                    <a:gd name="connsiteX5" fmla="*/ 781051 w 3086100"/>
                    <a:gd name="connsiteY5" fmla="*/ 1931987 h 3863975"/>
                    <a:gd name="connsiteX6" fmla="*/ 952501 w 3086100"/>
                    <a:gd name="connsiteY6" fmla="*/ 1931987 h 3863975"/>
                    <a:gd name="connsiteX7" fmla="*/ 952501 w 3086100"/>
                    <a:gd name="connsiteY7" fmla="*/ 1449387 h 3863975"/>
                    <a:gd name="connsiteX8" fmla="*/ 908051 w 3086100"/>
                    <a:gd name="connsiteY8" fmla="*/ 1449387 h 3863975"/>
                    <a:gd name="connsiteX9" fmla="*/ 908051 w 3086100"/>
                    <a:gd name="connsiteY9" fmla="*/ 949325 h 3863975"/>
                    <a:gd name="connsiteX10" fmla="*/ 952501 w 3086100"/>
                    <a:gd name="connsiteY10" fmla="*/ 949325 h 3863975"/>
                    <a:gd name="connsiteX11" fmla="*/ 952501 w 3086100"/>
                    <a:gd name="connsiteY11" fmla="*/ 466725 h 3863975"/>
                    <a:gd name="connsiteX12" fmla="*/ 1295400 w 3086100"/>
                    <a:gd name="connsiteY12" fmla="*/ 0 h 3863975"/>
                    <a:gd name="connsiteX13" fmla="*/ 2054225 w 3086100"/>
                    <a:gd name="connsiteY13" fmla="*/ 0 h 3863975"/>
                    <a:gd name="connsiteX14" fmla="*/ 2054225 w 3086100"/>
                    <a:gd name="connsiteY14" fmla="*/ 1701800 h 3863975"/>
                    <a:gd name="connsiteX15" fmla="*/ 2635250 w 3086100"/>
                    <a:gd name="connsiteY15" fmla="*/ 2552700 h 3863975"/>
                    <a:gd name="connsiteX16" fmla="*/ 3086100 w 3086100"/>
                    <a:gd name="connsiteY16" fmla="*/ 2552700 h 3863975"/>
                    <a:gd name="connsiteX17" fmla="*/ 3086100 w 3086100"/>
                    <a:gd name="connsiteY17" fmla="*/ 3768725 h 3863975"/>
                    <a:gd name="connsiteX18" fmla="*/ 2994025 w 3086100"/>
                    <a:gd name="connsiteY18" fmla="*/ 3768725 h 3863975"/>
                    <a:gd name="connsiteX19" fmla="*/ 2994025 w 3086100"/>
                    <a:gd name="connsiteY19" fmla="*/ 3863975 h 3863975"/>
                    <a:gd name="connsiteX20" fmla="*/ 2892425 w 3086100"/>
                    <a:gd name="connsiteY20" fmla="*/ 3863975 h 3863975"/>
                    <a:gd name="connsiteX21" fmla="*/ 2892425 w 3086100"/>
                    <a:gd name="connsiteY21" fmla="*/ 3778250 h 3863975"/>
                    <a:gd name="connsiteX22" fmla="*/ 2470150 w 3086100"/>
                    <a:gd name="connsiteY22" fmla="*/ 3778250 h 3863975"/>
                    <a:gd name="connsiteX23" fmla="*/ 2470150 w 3086100"/>
                    <a:gd name="connsiteY23" fmla="*/ 3841750 h 3863975"/>
                    <a:gd name="connsiteX24" fmla="*/ 1457325 w 3086100"/>
                    <a:gd name="connsiteY24" fmla="*/ 3841750 h 3863975"/>
                    <a:gd name="connsiteX25" fmla="*/ 1457325 w 3086100"/>
                    <a:gd name="connsiteY25" fmla="*/ 3775075 h 3863975"/>
                    <a:gd name="connsiteX26" fmla="*/ 1025525 w 3086100"/>
                    <a:gd name="connsiteY26" fmla="*/ 3775075 h 3863975"/>
                    <a:gd name="connsiteX27" fmla="*/ 1025525 w 3086100"/>
                    <a:gd name="connsiteY27" fmla="*/ 3857625 h 3863975"/>
                    <a:gd name="connsiteX28" fmla="*/ 885825 w 3086100"/>
                    <a:gd name="connsiteY28" fmla="*/ 3857625 h 3863975"/>
                    <a:gd name="connsiteX29" fmla="*/ 885825 w 3086100"/>
                    <a:gd name="connsiteY29" fmla="*/ 2044700 h 3863975"/>
                    <a:gd name="connsiteX30" fmla="*/ 0 w 3086100"/>
                    <a:gd name="connsiteY30" fmla="*/ 2044700 h 3863975"/>
                    <a:gd name="connsiteX31" fmla="*/ 0 w 3086100"/>
                    <a:gd name="connsiteY31" fmla="*/ 901700 h 3863975"/>
                    <a:gd name="connsiteX32" fmla="*/ 479425 w 3086100"/>
                    <a:gd name="connsiteY32" fmla="*/ 901700 h 3863975"/>
                    <a:gd name="connsiteX33" fmla="*/ 682625 w 3086100"/>
                    <a:gd name="connsiteY33" fmla="*/ 355600 h 3863975"/>
                    <a:gd name="connsiteX34" fmla="*/ 882650 w 3086100"/>
                    <a:gd name="connsiteY34" fmla="*/ 349250 h 3863975"/>
                    <a:gd name="connsiteX35" fmla="*/ 892175 w 3086100"/>
                    <a:gd name="connsiteY35" fmla="*/ 349903 h 3863975"/>
                    <a:gd name="connsiteX36" fmla="*/ 892175 w 3086100"/>
                    <a:gd name="connsiteY36" fmla="*/ 171450 h 3863975"/>
                    <a:gd name="connsiteX37" fmla="*/ 1190625 w 3086100"/>
                    <a:gd name="connsiteY37" fmla="*/ 171450 h 38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86100" h="3863975">
                      <a:moveTo>
                        <a:pt x="781051" y="466725"/>
                      </a:moveTo>
                      <a:lnTo>
                        <a:pt x="781051" y="949325"/>
                      </a:lnTo>
                      <a:lnTo>
                        <a:pt x="825501" y="949325"/>
                      </a:lnTo>
                      <a:lnTo>
                        <a:pt x="825501" y="1449387"/>
                      </a:lnTo>
                      <a:lnTo>
                        <a:pt x="781051" y="1449387"/>
                      </a:lnTo>
                      <a:lnTo>
                        <a:pt x="781051" y="1931987"/>
                      </a:lnTo>
                      <a:lnTo>
                        <a:pt x="952501" y="1931987"/>
                      </a:lnTo>
                      <a:lnTo>
                        <a:pt x="952501" y="1449387"/>
                      </a:lnTo>
                      <a:lnTo>
                        <a:pt x="908051" y="1449387"/>
                      </a:lnTo>
                      <a:lnTo>
                        <a:pt x="908051" y="949325"/>
                      </a:lnTo>
                      <a:lnTo>
                        <a:pt x="952501" y="949325"/>
                      </a:lnTo>
                      <a:lnTo>
                        <a:pt x="952501" y="466725"/>
                      </a:lnTo>
                      <a:close/>
                      <a:moveTo>
                        <a:pt x="1295400" y="0"/>
                      </a:moveTo>
                      <a:lnTo>
                        <a:pt x="2054225" y="0"/>
                      </a:lnTo>
                      <a:lnTo>
                        <a:pt x="2054225" y="1701800"/>
                      </a:lnTo>
                      <a:lnTo>
                        <a:pt x="2635250" y="2552700"/>
                      </a:lnTo>
                      <a:lnTo>
                        <a:pt x="3086100" y="2552700"/>
                      </a:lnTo>
                      <a:lnTo>
                        <a:pt x="3086100" y="3768725"/>
                      </a:lnTo>
                      <a:lnTo>
                        <a:pt x="2994025" y="3768725"/>
                      </a:lnTo>
                      <a:lnTo>
                        <a:pt x="2994025" y="3863975"/>
                      </a:lnTo>
                      <a:lnTo>
                        <a:pt x="2892425" y="3863975"/>
                      </a:lnTo>
                      <a:lnTo>
                        <a:pt x="2892425" y="3778250"/>
                      </a:lnTo>
                      <a:lnTo>
                        <a:pt x="2470150" y="3778250"/>
                      </a:lnTo>
                      <a:lnTo>
                        <a:pt x="2470150" y="3841750"/>
                      </a:lnTo>
                      <a:lnTo>
                        <a:pt x="1457325" y="3841750"/>
                      </a:lnTo>
                      <a:lnTo>
                        <a:pt x="1457325" y="3775075"/>
                      </a:lnTo>
                      <a:lnTo>
                        <a:pt x="1025525" y="3775075"/>
                      </a:lnTo>
                      <a:lnTo>
                        <a:pt x="1025525" y="3857625"/>
                      </a:lnTo>
                      <a:lnTo>
                        <a:pt x="885825" y="3857625"/>
                      </a:lnTo>
                      <a:lnTo>
                        <a:pt x="885825" y="2044700"/>
                      </a:lnTo>
                      <a:lnTo>
                        <a:pt x="0" y="2044700"/>
                      </a:lnTo>
                      <a:lnTo>
                        <a:pt x="0" y="901700"/>
                      </a:lnTo>
                      <a:lnTo>
                        <a:pt x="479425" y="901700"/>
                      </a:lnTo>
                      <a:lnTo>
                        <a:pt x="682625" y="355600"/>
                      </a:lnTo>
                      <a:lnTo>
                        <a:pt x="882650" y="349250"/>
                      </a:lnTo>
                      <a:lnTo>
                        <a:pt x="892175" y="349903"/>
                      </a:lnTo>
                      <a:lnTo>
                        <a:pt x="892175" y="171450"/>
                      </a:lnTo>
                      <a:lnTo>
                        <a:pt x="1190625" y="171450"/>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803" name="Rectangle 802">
                  <a:extLst>
                    <a:ext uri="{FF2B5EF4-FFF2-40B4-BE49-F238E27FC236}">
                      <a16:creationId xmlns:a16="http://schemas.microsoft.com/office/drawing/2014/main" id="{0B6B58D6-B0C7-5A16-3DFE-52108F0FBBFC}"/>
                    </a:ext>
                  </a:extLst>
                </p:cNvPr>
                <p:cNvSpPr/>
                <p:nvPr/>
              </p:nvSpPr>
              <p:spPr>
                <a:xfrm>
                  <a:off x="4462695" y="2903361"/>
                  <a:ext cx="72000" cy="28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805" name="Freeform: Shape 215">
                  <a:extLst>
                    <a:ext uri="{FF2B5EF4-FFF2-40B4-BE49-F238E27FC236}">
                      <a16:creationId xmlns:a16="http://schemas.microsoft.com/office/drawing/2014/main" id="{9B68DD35-B5E8-A7CD-2E4F-C631F38CAD5A}"/>
                    </a:ext>
                  </a:extLst>
                </p:cNvPr>
                <p:cNvSpPr/>
                <p:nvPr/>
              </p:nvSpPr>
              <p:spPr>
                <a:xfrm>
                  <a:off x="4102695" y="1143000"/>
                  <a:ext cx="792000" cy="1203325"/>
                </a:xfrm>
                <a:custGeom>
                  <a:avLst/>
                  <a:gdLst>
                    <a:gd name="connsiteX0" fmla="*/ 148170 w 792000"/>
                    <a:gd name="connsiteY0" fmla="*/ 0 h 1038225"/>
                    <a:gd name="connsiteX1" fmla="*/ 643830 w 792000"/>
                    <a:gd name="connsiteY1" fmla="*/ 0 h 1038225"/>
                    <a:gd name="connsiteX2" fmla="*/ 792000 w 792000"/>
                    <a:gd name="connsiteY2" fmla="*/ 148170 h 1038225"/>
                    <a:gd name="connsiteX3" fmla="*/ 792000 w 792000"/>
                    <a:gd name="connsiteY3" fmla="*/ 200025 h 1038225"/>
                    <a:gd name="connsiteX4" fmla="*/ 792000 w 792000"/>
                    <a:gd name="connsiteY4" fmla="*/ 378880 h 1038225"/>
                    <a:gd name="connsiteX5" fmla="*/ 792000 w 792000"/>
                    <a:gd name="connsiteY5" fmla="*/ 1038225 h 1038225"/>
                    <a:gd name="connsiteX6" fmla="*/ 0 w 792000"/>
                    <a:gd name="connsiteY6" fmla="*/ 1038225 h 1038225"/>
                    <a:gd name="connsiteX7" fmla="*/ 0 w 792000"/>
                    <a:gd name="connsiteY7" fmla="*/ 378880 h 1038225"/>
                    <a:gd name="connsiteX8" fmla="*/ 0 w 792000"/>
                    <a:gd name="connsiteY8" fmla="*/ 200025 h 1038225"/>
                    <a:gd name="connsiteX9" fmla="*/ 0 w 792000"/>
                    <a:gd name="connsiteY9" fmla="*/ 148170 h 1038225"/>
                    <a:gd name="connsiteX10" fmla="*/ 148170 w 792000"/>
                    <a:gd name="connsiteY10"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00" h="1038225">
                      <a:moveTo>
                        <a:pt x="148170" y="0"/>
                      </a:moveTo>
                      <a:lnTo>
                        <a:pt x="643830" y="0"/>
                      </a:lnTo>
                      <a:cubicBezTo>
                        <a:pt x="725662" y="0"/>
                        <a:pt x="792000" y="66338"/>
                        <a:pt x="792000" y="148170"/>
                      </a:cubicBezTo>
                      <a:lnTo>
                        <a:pt x="792000" y="200025"/>
                      </a:lnTo>
                      <a:lnTo>
                        <a:pt x="792000" y="378880"/>
                      </a:lnTo>
                      <a:lnTo>
                        <a:pt x="792000" y="1038225"/>
                      </a:lnTo>
                      <a:lnTo>
                        <a:pt x="0" y="1038225"/>
                      </a:lnTo>
                      <a:lnTo>
                        <a:pt x="0" y="378880"/>
                      </a:lnTo>
                      <a:lnTo>
                        <a:pt x="0" y="200025"/>
                      </a:lnTo>
                      <a:lnTo>
                        <a:pt x="0" y="148170"/>
                      </a:lnTo>
                      <a:cubicBezTo>
                        <a:pt x="0" y="66338"/>
                        <a:pt x="66338" y="0"/>
                        <a:pt x="148170" y="0"/>
                      </a:cubicBez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806" name="Trapezoid 805">
                  <a:extLst>
                    <a:ext uri="{FF2B5EF4-FFF2-40B4-BE49-F238E27FC236}">
                      <a16:creationId xmlns:a16="http://schemas.microsoft.com/office/drawing/2014/main" id="{37E35EC8-1F75-7AD5-6FEB-476A7ABF352D}"/>
                    </a:ext>
                  </a:extLst>
                </p:cNvPr>
                <p:cNvSpPr/>
                <p:nvPr/>
              </p:nvSpPr>
              <p:spPr>
                <a:xfrm flipV="1">
                  <a:off x="4102695" y="2457449"/>
                  <a:ext cx="792000" cy="98425"/>
                </a:xfrm>
                <a:prstGeom prst="trapezoid">
                  <a:avLst>
                    <a:gd name="adj" fmla="val 73387"/>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807" name="Rectangle 806">
                  <a:extLst>
                    <a:ext uri="{FF2B5EF4-FFF2-40B4-BE49-F238E27FC236}">
                      <a16:creationId xmlns:a16="http://schemas.microsoft.com/office/drawing/2014/main" id="{3EBA2133-1962-4739-9D02-87F28F239D05}"/>
                    </a:ext>
                  </a:extLst>
                </p:cNvPr>
                <p:cNvSpPr/>
                <p:nvPr/>
              </p:nvSpPr>
              <p:spPr>
                <a:xfrm>
                  <a:off x="4231995" y="2633662"/>
                  <a:ext cx="533400" cy="58738"/>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809" name="Freeform: Shape 218">
                  <a:extLst>
                    <a:ext uri="{FF2B5EF4-FFF2-40B4-BE49-F238E27FC236}">
                      <a16:creationId xmlns:a16="http://schemas.microsoft.com/office/drawing/2014/main" id="{504379D6-CA0B-8924-5DCC-809666CB1E43}"/>
                    </a:ext>
                  </a:extLst>
                </p:cNvPr>
                <p:cNvSpPr/>
                <p:nvPr/>
              </p:nvSpPr>
              <p:spPr>
                <a:xfrm>
                  <a:off x="4354695" y="2798762"/>
                  <a:ext cx="288000" cy="201966"/>
                </a:xfrm>
                <a:custGeom>
                  <a:avLst/>
                  <a:gdLst>
                    <a:gd name="connsiteX0" fmla="*/ 0 w 288000"/>
                    <a:gd name="connsiteY0" fmla="*/ 0 h 201966"/>
                    <a:gd name="connsiteX1" fmla="*/ 288000 w 288000"/>
                    <a:gd name="connsiteY1" fmla="*/ 0 h 201966"/>
                    <a:gd name="connsiteX2" fmla="*/ 288000 w 288000"/>
                    <a:gd name="connsiteY2" fmla="*/ 58738 h 201966"/>
                    <a:gd name="connsiteX3" fmla="*/ 285160 w 288000"/>
                    <a:gd name="connsiteY3" fmla="*/ 86918 h 201966"/>
                    <a:gd name="connsiteX4" fmla="*/ 144000 w 288000"/>
                    <a:gd name="connsiteY4" fmla="*/ 201966 h 201966"/>
                    <a:gd name="connsiteX5" fmla="*/ 2841 w 288000"/>
                    <a:gd name="connsiteY5" fmla="*/ 86918 h 201966"/>
                    <a:gd name="connsiteX6" fmla="*/ 0 w 288000"/>
                    <a:gd name="connsiteY6" fmla="*/ 58738 h 20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00" h="201966">
                      <a:moveTo>
                        <a:pt x="0" y="0"/>
                      </a:moveTo>
                      <a:lnTo>
                        <a:pt x="288000" y="0"/>
                      </a:lnTo>
                      <a:lnTo>
                        <a:pt x="288000" y="58738"/>
                      </a:lnTo>
                      <a:lnTo>
                        <a:pt x="285160" y="86918"/>
                      </a:lnTo>
                      <a:cubicBezTo>
                        <a:pt x="271724" y="152576"/>
                        <a:pt x="213630" y="201966"/>
                        <a:pt x="144000" y="201966"/>
                      </a:cubicBezTo>
                      <a:cubicBezTo>
                        <a:pt x="74370" y="201966"/>
                        <a:pt x="16277" y="152576"/>
                        <a:pt x="2841" y="86918"/>
                      </a:cubicBezTo>
                      <a:lnTo>
                        <a:pt x="0" y="58738"/>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811" name="Rectangle 810">
                  <a:extLst>
                    <a:ext uri="{FF2B5EF4-FFF2-40B4-BE49-F238E27FC236}">
                      <a16:creationId xmlns:a16="http://schemas.microsoft.com/office/drawing/2014/main" id="{C26ACF9C-F1F2-1F6F-48F8-13CCADD0F7D5}"/>
                    </a:ext>
                  </a:extLst>
                </p:cNvPr>
                <p:cNvSpPr/>
                <p:nvPr/>
              </p:nvSpPr>
              <p:spPr>
                <a:xfrm>
                  <a:off x="5020042" y="1847850"/>
                  <a:ext cx="96536" cy="815181"/>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grpSp>
              <p:nvGrpSpPr>
                <p:cNvPr id="813" name="Group 812">
                  <a:extLst>
                    <a:ext uri="{FF2B5EF4-FFF2-40B4-BE49-F238E27FC236}">
                      <a16:creationId xmlns:a16="http://schemas.microsoft.com/office/drawing/2014/main" id="{F3D38266-5B77-7B4F-F414-7850D6C3F9AC}"/>
                    </a:ext>
                  </a:extLst>
                </p:cNvPr>
                <p:cNvGrpSpPr/>
                <p:nvPr/>
              </p:nvGrpSpPr>
              <p:grpSpPr>
                <a:xfrm>
                  <a:off x="3913270" y="3324225"/>
                  <a:ext cx="1328654" cy="1551846"/>
                  <a:chOff x="2885136" y="3324225"/>
                  <a:chExt cx="1328654" cy="1551846"/>
                </a:xfrm>
                <a:grpFill/>
              </p:grpSpPr>
              <p:sp>
                <p:nvSpPr>
                  <p:cNvPr id="814" name="Freeform: Shape 221">
                    <a:extLst>
                      <a:ext uri="{FF2B5EF4-FFF2-40B4-BE49-F238E27FC236}">
                        <a16:creationId xmlns:a16="http://schemas.microsoft.com/office/drawing/2014/main" id="{CD8FE310-4144-D5CA-A0BF-92858144086C}"/>
                      </a:ext>
                    </a:extLst>
                  </p:cNvPr>
                  <p:cNvSpPr/>
                  <p:nvPr/>
                </p:nvSpPr>
                <p:spPr>
                  <a:xfrm>
                    <a:off x="2885136" y="3324225"/>
                    <a:ext cx="1328654" cy="1551846"/>
                  </a:xfrm>
                  <a:custGeom>
                    <a:avLst/>
                    <a:gdLst>
                      <a:gd name="connsiteX0" fmla="*/ 520051 w 1328654"/>
                      <a:gd name="connsiteY0" fmla="*/ 229603 h 1551846"/>
                      <a:gd name="connsiteX1" fmla="*/ 156254 w 1328654"/>
                      <a:gd name="connsiteY1" fmla="*/ 593400 h 1551846"/>
                      <a:gd name="connsiteX2" fmla="*/ 520051 w 1328654"/>
                      <a:gd name="connsiteY2" fmla="*/ 957197 h 1551846"/>
                      <a:gd name="connsiteX3" fmla="*/ 883848 w 1328654"/>
                      <a:gd name="connsiteY3" fmla="*/ 593400 h 1551846"/>
                      <a:gd name="connsiteX4" fmla="*/ 520051 w 1328654"/>
                      <a:gd name="connsiteY4" fmla="*/ 229603 h 1551846"/>
                      <a:gd name="connsiteX5" fmla="*/ 184793 w 1328654"/>
                      <a:gd name="connsiteY5" fmla="*/ 0 h 1551846"/>
                      <a:gd name="connsiteX6" fmla="*/ 948813 w 1328654"/>
                      <a:gd name="connsiteY6" fmla="*/ 0 h 1551846"/>
                      <a:gd name="connsiteX7" fmla="*/ 948813 w 1328654"/>
                      <a:gd name="connsiteY7" fmla="*/ 168274 h 1551846"/>
                      <a:gd name="connsiteX8" fmla="*/ 1116078 w 1328654"/>
                      <a:gd name="connsiteY8" fmla="*/ 168274 h 1551846"/>
                      <a:gd name="connsiteX9" fmla="*/ 1116078 w 1328654"/>
                      <a:gd name="connsiteY9" fmla="*/ 1183655 h 1551846"/>
                      <a:gd name="connsiteX10" fmla="*/ 1328654 w 1328654"/>
                      <a:gd name="connsiteY10" fmla="*/ 1551846 h 1551846"/>
                      <a:gd name="connsiteX11" fmla="*/ 895549 w 1328654"/>
                      <a:gd name="connsiteY11" fmla="*/ 1550987 h 1551846"/>
                      <a:gd name="connsiteX12" fmla="*/ 896462 w 1328654"/>
                      <a:gd name="connsiteY12" fmla="*/ 1549399 h 1551846"/>
                      <a:gd name="connsiteX13" fmla="*/ 352058 w 1328654"/>
                      <a:gd name="connsiteY13" fmla="*/ 1549399 h 1551846"/>
                      <a:gd name="connsiteX14" fmla="*/ 0 w 1328654"/>
                      <a:gd name="connsiteY14" fmla="*/ 1549399 h 1551846"/>
                      <a:gd name="connsiteX15" fmla="*/ 0 w 1328654"/>
                      <a:gd name="connsiteY15" fmla="*/ 635487 h 1551846"/>
                      <a:gd name="connsiteX16" fmla="*/ 4555 w 1328654"/>
                      <a:gd name="connsiteY16" fmla="*/ 635487 h 1551846"/>
                      <a:gd name="connsiteX17" fmla="*/ 0 w 1328654"/>
                      <a:gd name="connsiteY17" fmla="*/ 590304 h 1551846"/>
                      <a:gd name="connsiteX18" fmla="*/ 161881 w 1328654"/>
                      <a:gd name="connsiteY18" fmla="*/ 199488 h 1551846"/>
                      <a:gd name="connsiteX19" fmla="*/ 184793 w 1328654"/>
                      <a:gd name="connsiteY19" fmla="*/ 180584 h 155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8654" h="1551846">
                        <a:moveTo>
                          <a:pt x="520051" y="229603"/>
                        </a:moveTo>
                        <a:cubicBezTo>
                          <a:pt x="319131" y="229603"/>
                          <a:pt x="156254" y="392480"/>
                          <a:pt x="156254" y="593400"/>
                        </a:cubicBezTo>
                        <a:cubicBezTo>
                          <a:pt x="156254" y="794320"/>
                          <a:pt x="319131" y="957197"/>
                          <a:pt x="520051" y="957197"/>
                        </a:cubicBezTo>
                        <a:cubicBezTo>
                          <a:pt x="720971" y="957197"/>
                          <a:pt x="883848" y="794320"/>
                          <a:pt x="883848" y="593400"/>
                        </a:cubicBezTo>
                        <a:cubicBezTo>
                          <a:pt x="883848" y="392480"/>
                          <a:pt x="720971" y="229603"/>
                          <a:pt x="520051" y="229603"/>
                        </a:cubicBezTo>
                        <a:close/>
                        <a:moveTo>
                          <a:pt x="184793" y="0"/>
                        </a:moveTo>
                        <a:lnTo>
                          <a:pt x="948813" y="0"/>
                        </a:lnTo>
                        <a:lnTo>
                          <a:pt x="948813" y="168274"/>
                        </a:lnTo>
                        <a:lnTo>
                          <a:pt x="1116078" y="168274"/>
                        </a:lnTo>
                        <a:lnTo>
                          <a:pt x="1116078" y="1183655"/>
                        </a:lnTo>
                        <a:lnTo>
                          <a:pt x="1328654" y="1551846"/>
                        </a:lnTo>
                        <a:lnTo>
                          <a:pt x="895549" y="1550987"/>
                        </a:lnTo>
                        <a:lnTo>
                          <a:pt x="896462" y="1549399"/>
                        </a:lnTo>
                        <a:lnTo>
                          <a:pt x="352058" y="1549399"/>
                        </a:lnTo>
                        <a:lnTo>
                          <a:pt x="0" y="1549399"/>
                        </a:lnTo>
                        <a:lnTo>
                          <a:pt x="0" y="635487"/>
                        </a:lnTo>
                        <a:lnTo>
                          <a:pt x="4555" y="635487"/>
                        </a:lnTo>
                        <a:lnTo>
                          <a:pt x="0" y="590304"/>
                        </a:lnTo>
                        <a:cubicBezTo>
                          <a:pt x="0" y="437681"/>
                          <a:pt x="61863" y="299507"/>
                          <a:pt x="161881" y="199488"/>
                        </a:cubicBezTo>
                        <a:lnTo>
                          <a:pt x="184793" y="180584"/>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sp>
                <p:nvSpPr>
                  <p:cNvPr id="815" name="Oval 814">
                    <a:extLst>
                      <a:ext uri="{FF2B5EF4-FFF2-40B4-BE49-F238E27FC236}">
                        <a16:creationId xmlns:a16="http://schemas.microsoft.com/office/drawing/2014/main" id="{1BA982A6-5FC6-637E-2858-C1204973CEE4}"/>
                      </a:ext>
                    </a:extLst>
                  </p:cNvPr>
                  <p:cNvSpPr/>
                  <p:nvPr/>
                </p:nvSpPr>
                <p:spPr>
                  <a:xfrm>
                    <a:off x="3117736" y="3623153"/>
                    <a:ext cx="574902" cy="57490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Inter"/>
                      <a:ea typeface="+mn-ea"/>
                      <a:cs typeface="+mn-cs"/>
                    </a:endParaRPr>
                  </a:p>
                </p:txBody>
              </p:sp>
            </p:grpSp>
          </p:grpSp>
        </p:grpSp>
        <p:sp>
          <p:nvSpPr>
            <p:cNvPr id="90" name="Rectangle: Rounded Corners 15">
              <a:extLst>
                <a:ext uri="{FF2B5EF4-FFF2-40B4-BE49-F238E27FC236}">
                  <a16:creationId xmlns:a16="http://schemas.microsoft.com/office/drawing/2014/main" id="{3F1D32FC-9608-BB6F-4A55-440F6EF7E0E9}"/>
                </a:ext>
              </a:extLst>
            </p:cNvPr>
            <p:cNvSpPr>
              <a:spLocks/>
            </p:cNvSpPr>
            <p:nvPr/>
          </p:nvSpPr>
          <p:spPr>
            <a:xfrm rot="16200000">
              <a:off x="3942059" y="3755114"/>
              <a:ext cx="2372964" cy="529162"/>
            </a:xfrm>
            <a:prstGeom prst="roundRect">
              <a:avLst/>
            </a:prstGeom>
            <a:noFill/>
            <a:ln>
              <a:solidFill>
                <a:srgbClr val="96BDBD"/>
              </a:solidFill>
            </a:ln>
          </p:spPr>
          <p:style>
            <a:lnRef idx="2">
              <a:schemeClr val="accent5"/>
            </a:lnRef>
            <a:fillRef idx="1">
              <a:schemeClr val="lt1"/>
            </a:fillRef>
            <a:effectRef idx="0">
              <a:schemeClr val="accent5"/>
            </a:effectRef>
            <a:fontRef idx="minor">
              <a:schemeClr val="dk1"/>
            </a:fontRef>
          </p:style>
          <p:txBody>
            <a:bodyPr lIns="5486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CSense Analytics</a:t>
              </a:r>
            </a:p>
          </p:txBody>
        </p:sp>
        <p:pic>
          <p:nvPicPr>
            <p:cNvPr id="768" name="Graphic 767">
              <a:extLst>
                <a:ext uri="{FF2B5EF4-FFF2-40B4-BE49-F238E27FC236}">
                  <a16:creationId xmlns:a16="http://schemas.microsoft.com/office/drawing/2014/main" id="{594096FA-771A-CB9F-EFE6-EE45AA37319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65651" y="4741457"/>
              <a:ext cx="349202" cy="338290"/>
            </a:xfrm>
            <a:prstGeom prst="rect">
              <a:avLst/>
            </a:prstGeom>
          </p:spPr>
        </p:pic>
        <p:grpSp>
          <p:nvGrpSpPr>
            <p:cNvPr id="8" name="Group 7">
              <a:extLst>
                <a:ext uri="{FF2B5EF4-FFF2-40B4-BE49-F238E27FC236}">
                  <a16:creationId xmlns:a16="http://schemas.microsoft.com/office/drawing/2014/main" id="{A49D85E9-4426-139B-DE9C-346D45B0F3D0}"/>
                </a:ext>
              </a:extLst>
            </p:cNvPr>
            <p:cNvGrpSpPr/>
            <p:nvPr/>
          </p:nvGrpSpPr>
          <p:grpSpPr>
            <a:xfrm>
              <a:off x="594890" y="2221422"/>
              <a:ext cx="3602483" cy="548640"/>
              <a:chOff x="594890" y="1756540"/>
              <a:chExt cx="3602483" cy="548640"/>
            </a:xfrm>
          </p:grpSpPr>
          <p:sp>
            <p:nvSpPr>
              <p:cNvPr id="89" name="Rectangle: Rounded Corners 742">
                <a:extLst>
                  <a:ext uri="{FF2B5EF4-FFF2-40B4-BE49-F238E27FC236}">
                    <a16:creationId xmlns:a16="http://schemas.microsoft.com/office/drawing/2014/main" id="{C324DEB1-EDB9-CEB4-ABD7-FCFB7F05B4C4}"/>
                  </a:ext>
                </a:extLst>
              </p:cNvPr>
              <p:cNvSpPr/>
              <p:nvPr/>
            </p:nvSpPr>
            <p:spPr>
              <a:xfrm>
                <a:off x="594890" y="1756540"/>
                <a:ext cx="3602483" cy="548640"/>
              </a:xfrm>
              <a:prstGeom prst="roundRect">
                <a:avLst>
                  <a:gd name="adj" fmla="val 16205"/>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E60"/>
                    </a:solidFill>
                    <a:effectLst/>
                    <a:uLnTx/>
                    <a:uFillTx/>
                    <a:latin typeface="Inter"/>
                    <a:ea typeface="+mn-ea"/>
                    <a:cs typeface="+mn-cs"/>
                  </a:rPr>
                  <a:t>Proficy Scheduler</a:t>
                </a:r>
                <a:endParaRPr kumimoji="0" lang="en-US" sz="1400" b="0" i="0" u="none" strike="noStrike" kern="1200" cap="none" spc="0" normalizeH="0" baseline="0" noProof="0" dirty="0">
                  <a:ln>
                    <a:noFill/>
                  </a:ln>
                  <a:solidFill>
                    <a:srgbClr val="005E60"/>
                  </a:solidFill>
                  <a:effectLst/>
                  <a:uLnTx/>
                  <a:uFillTx/>
                  <a:latin typeface="Inter"/>
                  <a:ea typeface="+mn-ea"/>
                  <a:cs typeface="+mn-cs"/>
                </a:endParaRPr>
              </a:p>
            </p:txBody>
          </p:sp>
          <p:grpSp>
            <p:nvGrpSpPr>
              <p:cNvPr id="770" name="Group 769">
                <a:extLst>
                  <a:ext uri="{FF2B5EF4-FFF2-40B4-BE49-F238E27FC236}">
                    <a16:creationId xmlns:a16="http://schemas.microsoft.com/office/drawing/2014/main" id="{7B5B2108-8968-2C3A-AA43-8D497F740FDF}"/>
                  </a:ext>
                </a:extLst>
              </p:cNvPr>
              <p:cNvGrpSpPr/>
              <p:nvPr/>
            </p:nvGrpSpPr>
            <p:grpSpPr>
              <a:xfrm>
                <a:off x="749328" y="1872684"/>
                <a:ext cx="410633" cy="316352"/>
                <a:chOff x="5522071" y="1499930"/>
                <a:chExt cx="410633" cy="316352"/>
              </a:xfrm>
            </p:grpSpPr>
            <p:sp>
              <p:nvSpPr>
                <p:cNvPr id="772" name="Freeform: Shape 771">
                  <a:extLst>
                    <a:ext uri="{FF2B5EF4-FFF2-40B4-BE49-F238E27FC236}">
                      <a16:creationId xmlns:a16="http://schemas.microsoft.com/office/drawing/2014/main" id="{57F264CF-0132-8F6A-9048-3E857DEAF58D}"/>
                    </a:ext>
                  </a:extLst>
                </p:cNvPr>
                <p:cNvSpPr/>
                <p:nvPr/>
              </p:nvSpPr>
              <p:spPr>
                <a:xfrm>
                  <a:off x="5522071" y="1499930"/>
                  <a:ext cx="410633" cy="316352"/>
                </a:xfrm>
                <a:custGeom>
                  <a:avLst/>
                  <a:gdLst>
                    <a:gd name="connsiteX0" fmla="*/ 384917 w 410633"/>
                    <a:gd name="connsiteY0" fmla="*/ 316230 h 316352"/>
                    <a:gd name="connsiteX1" fmla="*/ 25717 w 410633"/>
                    <a:gd name="connsiteY1" fmla="*/ 316230 h 316352"/>
                    <a:gd name="connsiteX2" fmla="*/ 0 w 410633"/>
                    <a:gd name="connsiteY2" fmla="*/ 289816 h 316352"/>
                    <a:gd name="connsiteX3" fmla="*/ 0 w 410633"/>
                    <a:gd name="connsiteY3" fmla="*/ 26414 h 316352"/>
                    <a:gd name="connsiteX4" fmla="*/ 25717 w 410633"/>
                    <a:gd name="connsiteY4" fmla="*/ 0 h 316352"/>
                    <a:gd name="connsiteX5" fmla="*/ 384917 w 410633"/>
                    <a:gd name="connsiteY5" fmla="*/ 0 h 316352"/>
                    <a:gd name="connsiteX6" fmla="*/ 410634 w 410633"/>
                    <a:gd name="connsiteY6" fmla="*/ 26414 h 316352"/>
                    <a:gd name="connsiteX7" fmla="*/ 410634 w 410633"/>
                    <a:gd name="connsiteY7" fmla="*/ 289939 h 316352"/>
                    <a:gd name="connsiteX8" fmla="*/ 384917 w 410633"/>
                    <a:gd name="connsiteY8" fmla="*/ 316352 h 316352"/>
                    <a:gd name="connsiteX9" fmla="*/ 25717 w 410633"/>
                    <a:gd name="connsiteY9" fmla="*/ 13207 h 316352"/>
                    <a:gd name="connsiteX10" fmla="*/ 12858 w 410633"/>
                    <a:gd name="connsiteY10" fmla="*/ 26414 h 316352"/>
                    <a:gd name="connsiteX11" fmla="*/ 12858 w 410633"/>
                    <a:gd name="connsiteY11" fmla="*/ 289939 h 316352"/>
                    <a:gd name="connsiteX12" fmla="*/ 25717 w 410633"/>
                    <a:gd name="connsiteY12" fmla="*/ 303145 h 316352"/>
                    <a:gd name="connsiteX13" fmla="*/ 384917 w 410633"/>
                    <a:gd name="connsiteY13" fmla="*/ 303145 h 316352"/>
                    <a:gd name="connsiteX14" fmla="*/ 397776 w 410633"/>
                    <a:gd name="connsiteY14" fmla="*/ 289939 h 316352"/>
                    <a:gd name="connsiteX15" fmla="*/ 397776 w 410633"/>
                    <a:gd name="connsiteY15" fmla="*/ 26414 h 316352"/>
                    <a:gd name="connsiteX16" fmla="*/ 384917 w 410633"/>
                    <a:gd name="connsiteY16" fmla="*/ 13207 h 316352"/>
                    <a:gd name="connsiteX17" fmla="*/ 25717 w 410633"/>
                    <a:gd name="connsiteY17" fmla="*/ 13207 h 31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633" h="316352">
                      <a:moveTo>
                        <a:pt x="384917" y="316230"/>
                      </a:moveTo>
                      <a:lnTo>
                        <a:pt x="25717" y="316230"/>
                      </a:lnTo>
                      <a:cubicBezTo>
                        <a:pt x="11549" y="316230"/>
                        <a:pt x="0" y="304368"/>
                        <a:pt x="0" y="289816"/>
                      </a:cubicBezTo>
                      <a:lnTo>
                        <a:pt x="0" y="26414"/>
                      </a:lnTo>
                      <a:cubicBezTo>
                        <a:pt x="0" y="11862"/>
                        <a:pt x="11549" y="0"/>
                        <a:pt x="25717" y="0"/>
                      </a:cubicBezTo>
                      <a:lnTo>
                        <a:pt x="384917" y="0"/>
                      </a:lnTo>
                      <a:cubicBezTo>
                        <a:pt x="399085" y="0"/>
                        <a:pt x="410634" y="11862"/>
                        <a:pt x="410634" y="26414"/>
                      </a:cubicBezTo>
                      <a:lnTo>
                        <a:pt x="410634" y="289939"/>
                      </a:lnTo>
                      <a:cubicBezTo>
                        <a:pt x="410634" y="304491"/>
                        <a:pt x="399085" y="316352"/>
                        <a:pt x="384917" y="316352"/>
                      </a:cubicBezTo>
                      <a:close/>
                      <a:moveTo>
                        <a:pt x="25717" y="13207"/>
                      </a:moveTo>
                      <a:cubicBezTo>
                        <a:pt x="18692" y="13207"/>
                        <a:pt x="12858" y="19077"/>
                        <a:pt x="12858" y="26414"/>
                      </a:cubicBezTo>
                      <a:lnTo>
                        <a:pt x="12858" y="289939"/>
                      </a:lnTo>
                      <a:cubicBezTo>
                        <a:pt x="12858" y="297153"/>
                        <a:pt x="18573" y="303145"/>
                        <a:pt x="25717" y="303145"/>
                      </a:cubicBezTo>
                      <a:lnTo>
                        <a:pt x="384917" y="303145"/>
                      </a:lnTo>
                      <a:cubicBezTo>
                        <a:pt x="391942" y="303145"/>
                        <a:pt x="397776" y="297276"/>
                        <a:pt x="397776" y="289939"/>
                      </a:cubicBezTo>
                      <a:lnTo>
                        <a:pt x="397776" y="26414"/>
                      </a:lnTo>
                      <a:cubicBezTo>
                        <a:pt x="397776" y="19199"/>
                        <a:pt x="392061" y="13207"/>
                        <a:pt x="384917" y="13207"/>
                      </a:cubicBezTo>
                      <a:lnTo>
                        <a:pt x="25717" y="13207"/>
                      </a:lnTo>
                      <a:close/>
                    </a:path>
                  </a:pathLst>
                </a:custGeom>
                <a:solidFill>
                  <a:schemeClr val="accent6">
                    <a:lumMod val="50000"/>
                  </a:schemeClr>
                </a:solidFill>
                <a:ln w="0" cap="flat">
                  <a:solidFill>
                    <a:srgbClr val="005E6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E60"/>
                    </a:solidFill>
                    <a:effectLst/>
                    <a:uLnTx/>
                    <a:uFillTx/>
                    <a:latin typeface="Inter"/>
                    <a:ea typeface="+mn-ea"/>
                    <a:cs typeface="+mn-cs"/>
                  </a:endParaRPr>
                </a:p>
              </p:txBody>
            </p:sp>
            <p:cxnSp>
              <p:nvCxnSpPr>
                <p:cNvPr id="773" name="Straight Connector 772">
                  <a:extLst>
                    <a:ext uri="{FF2B5EF4-FFF2-40B4-BE49-F238E27FC236}">
                      <a16:creationId xmlns:a16="http://schemas.microsoft.com/office/drawing/2014/main" id="{BE686D33-A52A-558A-2780-E2A93BD39559}"/>
                    </a:ext>
                  </a:extLst>
                </p:cNvPr>
                <p:cNvCxnSpPr>
                  <a:cxnSpLocks/>
                </p:cNvCxnSpPr>
                <p:nvPr/>
              </p:nvCxnSpPr>
              <p:spPr>
                <a:xfrm>
                  <a:off x="5638413"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3F66424C-C6BA-B124-A861-00C46D0AFEBB}"/>
                    </a:ext>
                  </a:extLst>
                </p:cNvPr>
                <p:cNvCxnSpPr>
                  <a:cxnSpLocks/>
                </p:cNvCxnSpPr>
                <p:nvPr/>
              </p:nvCxnSpPr>
              <p:spPr>
                <a:xfrm>
                  <a:off x="5697749"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3EED5143-DCA0-BB47-B045-799E64F48EFE}"/>
                    </a:ext>
                  </a:extLst>
                </p:cNvPr>
                <p:cNvCxnSpPr>
                  <a:cxnSpLocks/>
                </p:cNvCxnSpPr>
                <p:nvPr/>
              </p:nvCxnSpPr>
              <p:spPr>
                <a:xfrm>
                  <a:off x="5757085"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D16D478C-6CF8-2BA4-C9FE-7AF346308183}"/>
                    </a:ext>
                  </a:extLst>
                </p:cNvPr>
                <p:cNvCxnSpPr>
                  <a:cxnSpLocks/>
                </p:cNvCxnSpPr>
                <p:nvPr/>
              </p:nvCxnSpPr>
              <p:spPr>
                <a:xfrm>
                  <a:off x="5816422"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A2560C66-9BE7-A2CD-3EA0-FD7DDCFDB8F0}"/>
                    </a:ext>
                  </a:extLst>
                </p:cNvPr>
                <p:cNvCxnSpPr>
                  <a:cxnSpLocks/>
                </p:cNvCxnSpPr>
                <p:nvPr/>
              </p:nvCxnSpPr>
              <p:spPr>
                <a:xfrm>
                  <a:off x="5579077" y="1556553"/>
                  <a:ext cx="0"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A6BC7AD9-3B72-2697-3536-F694FE6C5E28}"/>
                    </a:ext>
                  </a:extLst>
                </p:cNvPr>
                <p:cNvCxnSpPr>
                  <a:cxnSpLocks/>
                </p:cNvCxnSpPr>
                <p:nvPr/>
              </p:nvCxnSpPr>
              <p:spPr>
                <a:xfrm>
                  <a:off x="5579077" y="158403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EE7F714E-F0EB-8D29-0A83-5464C291FCF5}"/>
                    </a:ext>
                  </a:extLst>
                </p:cNvPr>
                <p:cNvCxnSpPr>
                  <a:cxnSpLocks/>
                </p:cNvCxnSpPr>
                <p:nvPr/>
              </p:nvCxnSpPr>
              <p:spPr>
                <a:xfrm>
                  <a:off x="5697749" y="158403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1FE74E54-7F72-009C-7144-8A5DEB277670}"/>
                    </a:ext>
                  </a:extLst>
                </p:cNvPr>
                <p:cNvCxnSpPr>
                  <a:cxnSpLocks/>
                </p:cNvCxnSpPr>
                <p:nvPr/>
              </p:nvCxnSpPr>
              <p:spPr>
                <a:xfrm>
                  <a:off x="5757085" y="158403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3A8056A8-A5B7-2FF9-CECB-2F42E02C9A0B}"/>
                    </a:ext>
                  </a:extLst>
                </p:cNvPr>
                <p:cNvCxnSpPr>
                  <a:cxnSpLocks/>
                </p:cNvCxnSpPr>
                <p:nvPr/>
              </p:nvCxnSpPr>
              <p:spPr>
                <a:xfrm>
                  <a:off x="5638413" y="162900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254D827E-8CB9-D830-6B9B-336B16C022B1}"/>
                    </a:ext>
                  </a:extLst>
                </p:cNvPr>
                <p:cNvCxnSpPr>
                  <a:cxnSpLocks/>
                </p:cNvCxnSpPr>
                <p:nvPr/>
              </p:nvCxnSpPr>
              <p:spPr>
                <a:xfrm>
                  <a:off x="5757085" y="162900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16CC3DBD-CB1B-3CBD-7E7D-8CA163741369}"/>
                    </a:ext>
                  </a:extLst>
                </p:cNvPr>
                <p:cNvCxnSpPr>
                  <a:cxnSpLocks/>
                </p:cNvCxnSpPr>
                <p:nvPr/>
              </p:nvCxnSpPr>
              <p:spPr>
                <a:xfrm>
                  <a:off x="5816421" y="1629005"/>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29997F60-F19C-60C2-7198-26F55A82040D}"/>
                    </a:ext>
                  </a:extLst>
                </p:cNvPr>
                <p:cNvCxnSpPr>
                  <a:cxnSpLocks/>
                </p:cNvCxnSpPr>
                <p:nvPr/>
              </p:nvCxnSpPr>
              <p:spPr>
                <a:xfrm>
                  <a:off x="5579077" y="1678973"/>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4E8FB248-A38D-621F-7346-701DFFF450DB}"/>
                    </a:ext>
                  </a:extLst>
                </p:cNvPr>
                <p:cNvCxnSpPr>
                  <a:cxnSpLocks/>
                </p:cNvCxnSpPr>
                <p:nvPr/>
              </p:nvCxnSpPr>
              <p:spPr>
                <a:xfrm>
                  <a:off x="5871385" y="1556553"/>
                  <a:ext cx="4372" cy="211289"/>
                </a:xfrm>
                <a:prstGeom prst="line">
                  <a:avLst/>
                </a:prstGeom>
                <a:ln>
                  <a:solidFill>
                    <a:srgbClr val="005E60"/>
                  </a:solidFill>
                  <a:prstDash val="sysDot"/>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3C2128A6-25E8-3D6A-94B2-AF9F7E499E55}"/>
                    </a:ext>
                  </a:extLst>
                </p:cNvPr>
                <p:cNvCxnSpPr>
                  <a:cxnSpLocks/>
                </p:cNvCxnSpPr>
                <p:nvPr/>
              </p:nvCxnSpPr>
              <p:spPr>
                <a:xfrm>
                  <a:off x="5697749" y="1678973"/>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a:extLst>
                    <a:ext uri="{FF2B5EF4-FFF2-40B4-BE49-F238E27FC236}">
                      <a16:creationId xmlns:a16="http://schemas.microsoft.com/office/drawing/2014/main" id="{9051070F-08D5-528B-0264-9C3032DEED39}"/>
                    </a:ext>
                  </a:extLst>
                </p:cNvPr>
                <p:cNvCxnSpPr>
                  <a:cxnSpLocks/>
                </p:cNvCxnSpPr>
                <p:nvPr/>
              </p:nvCxnSpPr>
              <p:spPr>
                <a:xfrm>
                  <a:off x="5757085" y="1678973"/>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2023857F-ADBB-F4F4-7E8B-CD1703DD4B1A}"/>
                    </a:ext>
                  </a:extLst>
                </p:cNvPr>
                <p:cNvCxnSpPr>
                  <a:cxnSpLocks/>
                </p:cNvCxnSpPr>
                <p:nvPr/>
              </p:nvCxnSpPr>
              <p:spPr>
                <a:xfrm>
                  <a:off x="5638413" y="1678973"/>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0C38F7D0-A461-1FF2-AB8B-0C6858B5A1BA}"/>
                    </a:ext>
                  </a:extLst>
                </p:cNvPr>
                <p:cNvCxnSpPr>
                  <a:cxnSpLocks/>
                </p:cNvCxnSpPr>
                <p:nvPr/>
              </p:nvCxnSpPr>
              <p:spPr>
                <a:xfrm>
                  <a:off x="5816421" y="1718946"/>
                  <a:ext cx="59336" cy="0"/>
                </a:xfrm>
                <a:prstGeom prst="line">
                  <a:avLst/>
                </a:prstGeom>
                <a:ln w="15875">
                  <a:solidFill>
                    <a:srgbClr val="005E60"/>
                  </a:solidFill>
                </a:ln>
              </p:spPr>
              <p:style>
                <a:lnRef idx="1">
                  <a:schemeClr val="accent1"/>
                </a:lnRef>
                <a:fillRef idx="0">
                  <a:schemeClr val="accent1"/>
                </a:fillRef>
                <a:effectRef idx="0">
                  <a:schemeClr val="accent1"/>
                </a:effectRef>
                <a:fontRef idx="minor">
                  <a:schemeClr val="tx1"/>
                </a:fontRef>
              </p:style>
            </p:cxnSp>
          </p:grpSp>
        </p:grpSp>
        <p:cxnSp>
          <p:nvCxnSpPr>
            <p:cNvPr id="771" name="Straight Connector 770">
              <a:extLst>
                <a:ext uri="{FF2B5EF4-FFF2-40B4-BE49-F238E27FC236}">
                  <a16:creationId xmlns:a16="http://schemas.microsoft.com/office/drawing/2014/main" id="{CB6B0032-D8EA-6A36-3B41-9735FB58A99C}"/>
                </a:ext>
              </a:extLst>
            </p:cNvPr>
            <p:cNvCxnSpPr>
              <a:cxnSpLocks/>
            </p:cNvCxnSpPr>
            <p:nvPr/>
          </p:nvCxnSpPr>
          <p:spPr>
            <a:xfrm>
              <a:off x="2463977" y="1756540"/>
              <a:ext cx="0" cy="499788"/>
            </a:xfrm>
            <a:prstGeom prst="line">
              <a:avLst/>
            </a:prstGeom>
            <a:ln w="12700">
              <a:solidFill>
                <a:srgbClr val="005E60"/>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Rounded Corners 742">
              <a:extLst>
                <a:ext uri="{FF2B5EF4-FFF2-40B4-BE49-F238E27FC236}">
                  <a16:creationId xmlns:a16="http://schemas.microsoft.com/office/drawing/2014/main" id="{4926B678-5B1D-3257-C6AE-67D830864779}"/>
                </a:ext>
              </a:extLst>
            </p:cNvPr>
            <p:cNvSpPr/>
            <p:nvPr/>
          </p:nvSpPr>
          <p:spPr>
            <a:xfrm>
              <a:off x="594890" y="1614555"/>
              <a:ext cx="3602483" cy="548640"/>
            </a:xfrm>
            <a:prstGeom prst="roundRect">
              <a:avLst>
                <a:gd name="adj" fmla="val 16205"/>
              </a:avLst>
            </a:prstGeom>
            <a:ln>
              <a:solidFill>
                <a:srgbClr val="96BDBD"/>
              </a:solidFill>
            </a:ln>
          </p:spPr>
          <p:style>
            <a:lnRef idx="2">
              <a:schemeClr val="accent5"/>
            </a:lnRef>
            <a:fillRef idx="1">
              <a:schemeClr val="lt1"/>
            </a:fillRef>
            <a:effectRef idx="0">
              <a:schemeClr val="accent5"/>
            </a:effectRef>
            <a:fontRef idx="minor">
              <a:schemeClr val="dk1"/>
            </a:fontRef>
          </p:style>
          <p:txBody>
            <a:bodyPr lIns="82296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60"/>
                  </a:solidFill>
                  <a:effectLst/>
                  <a:uLnTx/>
                  <a:uFillTx/>
                  <a:latin typeface="Inter"/>
                  <a:ea typeface="+mn-ea"/>
                  <a:cs typeface="+mn-cs"/>
                </a:rPr>
                <a:t>Other IT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60"/>
                  </a:solidFill>
                  <a:effectLst/>
                  <a:uLnTx/>
                  <a:uFillTx/>
                  <a:latin typeface="Inter"/>
                  <a:ea typeface="+mn-ea"/>
                  <a:cs typeface="+mn-cs"/>
                </a:rPr>
                <a:t>(ERP, EAM, PLM, …)</a:t>
              </a:r>
            </a:p>
          </p:txBody>
        </p:sp>
        <p:pic>
          <p:nvPicPr>
            <p:cNvPr id="37" name="Graphic 36">
              <a:extLst>
                <a:ext uri="{FF2B5EF4-FFF2-40B4-BE49-F238E27FC236}">
                  <a16:creationId xmlns:a16="http://schemas.microsoft.com/office/drawing/2014/main" id="{B6D1D263-FD2A-B770-9931-75FD1DDA4C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243" y="1696809"/>
              <a:ext cx="483262" cy="384132"/>
            </a:xfrm>
            <a:prstGeom prst="rect">
              <a:avLst/>
            </a:prstGeom>
          </p:spPr>
        </p:pic>
      </p:grpSp>
      <p:sp>
        <p:nvSpPr>
          <p:cNvPr id="9" name="Footer Placeholder 1">
            <a:extLst>
              <a:ext uri="{FF2B5EF4-FFF2-40B4-BE49-F238E27FC236}">
                <a16:creationId xmlns:a16="http://schemas.microsoft.com/office/drawing/2014/main" id="{A5586F09-317D-4FED-A224-E91CB227ADE7}"/>
              </a:ext>
            </a:extLst>
          </p:cNvPr>
          <p:cNvSpPr>
            <a:spLocks noGrp="1"/>
          </p:cNvSpPr>
          <p:nvPr>
            <p:ph type="ftr" sz="quarter" idx="11"/>
          </p:nvPr>
        </p:nvSpPr>
        <p:spPr>
          <a:xfrm>
            <a:off x="419100" y="6492875"/>
            <a:ext cx="55063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 2025 GE Vernova and/or its affiliates.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Inter" panose="02000503000000020004" pitchFamily="2" charset="0"/>
                <a:ea typeface="+mn-ea"/>
                <a:cs typeface="+mn-cs"/>
              </a:rPr>
              <a:t>GE and the GE Monogram are trademarks of General Electric Company used under trademark license.</a:t>
            </a:r>
          </a:p>
        </p:txBody>
      </p:sp>
    </p:spTree>
    <p:extLst>
      <p:ext uri="{BB962C8B-B14F-4D97-AF65-F5344CB8AC3E}">
        <p14:creationId xmlns:p14="http://schemas.microsoft.com/office/powerpoint/2010/main" val="3679745205"/>
      </p:ext>
    </p:extLst>
  </p:cSld>
  <p:clrMapOvr>
    <a:masterClrMapping/>
  </p:clrMapOvr>
</p:sld>
</file>

<file path=ppt/theme/theme1.xml><?xml version="1.0" encoding="utf-8"?>
<a:theme xmlns:a="http://schemas.openxmlformats.org/drawingml/2006/main" name="GE Vernova">
  <a:themeElements>
    <a:clrScheme name="GE Vernova 3/14/24">
      <a:dk1>
        <a:srgbClr val="005E60"/>
      </a:dk1>
      <a:lt1>
        <a:srgbClr val="FFFFFF"/>
      </a:lt1>
      <a:dk2>
        <a:srgbClr val="212121"/>
      </a:dk2>
      <a:lt2>
        <a:srgbClr val="C8FF08"/>
      </a:lt2>
      <a:accent1>
        <a:srgbClr val="212121"/>
      </a:accent1>
      <a:accent2>
        <a:srgbClr val="E3E3E3"/>
      </a:accent2>
      <a:accent3>
        <a:srgbClr val="CCCCCC"/>
      </a:accent3>
      <a:accent4>
        <a:srgbClr val="696969"/>
      </a:accent4>
      <a:accent5>
        <a:srgbClr val="484848"/>
      </a:accent5>
      <a:accent6>
        <a:srgbClr val="59C3C9"/>
      </a:accent6>
      <a:hlink>
        <a:srgbClr val="75CA64"/>
      </a:hlink>
      <a:folHlink>
        <a:srgbClr val="BFA682"/>
      </a:folHlink>
    </a:clrScheme>
    <a:fontScheme name="GE Vernova">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spcAft>
            <a:spcPts val="600"/>
          </a:spcAft>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a:defPPr>
      </a:lstStyle>
    </a:txDef>
  </a:objectDefaults>
  <a:extraClrSchemeLst/>
  <a:custClrLst>
    <a:custClr name="Stainless Steel">
      <a:srgbClr val="D2D2D2"/>
    </a:custClr>
    <a:custClr name="Aluminum">
      <a:srgbClr val="AEAEAE"/>
    </a:custClr>
    <a:custClr name="Titanium">
      <a:srgbClr val="969696"/>
    </a:custClr>
    <a:custClr name="Yellow">
      <a:srgbClr val="FFD400"/>
    </a:custClr>
    <a:custClr name="Orange">
      <a:srgbClr val="FF8400"/>
    </a:custClr>
    <a:custClr name="Red">
      <a:srgbClr val="FF1900"/>
    </a:custClr>
    <a:custClr name="Purple">
      <a:srgbClr val="8F00FF"/>
    </a:custClr>
    <a:custClr name="Fuschia">
      <a:srgbClr val="DE00F7"/>
    </a:custClr>
    <a:custClr name="Blue">
      <a:srgbClr val="3900F8"/>
    </a:custClr>
    <a:custClr name="Teal">
      <a:srgbClr val="00D0E1"/>
    </a:custClr>
  </a:custClrLst>
  <a:extLst>
    <a:ext uri="{05A4C25C-085E-4340-85A3-A5531E510DB2}">
      <thm15:themeFamily xmlns:thm15="http://schemas.microsoft.com/office/thememl/2012/main" name="Template August 2024.potx" id="{F36F99CF-9112-4AAA-93A9-B603EF775AA3}" vid="{866350AA-DCE8-4071-971C-42C691D69F3E}"/>
    </a:ext>
  </a:extLst>
</a:theme>
</file>

<file path=ppt/theme/theme2.xml><?xml version="1.0" encoding="utf-8"?>
<a:theme xmlns:a="http://schemas.openxmlformats.org/drawingml/2006/main" name="2_GE Vernova">
  <a:themeElements>
    <a:clrScheme name="GE Vernova 3/14/24">
      <a:dk1>
        <a:srgbClr val="005E60"/>
      </a:dk1>
      <a:lt1>
        <a:srgbClr val="FFFFFF"/>
      </a:lt1>
      <a:dk2>
        <a:srgbClr val="212121"/>
      </a:dk2>
      <a:lt2>
        <a:srgbClr val="C8FF08"/>
      </a:lt2>
      <a:accent1>
        <a:srgbClr val="212121"/>
      </a:accent1>
      <a:accent2>
        <a:srgbClr val="E3E3E3"/>
      </a:accent2>
      <a:accent3>
        <a:srgbClr val="CCCCCC"/>
      </a:accent3>
      <a:accent4>
        <a:srgbClr val="696969"/>
      </a:accent4>
      <a:accent5>
        <a:srgbClr val="484848"/>
      </a:accent5>
      <a:accent6>
        <a:srgbClr val="59C3C9"/>
      </a:accent6>
      <a:hlink>
        <a:srgbClr val="75CA64"/>
      </a:hlink>
      <a:folHlink>
        <a:srgbClr val="BFA682"/>
      </a:folHlink>
    </a:clrScheme>
    <a:fontScheme name="GE Vernova">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t" anchorCtr="0"/>
      <a:lstStyle>
        <a:defPPr algn="l">
          <a:spcAft>
            <a:spcPts val="600"/>
          </a:spcAft>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a:defPPr>
      </a:lstStyle>
    </a:txDef>
  </a:objectDefaults>
  <a:extraClrSchemeLst/>
  <a:custClrLst>
    <a:custClr name="Stainless Steel">
      <a:srgbClr val="D2D2D2"/>
    </a:custClr>
    <a:custClr name="Aluminum">
      <a:srgbClr val="AEAEAE"/>
    </a:custClr>
    <a:custClr name="Titanium">
      <a:srgbClr val="969696"/>
    </a:custClr>
    <a:custClr name="Yellow">
      <a:srgbClr val="FFD400"/>
    </a:custClr>
    <a:custClr name="Orange">
      <a:srgbClr val="FF8400"/>
    </a:custClr>
    <a:custClr name="Red">
      <a:srgbClr val="FF1900"/>
    </a:custClr>
    <a:custClr name="Purple">
      <a:srgbClr val="8F00FF"/>
    </a:custClr>
    <a:custClr name="Fuschia">
      <a:srgbClr val="DE00F7"/>
    </a:custClr>
    <a:custClr name="Blue">
      <a:srgbClr val="3900F8"/>
    </a:custClr>
    <a:custClr name="Teal">
      <a:srgbClr val="00D0E1"/>
    </a:custClr>
  </a:custClrLst>
  <a:extLst>
    <a:ext uri="{05A4C25C-085E-4340-85A3-A5531E510DB2}">
      <thm15:themeFamily xmlns:thm15="http://schemas.microsoft.com/office/thememl/2012/main" name="GEVernova_PPT_Template_06.6.24.potx" id="{8A1D190B-D2C1-4A24-9691-620531AB6C17}" vid="{1B48CF82-49DD-4BB8-8216-4AF12F04E3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F4EA8C0E32A0439F37C7386709DD25" ma:contentTypeVersion="19" ma:contentTypeDescription="Create a new document." ma:contentTypeScope="" ma:versionID="7d68076a8750b51639cb5c5c7009fb7b">
  <xsd:schema xmlns:xsd="http://www.w3.org/2001/XMLSchema" xmlns:xs="http://www.w3.org/2001/XMLSchema" xmlns:p="http://schemas.microsoft.com/office/2006/metadata/properties" xmlns:ns2="c55fdd1f-72ed-4a41-a435-c712088c009c" xmlns:ns3="2a902f1a-05cf-4deb-af20-5fe731c9405b" targetNamespace="http://schemas.microsoft.com/office/2006/metadata/properties" ma:root="true" ma:fieldsID="a63a1e12f0efdf95b693e7e5eabda43b" ns2:_="" ns3:_="">
    <xsd:import namespace="c55fdd1f-72ed-4a41-a435-c712088c009c"/>
    <xsd:import namespace="2a902f1a-05cf-4deb-af20-5fe731c940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fdd1f-72ed-4a41-a435-c712088c00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fb069d9-b9e9-471c-8145-42e1a856d2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902f1a-05cf-4deb-af20-5fe731c9405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ba6ddf-ac03-4ef1-9f86-aaaf00900836}" ma:internalName="TaxCatchAll" ma:showField="CatchAllData" ma:web="2a902f1a-05cf-4deb-af20-5fe731c940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55fdd1f-72ed-4a41-a435-c712088c009c">
      <Terms xmlns="http://schemas.microsoft.com/office/infopath/2007/PartnerControls"/>
    </lcf76f155ced4ddcb4097134ff3c332f>
    <TaxCatchAll xmlns="2a902f1a-05cf-4deb-af20-5fe731c9405b" xsi:nil="true"/>
  </documentManagement>
</p:properties>
</file>

<file path=customXml/itemProps1.xml><?xml version="1.0" encoding="utf-8"?>
<ds:datastoreItem xmlns:ds="http://schemas.openxmlformats.org/officeDocument/2006/customXml" ds:itemID="{6E00080D-5159-4756-B148-F56AB8C42B1B}"/>
</file>

<file path=customXml/itemProps2.xml><?xml version="1.0" encoding="utf-8"?>
<ds:datastoreItem xmlns:ds="http://schemas.openxmlformats.org/officeDocument/2006/customXml" ds:itemID="{BDE64E55-0318-435E-9885-1C7A491FCFD5}">
  <ds:schemaRefs>
    <ds:schemaRef ds:uri="http://schemas.microsoft.com/sharepoint/v3/contenttype/forms"/>
  </ds:schemaRefs>
</ds:datastoreItem>
</file>

<file path=customXml/itemProps3.xml><?xml version="1.0" encoding="utf-8"?>
<ds:datastoreItem xmlns:ds="http://schemas.openxmlformats.org/officeDocument/2006/customXml" ds:itemID="{C6A31001-A973-48D3-BF92-E4BBE4C78C38}">
  <ds:schemaRefs>
    <ds:schemaRef ds:uri="http://schemas.microsoft.com/office/2006/documentManagement/types"/>
    <ds:schemaRef ds:uri="http://purl.org/dc/terms/"/>
    <ds:schemaRef ds:uri="http://purl.org/dc/elements/1.1/"/>
    <ds:schemaRef ds:uri="02d12187-754c-41a9-9e93-c3e1cfacc155"/>
    <ds:schemaRef ds:uri="660f4d75-da08-481c-93a0-a5d59f6ee71c"/>
    <ds:schemaRef ds:uri="http://schemas.microsoft.com/office/infopath/2007/PartnerControls"/>
    <ds:schemaRef ds:uri="b402df0d-8178-4802-b8b9-ef402e68d744"/>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8.28.24-GE Vernova Template</Template>
  <TotalTime>11082</TotalTime>
  <Words>9301</Words>
  <Application>Microsoft Office PowerPoint</Application>
  <PresentationFormat>Widescreen</PresentationFormat>
  <Paragraphs>1216</Paragraphs>
  <Slides>72</Slides>
  <Notes>49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72</vt:i4>
      </vt:variant>
    </vt:vector>
  </HeadingPairs>
  <TitlesOfParts>
    <vt:vector size="83" baseType="lpstr">
      <vt:lpstr>Courier New</vt:lpstr>
      <vt:lpstr>-apple-system</vt:lpstr>
      <vt:lpstr>Inter</vt:lpstr>
      <vt:lpstr>GE Inspira Sans</vt:lpstr>
      <vt:lpstr>Sons Condensed Extrabold</vt:lpstr>
      <vt:lpstr>Symbol</vt:lpstr>
      <vt:lpstr>Sons Condensed Semibold</vt:lpstr>
      <vt:lpstr>Arial</vt:lpstr>
      <vt:lpstr>Calibri</vt:lpstr>
      <vt:lpstr>GE Vernova</vt:lpstr>
      <vt:lpstr>2_GE Vernova</vt:lpstr>
      <vt:lpstr>Welcome To GE Vernova  Proficy update</vt:lpstr>
      <vt:lpstr>Safe Harbor Disclaimer</vt:lpstr>
      <vt:lpstr>We are</vt:lpstr>
      <vt:lpstr>PowerPoint Presentation</vt:lpstr>
      <vt:lpstr>PowerPoint Presentation</vt:lpstr>
      <vt:lpstr> Proficy Strategy &amp; Roadmap</vt:lpstr>
      <vt:lpstr>PowerPoint Presentation</vt:lpstr>
      <vt:lpstr>GE Vernova – Proficy® Software Enabling the Smart Factory &amp; Infrastructure</vt:lpstr>
      <vt:lpstr>GE Vernova – Proficy® Software Enabling the Smart Factory &amp; Infrastructure</vt:lpstr>
      <vt:lpstr>Proficy powered by Data Hub</vt:lpstr>
      <vt:lpstr>PowerPoint Presentation</vt:lpstr>
      <vt:lpstr>Enterprise Scale</vt:lpstr>
      <vt:lpstr>Centralized Management Vision</vt:lpstr>
      <vt:lpstr>Connected Worker</vt:lpstr>
      <vt:lpstr>Cloud Transformation</vt:lpstr>
      <vt:lpstr>Sustainable Insights</vt:lpstr>
      <vt:lpstr>Proficy Products update</vt:lpstr>
      <vt:lpstr>iFIX – Summary of Key Technology &amp; Capability Updates</vt:lpstr>
      <vt:lpstr>iFIX 2024</vt:lpstr>
      <vt:lpstr>iFIX Performance / Scalability</vt:lpstr>
      <vt:lpstr>iFIX Performance / Scalability Alarm Generation &amp; Distribution Performance</vt:lpstr>
      <vt:lpstr>iFIX Picture Open Performance Update</vt:lpstr>
      <vt:lpstr>Enhanced Backup &amp; Restore Utility iFIX 2023+ </vt:lpstr>
      <vt:lpstr>CIMPLICITY – Summary of Key Technology &amp; Capability Updates</vt:lpstr>
      <vt:lpstr>CIMPLICITY 2024</vt:lpstr>
      <vt:lpstr>Redundant Configuration Update – Active Update</vt:lpstr>
      <vt:lpstr>MES – Summary of Key Technology &amp; Capability Updates</vt:lpstr>
      <vt:lpstr>Proficy Plant Applications 2025</vt:lpstr>
      <vt:lpstr>Proficy Smart Factory 2025 SaaS </vt:lpstr>
      <vt:lpstr>Embedded ML Capability</vt:lpstr>
      <vt:lpstr>PowerPoint Presentation</vt:lpstr>
      <vt:lpstr>PowerPoint Presentation</vt:lpstr>
      <vt:lpstr>PowerPoint Presentation</vt:lpstr>
      <vt:lpstr>Value of data historian and Data Hub</vt:lpstr>
      <vt:lpstr>Transformations Happening in Data Management</vt:lpstr>
      <vt:lpstr>Data is the biggest Challenge for Transformation</vt:lpstr>
      <vt:lpstr>Siloed Context and Lack of Ownership Who owns Data Normalization? </vt:lpstr>
      <vt:lpstr>Digitization seems to be central to these Outcomes</vt:lpstr>
      <vt:lpstr>Problems customers are trying to solve</vt:lpstr>
      <vt:lpstr>Historian 2025</vt:lpstr>
      <vt:lpstr>Proficy Historian Hybrid Data Architecture</vt:lpstr>
      <vt:lpstr>High Scale Historian </vt:lpstr>
      <vt:lpstr>Proficy Historian for Cloud Unique, true operational historian, architected for the cloud, deployed in the customer’s VPC</vt:lpstr>
      <vt:lpstr>Proficy Historian 2025 Enterprise Data and Applications Model</vt:lpstr>
      <vt:lpstr>Data Storage Cost Optimization-Parquet Files</vt:lpstr>
      <vt:lpstr>Proficy® Data Hub</vt:lpstr>
      <vt:lpstr>The Data problem of the Industry </vt:lpstr>
      <vt:lpstr>Proficy Data Hub: unlock production data trapped on the factory floor &amp; accelerate deployment</vt:lpstr>
      <vt:lpstr>Proficy powered by Data Hub</vt:lpstr>
      <vt:lpstr>Data Fabric Empowers a Complete Digital Thread </vt:lpstr>
      <vt:lpstr>Proficy Data Hub- Value  </vt:lpstr>
      <vt:lpstr>Single OT visualization design and runtime</vt:lpstr>
      <vt:lpstr>Single experience of processing and interacting with Operations Accessing the information I need when I need it</vt:lpstr>
      <vt:lpstr>Proficy Operations Hub  </vt:lpstr>
      <vt:lpstr>Proficy Operations Hub Designer</vt:lpstr>
      <vt:lpstr>HMI Creation in Proficy Operations Hub Designer</vt:lpstr>
      <vt:lpstr>Operations Hub Enablement Content </vt:lpstr>
      <vt:lpstr>Proficy Operations hUB 2025 and Beyond</vt:lpstr>
      <vt:lpstr>Proficy Operations Hub - 2024 Cloud and 2025  </vt:lpstr>
      <vt:lpstr>Simplified Data Binding</vt:lpstr>
      <vt:lpstr>Scripting</vt:lpstr>
      <vt:lpstr>Types of Scripting</vt:lpstr>
      <vt:lpstr>Extend proficy® to gain sustainability insights</vt:lpstr>
      <vt:lpstr>Customers are improving sustainability performance with Proficy capabilities today via customized solutions</vt:lpstr>
      <vt:lpstr>Voice Of Customer … Driving home the need for a solution that optimizes productivity while operationalizing sustainability</vt:lpstr>
      <vt:lpstr>To realize synergies between profitability and sustainability, a new set of challenges must be solved</vt:lpstr>
      <vt:lpstr>Progress toward active management of energy/GHGs and holistic optimization of the manufacturing operation</vt:lpstr>
      <vt:lpstr>Fast time-to-value, advanced analytics, &amp; persona-based visualization with Proficy for Sustainability Insights</vt:lpstr>
      <vt:lpstr>Instantly evaluate KPIs from production line to enterprise</vt:lpstr>
      <vt:lpstr>Assess performance and direct continuous improvement</vt:lpstr>
      <vt:lpstr>Analyze drivers of consumption, address alerts, and act</vt:lpstr>
      <vt:lpstr>Proficy for Sustainability Insights 2024 A path to action for holistic optimization and low-carbon production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Sales Kick Off</dc:title>
  <dc:subject/>
  <dc:creator>Cubizolles, Bernard (GE Digital)</dc:creator>
  <cp:keywords/>
  <dc:description/>
  <cp:lastModifiedBy>Jennifer Randall</cp:lastModifiedBy>
  <cp:revision>194</cp:revision>
  <dcterms:created xsi:type="dcterms:W3CDTF">2024-12-04T13:48:58Z</dcterms:created>
  <dcterms:modified xsi:type="dcterms:W3CDTF">2025-03-21T15:56:44Z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0x01010011F4EA8C0E32A0439F37C7386709DD25</vt:lpwstr>
  </property>
  <property fmtid="{D5CDD505-2E9C-101B-9397-08002B2CF9AE}" pid="3" name="MediaServiceImageTags">
    <vt:lpwstr/>
  </property>
</Properties>
</file>